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ooper Hewitt Bold" charset="1" panose="00000000000000000000"/>
      <p:regular r:id="rId17"/>
    </p:embeddedFont>
    <p:embeddedFont>
      <p:font typeface="Poppins Medium" charset="1" panose="00000600000000000000"/>
      <p:regular r:id="rId18"/>
    </p:embeddedFont>
    <p:embeddedFont>
      <p:font typeface="Poppins Semi-Bold" charset="1" panose="00000700000000000000"/>
      <p:regular r:id="rId19"/>
    </p:embeddedFont>
    <p:embeddedFont>
      <p:font typeface="Poppins Bold" charset="1" panose="00000800000000000000"/>
      <p:regular r:id="rId20"/>
    </p:embeddedFont>
    <p:embeddedFont>
      <p:font typeface="Poppins"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2" Target="../media/image1.jpeg" Type="http://schemas.openxmlformats.org/officeDocument/2006/relationships/image"/><Relationship Id="rId3" Target="../media/image18.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2332554">
            <a:off x="-1812670" y="4079436"/>
            <a:ext cx="4278385" cy="10762758"/>
            <a:chOff x="0" y="0"/>
            <a:chExt cx="1126817" cy="2834636"/>
          </a:xfrm>
        </p:grpSpPr>
        <p:sp>
          <p:nvSpPr>
            <p:cNvPr name="Freeform 4" id="4"/>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5" id="5"/>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2332554">
            <a:off x="17409372" y="-4700682"/>
            <a:ext cx="4278385" cy="10762758"/>
            <a:chOff x="0" y="0"/>
            <a:chExt cx="1126817" cy="2834636"/>
          </a:xfrm>
        </p:grpSpPr>
        <p:sp>
          <p:nvSpPr>
            <p:cNvPr name="Freeform 7" id="7"/>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8" id="8"/>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404990" y="9681660"/>
            <a:ext cx="15489259" cy="1210681"/>
            <a:chOff x="0" y="0"/>
            <a:chExt cx="4079476" cy="318862"/>
          </a:xfrm>
        </p:grpSpPr>
        <p:sp>
          <p:nvSpPr>
            <p:cNvPr name="Freeform 10" id="10"/>
            <p:cNvSpPr/>
            <p:nvPr/>
          </p:nvSpPr>
          <p:spPr>
            <a:xfrm flipH="false" flipV="false" rot="0">
              <a:off x="0" y="0"/>
              <a:ext cx="4079476" cy="318862"/>
            </a:xfrm>
            <a:custGeom>
              <a:avLst/>
              <a:gdLst/>
              <a:ahLst/>
              <a:cxnLst/>
              <a:rect r="r" b="b" t="t" l="l"/>
              <a:pathLst>
                <a:path h="318862" w="4079476">
                  <a:moveTo>
                    <a:pt x="0" y="0"/>
                  </a:moveTo>
                  <a:lnTo>
                    <a:pt x="4079476" y="0"/>
                  </a:lnTo>
                  <a:lnTo>
                    <a:pt x="4079476" y="318862"/>
                  </a:lnTo>
                  <a:lnTo>
                    <a:pt x="0" y="318862"/>
                  </a:lnTo>
                  <a:close/>
                </a:path>
              </a:pathLst>
            </a:custGeom>
            <a:solidFill>
              <a:srgbClr val="5A90BF"/>
            </a:solidFill>
          </p:spPr>
        </p:sp>
        <p:sp>
          <p:nvSpPr>
            <p:cNvPr name="TextBox 11" id="11"/>
            <p:cNvSpPr txBox="true"/>
            <p:nvPr/>
          </p:nvSpPr>
          <p:spPr>
            <a:xfrm>
              <a:off x="0" y="-38100"/>
              <a:ext cx="4079476" cy="356962"/>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3282827" y="4532579"/>
            <a:ext cx="7971567" cy="2439284"/>
            <a:chOff x="0" y="0"/>
            <a:chExt cx="2099507" cy="642445"/>
          </a:xfrm>
        </p:grpSpPr>
        <p:sp>
          <p:nvSpPr>
            <p:cNvPr name="Freeform 13" id="13"/>
            <p:cNvSpPr/>
            <p:nvPr/>
          </p:nvSpPr>
          <p:spPr>
            <a:xfrm flipH="false" flipV="false" rot="0">
              <a:off x="0" y="0"/>
              <a:ext cx="2099507" cy="642445"/>
            </a:xfrm>
            <a:custGeom>
              <a:avLst/>
              <a:gdLst/>
              <a:ahLst/>
              <a:cxnLst/>
              <a:rect r="r" b="b" t="t" l="l"/>
              <a:pathLst>
                <a:path h="642445" w="2099507">
                  <a:moveTo>
                    <a:pt x="61185" y="0"/>
                  </a:moveTo>
                  <a:lnTo>
                    <a:pt x="2038322" y="0"/>
                  </a:lnTo>
                  <a:cubicBezTo>
                    <a:pt x="2054550" y="0"/>
                    <a:pt x="2070112" y="6446"/>
                    <a:pt x="2081587" y="17921"/>
                  </a:cubicBezTo>
                  <a:cubicBezTo>
                    <a:pt x="2093061" y="29395"/>
                    <a:pt x="2099507" y="44958"/>
                    <a:pt x="2099507" y="61185"/>
                  </a:cubicBezTo>
                  <a:lnTo>
                    <a:pt x="2099507" y="581260"/>
                  </a:lnTo>
                  <a:cubicBezTo>
                    <a:pt x="2099507" y="615052"/>
                    <a:pt x="2072114" y="642445"/>
                    <a:pt x="2038322" y="642445"/>
                  </a:cubicBezTo>
                  <a:lnTo>
                    <a:pt x="61185" y="642445"/>
                  </a:lnTo>
                  <a:cubicBezTo>
                    <a:pt x="44958" y="642445"/>
                    <a:pt x="29395" y="635999"/>
                    <a:pt x="17921" y="624524"/>
                  </a:cubicBezTo>
                  <a:cubicBezTo>
                    <a:pt x="6446" y="613050"/>
                    <a:pt x="0" y="597487"/>
                    <a:pt x="0" y="581260"/>
                  </a:cubicBezTo>
                  <a:lnTo>
                    <a:pt x="0" y="61185"/>
                  </a:lnTo>
                  <a:cubicBezTo>
                    <a:pt x="0" y="44958"/>
                    <a:pt x="6446" y="29395"/>
                    <a:pt x="17921" y="17921"/>
                  </a:cubicBezTo>
                  <a:cubicBezTo>
                    <a:pt x="29395" y="6446"/>
                    <a:pt x="44958" y="0"/>
                    <a:pt x="61185" y="0"/>
                  </a:cubicBezTo>
                  <a:close/>
                </a:path>
              </a:pathLst>
            </a:custGeom>
            <a:solidFill>
              <a:srgbClr val="5A90BF"/>
            </a:solidFill>
          </p:spPr>
        </p:sp>
        <p:sp>
          <p:nvSpPr>
            <p:cNvPr name="TextBox 14" id="14"/>
            <p:cNvSpPr txBox="true"/>
            <p:nvPr/>
          </p:nvSpPr>
          <p:spPr>
            <a:xfrm>
              <a:off x="0" y="-38100"/>
              <a:ext cx="2099507" cy="68054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2332554">
            <a:off x="3862736" y="5108136"/>
            <a:ext cx="1867173" cy="10762758"/>
            <a:chOff x="0" y="0"/>
            <a:chExt cx="491766" cy="2834636"/>
          </a:xfrm>
        </p:grpSpPr>
        <p:sp>
          <p:nvSpPr>
            <p:cNvPr name="Freeform 16" id="16"/>
            <p:cNvSpPr/>
            <p:nvPr/>
          </p:nvSpPr>
          <p:spPr>
            <a:xfrm flipH="false" flipV="false" rot="0">
              <a:off x="0" y="0"/>
              <a:ext cx="491766" cy="2834636"/>
            </a:xfrm>
            <a:custGeom>
              <a:avLst/>
              <a:gdLst/>
              <a:ahLst/>
              <a:cxnLst/>
              <a:rect r="r" b="b" t="t" l="l"/>
              <a:pathLst>
                <a:path h="2834636" w="491766">
                  <a:moveTo>
                    <a:pt x="245883" y="0"/>
                  </a:moveTo>
                  <a:lnTo>
                    <a:pt x="245883" y="0"/>
                  </a:lnTo>
                  <a:cubicBezTo>
                    <a:pt x="381680" y="0"/>
                    <a:pt x="491766" y="110086"/>
                    <a:pt x="491766" y="245883"/>
                  </a:cubicBezTo>
                  <a:lnTo>
                    <a:pt x="491766" y="2588753"/>
                  </a:lnTo>
                  <a:cubicBezTo>
                    <a:pt x="491766" y="2724550"/>
                    <a:pt x="381680" y="2834636"/>
                    <a:pt x="245883" y="2834636"/>
                  </a:cubicBezTo>
                  <a:lnTo>
                    <a:pt x="245883" y="2834636"/>
                  </a:lnTo>
                  <a:cubicBezTo>
                    <a:pt x="110086" y="2834636"/>
                    <a:pt x="0" y="2724550"/>
                    <a:pt x="0" y="2588753"/>
                  </a:cubicBezTo>
                  <a:lnTo>
                    <a:pt x="0" y="245883"/>
                  </a:lnTo>
                  <a:cubicBezTo>
                    <a:pt x="0" y="110086"/>
                    <a:pt x="110086" y="0"/>
                    <a:pt x="245883" y="0"/>
                  </a:cubicBezTo>
                  <a:close/>
                </a:path>
              </a:pathLst>
            </a:custGeom>
            <a:solidFill>
              <a:srgbClr val="91D7F1"/>
            </a:solidFill>
            <a:ln cap="rnd">
              <a:noFill/>
              <a:prstDash val="solid"/>
              <a:round/>
            </a:ln>
          </p:spPr>
        </p:sp>
        <p:sp>
          <p:nvSpPr>
            <p:cNvPr name="TextBox 17" id="17"/>
            <p:cNvSpPr txBox="true"/>
            <p:nvPr/>
          </p:nvSpPr>
          <p:spPr>
            <a:xfrm>
              <a:off x="0" y="-38100"/>
              <a:ext cx="491766" cy="287273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2332554">
            <a:off x="-1455348" y="-573562"/>
            <a:ext cx="712000" cy="7196626"/>
            <a:chOff x="0" y="0"/>
            <a:chExt cx="187523" cy="1895408"/>
          </a:xfrm>
        </p:grpSpPr>
        <p:sp>
          <p:nvSpPr>
            <p:cNvPr name="Freeform 19" id="19"/>
            <p:cNvSpPr/>
            <p:nvPr/>
          </p:nvSpPr>
          <p:spPr>
            <a:xfrm flipH="false" flipV="false" rot="0">
              <a:off x="0" y="0"/>
              <a:ext cx="187523" cy="1895408"/>
            </a:xfrm>
            <a:custGeom>
              <a:avLst/>
              <a:gdLst/>
              <a:ahLst/>
              <a:cxnLst/>
              <a:rect r="r" b="b" t="t" l="l"/>
              <a:pathLst>
                <a:path h="1895408" w="187523">
                  <a:moveTo>
                    <a:pt x="93761" y="0"/>
                  </a:moveTo>
                  <a:lnTo>
                    <a:pt x="93761" y="0"/>
                  </a:lnTo>
                  <a:cubicBezTo>
                    <a:pt x="145544" y="0"/>
                    <a:pt x="187523" y="41978"/>
                    <a:pt x="187523" y="93761"/>
                  </a:cubicBezTo>
                  <a:lnTo>
                    <a:pt x="187523" y="1801646"/>
                  </a:lnTo>
                  <a:cubicBezTo>
                    <a:pt x="187523" y="1853429"/>
                    <a:pt x="145544" y="1895408"/>
                    <a:pt x="93761" y="1895408"/>
                  </a:cubicBezTo>
                  <a:lnTo>
                    <a:pt x="93761" y="1895408"/>
                  </a:lnTo>
                  <a:cubicBezTo>
                    <a:pt x="41978" y="1895408"/>
                    <a:pt x="0" y="1853429"/>
                    <a:pt x="0" y="1801646"/>
                  </a:cubicBezTo>
                  <a:lnTo>
                    <a:pt x="0" y="93761"/>
                  </a:lnTo>
                  <a:cubicBezTo>
                    <a:pt x="0" y="41978"/>
                    <a:pt x="41978" y="0"/>
                    <a:pt x="93761" y="0"/>
                  </a:cubicBezTo>
                  <a:close/>
                </a:path>
              </a:pathLst>
            </a:custGeom>
            <a:solidFill>
              <a:srgbClr val="91D7F1"/>
            </a:solidFill>
            <a:ln cap="rnd">
              <a:noFill/>
              <a:prstDash val="solid"/>
              <a:round/>
            </a:ln>
          </p:spPr>
        </p:sp>
        <p:sp>
          <p:nvSpPr>
            <p:cNvPr name="TextBox 20" id="20"/>
            <p:cNvSpPr txBox="true"/>
            <p:nvPr/>
          </p:nvSpPr>
          <p:spPr>
            <a:xfrm>
              <a:off x="0" y="-38100"/>
              <a:ext cx="187523" cy="1933508"/>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2332554">
            <a:off x="14367721" y="-5523250"/>
            <a:ext cx="712000" cy="7196626"/>
            <a:chOff x="0" y="0"/>
            <a:chExt cx="187523" cy="1895408"/>
          </a:xfrm>
        </p:grpSpPr>
        <p:sp>
          <p:nvSpPr>
            <p:cNvPr name="Freeform 22" id="22"/>
            <p:cNvSpPr/>
            <p:nvPr/>
          </p:nvSpPr>
          <p:spPr>
            <a:xfrm flipH="false" flipV="false" rot="0">
              <a:off x="0" y="0"/>
              <a:ext cx="187523" cy="1895408"/>
            </a:xfrm>
            <a:custGeom>
              <a:avLst/>
              <a:gdLst/>
              <a:ahLst/>
              <a:cxnLst/>
              <a:rect r="r" b="b" t="t" l="l"/>
              <a:pathLst>
                <a:path h="1895408" w="187523">
                  <a:moveTo>
                    <a:pt x="93761" y="0"/>
                  </a:moveTo>
                  <a:lnTo>
                    <a:pt x="93761" y="0"/>
                  </a:lnTo>
                  <a:cubicBezTo>
                    <a:pt x="145544" y="0"/>
                    <a:pt x="187523" y="41978"/>
                    <a:pt x="187523" y="93761"/>
                  </a:cubicBezTo>
                  <a:lnTo>
                    <a:pt x="187523" y="1801646"/>
                  </a:lnTo>
                  <a:cubicBezTo>
                    <a:pt x="187523" y="1853429"/>
                    <a:pt x="145544" y="1895408"/>
                    <a:pt x="93761" y="1895408"/>
                  </a:cubicBezTo>
                  <a:lnTo>
                    <a:pt x="93761" y="1895408"/>
                  </a:lnTo>
                  <a:cubicBezTo>
                    <a:pt x="41978" y="1895408"/>
                    <a:pt x="0" y="1853429"/>
                    <a:pt x="0" y="1801646"/>
                  </a:cubicBezTo>
                  <a:lnTo>
                    <a:pt x="0" y="93761"/>
                  </a:lnTo>
                  <a:cubicBezTo>
                    <a:pt x="0" y="41978"/>
                    <a:pt x="41978" y="0"/>
                    <a:pt x="93761" y="0"/>
                  </a:cubicBezTo>
                  <a:close/>
                </a:path>
              </a:pathLst>
            </a:custGeom>
            <a:solidFill>
              <a:srgbClr val="91D7F1"/>
            </a:solidFill>
            <a:ln cap="rnd">
              <a:noFill/>
              <a:prstDash val="solid"/>
              <a:round/>
            </a:ln>
          </p:spPr>
        </p:sp>
        <p:sp>
          <p:nvSpPr>
            <p:cNvPr name="TextBox 23" id="23"/>
            <p:cNvSpPr txBox="true"/>
            <p:nvPr/>
          </p:nvSpPr>
          <p:spPr>
            <a:xfrm>
              <a:off x="0" y="-38100"/>
              <a:ext cx="187523" cy="1933508"/>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0564747" y="1999498"/>
            <a:ext cx="7099476" cy="709947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0BF"/>
            </a:solidFill>
            <a:ln w="12700">
              <a:solidFill>
                <a:srgbClr val="000000"/>
              </a:solidFill>
            </a:ln>
          </p:spPr>
        </p:sp>
      </p:grpSp>
      <p:grpSp>
        <p:nvGrpSpPr>
          <p:cNvPr name="Group 26" id="26"/>
          <p:cNvGrpSpPr/>
          <p:nvPr/>
        </p:nvGrpSpPr>
        <p:grpSpPr>
          <a:xfrm rot="0">
            <a:off x="10425042" y="1999498"/>
            <a:ext cx="7099476" cy="709947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25000" t="0" r="-25000" b="0"/>
              </a:stretch>
            </a:blipFill>
          </p:spPr>
        </p:sp>
      </p:grpSp>
      <p:grpSp>
        <p:nvGrpSpPr>
          <p:cNvPr name="Group 28" id="28"/>
          <p:cNvGrpSpPr/>
          <p:nvPr/>
        </p:nvGrpSpPr>
        <p:grpSpPr>
          <a:xfrm rot="0">
            <a:off x="10425042" y="1999498"/>
            <a:ext cx="7099476" cy="7099476"/>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25000" t="0" r="-25000" b="0"/>
              </a:stretch>
            </a:blipFill>
          </p:spPr>
        </p:sp>
      </p:grpSp>
      <p:grpSp>
        <p:nvGrpSpPr>
          <p:cNvPr name="Group 30" id="30"/>
          <p:cNvGrpSpPr/>
          <p:nvPr/>
        </p:nvGrpSpPr>
        <p:grpSpPr>
          <a:xfrm rot="0">
            <a:off x="5004918" y="7639374"/>
            <a:ext cx="5420124" cy="676047"/>
            <a:chOff x="0" y="0"/>
            <a:chExt cx="1343952" cy="167630"/>
          </a:xfrm>
        </p:grpSpPr>
        <p:sp>
          <p:nvSpPr>
            <p:cNvPr name="Freeform 31" id="31"/>
            <p:cNvSpPr/>
            <p:nvPr/>
          </p:nvSpPr>
          <p:spPr>
            <a:xfrm flipH="false" flipV="false" rot="0">
              <a:off x="0" y="0"/>
              <a:ext cx="1343952" cy="167630"/>
            </a:xfrm>
            <a:custGeom>
              <a:avLst/>
              <a:gdLst/>
              <a:ahLst/>
              <a:cxnLst/>
              <a:rect r="r" b="b" t="t" l="l"/>
              <a:pathLst>
                <a:path h="167630" w="1343952">
                  <a:moveTo>
                    <a:pt x="83815" y="0"/>
                  </a:moveTo>
                  <a:lnTo>
                    <a:pt x="1260137" y="0"/>
                  </a:lnTo>
                  <a:cubicBezTo>
                    <a:pt x="1282366" y="0"/>
                    <a:pt x="1303685" y="8830"/>
                    <a:pt x="1319403" y="24549"/>
                  </a:cubicBezTo>
                  <a:cubicBezTo>
                    <a:pt x="1335121" y="40267"/>
                    <a:pt x="1343952" y="61586"/>
                    <a:pt x="1343952" y="83815"/>
                  </a:cubicBezTo>
                  <a:lnTo>
                    <a:pt x="1343952" y="83815"/>
                  </a:lnTo>
                  <a:cubicBezTo>
                    <a:pt x="1343952" y="106044"/>
                    <a:pt x="1335121" y="127363"/>
                    <a:pt x="1319403" y="143081"/>
                  </a:cubicBezTo>
                  <a:cubicBezTo>
                    <a:pt x="1303685" y="158799"/>
                    <a:pt x="1282366" y="167630"/>
                    <a:pt x="1260137" y="167630"/>
                  </a:cubicBezTo>
                  <a:lnTo>
                    <a:pt x="83815" y="167630"/>
                  </a:lnTo>
                  <a:cubicBezTo>
                    <a:pt x="61586" y="167630"/>
                    <a:pt x="40267" y="158799"/>
                    <a:pt x="24549" y="143081"/>
                  </a:cubicBezTo>
                  <a:cubicBezTo>
                    <a:pt x="8830" y="127363"/>
                    <a:pt x="0" y="106044"/>
                    <a:pt x="0" y="83815"/>
                  </a:cubicBezTo>
                  <a:lnTo>
                    <a:pt x="0" y="83815"/>
                  </a:lnTo>
                  <a:cubicBezTo>
                    <a:pt x="0" y="61586"/>
                    <a:pt x="8830" y="40267"/>
                    <a:pt x="24549" y="24549"/>
                  </a:cubicBezTo>
                  <a:cubicBezTo>
                    <a:pt x="40267" y="8830"/>
                    <a:pt x="61586" y="0"/>
                    <a:pt x="83815" y="0"/>
                  </a:cubicBezTo>
                  <a:close/>
                </a:path>
              </a:pathLst>
            </a:custGeom>
            <a:solidFill>
              <a:srgbClr val="91D7F1"/>
            </a:solidFill>
          </p:spPr>
        </p:sp>
        <p:sp>
          <p:nvSpPr>
            <p:cNvPr name="TextBox 32" id="32"/>
            <p:cNvSpPr txBox="true"/>
            <p:nvPr/>
          </p:nvSpPr>
          <p:spPr>
            <a:xfrm>
              <a:off x="0" y="-38100"/>
              <a:ext cx="1343952" cy="205730"/>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1028700" y="1030554"/>
            <a:ext cx="9646714" cy="2016125"/>
          </a:xfrm>
          <a:prstGeom prst="rect">
            <a:avLst/>
          </a:prstGeom>
        </p:spPr>
        <p:txBody>
          <a:bodyPr anchor="t" rtlCol="false" tIns="0" lIns="0" bIns="0" rIns="0">
            <a:spAutoFit/>
          </a:bodyPr>
          <a:lstStyle/>
          <a:p>
            <a:pPr algn="l">
              <a:lnSpc>
                <a:spcPts val="7150"/>
              </a:lnSpc>
            </a:pPr>
            <a:r>
              <a:rPr lang="en-US" sz="6500" b="true">
                <a:solidFill>
                  <a:srgbClr val="000000"/>
                </a:solidFill>
                <a:latin typeface="Cooper Hewitt Bold"/>
                <a:ea typeface="Cooper Hewitt Bold"/>
                <a:cs typeface="Cooper Hewitt Bold"/>
                <a:sym typeface="Cooper Hewitt Bold"/>
              </a:rPr>
              <a:t>PROYEK EXPLORATORY</a:t>
            </a:r>
          </a:p>
          <a:p>
            <a:pPr algn="l">
              <a:lnSpc>
                <a:spcPts val="7150"/>
              </a:lnSpc>
            </a:pPr>
            <a:r>
              <a:rPr lang="en-US" sz="6500" b="true">
                <a:solidFill>
                  <a:srgbClr val="000000"/>
                </a:solidFill>
                <a:latin typeface="Cooper Hewitt Bold"/>
                <a:ea typeface="Cooper Hewitt Bold"/>
                <a:cs typeface="Cooper Hewitt Bold"/>
                <a:sym typeface="Cooper Hewitt Bold"/>
              </a:rPr>
              <a:t>DATA ANALYSIS</a:t>
            </a:r>
          </a:p>
        </p:txBody>
      </p:sp>
      <p:sp>
        <p:nvSpPr>
          <p:cNvPr name="TextBox 34" id="34"/>
          <p:cNvSpPr txBox="true"/>
          <p:nvPr/>
        </p:nvSpPr>
        <p:spPr>
          <a:xfrm rot="0">
            <a:off x="3909597" y="5114046"/>
            <a:ext cx="6008561" cy="1238250"/>
          </a:xfrm>
          <a:prstGeom prst="rect">
            <a:avLst/>
          </a:prstGeom>
        </p:spPr>
        <p:txBody>
          <a:bodyPr anchor="t" rtlCol="false" tIns="0" lIns="0" bIns="0" rIns="0">
            <a:spAutoFit/>
          </a:bodyPr>
          <a:lstStyle/>
          <a:p>
            <a:pPr algn="just">
              <a:lnSpc>
                <a:spcPts val="4799"/>
              </a:lnSpc>
            </a:pPr>
            <a:r>
              <a:rPr lang="en-US" sz="3999" b="true">
                <a:solidFill>
                  <a:srgbClr val="FFFFFF"/>
                </a:solidFill>
                <a:latin typeface="Poppins Medium"/>
                <a:ea typeface="Poppins Medium"/>
                <a:cs typeface="Poppins Medium"/>
                <a:sym typeface="Poppins Medium"/>
              </a:rPr>
              <a:t>Portofolio Data Analyst</a:t>
            </a:r>
          </a:p>
          <a:p>
            <a:pPr algn="just">
              <a:lnSpc>
                <a:spcPts val="4799"/>
              </a:lnSpc>
            </a:pPr>
            <a:r>
              <a:rPr lang="en-US" sz="3999" b="true">
                <a:solidFill>
                  <a:srgbClr val="FFFFFF"/>
                </a:solidFill>
                <a:latin typeface="Poppins Medium"/>
                <a:ea typeface="Poppins Medium"/>
                <a:cs typeface="Poppins Medium"/>
                <a:sym typeface="Poppins Medium"/>
              </a:rPr>
              <a:t>Data Cleaning</a:t>
            </a:r>
          </a:p>
        </p:txBody>
      </p:sp>
      <p:sp>
        <p:nvSpPr>
          <p:cNvPr name="TextBox 35" id="35"/>
          <p:cNvSpPr txBox="true"/>
          <p:nvPr/>
        </p:nvSpPr>
        <p:spPr>
          <a:xfrm rot="0">
            <a:off x="5318236" y="7745884"/>
            <a:ext cx="4793488" cy="423742"/>
          </a:xfrm>
          <a:prstGeom prst="rect">
            <a:avLst/>
          </a:prstGeom>
        </p:spPr>
        <p:txBody>
          <a:bodyPr anchor="t" rtlCol="false" tIns="0" lIns="0" bIns="0" rIns="0">
            <a:spAutoFit/>
          </a:bodyPr>
          <a:lstStyle/>
          <a:p>
            <a:pPr algn="ctr">
              <a:lnSpc>
                <a:spcPts val="3186"/>
              </a:lnSpc>
            </a:pPr>
            <a:r>
              <a:rPr lang="en-US" sz="2655" b="true">
                <a:solidFill>
                  <a:srgbClr val="000000"/>
                </a:solidFill>
                <a:latin typeface="Poppins Semi-Bold"/>
                <a:ea typeface="Poppins Semi-Bold"/>
                <a:cs typeface="Poppins Semi-Bold"/>
                <a:sym typeface="Poppins Semi-Bold"/>
              </a:rPr>
              <a:t>11 Mei 2025</a:t>
            </a:r>
          </a:p>
        </p:txBody>
      </p:sp>
      <p:sp>
        <p:nvSpPr>
          <p:cNvPr name="Freeform 36" id="36"/>
          <p:cNvSpPr/>
          <p:nvPr/>
        </p:nvSpPr>
        <p:spPr>
          <a:xfrm flipH="false" flipV="false" rot="0">
            <a:off x="12988593" y="680697"/>
            <a:ext cx="2251784" cy="696006"/>
          </a:xfrm>
          <a:custGeom>
            <a:avLst/>
            <a:gdLst/>
            <a:ahLst/>
            <a:cxnLst/>
            <a:rect r="r" b="b" t="t" l="l"/>
            <a:pathLst>
              <a:path h="696006" w="2251784">
                <a:moveTo>
                  <a:pt x="0" y="0"/>
                </a:moveTo>
                <a:lnTo>
                  <a:pt x="2251784" y="0"/>
                </a:lnTo>
                <a:lnTo>
                  <a:pt x="2251784" y="696006"/>
                </a:lnTo>
                <a:lnTo>
                  <a:pt x="0" y="696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0">
            <a:off x="-799370" y="8750970"/>
            <a:ext cx="2251784" cy="696006"/>
          </a:xfrm>
          <a:custGeom>
            <a:avLst/>
            <a:gdLst/>
            <a:ahLst/>
            <a:cxnLst/>
            <a:rect r="r" b="b" t="t" l="l"/>
            <a:pathLst>
              <a:path h="696006" w="2251784">
                <a:moveTo>
                  <a:pt x="0" y="0"/>
                </a:moveTo>
                <a:lnTo>
                  <a:pt x="2251785" y="0"/>
                </a:lnTo>
                <a:lnTo>
                  <a:pt x="2251785" y="696006"/>
                </a:lnTo>
                <a:lnTo>
                  <a:pt x="0" y="696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sp>
        <p:nvSpPr>
          <p:cNvPr name="TextBox 3" id="3"/>
          <p:cNvSpPr txBox="true"/>
          <p:nvPr/>
        </p:nvSpPr>
        <p:spPr>
          <a:xfrm rot="0">
            <a:off x="1372597" y="1007518"/>
            <a:ext cx="15771465" cy="1247775"/>
          </a:xfrm>
          <a:prstGeom prst="rect">
            <a:avLst/>
          </a:prstGeom>
        </p:spPr>
        <p:txBody>
          <a:bodyPr anchor="t" rtlCol="false" tIns="0" lIns="0" bIns="0" rIns="0">
            <a:spAutoFit/>
          </a:bodyPr>
          <a:lstStyle/>
          <a:p>
            <a:pPr algn="ctr">
              <a:lnSpc>
                <a:spcPts val="8399"/>
              </a:lnSpc>
            </a:pPr>
            <a:r>
              <a:rPr lang="en-US" b="true" sz="6999">
                <a:solidFill>
                  <a:srgbClr val="000000"/>
                </a:solidFill>
                <a:latin typeface="Cooper Hewitt Bold"/>
                <a:ea typeface="Cooper Hewitt Bold"/>
                <a:cs typeface="Cooper Hewitt Bold"/>
                <a:sym typeface="Cooper Hewitt Bold"/>
              </a:rPr>
              <a:t>PROFIL ANALYST</a:t>
            </a:r>
          </a:p>
        </p:txBody>
      </p:sp>
      <p:grpSp>
        <p:nvGrpSpPr>
          <p:cNvPr name="Group 4" id="4"/>
          <p:cNvGrpSpPr/>
          <p:nvPr/>
        </p:nvGrpSpPr>
        <p:grpSpPr>
          <a:xfrm rot="0">
            <a:off x="10355696" y="2763104"/>
            <a:ext cx="6024484" cy="602448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1D7F1"/>
            </a:solidFill>
            <a:ln w="12700">
              <a:solidFill>
                <a:srgbClr val="000000"/>
              </a:solidFill>
            </a:ln>
          </p:spPr>
        </p:sp>
      </p:grpSp>
      <p:grpSp>
        <p:nvGrpSpPr>
          <p:cNvPr name="Group 6" id="6"/>
          <p:cNvGrpSpPr/>
          <p:nvPr/>
        </p:nvGrpSpPr>
        <p:grpSpPr>
          <a:xfrm rot="0">
            <a:off x="10757798" y="2763104"/>
            <a:ext cx="6024484" cy="602448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32917" r="0" b="0"/>
              </a:stretch>
            </a:blipFill>
          </p:spPr>
        </p:sp>
      </p:grpSp>
      <p:grpSp>
        <p:nvGrpSpPr>
          <p:cNvPr name="Group 8" id="8"/>
          <p:cNvGrpSpPr/>
          <p:nvPr/>
        </p:nvGrpSpPr>
        <p:grpSpPr>
          <a:xfrm rot="-1048101">
            <a:off x="-3687015" y="2649260"/>
            <a:ext cx="4278385" cy="10762758"/>
            <a:chOff x="0" y="0"/>
            <a:chExt cx="1126817" cy="2834636"/>
          </a:xfrm>
        </p:grpSpPr>
        <p:sp>
          <p:nvSpPr>
            <p:cNvPr name="Freeform 9" id="9"/>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10" id="10"/>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1048101">
            <a:off x="17696629" y="-5381379"/>
            <a:ext cx="4278385" cy="10762758"/>
            <a:chOff x="0" y="0"/>
            <a:chExt cx="1126817" cy="2834636"/>
          </a:xfrm>
        </p:grpSpPr>
        <p:sp>
          <p:nvSpPr>
            <p:cNvPr name="Freeform 12" id="12"/>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13" id="13"/>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46011" y="9818566"/>
            <a:ext cx="19154589" cy="1210681"/>
            <a:chOff x="0" y="0"/>
            <a:chExt cx="5044830" cy="318862"/>
          </a:xfrm>
        </p:grpSpPr>
        <p:sp>
          <p:nvSpPr>
            <p:cNvPr name="Freeform 15" id="15"/>
            <p:cNvSpPr/>
            <p:nvPr/>
          </p:nvSpPr>
          <p:spPr>
            <a:xfrm flipH="false" flipV="false" rot="0">
              <a:off x="0" y="0"/>
              <a:ext cx="5044830" cy="318862"/>
            </a:xfrm>
            <a:custGeom>
              <a:avLst/>
              <a:gdLst/>
              <a:ahLst/>
              <a:cxnLst/>
              <a:rect r="r" b="b" t="t" l="l"/>
              <a:pathLst>
                <a:path h="318862" w="5044830">
                  <a:moveTo>
                    <a:pt x="0" y="0"/>
                  </a:moveTo>
                  <a:lnTo>
                    <a:pt x="5044830" y="0"/>
                  </a:lnTo>
                  <a:lnTo>
                    <a:pt x="5044830" y="318862"/>
                  </a:lnTo>
                  <a:lnTo>
                    <a:pt x="0" y="318862"/>
                  </a:lnTo>
                  <a:close/>
                </a:path>
              </a:pathLst>
            </a:custGeom>
            <a:solidFill>
              <a:srgbClr val="5A90BF"/>
            </a:solidFill>
          </p:spPr>
        </p:sp>
        <p:sp>
          <p:nvSpPr>
            <p:cNvPr name="TextBox 16" id="16"/>
            <p:cNvSpPr txBox="true"/>
            <p:nvPr/>
          </p:nvSpPr>
          <p:spPr>
            <a:xfrm>
              <a:off x="0" y="-38100"/>
              <a:ext cx="5044830" cy="356962"/>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2108094" y="2562117"/>
            <a:ext cx="7975350" cy="7028142"/>
            <a:chOff x="0" y="0"/>
            <a:chExt cx="2100504" cy="1851033"/>
          </a:xfrm>
        </p:grpSpPr>
        <p:sp>
          <p:nvSpPr>
            <p:cNvPr name="Freeform 18" id="18"/>
            <p:cNvSpPr/>
            <p:nvPr/>
          </p:nvSpPr>
          <p:spPr>
            <a:xfrm flipH="false" flipV="false" rot="0">
              <a:off x="0" y="0"/>
              <a:ext cx="2100504" cy="1851033"/>
            </a:xfrm>
            <a:custGeom>
              <a:avLst/>
              <a:gdLst/>
              <a:ahLst/>
              <a:cxnLst/>
              <a:rect r="r" b="b" t="t" l="l"/>
              <a:pathLst>
                <a:path h="1851033" w="2100504">
                  <a:moveTo>
                    <a:pt x="53390" y="0"/>
                  </a:moveTo>
                  <a:lnTo>
                    <a:pt x="2047114" y="0"/>
                  </a:lnTo>
                  <a:cubicBezTo>
                    <a:pt x="2076600" y="0"/>
                    <a:pt x="2100504" y="23904"/>
                    <a:pt x="2100504" y="53390"/>
                  </a:cubicBezTo>
                  <a:lnTo>
                    <a:pt x="2100504" y="1797643"/>
                  </a:lnTo>
                  <a:cubicBezTo>
                    <a:pt x="2100504" y="1827130"/>
                    <a:pt x="2076600" y="1851033"/>
                    <a:pt x="2047114" y="1851033"/>
                  </a:cubicBezTo>
                  <a:lnTo>
                    <a:pt x="53390" y="1851033"/>
                  </a:lnTo>
                  <a:cubicBezTo>
                    <a:pt x="23904" y="1851033"/>
                    <a:pt x="0" y="1827130"/>
                    <a:pt x="0" y="1797643"/>
                  </a:cubicBezTo>
                  <a:lnTo>
                    <a:pt x="0" y="53390"/>
                  </a:lnTo>
                  <a:cubicBezTo>
                    <a:pt x="0" y="23904"/>
                    <a:pt x="23904" y="0"/>
                    <a:pt x="53390" y="0"/>
                  </a:cubicBezTo>
                  <a:close/>
                </a:path>
              </a:pathLst>
            </a:custGeom>
            <a:solidFill>
              <a:srgbClr val="5A90BF"/>
            </a:solidFill>
          </p:spPr>
        </p:sp>
        <p:sp>
          <p:nvSpPr>
            <p:cNvPr name="TextBox 19" id="19"/>
            <p:cNvSpPr txBox="true"/>
            <p:nvPr/>
          </p:nvSpPr>
          <p:spPr>
            <a:xfrm>
              <a:off x="0" y="-38100"/>
              <a:ext cx="2100504" cy="1889133"/>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1048101">
            <a:off x="19258880" y="5818357"/>
            <a:ext cx="1867173" cy="10762758"/>
            <a:chOff x="0" y="0"/>
            <a:chExt cx="491766" cy="2834636"/>
          </a:xfrm>
        </p:grpSpPr>
        <p:sp>
          <p:nvSpPr>
            <p:cNvPr name="Freeform 21" id="21"/>
            <p:cNvSpPr/>
            <p:nvPr/>
          </p:nvSpPr>
          <p:spPr>
            <a:xfrm flipH="false" flipV="false" rot="0">
              <a:off x="0" y="0"/>
              <a:ext cx="491766" cy="2834636"/>
            </a:xfrm>
            <a:custGeom>
              <a:avLst/>
              <a:gdLst/>
              <a:ahLst/>
              <a:cxnLst/>
              <a:rect r="r" b="b" t="t" l="l"/>
              <a:pathLst>
                <a:path h="2834636" w="491766">
                  <a:moveTo>
                    <a:pt x="245883" y="0"/>
                  </a:moveTo>
                  <a:lnTo>
                    <a:pt x="245883" y="0"/>
                  </a:lnTo>
                  <a:cubicBezTo>
                    <a:pt x="381680" y="0"/>
                    <a:pt x="491766" y="110086"/>
                    <a:pt x="491766" y="245883"/>
                  </a:cubicBezTo>
                  <a:lnTo>
                    <a:pt x="491766" y="2588753"/>
                  </a:lnTo>
                  <a:cubicBezTo>
                    <a:pt x="491766" y="2724550"/>
                    <a:pt x="381680" y="2834636"/>
                    <a:pt x="245883" y="2834636"/>
                  </a:cubicBezTo>
                  <a:lnTo>
                    <a:pt x="245883" y="2834636"/>
                  </a:lnTo>
                  <a:cubicBezTo>
                    <a:pt x="110086" y="2834636"/>
                    <a:pt x="0" y="2724550"/>
                    <a:pt x="0" y="2588753"/>
                  </a:cubicBezTo>
                  <a:lnTo>
                    <a:pt x="0" y="245883"/>
                  </a:lnTo>
                  <a:cubicBezTo>
                    <a:pt x="0" y="110086"/>
                    <a:pt x="110086" y="0"/>
                    <a:pt x="245883" y="0"/>
                  </a:cubicBezTo>
                  <a:close/>
                </a:path>
              </a:pathLst>
            </a:custGeom>
            <a:solidFill>
              <a:srgbClr val="91D7F1"/>
            </a:solidFill>
            <a:ln cap="rnd">
              <a:noFill/>
              <a:prstDash val="solid"/>
              <a:round/>
            </a:ln>
          </p:spPr>
        </p:sp>
        <p:sp>
          <p:nvSpPr>
            <p:cNvPr name="TextBox 22" id="22"/>
            <p:cNvSpPr txBox="true"/>
            <p:nvPr/>
          </p:nvSpPr>
          <p:spPr>
            <a:xfrm>
              <a:off x="0" y="-38100"/>
              <a:ext cx="491766" cy="2872736"/>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634549" y="1313135"/>
            <a:ext cx="2251784" cy="696006"/>
          </a:xfrm>
          <a:custGeom>
            <a:avLst/>
            <a:gdLst/>
            <a:ahLst/>
            <a:cxnLst/>
            <a:rect r="r" b="b" t="t" l="l"/>
            <a:pathLst>
              <a:path h="696006" w="2251784">
                <a:moveTo>
                  <a:pt x="0" y="0"/>
                </a:moveTo>
                <a:lnTo>
                  <a:pt x="2251784" y="0"/>
                </a:lnTo>
                <a:lnTo>
                  <a:pt x="2251784" y="696006"/>
                </a:lnTo>
                <a:lnTo>
                  <a:pt x="0" y="696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false" rot="0">
            <a:off x="16782282" y="8562294"/>
            <a:ext cx="2251784" cy="696006"/>
          </a:xfrm>
          <a:custGeom>
            <a:avLst/>
            <a:gdLst/>
            <a:ahLst/>
            <a:cxnLst/>
            <a:rect r="r" b="b" t="t" l="l"/>
            <a:pathLst>
              <a:path h="696006" w="2251784">
                <a:moveTo>
                  <a:pt x="2251784" y="0"/>
                </a:moveTo>
                <a:lnTo>
                  <a:pt x="0" y="0"/>
                </a:lnTo>
                <a:lnTo>
                  <a:pt x="0" y="696006"/>
                </a:lnTo>
                <a:lnTo>
                  <a:pt x="2251784" y="696006"/>
                </a:lnTo>
                <a:lnTo>
                  <a:pt x="225178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0">
            <a:off x="2628583" y="3616692"/>
            <a:ext cx="492537" cy="631458"/>
          </a:xfrm>
          <a:custGeom>
            <a:avLst/>
            <a:gdLst/>
            <a:ahLst/>
            <a:cxnLst/>
            <a:rect r="r" b="b" t="t" l="l"/>
            <a:pathLst>
              <a:path h="631458" w="492537">
                <a:moveTo>
                  <a:pt x="0" y="0"/>
                </a:moveTo>
                <a:lnTo>
                  <a:pt x="492537" y="0"/>
                </a:lnTo>
                <a:lnTo>
                  <a:pt x="492537" y="631458"/>
                </a:lnTo>
                <a:lnTo>
                  <a:pt x="0" y="631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2628583" y="4471838"/>
            <a:ext cx="613187" cy="438150"/>
          </a:xfrm>
          <a:custGeom>
            <a:avLst/>
            <a:gdLst/>
            <a:ahLst/>
            <a:cxnLst/>
            <a:rect r="r" b="b" t="t" l="l"/>
            <a:pathLst>
              <a:path h="438150" w="613187">
                <a:moveTo>
                  <a:pt x="0" y="0"/>
                </a:moveTo>
                <a:lnTo>
                  <a:pt x="613187" y="0"/>
                </a:lnTo>
                <a:lnTo>
                  <a:pt x="613187" y="438150"/>
                </a:lnTo>
                <a:lnTo>
                  <a:pt x="0" y="4381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2609332" y="5129063"/>
            <a:ext cx="632438" cy="632438"/>
          </a:xfrm>
          <a:custGeom>
            <a:avLst/>
            <a:gdLst/>
            <a:ahLst/>
            <a:cxnLst/>
            <a:rect r="r" b="b" t="t" l="l"/>
            <a:pathLst>
              <a:path h="632438" w="632438">
                <a:moveTo>
                  <a:pt x="0" y="0"/>
                </a:moveTo>
                <a:lnTo>
                  <a:pt x="632438" y="0"/>
                </a:lnTo>
                <a:lnTo>
                  <a:pt x="632438" y="632438"/>
                </a:lnTo>
                <a:lnTo>
                  <a:pt x="0" y="632438"/>
                </a:lnTo>
                <a:lnTo>
                  <a:pt x="0" y="0"/>
                </a:lnTo>
                <a:close/>
              </a:path>
            </a:pathLst>
          </a:custGeom>
          <a:blipFill>
            <a:blip r:embed="rId10"/>
            <a:stretch>
              <a:fillRect l="0" t="0" r="0" b="0"/>
            </a:stretch>
          </a:blipFill>
        </p:spPr>
      </p:sp>
      <p:sp>
        <p:nvSpPr>
          <p:cNvPr name="TextBox 28" id="28"/>
          <p:cNvSpPr txBox="true"/>
          <p:nvPr/>
        </p:nvSpPr>
        <p:spPr>
          <a:xfrm rot="0">
            <a:off x="2628583" y="3015213"/>
            <a:ext cx="6690072" cy="895350"/>
          </a:xfrm>
          <a:prstGeom prst="rect">
            <a:avLst/>
          </a:prstGeom>
        </p:spPr>
        <p:txBody>
          <a:bodyPr anchor="t" rtlCol="false" tIns="0" lIns="0" bIns="0" rIns="0">
            <a:spAutoFit/>
          </a:bodyPr>
          <a:lstStyle/>
          <a:p>
            <a:pPr algn="just">
              <a:lnSpc>
                <a:spcPts val="3480"/>
              </a:lnSpc>
            </a:pPr>
            <a:r>
              <a:rPr lang="en-US" sz="2900" b="true">
                <a:solidFill>
                  <a:srgbClr val="FFFFFF"/>
                </a:solidFill>
                <a:latin typeface="Poppins Medium"/>
                <a:ea typeface="Poppins Medium"/>
                <a:cs typeface="Poppins Medium"/>
                <a:sym typeface="Poppins Medium"/>
              </a:rPr>
              <a:t>Rozalinda Titalia Putri</a:t>
            </a:r>
          </a:p>
          <a:p>
            <a:pPr algn="just">
              <a:lnSpc>
                <a:spcPts val="3480"/>
              </a:lnSpc>
            </a:pPr>
          </a:p>
        </p:txBody>
      </p:sp>
      <p:sp>
        <p:nvSpPr>
          <p:cNvPr name="TextBox 29" id="29"/>
          <p:cNvSpPr txBox="true"/>
          <p:nvPr/>
        </p:nvSpPr>
        <p:spPr>
          <a:xfrm rot="0">
            <a:off x="3393372" y="3694296"/>
            <a:ext cx="6690072" cy="457200"/>
          </a:xfrm>
          <a:prstGeom prst="rect">
            <a:avLst/>
          </a:prstGeom>
        </p:spPr>
        <p:txBody>
          <a:bodyPr anchor="t" rtlCol="false" tIns="0" lIns="0" bIns="0" rIns="0">
            <a:spAutoFit/>
          </a:bodyPr>
          <a:lstStyle/>
          <a:p>
            <a:pPr algn="just">
              <a:lnSpc>
                <a:spcPts val="3480"/>
              </a:lnSpc>
            </a:pPr>
            <a:r>
              <a:rPr lang="en-US" sz="2900" b="true">
                <a:solidFill>
                  <a:srgbClr val="FFFFFF"/>
                </a:solidFill>
                <a:latin typeface="Poppins Medium"/>
                <a:ea typeface="Poppins Medium"/>
                <a:cs typeface="Poppins Medium"/>
                <a:sym typeface="Poppins Medium"/>
              </a:rPr>
              <a:t>surabaya, Jawa Timur</a:t>
            </a:r>
          </a:p>
        </p:txBody>
      </p:sp>
      <p:sp>
        <p:nvSpPr>
          <p:cNvPr name="TextBox 30" id="30"/>
          <p:cNvSpPr txBox="true"/>
          <p:nvPr/>
        </p:nvSpPr>
        <p:spPr>
          <a:xfrm rot="0">
            <a:off x="3453697" y="4452788"/>
            <a:ext cx="6690072" cy="457200"/>
          </a:xfrm>
          <a:prstGeom prst="rect">
            <a:avLst/>
          </a:prstGeom>
        </p:spPr>
        <p:txBody>
          <a:bodyPr anchor="t" rtlCol="false" tIns="0" lIns="0" bIns="0" rIns="0">
            <a:spAutoFit/>
          </a:bodyPr>
          <a:lstStyle/>
          <a:p>
            <a:pPr algn="just">
              <a:lnSpc>
                <a:spcPts val="3480"/>
              </a:lnSpc>
            </a:pPr>
            <a:r>
              <a:rPr lang="en-US" sz="2900" b="true">
                <a:solidFill>
                  <a:srgbClr val="FFFFFF"/>
                </a:solidFill>
                <a:latin typeface="Poppins Medium"/>
                <a:ea typeface="Poppins Medium"/>
                <a:cs typeface="Poppins Medium"/>
                <a:sym typeface="Poppins Medium"/>
              </a:rPr>
              <a:t>lindaroza509@gmail.com</a:t>
            </a:r>
          </a:p>
        </p:txBody>
      </p:sp>
      <p:sp>
        <p:nvSpPr>
          <p:cNvPr name="TextBox 31" id="31"/>
          <p:cNvSpPr txBox="true"/>
          <p:nvPr/>
        </p:nvSpPr>
        <p:spPr>
          <a:xfrm rot="0">
            <a:off x="3453697" y="5235333"/>
            <a:ext cx="6690072" cy="457200"/>
          </a:xfrm>
          <a:prstGeom prst="rect">
            <a:avLst/>
          </a:prstGeom>
        </p:spPr>
        <p:txBody>
          <a:bodyPr anchor="t" rtlCol="false" tIns="0" lIns="0" bIns="0" rIns="0">
            <a:spAutoFit/>
          </a:bodyPr>
          <a:lstStyle/>
          <a:p>
            <a:pPr algn="just">
              <a:lnSpc>
                <a:spcPts val="3480"/>
              </a:lnSpc>
            </a:pPr>
            <a:r>
              <a:rPr lang="en-US" sz="2900" b="true">
                <a:solidFill>
                  <a:srgbClr val="FFFFFF"/>
                </a:solidFill>
                <a:latin typeface="Poppins Medium"/>
                <a:ea typeface="Poppins Medium"/>
                <a:cs typeface="Poppins Medium"/>
                <a:sym typeface="Poppins Medium"/>
              </a:rPr>
              <a:t>RozalindaPutri</a:t>
            </a:r>
          </a:p>
        </p:txBody>
      </p:sp>
      <p:sp>
        <p:nvSpPr>
          <p:cNvPr name="TextBox 32" id="32"/>
          <p:cNvSpPr txBox="true"/>
          <p:nvPr/>
        </p:nvSpPr>
        <p:spPr>
          <a:xfrm rot="0">
            <a:off x="2609332" y="6057137"/>
            <a:ext cx="7148983" cy="3143250"/>
          </a:xfrm>
          <a:prstGeom prst="rect">
            <a:avLst/>
          </a:prstGeom>
        </p:spPr>
        <p:txBody>
          <a:bodyPr anchor="t" rtlCol="false" tIns="0" lIns="0" bIns="0" rIns="0">
            <a:spAutoFit/>
          </a:bodyPr>
          <a:lstStyle/>
          <a:p>
            <a:pPr algn="just">
              <a:lnSpc>
                <a:spcPts val="3120"/>
              </a:lnSpc>
            </a:pPr>
            <a:r>
              <a:rPr lang="en-US" sz="2600" b="true">
                <a:solidFill>
                  <a:srgbClr val="FFFFFF"/>
                </a:solidFill>
                <a:latin typeface="Poppins Medium"/>
                <a:ea typeface="Poppins Medium"/>
                <a:cs typeface="Poppins Medium"/>
                <a:sym typeface="Poppins Medium"/>
              </a:rPr>
              <a:t>Saya adalah mahasiswa Sistem Informasi semester 2 yang memiliki semangat tinggi dibidang IT dan data Analyst. Sebagai calon data Analyst, saya sangat antusias untuk menerapkan kemampuan analisis dan pengetahuan saya dalam menyelesaikan masalah terutama dibidang data.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260340" y="9818566"/>
            <a:ext cx="19154589" cy="1210681"/>
            <a:chOff x="0" y="0"/>
            <a:chExt cx="5044830" cy="318862"/>
          </a:xfrm>
        </p:grpSpPr>
        <p:sp>
          <p:nvSpPr>
            <p:cNvPr name="Freeform 4" id="4"/>
            <p:cNvSpPr/>
            <p:nvPr/>
          </p:nvSpPr>
          <p:spPr>
            <a:xfrm flipH="false" flipV="false" rot="0">
              <a:off x="0" y="0"/>
              <a:ext cx="5044830" cy="318862"/>
            </a:xfrm>
            <a:custGeom>
              <a:avLst/>
              <a:gdLst/>
              <a:ahLst/>
              <a:cxnLst/>
              <a:rect r="r" b="b" t="t" l="l"/>
              <a:pathLst>
                <a:path h="318862" w="5044830">
                  <a:moveTo>
                    <a:pt x="0" y="0"/>
                  </a:moveTo>
                  <a:lnTo>
                    <a:pt x="5044830" y="0"/>
                  </a:lnTo>
                  <a:lnTo>
                    <a:pt x="5044830" y="318862"/>
                  </a:lnTo>
                  <a:lnTo>
                    <a:pt x="0" y="318862"/>
                  </a:lnTo>
                  <a:close/>
                </a:path>
              </a:pathLst>
            </a:custGeom>
            <a:solidFill>
              <a:srgbClr val="5A90BF"/>
            </a:solidFill>
          </p:spPr>
        </p:sp>
        <p:sp>
          <p:nvSpPr>
            <p:cNvPr name="TextBox 5" id="5"/>
            <p:cNvSpPr txBox="true"/>
            <p:nvPr/>
          </p:nvSpPr>
          <p:spPr>
            <a:xfrm>
              <a:off x="0" y="-38100"/>
              <a:ext cx="5044830" cy="35696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3055896">
            <a:off x="10667890" y="5104090"/>
            <a:ext cx="1867173" cy="10762758"/>
            <a:chOff x="0" y="0"/>
            <a:chExt cx="491766" cy="2834636"/>
          </a:xfrm>
        </p:grpSpPr>
        <p:sp>
          <p:nvSpPr>
            <p:cNvPr name="Freeform 7" id="7"/>
            <p:cNvSpPr/>
            <p:nvPr/>
          </p:nvSpPr>
          <p:spPr>
            <a:xfrm flipH="false" flipV="false" rot="0">
              <a:off x="0" y="0"/>
              <a:ext cx="491766" cy="2834636"/>
            </a:xfrm>
            <a:custGeom>
              <a:avLst/>
              <a:gdLst/>
              <a:ahLst/>
              <a:cxnLst/>
              <a:rect r="r" b="b" t="t" l="l"/>
              <a:pathLst>
                <a:path h="2834636" w="491766">
                  <a:moveTo>
                    <a:pt x="245883" y="0"/>
                  </a:moveTo>
                  <a:lnTo>
                    <a:pt x="245883" y="0"/>
                  </a:lnTo>
                  <a:cubicBezTo>
                    <a:pt x="381680" y="0"/>
                    <a:pt x="491766" y="110086"/>
                    <a:pt x="491766" y="245883"/>
                  </a:cubicBezTo>
                  <a:lnTo>
                    <a:pt x="491766" y="2588753"/>
                  </a:lnTo>
                  <a:cubicBezTo>
                    <a:pt x="491766" y="2724550"/>
                    <a:pt x="381680" y="2834636"/>
                    <a:pt x="245883" y="2834636"/>
                  </a:cubicBezTo>
                  <a:lnTo>
                    <a:pt x="245883" y="2834636"/>
                  </a:lnTo>
                  <a:cubicBezTo>
                    <a:pt x="110086" y="2834636"/>
                    <a:pt x="0" y="2724550"/>
                    <a:pt x="0" y="2588753"/>
                  </a:cubicBezTo>
                  <a:lnTo>
                    <a:pt x="0" y="245883"/>
                  </a:lnTo>
                  <a:cubicBezTo>
                    <a:pt x="0" y="110086"/>
                    <a:pt x="110086" y="0"/>
                    <a:pt x="245883" y="0"/>
                  </a:cubicBezTo>
                  <a:close/>
                </a:path>
              </a:pathLst>
            </a:custGeom>
            <a:solidFill>
              <a:srgbClr val="91D7F1"/>
            </a:solidFill>
            <a:ln cap="rnd">
              <a:noFill/>
              <a:prstDash val="solid"/>
              <a:round/>
            </a:ln>
          </p:spPr>
        </p:sp>
        <p:sp>
          <p:nvSpPr>
            <p:cNvPr name="TextBox 8" id="8"/>
            <p:cNvSpPr txBox="true"/>
            <p:nvPr/>
          </p:nvSpPr>
          <p:spPr>
            <a:xfrm>
              <a:off x="0" y="-38100"/>
              <a:ext cx="491766" cy="287273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2882442">
            <a:off x="14127658" y="2943656"/>
            <a:ext cx="7213299" cy="14686688"/>
            <a:chOff x="0" y="0"/>
            <a:chExt cx="1899799" cy="3868099"/>
          </a:xfrm>
        </p:grpSpPr>
        <p:sp>
          <p:nvSpPr>
            <p:cNvPr name="Freeform 10" id="10"/>
            <p:cNvSpPr/>
            <p:nvPr/>
          </p:nvSpPr>
          <p:spPr>
            <a:xfrm flipH="false" flipV="false" rot="0">
              <a:off x="0" y="0"/>
              <a:ext cx="1899799" cy="3868099"/>
            </a:xfrm>
            <a:custGeom>
              <a:avLst/>
              <a:gdLst/>
              <a:ahLst/>
              <a:cxnLst/>
              <a:rect r="r" b="b" t="t" l="l"/>
              <a:pathLst>
                <a:path h="3868099" w="1899799">
                  <a:moveTo>
                    <a:pt x="0" y="0"/>
                  </a:moveTo>
                  <a:lnTo>
                    <a:pt x="1899799" y="0"/>
                  </a:lnTo>
                  <a:lnTo>
                    <a:pt x="1899799" y="3868099"/>
                  </a:lnTo>
                  <a:lnTo>
                    <a:pt x="0" y="3868099"/>
                  </a:lnTo>
                  <a:close/>
                </a:path>
              </a:pathLst>
            </a:custGeom>
            <a:solidFill>
              <a:srgbClr val="5A90BF"/>
            </a:solidFill>
          </p:spPr>
        </p:sp>
        <p:sp>
          <p:nvSpPr>
            <p:cNvPr name="TextBox 11" id="11"/>
            <p:cNvSpPr txBox="true"/>
            <p:nvPr/>
          </p:nvSpPr>
          <p:spPr>
            <a:xfrm>
              <a:off x="0" y="-38100"/>
              <a:ext cx="1899799" cy="3906199"/>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2700000">
            <a:off x="17932000" y="98426"/>
            <a:ext cx="712000" cy="7196626"/>
            <a:chOff x="0" y="0"/>
            <a:chExt cx="187523" cy="1895408"/>
          </a:xfrm>
        </p:grpSpPr>
        <p:sp>
          <p:nvSpPr>
            <p:cNvPr name="Freeform 13" id="13"/>
            <p:cNvSpPr/>
            <p:nvPr/>
          </p:nvSpPr>
          <p:spPr>
            <a:xfrm flipH="false" flipV="false" rot="0">
              <a:off x="0" y="0"/>
              <a:ext cx="187523" cy="1895408"/>
            </a:xfrm>
            <a:custGeom>
              <a:avLst/>
              <a:gdLst/>
              <a:ahLst/>
              <a:cxnLst/>
              <a:rect r="r" b="b" t="t" l="l"/>
              <a:pathLst>
                <a:path h="1895408" w="187523">
                  <a:moveTo>
                    <a:pt x="93761" y="0"/>
                  </a:moveTo>
                  <a:lnTo>
                    <a:pt x="93761" y="0"/>
                  </a:lnTo>
                  <a:cubicBezTo>
                    <a:pt x="145544" y="0"/>
                    <a:pt x="187523" y="41978"/>
                    <a:pt x="187523" y="93761"/>
                  </a:cubicBezTo>
                  <a:lnTo>
                    <a:pt x="187523" y="1801646"/>
                  </a:lnTo>
                  <a:cubicBezTo>
                    <a:pt x="187523" y="1853429"/>
                    <a:pt x="145544" y="1895408"/>
                    <a:pt x="93761" y="1895408"/>
                  </a:cubicBezTo>
                  <a:lnTo>
                    <a:pt x="93761" y="1895408"/>
                  </a:lnTo>
                  <a:cubicBezTo>
                    <a:pt x="41978" y="1895408"/>
                    <a:pt x="0" y="1853429"/>
                    <a:pt x="0" y="1801646"/>
                  </a:cubicBezTo>
                  <a:lnTo>
                    <a:pt x="0" y="93761"/>
                  </a:lnTo>
                  <a:cubicBezTo>
                    <a:pt x="0" y="41978"/>
                    <a:pt x="41978" y="0"/>
                    <a:pt x="93761" y="0"/>
                  </a:cubicBezTo>
                  <a:close/>
                </a:path>
              </a:pathLst>
            </a:custGeom>
            <a:solidFill>
              <a:srgbClr val="91D7F1"/>
            </a:solidFill>
            <a:ln cap="rnd">
              <a:noFill/>
              <a:prstDash val="solid"/>
              <a:round/>
            </a:ln>
          </p:spPr>
        </p:sp>
        <p:sp>
          <p:nvSpPr>
            <p:cNvPr name="TextBox 14" id="14"/>
            <p:cNvSpPr txBox="true"/>
            <p:nvPr/>
          </p:nvSpPr>
          <p:spPr>
            <a:xfrm>
              <a:off x="0" y="-38100"/>
              <a:ext cx="187523" cy="1933508"/>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165749" y="2794831"/>
            <a:ext cx="15559209" cy="3099324"/>
          </a:xfrm>
          <a:prstGeom prst="rect">
            <a:avLst/>
          </a:prstGeom>
        </p:spPr>
        <p:txBody>
          <a:bodyPr anchor="t" rtlCol="false" tIns="0" lIns="0" bIns="0" rIns="0">
            <a:spAutoFit/>
          </a:bodyPr>
          <a:lstStyle/>
          <a:p>
            <a:pPr algn="l">
              <a:lnSpc>
                <a:spcPts val="20546"/>
              </a:lnSpc>
            </a:pPr>
            <a:r>
              <a:rPr lang="en-US" sz="17121" b="true">
                <a:solidFill>
                  <a:srgbClr val="000000"/>
                </a:solidFill>
                <a:latin typeface="Cooper Hewitt Bold"/>
                <a:ea typeface="Cooper Hewitt Bold"/>
                <a:cs typeface="Cooper Hewitt Bold"/>
                <a:sym typeface="Cooper Hewitt Bold"/>
              </a:rPr>
              <a:t>TERIMA KASIH</a:t>
            </a:r>
          </a:p>
        </p:txBody>
      </p:sp>
      <p:sp>
        <p:nvSpPr>
          <p:cNvPr name="Freeform 16" id="16"/>
          <p:cNvSpPr/>
          <p:nvPr/>
        </p:nvSpPr>
        <p:spPr>
          <a:xfrm flipH="false" flipV="false" rot="0">
            <a:off x="1028700" y="1962550"/>
            <a:ext cx="2468940" cy="763127"/>
          </a:xfrm>
          <a:custGeom>
            <a:avLst/>
            <a:gdLst/>
            <a:ahLst/>
            <a:cxnLst/>
            <a:rect r="r" b="b" t="t" l="l"/>
            <a:pathLst>
              <a:path h="763127" w="2468940">
                <a:moveTo>
                  <a:pt x="0" y="0"/>
                </a:moveTo>
                <a:lnTo>
                  <a:pt x="2468940" y="0"/>
                </a:lnTo>
                <a:lnTo>
                  <a:pt x="2468940" y="763127"/>
                </a:lnTo>
                <a:lnTo>
                  <a:pt x="0" y="7631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true" flipV="false" rot="0">
            <a:off x="12355868" y="5788922"/>
            <a:ext cx="2468940" cy="763127"/>
          </a:xfrm>
          <a:custGeom>
            <a:avLst/>
            <a:gdLst/>
            <a:ahLst/>
            <a:cxnLst/>
            <a:rect r="r" b="b" t="t" l="l"/>
            <a:pathLst>
              <a:path h="763127" w="2468940">
                <a:moveTo>
                  <a:pt x="2468941" y="0"/>
                </a:moveTo>
                <a:lnTo>
                  <a:pt x="0" y="0"/>
                </a:lnTo>
                <a:lnTo>
                  <a:pt x="0" y="763127"/>
                </a:lnTo>
                <a:lnTo>
                  <a:pt x="2468941" y="763127"/>
                </a:lnTo>
                <a:lnTo>
                  <a:pt x="246894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761415" y="5894155"/>
            <a:ext cx="9039346" cy="662904"/>
            <a:chOff x="0" y="0"/>
            <a:chExt cx="2285798" cy="167630"/>
          </a:xfrm>
        </p:grpSpPr>
        <p:sp>
          <p:nvSpPr>
            <p:cNvPr name="Freeform 19" id="19"/>
            <p:cNvSpPr/>
            <p:nvPr/>
          </p:nvSpPr>
          <p:spPr>
            <a:xfrm flipH="false" flipV="false" rot="0">
              <a:off x="0" y="0"/>
              <a:ext cx="2285798" cy="167630"/>
            </a:xfrm>
            <a:custGeom>
              <a:avLst/>
              <a:gdLst/>
              <a:ahLst/>
              <a:cxnLst/>
              <a:rect r="r" b="b" t="t" l="l"/>
              <a:pathLst>
                <a:path h="167630" w="2285798">
                  <a:moveTo>
                    <a:pt x="83815" y="0"/>
                  </a:moveTo>
                  <a:lnTo>
                    <a:pt x="2201983" y="0"/>
                  </a:lnTo>
                  <a:cubicBezTo>
                    <a:pt x="2224212" y="0"/>
                    <a:pt x="2245531" y="8830"/>
                    <a:pt x="2261249" y="24549"/>
                  </a:cubicBezTo>
                  <a:cubicBezTo>
                    <a:pt x="2276968" y="40267"/>
                    <a:pt x="2285798" y="61586"/>
                    <a:pt x="2285798" y="83815"/>
                  </a:cubicBezTo>
                  <a:lnTo>
                    <a:pt x="2285798" y="83815"/>
                  </a:lnTo>
                  <a:cubicBezTo>
                    <a:pt x="2285798" y="106044"/>
                    <a:pt x="2276968" y="127363"/>
                    <a:pt x="2261249" y="143081"/>
                  </a:cubicBezTo>
                  <a:cubicBezTo>
                    <a:pt x="2245531" y="158799"/>
                    <a:pt x="2224212" y="167630"/>
                    <a:pt x="2201983" y="167630"/>
                  </a:cubicBezTo>
                  <a:lnTo>
                    <a:pt x="83815" y="167630"/>
                  </a:lnTo>
                  <a:cubicBezTo>
                    <a:pt x="61586" y="167630"/>
                    <a:pt x="40267" y="158799"/>
                    <a:pt x="24549" y="143081"/>
                  </a:cubicBezTo>
                  <a:cubicBezTo>
                    <a:pt x="8830" y="127363"/>
                    <a:pt x="0" y="106044"/>
                    <a:pt x="0" y="83815"/>
                  </a:cubicBezTo>
                  <a:lnTo>
                    <a:pt x="0" y="83815"/>
                  </a:lnTo>
                  <a:cubicBezTo>
                    <a:pt x="0" y="61586"/>
                    <a:pt x="8830" y="40267"/>
                    <a:pt x="24549" y="24549"/>
                  </a:cubicBezTo>
                  <a:cubicBezTo>
                    <a:pt x="40267" y="8830"/>
                    <a:pt x="61586" y="0"/>
                    <a:pt x="83815" y="0"/>
                  </a:cubicBezTo>
                  <a:close/>
                </a:path>
              </a:pathLst>
            </a:custGeom>
            <a:solidFill>
              <a:srgbClr val="91D7F1"/>
            </a:solidFill>
          </p:spPr>
        </p:sp>
        <p:sp>
          <p:nvSpPr>
            <p:cNvPr name="TextBox 20" id="20"/>
            <p:cNvSpPr txBox="true"/>
            <p:nvPr/>
          </p:nvSpPr>
          <p:spPr>
            <a:xfrm>
              <a:off x="0" y="-38100"/>
              <a:ext cx="2285798" cy="20573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2015084" y="6008145"/>
            <a:ext cx="8532007" cy="415874"/>
          </a:xfrm>
          <a:prstGeom prst="rect">
            <a:avLst/>
          </a:prstGeom>
        </p:spPr>
        <p:txBody>
          <a:bodyPr anchor="t" rtlCol="false" tIns="0" lIns="0" bIns="0" rIns="0">
            <a:spAutoFit/>
          </a:bodyPr>
          <a:lstStyle/>
          <a:p>
            <a:pPr algn="ctr">
              <a:lnSpc>
                <a:spcPts val="3124"/>
              </a:lnSpc>
            </a:pPr>
            <a:r>
              <a:rPr lang="en-US" sz="2603" b="true">
                <a:solidFill>
                  <a:srgbClr val="000000"/>
                </a:solidFill>
                <a:latin typeface="Poppins Semi-Bold"/>
                <a:ea typeface="Poppins Semi-Bold"/>
                <a:cs typeface="Poppins Semi-Bold"/>
                <a:sym typeface="Poppins Semi-Bold"/>
              </a:rPr>
              <a:t>Terbuka untuk kolaborasi proyek data lebih lanjut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3404990" y="9681660"/>
            <a:ext cx="15489259" cy="1210681"/>
            <a:chOff x="0" y="0"/>
            <a:chExt cx="4079476" cy="318862"/>
          </a:xfrm>
        </p:grpSpPr>
        <p:sp>
          <p:nvSpPr>
            <p:cNvPr name="Freeform 4" id="4"/>
            <p:cNvSpPr/>
            <p:nvPr/>
          </p:nvSpPr>
          <p:spPr>
            <a:xfrm flipH="false" flipV="false" rot="0">
              <a:off x="0" y="0"/>
              <a:ext cx="4079476" cy="318862"/>
            </a:xfrm>
            <a:custGeom>
              <a:avLst/>
              <a:gdLst/>
              <a:ahLst/>
              <a:cxnLst/>
              <a:rect r="r" b="b" t="t" l="l"/>
              <a:pathLst>
                <a:path h="318862" w="4079476">
                  <a:moveTo>
                    <a:pt x="0" y="0"/>
                  </a:moveTo>
                  <a:lnTo>
                    <a:pt x="4079476" y="0"/>
                  </a:lnTo>
                  <a:lnTo>
                    <a:pt x="4079476" y="318862"/>
                  </a:lnTo>
                  <a:lnTo>
                    <a:pt x="0" y="318862"/>
                  </a:lnTo>
                  <a:close/>
                </a:path>
              </a:pathLst>
            </a:custGeom>
            <a:solidFill>
              <a:srgbClr val="5A90BF"/>
            </a:solidFill>
          </p:spPr>
        </p:sp>
        <p:sp>
          <p:nvSpPr>
            <p:cNvPr name="TextBox 5" id="5"/>
            <p:cNvSpPr txBox="true"/>
            <p:nvPr/>
          </p:nvSpPr>
          <p:spPr>
            <a:xfrm>
              <a:off x="0" y="-38100"/>
              <a:ext cx="4079476" cy="35696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1048101">
            <a:off x="-2941307" y="2523597"/>
            <a:ext cx="4278385" cy="10762758"/>
            <a:chOff x="0" y="0"/>
            <a:chExt cx="1126817" cy="2834636"/>
          </a:xfrm>
        </p:grpSpPr>
        <p:sp>
          <p:nvSpPr>
            <p:cNvPr name="Freeform 7" id="7"/>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8" id="8"/>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1048101">
            <a:off x="705683" y="1653179"/>
            <a:ext cx="1867173" cy="10762758"/>
            <a:chOff x="0" y="0"/>
            <a:chExt cx="491766" cy="2834636"/>
          </a:xfrm>
        </p:grpSpPr>
        <p:sp>
          <p:nvSpPr>
            <p:cNvPr name="Freeform 10" id="10"/>
            <p:cNvSpPr/>
            <p:nvPr/>
          </p:nvSpPr>
          <p:spPr>
            <a:xfrm flipH="false" flipV="false" rot="0">
              <a:off x="0" y="0"/>
              <a:ext cx="491766" cy="2834636"/>
            </a:xfrm>
            <a:custGeom>
              <a:avLst/>
              <a:gdLst/>
              <a:ahLst/>
              <a:cxnLst/>
              <a:rect r="r" b="b" t="t" l="l"/>
              <a:pathLst>
                <a:path h="2834636" w="491766">
                  <a:moveTo>
                    <a:pt x="245883" y="0"/>
                  </a:moveTo>
                  <a:lnTo>
                    <a:pt x="245883" y="0"/>
                  </a:lnTo>
                  <a:cubicBezTo>
                    <a:pt x="381680" y="0"/>
                    <a:pt x="491766" y="110086"/>
                    <a:pt x="491766" y="245883"/>
                  </a:cubicBezTo>
                  <a:lnTo>
                    <a:pt x="491766" y="2588753"/>
                  </a:lnTo>
                  <a:cubicBezTo>
                    <a:pt x="491766" y="2724550"/>
                    <a:pt x="381680" y="2834636"/>
                    <a:pt x="245883" y="2834636"/>
                  </a:cubicBezTo>
                  <a:lnTo>
                    <a:pt x="245883" y="2834636"/>
                  </a:lnTo>
                  <a:cubicBezTo>
                    <a:pt x="110086" y="2834636"/>
                    <a:pt x="0" y="2724550"/>
                    <a:pt x="0" y="2588753"/>
                  </a:cubicBezTo>
                  <a:lnTo>
                    <a:pt x="0" y="245883"/>
                  </a:lnTo>
                  <a:cubicBezTo>
                    <a:pt x="0" y="110086"/>
                    <a:pt x="110086" y="0"/>
                    <a:pt x="245883" y="0"/>
                  </a:cubicBezTo>
                  <a:close/>
                </a:path>
              </a:pathLst>
            </a:custGeom>
            <a:solidFill>
              <a:srgbClr val="91D7F1"/>
            </a:solidFill>
            <a:ln cap="rnd">
              <a:noFill/>
              <a:prstDash val="solid"/>
              <a:round/>
            </a:ln>
          </p:spPr>
        </p:sp>
        <p:sp>
          <p:nvSpPr>
            <p:cNvPr name="TextBox 11" id="11"/>
            <p:cNvSpPr txBox="true"/>
            <p:nvPr/>
          </p:nvSpPr>
          <p:spPr>
            <a:xfrm>
              <a:off x="0" y="-38100"/>
              <a:ext cx="491766" cy="287273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1048101">
            <a:off x="-136450" y="-2205804"/>
            <a:ext cx="712000" cy="7196626"/>
            <a:chOff x="0" y="0"/>
            <a:chExt cx="187523" cy="1895408"/>
          </a:xfrm>
        </p:grpSpPr>
        <p:sp>
          <p:nvSpPr>
            <p:cNvPr name="Freeform 13" id="13"/>
            <p:cNvSpPr/>
            <p:nvPr/>
          </p:nvSpPr>
          <p:spPr>
            <a:xfrm flipH="false" flipV="false" rot="0">
              <a:off x="0" y="0"/>
              <a:ext cx="187523" cy="1895408"/>
            </a:xfrm>
            <a:custGeom>
              <a:avLst/>
              <a:gdLst/>
              <a:ahLst/>
              <a:cxnLst/>
              <a:rect r="r" b="b" t="t" l="l"/>
              <a:pathLst>
                <a:path h="1895408" w="187523">
                  <a:moveTo>
                    <a:pt x="93761" y="0"/>
                  </a:moveTo>
                  <a:lnTo>
                    <a:pt x="93761" y="0"/>
                  </a:lnTo>
                  <a:cubicBezTo>
                    <a:pt x="145544" y="0"/>
                    <a:pt x="187523" y="41978"/>
                    <a:pt x="187523" y="93761"/>
                  </a:cubicBezTo>
                  <a:lnTo>
                    <a:pt x="187523" y="1801646"/>
                  </a:lnTo>
                  <a:cubicBezTo>
                    <a:pt x="187523" y="1853429"/>
                    <a:pt x="145544" y="1895408"/>
                    <a:pt x="93761" y="1895408"/>
                  </a:cubicBezTo>
                  <a:lnTo>
                    <a:pt x="93761" y="1895408"/>
                  </a:lnTo>
                  <a:cubicBezTo>
                    <a:pt x="41978" y="1895408"/>
                    <a:pt x="0" y="1853429"/>
                    <a:pt x="0" y="1801646"/>
                  </a:cubicBezTo>
                  <a:lnTo>
                    <a:pt x="0" y="93761"/>
                  </a:lnTo>
                  <a:cubicBezTo>
                    <a:pt x="0" y="41978"/>
                    <a:pt x="41978" y="0"/>
                    <a:pt x="93761" y="0"/>
                  </a:cubicBezTo>
                  <a:close/>
                </a:path>
              </a:pathLst>
            </a:custGeom>
            <a:solidFill>
              <a:srgbClr val="91D7F1"/>
            </a:solidFill>
            <a:ln cap="rnd">
              <a:noFill/>
              <a:prstDash val="solid"/>
              <a:round/>
            </a:ln>
          </p:spPr>
        </p:sp>
        <p:sp>
          <p:nvSpPr>
            <p:cNvPr name="TextBox 14" id="14"/>
            <p:cNvSpPr txBox="true"/>
            <p:nvPr/>
          </p:nvSpPr>
          <p:spPr>
            <a:xfrm>
              <a:off x="0" y="-38100"/>
              <a:ext cx="187523" cy="1933508"/>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4749336" y="1382984"/>
            <a:ext cx="10770298" cy="1285875"/>
          </a:xfrm>
          <a:prstGeom prst="rect">
            <a:avLst/>
          </a:prstGeom>
        </p:spPr>
        <p:txBody>
          <a:bodyPr anchor="t" rtlCol="false" tIns="0" lIns="0" bIns="0" rIns="0">
            <a:spAutoFit/>
          </a:bodyPr>
          <a:lstStyle/>
          <a:p>
            <a:pPr algn="l">
              <a:lnSpc>
                <a:spcPts val="8250"/>
              </a:lnSpc>
            </a:pPr>
            <a:r>
              <a:rPr lang="en-US" sz="7500" b="true">
                <a:solidFill>
                  <a:srgbClr val="000000"/>
                </a:solidFill>
                <a:latin typeface="Cooper Hewitt Bold"/>
                <a:ea typeface="Cooper Hewitt Bold"/>
                <a:cs typeface="Cooper Hewitt Bold"/>
                <a:sym typeface="Cooper Hewitt Bold"/>
              </a:rPr>
              <a:t>MATERI PRESENTASI</a:t>
            </a:r>
          </a:p>
        </p:txBody>
      </p:sp>
      <p:sp>
        <p:nvSpPr>
          <p:cNvPr name="Freeform 16" id="16"/>
          <p:cNvSpPr/>
          <p:nvPr/>
        </p:nvSpPr>
        <p:spPr>
          <a:xfrm flipH="false" flipV="false" rot="0">
            <a:off x="14393742" y="1621109"/>
            <a:ext cx="2251784" cy="696006"/>
          </a:xfrm>
          <a:custGeom>
            <a:avLst/>
            <a:gdLst/>
            <a:ahLst/>
            <a:cxnLst/>
            <a:rect r="r" b="b" t="t" l="l"/>
            <a:pathLst>
              <a:path h="696006" w="2251784">
                <a:moveTo>
                  <a:pt x="0" y="0"/>
                </a:moveTo>
                <a:lnTo>
                  <a:pt x="2251784" y="0"/>
                </a:lnTo>
                <a:lnTo>
                  <a:pt x="2251784" y="696006"/>
                </a:lnTo>
                <a:lnTo>
                  <a:pt x="0" y="6960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10900696" y="3928739"/>
            <a:ext cx="5921498" cy="987437"/>
            <a:chOff x="0" y="0"/>
            <a:chExt cx="1559571" cy="260066"/>
          </a:xfrm>
        </p:grpSpPr>
        <p:sp>
          <p:nvSpPr>
            <p:cNvPr name="Freeform 18" id="18"/>
            <p:cNvSpPr/>
            <p:nvPr/>
          </p:nvSpPr>
          <p:spPr>
            <a:xfrm flipH="false" flipV="false" rot="0">
              <a:off x="0" y="0"/>
              <a:ext cx="1559571" cy="260066"/>
            </a:xfrm>
            <a:custGeom>
              <a:avLst/>
              <a:gdLst/>
              <a:ahLst/>
              <a:cxnLst/>
              <a:rect r="r" b="b" t="t" l="l"/>
              <a:pathLst>
                <a:path h="260066" w="1559571">
                  <a:moveTo>
                    <a:pt x="130033" y="0"/>
                  </a:moveTo>
                  <a:lnTo>
                    <a:pt x="1429539" y="0"/>
                  </a:lnTo>
                  <a:cubicBezTo>
                    <a:pt x="1464025" y="0"/>
                    <a:pt x="1497100" y="13700"/>
                    <a:pt x="1521486" y="38086"/>
                  </a:cubicBezTo>
                  <a:cubicBezTo>
                    <a:pt x="1545872" y="62472"/>
                    <a:pt x="1559571" y="95546"/>
                    <a:pt x="1559571" y="130033"/>
                  </a:cubicBezTo>
                  <a:lnTo>
                    <a:pt x="1559571" y="130033"/>
                  </a:lnTo>
                  <a:cubicBezTo>
                    <a:pt x="1559571" y="201848"/>
                    <a:pt x="1501354" y="260066"/>
                    <a:pt x="1429539" y="260066"/>
                  </a:cubicBezTo>
                  <a:lnTo>
                    <a:pt x="130033" y="260066"/>
                  </a:lnTo>
                  <a:cubicBezTo>
                    <a:pt x="95546" y="260066"/>
                    <a:pt x="62472" y="246366"/>
                    <a:pt x="38086" y="221980"/>
                  </a:cubicBezTo>
                  <a:cubicBezTo>
                    <a:pt x="13700" y="197594"/>
                    <a:pt x="0" y="164520"/>
                    <a:pt x="0" y="130033"/>
                  </a:cubicBezTo>
                  <a:lnTo>
                    <a:pt x="0" y="130033"/>
                  </a:lnTo>
                  <a:cubicBezTo>
                    <a:pt x="0" y="95546"/>
                    <a:pt x="13700" y="62472"/>
                    <a:pt x="38086" y="38086"/>
                  </a:cubicBezTo>
                  <a:cubicBezTo>
                    <a:pt x="62472" y="13700"/>
                    <a:pt x="95546" y="0"/>
                    <a:pt x="130033" y="0"/>
                  </a:cubicBezTo>
                  <a:close/>
                </a:path>
              </a:pathLst>
            </a:custGeom>
            <a:solidFill>
              <a:srgbClr val="5A90BF"/>
            </a:solidFill>
          </p:spPr>
        </p:sp>
        <p:sp>
          <p:nvSpPr>
            <p:cNvPr name="TextBox 19" id="19"/>
            <p:cNvSpPr txBox="true"/>
            <p:nvPr/>
          </p:nvSpPr>
          <p:spPr>
            <a:xfrm>
              <a:off x="0" y="-38100"/>
              <a:ext cx="1559571" cy="298166"/>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4327287" y="3928452"/>
            <a:ext cx="5921498" cy="987437"/>
            <a:chOff x="0" y="0"/>
            <a:chExt cx="1559571" cy="260066"/>
          </a:xfrm>
        </p:grpSpPr>
        <p:sp>
          <p:nvSpPr>
            <p:cNvPr name="Freeform 21" id="21"/>
            <p:cNvSpPr/>
            <p:nvPr/>
          </p:nvSpPr>
          <p:spPr>
            <a:xfrm flipH="false" flipV="false" rot="0">
              <a:off x="0" y="0"/>
              <a:ext cx="1559571" cy="260066"/>
            </a:xfrm>
            <a:custGeom>
              <a:avLst/>
              <a:gdLst/>
              <a:ahLst/>
              <a:cxnLst/>
              <a:rect r="r" b="b" t="t" l="l"/>
              <a:pathLst>
                <a:path h="260066" w="1559571">
                  <a:moveTo>
                    <a:pt x="130033" y="0"/>
                  </a:moveTo>
                  <a:lnTo>
                    <a:pt x="1429539" y="0"/>
                  </a:lnTo>
                  <a:cubicBezTo>
                    <a:pt x="1464025" y="0"/>
                    <a:pt x="1497100" y="13700"/>
                    <a:pt x="1521486" y="38086"/>
                  </a:cubicBezTo>
                  <a:cubicBezTo>
                    <a:pt x="1545872" y="62472"/>
                    <a:pt x="1559571" y="95546"/>
                    <a:pt x="1559571" y="130033"/>
                  </a:cubicBezTo>
                  <a:lnTo>
                    <a:pt x="1559571" y="130033"/>
                  </a:lnTo>
                  <a:cubicBezTo>
                    <a:pt x="1559571" y="201848"/>
                    <a:pt x="1501354" y="260066"/>
                    <a:pt x="1429539" y="260066"/>
                  </a:cubicBezTo>
                  <a:lnTo>
                    <a:pt x="130033" y="260066"/>
                  </a:lnTo>
                  <a:cubicBezTo>
                    <a:pt x="95546" y="260066"/>
                    <a:pt x="62472" y="246366"/>
                    <a:pt x="38086" y="221980"/>
                  </a:cubicBezTo>
                  <a:cubicBezTo>
                    <a:pt x="13700" y="197594"/>
                    <a:pt x="0" y="164520"/>
                    <a:pt x="0" y="130033"/>
                  </a:cubicBezTo>
                  <a:lnTo>
                    <a:pt x="0" y="130033"/>
                  </a:lnTo>
                  <a:cubicBezTo>
                    <a:pt x="0" y="95546"/>
                    <a:pt x="13700" y="62472"/>
                    <a:pt x="38086" y="38086"/>
                  </a:cubicBezTo>
                  <a:cubicBezTo>
                    <a:pt x="62472" y="13700"/>
                    <a:pt x="95546" y="0"/>
                    <a:pt x="130033" y="0"/>
                  </a:cubicBezTo>
                  <a:close/>
                </a:path>
              </a:pathLst>
            </a:custGeom>
            <a:solidFill>
              <a:srgbClr val="5A90BF"/>
            </a:solidFill>
          </p:spPr>
        </p:sp>
        <p:sp>
          <p:nvSpPr>
            <p:cNvPr name="TextBox 22" id="22"/>
            <p:cNvSpPr txBox="true"/>
            <p:nvPr/>
          </p:nvSpPr>
          <p:spPr>
            <a:xfrm>
              <a:off x="0" y="-38100"/>
              <a:ext cx="1559571" cy="298166"/>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0900696" y="5525202"/>
            <a:ext cx="5921498" cy="1266977"/>
            <a:chOff x="0" y="0"/>
            <a:chExt cx="1559571" cy="333689"/>
          </a:xfrm>
        </p:grpSpPr>
        <p:sp>
          <p:nvSpPr>
            <p:cNvPr name="Freeform 24" id="24"/>
            <p:cNvSpPr/>
            <p:nvPr/>
          </p:nvSpPr>
          <p:spPr>
            <a:xfrm flipH="false" flipV="false" rot="0">
              <a:off x="0" y="0"/>
              <a:ext cx="1559571" cy="333689"/>
            </a:xfrm>
            <a:custGeom>
              <a:avLst/>
              <a:gdLst/>
              <a:ahLst/>
              <a:cxnLst/>
              <a:rect r="r" b="b" t="t" l="l"/>
              <a:pathLst>
                <a:path h="333689" w="1559571">
                  <a:moveTo>
                    <a:pt x="130743" y="0"/>
                  </a:moveTo>
                  <a:lnTo>
                    <a:pt x="1428829" y="0"/>
                  </a:lnTo>
                  <a:cubicBezTo>
                    <a:pt x="1501036" y="0"/>
                    <a:pt x="1559571" y="58535"/>
                    <a:pt x="1559571" y="130743"/>
                  </a:cubicBezTo>
                  <a:lnTo>
                    <a:pt x="1559571" y="202947"/>
                  </a:lnTo>
                  <a:cubicBezTo>
                    <a:pt x="1559571" y="237622"/>
                    <a:pt x="1545797" y="270877"/>
                    <a:pt x="1521278" y="295396"/>
                  </a:cubicBezTo>
                  <a:cubicBezTo>
                    <a:pt x="1496759" y="319915"/>
                    <a:pt x="1463504" y="333689"/>
                    <a:pt x="1428829" y="333689"/>
                  </a:cubicBezTo>
                  <a:lnTo>
                    <a:pt x="130743" y="333689"/>
                  </a:lnTo>
                  <a:cubicBezTo>
                    <a:pt x="58535" y="333689"/>
                    <a:pt x="0" y="275154"/>
                    <a:pt x="0" y="202947"/>
                  </a:cubicBezTo>
                  <a:lnTo>
                    <a:pt x="0" y="130743"/>
                  </a:lnTo>
                  <a:cubicBezTo>
                    <a:pt x="0" y="58535"/>
                    <a:pt x="58535" y="0"/>
                    <a:pt x="130743" y="0"/>
                  </a:cubicBezTo>
                  <a:close/>
                </a:path>
              </a:pathLst>
            </a:custGeom>
            <a:solidFill>
              <a:srgbClr val="5A90BF"/>
            </a:solidFill>
          </p:spPr>
        </p:sp>
        <p:sp>
          <p:nvSpPr>
            <p:cNvPr name="TextBox 25" id="25"/>
            <p:cNvSpPr txBox="true"/>
            <p:nvPr/>
          </p:nvSpPr>
          <p:spPr>
            <a:xfrm>
              <a:off x="0" y="-38100"/>
              <a:ext cx="1559571" cy="371789"/>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4327287" y="5524915"/>
            <a:ext cx="5921498" cy="987437"/>
            <a:chOff x="0" y="0"/>
            <a:chExt cx="1559571" cy="260066"/>
          </a:xfrm>
        </p:grpSpPr>
        <p:sp>
          <p:nvSpPr>
            <p:cNvPr name="Freeform 27" id="27"/>
            <p:cNvSpPr/>
            <p:nvPr/>
          </p:nvSpPr>
          <p:spPr>
            <a:xfrm flipH="false" flipV="false" rot="0">
              <a:off x="0" y="0"/>
              <a:ext cx="1559571" cy="260066"/>
            </a:xfrm>
            <a:custGeom>
              <a:avLst/>
              <a:gdLst/>
              <a:ahLst/>
              <a:cxnLst/>
              <a:rect r="r" b="b" t="t" l="l"/>
              <a:pathLst>
                <a:path h="260066" w="1559571">
                  <a:moveTo>
                    <a:pt x="130033" y="0"/>
                  </a:moveTo>
                  <a:lnTo>
                    <a:pt x="1429539" y="0"/>
                  </a:lnTo>
                  <a:cubicBezTo>
                    <a:pt x="1464025" y="0"/>
                    <a:pt x="1497100" y="13700"/>
                    <a:pt x="1521486" y="38086"/>
                  </a:cubicBezTo>
                  <a:cubicBezTo>
                    <a:pt x="1545872" y="62472"/>
                    <a:pt x="1559571" y="95546"/>
                    <a:pt x="1559571" y="130033"/>
                  </a:cubicBezTo>
                  <a:lnTo>
                    <a:pt x="1559571" y="130033"/>
                  </a:lnTo>
                  <a:cubicBezTo>
                    <a:pt x="1559571" y="201848"/>
                    <a:pt x="1501354" y="260066"/>
                    <a:pt x="1429539" y="260066"/>
                  </a:cubicBezTo>
                  <a:lnTo>
                    <a:pt x="130033" y="260066"/>
                  </a:lnTo>
                  <a:cubicBezTo>
                    <a:pt x="95546" y="260066"/>
                    <a:pt x="62472" y="246366"/>
                    <a:pt x="38086" y="221980"/>
                  </a:cubicBezTo>
                  <a:cubicBezTo>
                    <a:pt x="13700" y="197594"/>
                    <a:pt x="0" y="164520"/>
                    <a:pt x="0" y="130033"/>
                  </a:cubicBezTo>
                  <a:lnTo>
                    <a:pt x="0" y="130033"/>
                  </a:lnTo>
                  <a:cubicBezTo>
                    <a:pt x="0" y="95546"/>
                    <a:pt x="13700" y="62472"/>
                    <a:pt x="38086" y="38086"/>
                  </a:cubicBezTo>
                  <a:cubicBezTo>
                    <a:pt x="62472" y="13700"/>
                    <a:pt x="95546" y="0"/>
                    <a:pt x="130033" y="0"/>
                  </a:cubicBezTo>
                  <a:close/>
                </a:path>
              </a:pathLst>
            </a:custGeom>
            <a:solidFill>
              <a:srgbClr val="5A90BF"/>
            </a:solidFill>
          </p:spPr>
        </p:sp>
        <p:sp>
          <p:nvSpPr>
            <p:cNvPr name="TextBox 28" id="28"/>
            <p:cNvSpPr txBox="true"/>
            <p:nvPr/>
          </p:nvSpPr>
          <p:spPr>
            <a:xfrm>
              <a:off x="0" y="-38100"/>
              <a:ext cx="1559571" cy="298166"/>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0900696" y="7122239"/>
            <a:ext cx="5921498" cy="987437"/>
            <a:chOff x="0" y="0"/>
            <a:chExt cx="1559571" cy="260066"/>
          </a:xfrm>
        </p:grpSpPr>
        <p:sp>
          <p:nvSpPr>
            <p:cNvPr name="Freeform 30" id="30"/>
            <p:cNvSpPr/>
            <p:nvPr/>
          </p:nvSpPr>
          <p:spPr>
            <a:xfrm flipH="false" flipV="false" rot="0">
              <a:off x="0" y="0"/>
              <a:ext cx="1559571" cy="260066"/>
            </a:xfrm>
            <a:custGeom>
              <a:avLst/>
              <a:gdLst/>
              <a:ahLst/>
              <a:cxnLst/>
              <a:rect r="r" b="b" t="t" l="l"/>
              <a:pathLst>
                <a:path h="260066" w="1559571">
                  <a:moveTo>
                    <a:pt x="130033" y="0"/>
                  </a:moveTo>
                  <a:lnTo>
                    <a:pt x="1429539" y="0"/>
                  </a:lnTo>
                  <a:cubicBezTo>
                    <a:pt x="1464025" y="0"/>
                    <a:pt x="1497100" y="13700"/>
                    <a:pt x="1521486" y="38086"/>
                  </a:cubicBezTo>
                  <a:cubicBezTo>
                    <a:pt x="1545872" y="62472"/>
                    <a:pt x="1559571" y="95546"/>
                    <a:pt x="1559571" y="130033"/>
                  </a:cubicBezTo>
                  <a:lnTo>
                    <a:pt x="1559571" y="130033"/>
                  </a:lnTo>
                  <a:cubicBezTo>
                    <a:pt x="1559571" y="201848"/>
                    <a:pt x="1501354" y="260066"/>
                    <a:pt x="1429539" y="260066"/>
                  </a:cubicBezTo>
                  <a:lnTo>
                    <a:pt x="130033" y="260066"/>
                  </a:lnTo>
                  <a:cubicBezTo>
                    <a:pt x="95546" y="260066"/>
                    <a:pt x="62472" y="246366"/>
                    <a:pt x="38086" y="221980"/>
                  </a:cubicBezTo>
                  <a:cubicBezTo>
                    <a:pt x="13700" y="197594"/>
                    <a:pt x="0" y="164520"/>
                    <a:pt x="0" y="130033"/>
                  </a:cubicBezTo>
                  <a:lnTo>
                    <a:pt x="0" y="130033"/>
                  </a:lnTo>
                  <a:cubicBezTo>
                    <a:pt x="0" y="95546"/>
                    <a:pt x="13700" y="62472"/>
                    <a:pt x="38086" y="38086"/>
                  </a:cubicBezTo>
                  <a:cubicBezTo>
                    <a:pt x="62472" y="13700"/>
                    <a:pt x="95546" y="0"/>
                    <a:pt x="130033" y="0"/>
                  </a:cubicBezTo>
                  <a:close/>
                </a:path>
              </a:pathLst>
            </a:custGeom>
            <a:solidFill>
              <a:srgbClr val="5A90BF"/>
            </a:solidFill>
          </p:spPr>
        </p:sp>
        <p:sp>
          <p:nvSpPr>
            <p:cNvPr name="TextBox 31" id="31"/>
            <p:cNvSpPr txBox="true"/>
            <p:nvPr/>
          </p:nvSpPr>
          <p:spPr>
            <a:xfrm>
              <a:off x="0" y="-38100"/>
              <a:ext cx="1559571" cy="298166"/>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4327287" y="7121952"/>
            <a:ext cx="5921498" cy="987437"/>
            <a:chOff x="0" y="0"/>
            <a:chExt cx="1559571" cy="260066"/>
          </a:xfrm>
        </p:grpSpPr>
        <p:sp>
          <p:nvSpPr>
            <p:cNvPr name="Freeform 33" id="33"/>
            <p:cNvSpPr/>
            <p:nvPr/>
          </p:nvSpPr>
          <p:spPr>
            <a:xfrm flipH="false" flipV="false" rot="0">
              <a:off x="0" y="0"/>
              <a:ext cx="1559571" cy="260066"/>
            </a:xfrm>
            <a:custGeom>
              <a:avLst/>
              <a:gdLst/>
              <a:ahLst/>
              <a:cxnLst/>
              <a:rect r="r" b="b" t="t" l="l"/>
              <a:pathLst>
                <a:path h="260066" w="1559571">
                  <a:moveTo>
                    <a:pt x="130033" y="0"/>
                  </a:moveTo>
                  <a:lnTo>
                    <a:pt x="1429539" y="0"/>
                  </a:lnTo>
                  <a:cubicBezTo>
                    <a:pt x="1464025" y="0"/>
                    <a:pt x="1497100" y="13700"/>
                    <a:pt x="1521486" y="38086"/>
                  </a:cubicBezTo>
                  <a:cubicBezTo>
                    <a:pt x="1545872" y="62472"/>
                    <a:pt x="1559571" y="95546"/>
                    <a:pt x="1559571" y="130033"/>
                  </a:cubicBezTo>
                  <a:lnTo>
                    <a:pt x="1559571" y="130033"/>
                  </a:lnTo>
                  <a:cubicBezTo>
                    <a:pt x="1559571" y="201848"/>
                    <a:pt x="1501354" y="260066"/>
                    <a:pt x="1429539" y="260066"/>
                  </a:cubicBezTo>
                  <a:lnTo>
                    <a:pt x="130033" y="260066"/>
                  </a:lnTo>
                  <a:cubicBezTo>
                    <a:pt x="95546" y="260066"/>
                    <a:pt x="62472" y="246366"/>
                    <a:pt x="38086" y="221980"/>
                  </a:cubicBezTo>
                  <a:cubicBezTo>
                    <a:pt x="13700" y="197594"/>
                    <a:pt x="0" y="164520"/>
                    <a:pt x="0" y="130033"/>
                  </a:cubicBezTo>
                  <a:lnTo>
                    <a:pt x="0" y="130033"/>
                  </a:lnTo>
                  <a:cubicBezTo>
                    <a:pt x="0" y="95546"/>
                    <a:pt x="13700" y="62472"/>
                    <a:pt x="38086" y="38086"/>
                  </a:cubicBezTo>
                  <a:cubicBezTo>
                    <a:pt x="62472" y="13700"/>
                    <a:pt x="95546" y="0"/>
                    <a:pt x="130033" y="0"/>
                  </a:cubicBezTo>
                  <a:close/>
                </a:path>
              </a:pathLst>
            </a:custGeom>
            <a:solidFill>
              <a:srgbClr val="5A90BF"/>
            </a:solidFill>
          </p:spPr>
        </p:sp>
        <p:sp>
          <p:nvSpPr>
            <p:cNvPr name="TextBox 34" id="34"/>
            <p:cNvSpPr txBox="true"/>
            <p:nvPr/>
          </p:nvSpPr>
          <p:spPr>
            <a:xfrm>
              <a:off x="0" y="-38100"/>
              <a:ext cx="1559571" cy="298166"/>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3890181" y="3967860"/>
            <a:ext cx="874213" cy="874213"/>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1D7F1"/>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8" id="38"/>
          <p:cNvSpPr txBox="true"/>
          <p:nvPr/>
        </p:nvSpPr>
        <p:spPr>
          <a:xfrm rot="0">
            <a:off x="3905238" y="4146232"/>
            <a:ext cx="844097" cy="565786"/>
          </a:xfrm>
          <a:prstGeom prst="rect">
            <a:avLst/>
          </a:prstGeom>
        </p:spPr>
        <p:txBody>
          <a:bodyPr anchor="t" rtlCol="false" tIns="0" lIns="0" bIns="0" rIns="0">
            <a:spAutoFit/>
          </a:bodyPr>
          <a:lstStyle/>
          <a:p>
            <a:pPr algn="ctr">
              <a:lnSpc>
                <a:spcPts val="3630"/>
              </a:lnSpc>
            </a:pPr>
            <a:r>
              <a:rPr lang="en-US" b="true" sz="3300">
                <a:solidFill>
                  <a:srgbClr val="000000"/>
                </a:solidFill>
                <a:latin typeface="Cooper Hewitt Bold"/>
                <a:ea typeface="Cooper Hewitt Bold"/>
                <a:cs typeface="Cooper Hewitt Bold"/>
                <a:sym typeface="Cooper Hewitt Bold"/>
              </a:rPr>
              <a:t>01</a:t>
            </a:r>
          </a:p>
        </p:txBody>
      </p:sp>
      <p:grpSp>
        <p:nvGrpSpPr>
          <p:cNvPr name="Group 39" id="39"/>
          <p:cNvGrpSpPr/>
          <p:nvPr/>
        </p:nvGrpSpPr>
        <p:grpSpPr>
          <a:xfrm rot="0">
            <a:off x="16385087" y="3967860"/>
            <a:ext cx="874213" cy="874213"/>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1D7F1"/>
            </a:soli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3890181" y="5581527"/>
            <a:ext cx="874213" cy="874213"/>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1D7F1"/>
            </a:solidFill>
          </p:spPr>
        </p:sp>
        <p:sp>
          <p:nvSpPr>
            <p:cNvPr name="TextBox 44" id="4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5" id="45"/>
          <p:cNvSpPr txBox="true"/>
          <p:nvPr/>
        </p:nvSpPr>
        <p:spPr>
          <a:xfrm rot="0">
            <a:off x="3890181" y="5740790"/>
            <a:ext cx="844097" cy="565786"/>
          </a:xfrm>
          <a:prstGeom prst="rect">
            <a:avLst/>
          </a:prstGeom>
        </p:spPr>
        <p:txBody>
          <a:bodyPr anchor="t" rtlCol="false" tIns="0" lIns="0" bIns="0" rIns="0">
            <a:spAutoFit/>
          </a:bodyPr>
          <a:lstStyle/>
          <a:p>
            <a:pPr algn="ctr">
              <a:lnSpc>
                <a:spcPts val="3630"/>
              </a:lnSpc>
            </a:pPr>
            <a:r>
              <a:rPr lang="en-US" b="true" sz="3300">
                <a:solidFill>
                  <a:srgbClr val="000000"/>
                </a:solidFill>
                <a:latin typeface="Cooper Hewitt Bold"/>
                <a:ea typeface="Cooper Hewitt Bold"/>
                <a:cs typeface="Cooper Hewitt Bold"/>
                <a:sym typeface="Cooper Hewitt Bold"/>
              </a:rPr>
              <a:t>02</a:t>
            </a:r>
          </a:p>
        </p:txBody>
      </p:sp>
      <p:grpSp>
        <p:nvGrpSpPr>
          <p:cNvPr name="Group 46" id="46"/>
          <p:cNvGrpSpPr/>
          <p:nvPr/>
        </p:nvGrpSpPr>
        <p:grpSpPr>
          <a:xfrm rot="0">
            <a:off x="16385087" y="5581527"/>
            <a:ext cx="874213" cy="874213"/>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1D7F1"/>
            </a:solidFill>
          </p:spPr>
        </p:sp>
        <p:sp>
          <p:nvSpPr>
            <p:cNvPr name="TextBox 48" id="4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9" id="49"/>
          <p:cNvGrpSpPr/>
          <p:nvPr/>
        </p:nvGrpSpPr>
        <p:grpSpPr>
          <a:xfrm rot="0">
            <a:off x="3890181" y="7178564"/>
            <a:ext cx="874213" cy="874213"/>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1D7F1"/>
            </a:solidFill>
          </p:spPr>
        </p:sp>
        <p:sp>
          <p:nvSpPr>
            <p:cNvPr name="TextBox 51" id="5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2" id="52"/>
          <p:cNvSpPr txBox="true"/>
          <p:nvPr/>
        </p:nvSpPr>
        <p:spPr>
          <a:xfrm rot="0">
            <a:off x="3890181" y="7341027"/>
            <a:ext cx="844097" cy="565786"/>
          </a:xfrm>
          <a:prstGeom prst="rect">
            <a:avLst/>
          </a:prstGeom>
        </p:spPr>
        <p:txBody>
          <a:bodyPr anchor="t" rtlCol="false" tIns="0" lIns="0" bIns="0" rIns="0">
            <a:spAutoFit/>
          </a:bodyPr>
          <a:lstStyle/>
          <a:p>
            <a:pPr algn="ctr">
              <a:lnSpc>
                <a:spcPts val="3630"/>
              </a:lnSpc>
            </a:pPr>
            <a:r>
              <a:rPr lang="en-US" b="true" sz="3300">
                <a:solidFill>
                  <a:srgbClr val="000000"/>
                </a:solidFill>
                <a:latin typeface="Cooper Hewitt Bold"/>
                <a:ea typeface="Cooper Hewitt Bold"/>
                <a:cs typeface="Cooper Hewitt Bold"/>
                <a:sym typeface="Cooper Hewitt Bold"/>
              </a:rPr>
              <a:t>03</a:t>
            </a:r>
          </a:p>
        </p:txBody>
      </p:sp>
      <p:grpSp>
        <p:nvGrpSpPr>
          <p:cNvPr name="Group 53" id="53"/>
          <p:cNvGrpSpPr/>
          <p:nvPr/>
        </p:nvGrpSpPr>
        <p:grpSpPr>
          <a:xfrm rot="0">
            <a:off x="16385087" y="7178564"/>
            <a:ext cx="874213" cy="874213"/>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1D7F1"/>
            </a:solidFill>
          </p:spPr>
        </p:sp>
        <p:sp>
          <p:nvSpPr>
            <p:cNvPr name="TextBox 55" id="5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6" id="56"/>
          <p:cNvSpPr txBox="true"/>
          <p:nvPr/>
        </p:nvSpPr>
        <p:spPr>
          <a:xfrm rot="0">
            <a:off x="16415203" y="4146232"/>
            <a:ext cx="844097" cy="565786"/>
          </a:xfrm>
          <a:prstGeom prst="rect">
            <a:avLst/>
          </a:prstGeom>
        </p:spPr>
        <p:txBody>
          <a:bodyPr anchor="t" rtlCol="false" tIns="0" lIns="0" bIns="0" rIns="0">
            <a:spAutoFit/>
          </a:bodyPr>
          <a:lstStyle/>
          <a:p>
            <a:pPr algn="ctr">
              <a:lnSpc>
                <a:spcPts val="3630"/>
              </a:lnSpc>
            </a:pPr>
            <a:r>
              <a:rPr lang="en-US" b="true" sz="3300">
                <a:solidFill>
                  <a:srgbClr val="000000"/>
                </a:solidFill>
                <a:latin typeface="Cooper Hewitt Bold"/>
                <a:ea typeface="Cooper Hewitt Bold"/>
                <a:cs typeface="Cooper Hewitt Bold"/>
                <a:sym typeface="Cooper Hewitt Bold"/>
              </a:rPr>
              <a:t>04</a:t>
            </a:r>
          </a:p>
        </p:txBody>
      </p:sp>
      <p:sp>
        <p:nvSpPr>
          <p:cNvPr name="TextBox 57" id="57"/>
          <p:cNvSpPr txBox="true"/>
          <p:nvPr/>
        </p:nvSpPr>
        <p:spPr>
          <a:xfrm rot="0">
            <a:off x="16400145" y="5740790"/>
            <a:ext cx="844097" cy="565786"/>
          </a:xfrm>
          <a:prstGeom prst="rect">
            <a:avLst/>
          </a:prstGeom>
        </p:spPr>
        <p:txBody>
          <a:bodyPr anchor="t" rtlCol="false" tIns="0" lIns="0" bIns="0" rIns="0">
            <a:spAutoFit/>
          </a:bodyPr>
          <a:lstStyle/>
          <a:p>
            <a:pPr algn="ctr">
              <a:lnSpc>
                <a:spcPts val="3630"/>
              </a:lnSpc>
            </a:pPr>
            <a:r>
              <a:rPr lang="en-US" b="true" sz="3300">
                <a:solidFill>
                  <a:srgbClr val="000000"/>
                </a:solidFill>
                <a:latin typeface="Cooper Hewitt Bold"/>
                <a:ea typeface="Cooper Hewitt Bold"/>
                <a:cs typeface="Cooper Hewitt Bold"/>
                <a:sym typeface="Cooper Hewitt Bold"/>
              </a:rPr>
              <a:t>05</a:t>
            </a:r>
          </a:p>
        </p:txBody>
      </p:sp>
      <p:sp>
        <p:nvSpPr>
          <p:cNvPr name="TextBox 58" id="58"/>
          <p:cNvSpPr txBox="true"/>
          <p:nvPr/>
        </p:nvSpPr>
        <p:spPr>
          <a:xfrm rot="0">
            <a:off x="16400145" y="7341027"/>
            <a:ext cx="844097" cy="565786"/>
          </a:xfrm>
          <a:prstGeom prst="rect">
            <a:avLst/>
          </a:prstGeom>
        </p:spPr>
        <p:txBody>
          <a:bodyPr anchor="t" rtlCol="false" tIns="0" lIns="0" bIns="0" rIns="0">
            <a:spAutoFit/>
          </a:bodyPr>
          <a:lstStyle/>
          <a:p>
            <a:pPr algn="ctr">
              <a:lnSpc>
                <a:spcPts val="3630"/>
              </a:lnSpc>
            </a:pPr>
            <a:r>
              <a:rPr lang="en-US" b="true" sz="3300">
                <a:solidFill>
                  <a:srgbClr val="000000"/>
                </a:solidFill>
                <a:latin typeface="Cooper Hewitt Bold"/>
                <a:ea typeface="Cooper Hewitt Bold"/>
                <a:cs typeface="Cooper Hewitt Bold"/>
                <a:sym typeface="Cooper Hewitt Bold"/>
              </a:rPr>
              <a:t>06</a:t>
            </a:r>
          </a:p>
        </p:txBody>
      </p:sp>
      <p:sp>
        <p:nvSpPr>
          <p:cNvPr name="TextBox 59" id="59"/>
          <p:cNvSpPr txBox="true"/>
          <p:nvPr/>
        </p:nvSpPr>
        <p:spPr>
          <a:xfrm rot="0">
            <a:off x="4992815" y="4184332"/>
            <a:ext cx="4964057" cy="447675"/>
          </a:xfrm>
          <a:prstGeom prst="rect">
            <a:avLst/>
          </a:prstGeom>
        </p:spPr>
        <p:txBody>
          <a:bodyPr anchor="t" rtlCol="false" tIns="0" lIns="0" bIns="0" rIns="0">
            <a:spAutoFit/>
          </a:bodyPr>
          <a:lstStyle/>
          <a:p>
            <a:pPr algn="l">
              <a:lnSpc>
                <a:spcPts val="3360"/>
              </a:lnSpc>
            </a:pPr>
            <a:r>
              <a:rPr lang="en-US" sz="2800" b="true">
                <a:solidFill>
                  <a:srgbClr val="FFFFFF"/>
                </a:solidFill>
                <a:latin typeface="Poppins Medium"/>
                <a:ea typeface="Poppins Medium"/>
                <a:cs typeface="Poppins Medium"/>
                <a:sym typeface="Poppins Medium"/>
              </a:rPr>
              <a:t>Latar Belakang</a:t>
            </a:r>
          </a:p>
        </p:txBody>
      </p:sp>
      <p:sp>
        <p:nvSpPr>
          <p:cNvPr name="TextBox 60" id="60"/>
          <p:cNvSpPr txBox="true"/>
          <p:nvPr/>
        </p:nvSpPr>
        <p:spPr>
          <a:xfrm rot="0">
            <a:off x="11096510" y="4181129"/>
            <a:ext cx="4964057" cy="438150"/>
          </a:xfrm>
          <a:prstGeom prst="rect">
            <a:avLst/>
          </a:prstGeom>
        </p:spPr>
        <p:txBody>
          <a:bodyPr anchor="t" rtlCol="false" tIns="0" lIns="0" bIns="0" rIns="0">
            <a:spAutoFit/>
          </a:bodyPr>
          <a:lstStyle/>
          <a:p>
            <a:pPr algn="r">
              <a:lnSpc>
                <a:spcPts val="3240"/>
              </a:lnSpc>
            </a:pPr>
            <a:r>
              <a:rPr lang="en-US" sz="2700" b="true">
                <a:solidFill>
                  <a:srgbClr val="FFFFFF"/>
                </a:solidFill>
                <a:latin typeface="Poppins Medium"/>
                <a:ea typeface="Poppins Medium"/>
                <a:cs typeface="Poppins Medium"/>
                <a:sym typeface="Poppins Medium"/>
              </a:rPr>
              <a:t>Pengecekan Deskripsi Data</a:t>
            </a:r>
          </a:p>
        </p:txBody>
      </p:sp>
      <p:sp>
        <p:nvSpPr>
          <p:cNvPr name="TextBox 61" id="61"/>
          <p:cNvSpPr txBox="true"/>
          <p:nvPr/>
        </p:nvSpPr>
        <p:spPr>
          <a:xfrm rot="0">
            <a:off x="4992815" y="5792226"/>
            <a:ext cx="4739838" cy="447675"/>
          </a:xfrm>
          <a:prstGeom prst="rect">
            <a:avLst/>
          </a:prstGeom>
        </p:spPr>
        <p:txBody>
          <a:bodyPr anchor="t" rtlCol="false" tIns="0" lIns="0" bIns="0" rIns="0">
            <a:spAutoFit/>
          </a:bodyPr>
          <a:lstStyle/>
          <a:p>
            <a:pPr algn="l">
              <a:lnSpc>
                <a:spcPts val="3359"/>
              </a:lnSpc>
            </a:pPr>
            <a:r>
              <a:rPr lang="en-US" sz="2799" b="true">
                <a:solidFill>
                  <a:srgbClr val="FFFFFF"/>
                </a:solidFill>
                <a:latin typeface="Poppins Medium"/>
                <a:ea typeface="Poppins Medium"/>
                <a:cs typeface="Poppins Medium"/>
                <a:sym typeface="Poppins Medium"/>
              </a:rPr>
              <a:t>Tools Dan Teknologi</a:t>
            </a:r>
          </a:p>
        </p:txBody>
      </p:sp>
      <p:sp>
        <p:nvSpPr>
          <p:cNvPr name="TextBox 62" id="62"/>
          <p:cNvSpPr txBox="true"/>
          <p:nvPr/>
        </p:nvSpPr>
        <p:spPr>
          <a:xfrm rot="0">
            <a:off x="11266324" y="5645577"/>
            <a:ext cx="5190242" cy="942975"/>
          </a:xfrm>
          <a:prstGeom prst="rect">
            <a:avLst/>
          </a:prstGeom>
        </p:spPr>
        <p:txBody>
          <a:bodyPr anchor="t" rtlCol="false" tIns="0" lIns="0" bIns="0" rIns="0">
            <a:spAutoFit/>
          </a:bodyPr>
          <a:lstStyle/>
          <a:p>
            <a:pPr algn="ctr">
              <a:lnSpc>
                <a:spcPts val="3600"/>
              </a:lnSpc>
            </a:pPr>
            <a:r>
              <a:rPr lang="en-US" sz="3000" b="true">
                <a:solidFill>
                  <a:srgbClr val="FFFFFF"/>
                </a:solidFill>
                <a:latin typeface="Poppins Medium"/>
                <a:ea typeface="Poppins Medium"/>
                <a:cs typeface="Poppins Medium"/>
                <a:sym typeface="Poppins Medium"/>
              </a:rPr>
              <a:t>Handling &amp; Verifikasi </a:t>
            </a:r>
          </a:p>
          <a:p>
            <a:pPr algn="ctr">
              <a:lnSpc>
                <a:spcPts val="3600"/>
              </a:lnSpc>
            </a:pPr>
            <a:r>
              <a:rPr lang="en-US" sz="3000" b="true">
                <a:solidFill>
                  <a:srgbClr val="FFFFFF"/>
                </a:solidFill>
                <a:latin typeface="Poppins Medium"/>
                <a:ea typeface="Poppins Medium"/>
                <a:cs typeface="Poppins Medium"/>
                <a:sym typeface="Poppins Medium"/>
              </a:rPr>
              <a:t>Missing Value</a:t>
            </a:r>
          </a:p>
        </p:txBody>
      </p:sp>
      <p:sp>
        <p:nvSpPr>
          <p:cNvPr name="TextBox 63" id="63"/>
          <p:cNvSpPr txBox="true"/>
          <p:nvPr/>
        </p:nvSpPr>
        <p:spPr>
          <a:xfrm rot="0">
            <a:off x="4992815" y="7369602"/>
            <a:ext cx="5669756" cy="447675"/>
          </a:xfrm>
          <a:prstGeom prst="rect">
            <a:avLst/>
          </a:prstGeom>
        </p:spPr>
        <p:txBody>
          <a:bodyPr anchor="t" rtlCol="false" tIns="0" lIns="0" bIns="0" rIns="0">
            <a:spAutoFit/>
          </a:bodyPr>
          <a:lstStyle/>
          <a:p>
            <a:pPr algn="l">
              <a:lnSpc>
                <a:spcPts val="3360"/>
              </a:lnSpc>
            </a:pPr>
            <a:r>
              <a:rPr lang="en-US" sz="2800" b="true">
                <a:solidFill>
                  <a:srgbClr val="FFFFFF"/>
                </a:solidFill>
                <a:latin typeface="Poppins Medium"/>
                <a:ea typeface="Poppins Medium"/>
                <a:cs typeface="Poppins Medium"/>
                <a:sym typeface="Poppins Medium"/>
              </a:rPr>
              <a:t>Pengecekan Missing Value</a:t>
            </a:r>
          </a:p>
        </p:txBody>
      </p:sp>
      <p:sp>
        <p:nvSpPr>
          <p:cNvPr name="TextBox 64" id="64"/>
          <p:cNvSpPr txBox="true"/>
          <p:nvPr/>
        </p:nvSpPr>
        <p:spPr>
          <a:xfrm rot="0">
            <a:off x="11349739" y="7387071"/>
            <a:ext cx="4506667" cy="457200"/>
          </a:xfrm>
          <a:prstGeom prst="rect">
            <a:avLst/>
          </a:prstGeom>
        </p:spPr>
        <p:txBody>
          <a:bodyPr anchor="t" rtlCol="false" tIns="0" lIns="0" bIns="0" rIns="0">
            <a:spAutoFit/>
          </a:bodyPr>
          <a:lstStyle/>
          <a:p>
            <a:pPr algn="r" marL="0" indent="0" lvl="0">
              <a:lnSpc>
                <a:spcPts val="3480"/>
              </a:lnSpc>
              <a:spcBef>
                <a:spcPct val="0"/>
              </a:spcBef>
            </a:pPr>
            <a:r>
              <a:rPr lang="en-US" b="true" sz="2900">
                <a:solidFill>
                  <a:srgbClr val="FFFFFF"/>
                </a:solidFill>
                <a:latin typeface="Poppins Medium"/>
                <a:ea typeface="Poppins Medium"/>
                <a:cs typeface="Poppins Medium"/>
                <a:sym typeface="Poppins Medium"/>
              </a:rPr>
              <a:t>Pengecekan Duplikat</a:t>
            </a:r>
          </a:p>
        </p:txBody>
      </p:sp>
      <p:grpSp>
        <p:nvGrpSpPr>
          <p:cNvPr name="Group 65" id="65"/>
          <p:cNvGrpSpPr/>
          <p:nvPr/>
        </p:nvGrpSpPr>
        <p:grpSpPr>
          <a:xfrm rot="0">
            <a:off x="4401985" y="8401806"/>
            <a:ext cx="5921498" cy="987437"/>
            <a:chOff x="0" y="0"/>
            <a:chExt cx="1559571" cy="260066"/>
          </a:xfrm>
        </p:grpSpPr>
        <p:sp>
          <p:nvSpPr>
            <p:cNvPr name="Freeform 66" id="66"/>
            <p:cNvSpPr/>
            <p:nvPr/>
          </p:nvSpPr>
          <p:spPr>
            <a:xfrm flipH="false" flipV="false" rot="0">
              <a:off x="0" y="0"/>
              <a:ext cx="1559571" cy="260066"/>
            </a:xfrm>
            <a:custGeom>
              <a:avLst/>
              <a:gdLst/>
              <a:ahLst/>
              <a:cxnLst/>
              <a:rect r="r" b="b" t="t" l="l"/>
              <a:pathLst>
                <a:path h="260066" w="1559571">
                  <a:moveTo>
                    <a:pt x="130033" y="0"/>
                  </a:moveTo>
                  <a:lnTo>
                    <a:pt x="1429539" y="0"/>
                  </a:lnTo>
                  <a:cubicBezTo>
                    <a:pt x="1464025" y="0"/>
                    <a:pt x="1497100" y="13700"/>
                    <a:pt x="1521486" y="38086"/>
                  </a:cubicBezTo>
                  <a:cubicBezTo>
                    <a:pt x="1545872" y="62472"/>
                    <a:pt x="1559571" y="95546"/>
                    <a:pt x="1559571" y="130033"/>
                  </a:cubicBezTo>
                  <a:lnTo>
                    <a:pt x="1559571" y="130033"/>
                  </a:lnTo>
                  <a:cubicBezTo>
                    <a:pt x="1559571" y="201848"/>
                    <a:pt x="1501354" y="260066"/>
                    <a:pt x="1429539" y="260066"/>
                  </a:cubicBezTo>
                  <a:lnTo>
                    <a:pt x="130033" y="260066"/>
                  </a:lnTo>
                  <a:cubicBezTo>
                    <a:pt x="95546" y="260066"/>
                    <a:pt x="62472" y="246366"/>
                    <a:pt x="38086" y="221980"/>
                  </a:cubicBezTo>
                  <a:cubicBezTo>
                    <a:pt x="13700" y="197594"/>
                    <a:pt x="0" y="164520"/>
                    <a:pt x="0" y="130033"/>
                  </a:cubicBezTo>
                  <a:lnTo>
                    <a:pt x="0" y="130033"/>
                  </a:lnTo>
                  <a:cubicBezTo>
                    <a:pt x="0" y="95546"/>
                    <a:pt x="13700" y="62472"/>
                    <a:pt x="38086" y="38086"/>
                  </a:cubicBezTo>
                  <a:cubicBezTo>
                    <a:pt x="62472" y="13700"/>
                    <a:pt x="95546" y="0"/>
                    <a:pt x="130033" y="0"/>
                  </a:cubicBezTo>
                  <a:close/>
                </a:path>
              </a:pathLst>
            </a:custGeom>
            <a:solidFill>
              <a:srgbClr val="5A90BF"/>
            </a:solidFill>
          </p:spPr>
        </p:sp>
        <p:sp>
          <p:nvSpPr>
            <p:cNvPr name="TextBox 67" id="67"/>
            <p:cNvSpPr txBox="true"/>
            <p:nvPr/>
          </p:nvSpPr>
          <p:spPr>
            <a:xfrm>
              <a:off x="0" y="-38100"/>
              <a:ext cx="1559571" cy="298166"/>
            </a:xfrm>
            <a:prstGeom prst="rect">
              <a:avLst/>
            </a:prstGeom>
          </p:spPr>
          <p:txBody>
            <a:bodyPr anchor="ctr" rtlCol="false" tIns="50800" lIns="50800" bIns="50800" rIns="50800"/>
            <a:lstStyle/>
            <a:p>
              <a:pPr algn="ctr">
                <a:lnSpc>
                  <a:spcPts val="2659"/>
                </a:lnSpc>
              </a:pPr>
            </a:p>
          </p:txBody>
        </p:sp>
      </p:grpSp>
      <p:grpSp>
        <p:nvGrpSpPr>
          <p:cNvPr name="Group 68" id="68"/>
          <p:cNvGrpSpPr/>
          <p:nvPr/>
        </p:nvGrpSpPr>
        <p:grpSpPr>
          <a:xfrm rot="0">
            <a:off x="3860066" y="8401806"/>
            <a:ext cx="874213" cy="874213"/>
            <a:chOff x="0" y="0"/>
            <a:chExt cx="812800" cy="812800"/>
          </a:xfrm>
        </p:grpSpPr>
        <p:sp>
          <p:nvSpPr>
            <p:cNvPr name="Freeform 69" id="6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1D7F1"/>
            </a:solidFill>
          </p:spPr>
        </p:sp>
        <p:sp>
          <p:nvSpPr>
            <p:cNvPr name="TextBox 70" id="7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1" id="71"/>
          <p:cNvSpPr txBox="true"/>
          <p:nvPr/>
        </p:nvSpPr>
        <p:spPr>
          <a:xfrm rot="0">
            <a:off x="3920296" y="8579294"/>
            <a:ext cx="844097" cy="565786"/>
          </a:xfrm>
          <a:prstGeom prst="rect">
            <a:avLst/>
          </a:prstGeom>
        </p:spPr>
        <p:txBody>
          <a:bodyPr anchor="t" rtlCol="false" tIns="0" lIns="0" bIns="0" rIns="0">
            <a:spAutoFit/>
          </a:bodyPr>
          <a:lstStyle/>
          <a:p>
            <a:pPr algn="ctr">
              <a:lnSpc>
                <a:spcPts val="3630"/>
              </a:lnSpc>
            </a:pPr>
            <a:r>
              <a:rPr lang="en-US" b="true" sz="3300">
                <a:solidFill>
                  <a:srgbClr val="000000"/>
                </a:solidFill>
                <a:latin typeface="Cooper Hewitt Bold"/>
                <a:ea typeface="Cooper Hewitt Bold"/>
                <a:cs typeface="Cooper Hewitt Bold"/>
                <a:sym typeface="Cooper Hewitt Bold"/>
              </a:rPr>
              <a:t>07</a:t>
            </a:r>
          </a:p>
        </p:txBody>
      </p:sp>
      <p:sp>
        <p:nvSpPr>
          <p:cNvPr name="TextBox 72" id="72"/>
          <p:cNvSpPr txBox="true"/>
          <p:nvPr/>
        </p:nvSpPr>
        <p:spPr>
          <a:xfrm rot="0">
            <a:off x="4764394" y="8676449"/>
            <a:ext cx="5669756" cy="447675"/>
          </a:xfrm>
          <a:prstGeom prst="rect">
            <a:avLst/>
          </a:prstGeom>
        </p:spPr>
        <p:txBody>
          <a:bodyPr anchor="t" rtlCol="false" tIns="0" lIns="0" bIns="0" rIns="0">
            <a:spAutoFit/>
          </a:bodyPr>
          <a:lstStyle/>
          <a:p>
            <a:pPr algn="l">
              <a:lnSpc>
                <a:spcPts val="3360"/>
              </a:lnSpc>
            </a:pPr>
            <a:r>
              <a:rPr lang="en-US" sz="2800" b="true">
                <a:solidFill>
                  <a:srgbClr val="FFFFFF"/>
                </a:solidFill>
                <a:latin typeface="Poppins Medium"/>
                <a:ea typeface="Poppins Medium"/>
                <a:cs typeface="Poppins Medium"/>
                <a:sym typeface="Poppins Medium"/>
              </a:rPr>
              <a:t>Kesimpulan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sp>
        <p:nvSpPr>
          <p:cNvPr name="TextBox 3" id="3"/>
          <p:cNvSpPr txBox="true"/>
          <p:nvPr/>
        </p:nvSpPr>
        <p:spPr>
          <a:xfrm rot="0">
            <a:off x="1305264" y="1417672"/>
            <a:ext cx="8922136" cy="1111250"/>
          </a:xfrm>
          <a:prstGeom prst="rect">
            <a:avLst/>
          </a:prstGeom>
        </p:spPr>
        <p:txBody>
          <a:bodyPr anchor="t" rtlCol="false" tIns="0" lIns="0" bIns="0" rIns="0">
            <a:spAutoFit/>
          </a:bodyPr>
          <a:lstStyle/>
          <a:p>
            <a:pPr algn="l">
              <a:lnSpc>
                <a:spcPts val="7150"/>
              </a:lnSpc>
            </a:pPr>
            <a:r>
              <a:rPr lang="en-US" sz="6500" b="true">
                <a:solidFill>
                  <a:srgbClr val="000000"/>
                </a:solidFill>
                <a:latin typeface="Cooper Hewitt Bold"/>
                <a:ea typeface="Cooper Hewitt Bold"/>
                <a:cs typeface="Cooper Hewitt Bold"/>
                <a:sym typeface="Cooper Hewitt Bold"/>
              </a:rPr>
              <a:t>LATAR BELAKANG</a:t>
            </a:r>
          </a:p>
        </p:txBody>
      </p:sp>
      <p:grpSp>
        <p:nvGrpSpPr>
          <p:cNvPr name="Group 4" id="4"/>
          <p:cNvGrpSpPr/>
          <p:nvPr/>
        </p:nvGrpSpPr>
        <p:grpSpPr>
          <a:xfrm rot="-1048101">
            <a:off x="-3801344" y="2649260"/>
            <a:ext cx="4278385" cy="10762758"/>
            <a:chOff x="0" y="0"/>
            <a:chExt cx="1126817" cy="2834636"/>
          </a:xfrm>
        </p:grpSpPr>
        <p:sp>
          <p:nvSpPr>
            <p:cNvPr name="Freeform 5" id="5"/>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6" id="6"/>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1048101">
            <a:off x="16788938" y="-4708531"/>
            <a:ext cx="4278385" cy="10762758"/>
            <a:chOff x="0" y="0"/>
            <a:chExt cx="1126817" cy="2834636"/>
          </a:xfrm>
        </p:grpSpPr>
        <p:sp>
          <p:nvSpPr>
            <p:cNvPr name="Freeform 8" id="8"/>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9" id="9"/>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1048101">
            <a:off x="18924572" y="4905621"/>
            <a:ext cx="1867173" cy="10762758"/>
            <a:chOff x="0" y="0"/>
            <a:chExt cx="491766" cy="2834636"/>
          </a:xfrm>
        </p:grpSpPr>
        <p:sp>
          <p:nvSpPr>
            <p:cNvPr name="Freeform 11" id="11"/>
            <p:cNvSpPr/>
            <p:nvPr/>
          </p:nvSpPr>
          <p:spPr>
            <a:xfrm flipH="false" flipV="false" rot="0">
              <a:off x="0" y="0"/>
              <a:ext cx="491766" cy="2834636"/>
            </a:xfrm>
            <a:custGeom>
              <a:avLst/>
              <a:gdLst/>
              <a:ahLst/>
              <a:cxnLst/>
              <a:rect r="r" b="b" t="t" l="l"/>
              <a:pathLst>
                <a:path h="2834636" w="491766">
                  <a:moveTo>
                    <a:pt x="245883" y="0"/>
                  </a:moveTo>
                  <a:lnTo>
                    <a:pt x="245883" y="0"/>
                  </a:lnTo>
                  <a:cubicBezTo>
                    <a:pt x="381680" y="0"/>
                    <a:pt x="491766" y="110086"/>
                    <a:pt x="491766" y="245883"/>
                  </a:cubicBezTo>
                  <a:lnTo>
                    <a:pt x="491766" y="2588753"/>
                  </a:lnTo>
                  <a:cubicBezTo>
                    <a:pt x="491766" y="2724550"/>
                    <a:pt x="381680" y="2834636"/>
                    <a:pt x="245883" y="2834636"/>
                  </a:cubicBezTo>
                  <a:lnTo>
                    <a:pt x="245883" y="2834636"/>
                  </a:lnTo>
                  <a:cubicBezTo>
                    <a:pt x="110086" y="2834636"/>
                    <a:pt x="0" y="2724550"/>
                    <a:pt x="0" y="2588753"/>
                  </a:cubicBezTo>
                  <a:lnTo>
                    <a:pt x="0" y="245883"/>
                  </a:lnTo>
                  <a:cubicBezTo>
                    <a:pt x="0" y="110086"/>
                    <a:pt x="110086" y="0"/>
                    <a:pt x="245883" y="0"/>
                  </a:cubicBezTo>
                  <a:close/>
                </a:path>
              </a:pathLst>
            </a:custGeom>
            <a:solidFill>
              <a:srgbClr val="91D7F1"/>
            </a:solidFill>
            <a:ln cap="rnd">
              <a:noFill/>
              <a:prstDash val="solid"/>
              <a:round/>
            </a:ln>
          </p:spPr>
        </p:sp>
        <p:sp>
          <p:nvSpPr>
            <p:cNvPr name="TextBox 12" id="12"/>
            <p:cNvSpPr txBox="true"/>
            <p:nvPr/>
          </p:nvSpPr>
          <p:spPr>
            <a:xfrm>
              <a:off x="0" y="-38100"/>
              <a:ext cx="491766" cy="2872736"/>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1048101">
            <a:off x="15862995" y="-2056816"/>
            <a:ext cx="712000" cy="7196626"/>
            <a:chOff x="0" y="0"/>
            <a:chExt cx="187523" cy="1895408"/>
          </a:xfrm>
        </p:grpSpPr>
        <p:sp>
          <p:nvSpPr>
            <p:cNvPr name="Freeform 14" id="14"/>
            <p:cNvSpPr/>
            <p:nvPr/>
          </p:nvSpPr>
          <p:spPr>
            <a:xfrm flipH="false" flipV="false" rot="0">
              <a:off x="0" y="0"/>
              <a:ext cx="187523" cy="1895408"/>
            </a:xfrm>
            <a:custGeom>
              <a:avLst/>
              <a:gdLst/>
              <a:ahLst/>
              <a:cxnLst/>
              <a:rect r="r" b="b" t="t" l="l"/>
              <a:pathLst>
                <a:path h="1895408" w="187523">
                  <a:moveTo>
                    <a:pt x="93761" y="0"/>
                  </a:moveTo>
                  <a:lnTo>
                    <a:pt x="93761" y="0"/>
                  </a:lnTo>
                  <a:cubicBezTo>
                    <a:pt x="145544" y="0"/>
                    <a:pt x="187523" y="41978"/>
                    <a:pt x="187523" y="93761"/>
                  </a:cubicBezTo>
                  <a:lnTo>
                    <a:pt x="187523" y="1801646"/>
                  </a:lnTo>
                  <a:cubicBezTo>
                    <a:pt x="187523" y="1853429"/>
                    <a:pt x="145544" y="1895408"/>
                    <a:pt x="93761" y="1895408"/>
                  </a:cubicBezTo>
                  <a:lnTo>
                    <a:pt x="93761" y="1895408"/>
                  </a:lnTo>
                  <a:cubicBezTo>
                    <a:pt x="41978" y="1895408"/>
                    <a:pt x="0" y="1853429"/>
                    <a:pt x="0" y="1801646"/>
                  </a:cubicBezTo>
                  <a:lnTo>
                    <a:pt x="0" y="93761"/>
                  </a:lnTo>
                  <a:cubicBezTo>
                    <a:pt x="0" y="41978"/>
                    <a:pt x="41978" y="0"/>
                    <a:pt x="93761" y="0"/>
                  </a:cubicBezTo>
                  <a:close/>
                </a:path>
              </a:pathLst>
            </a:custGeom>
            <a:solidFill>
              <a:srgbClr val="91D7F1"/>
            </a:solidFill>
            <a:ln cap="rnd">
              <a:noFill/>
              <a:prstDash val="solid"/>
              <a:round/>
            </a:ln>
          </p:spPr>
        </p:sp>
        <p:sp>
          <p:nvSpPr>
            <p:cNvPr name="TextBox 15" id="15"/>
            <p:cNvSpPr txBox="true"/>
            <p:nvPr/>
          </p:nvSpPr>
          <p:spPr>
            <a:xfrm>
              <a:off x="0" y="-38100"/>
              <a:ext cx="187523" cy="1933508"/>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7851212" y="2730282"/>
            <a:ext cx="1620705" cy="500945"/>
          </a:xfrm>
          <a:custGeom>
            <a:avLst/>
            <a:gdLst/>
            <a:ahLst/>
            <a:cxnLst/>
            <a:rect r="r" b="b" t="t" l="l"/>
            <a:pathLst>
              <a:path h="500945" w="1620705">
                <a:moveTo>
                  <a:pt x="0" y="0"/>
                </a:moveTo>
                <a:lnTo>
                  <a:pt x="1620705" y="0"/>
                </a:lnTo>
                <a:lnTo>
                  <a:pt x="1620705" y="500945"/>
                </a:lnTo>
                <a:lnTo>
                  <a:pt x="0" y="5009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10866368" y="3408472"/>
            <a:ext cx="5826343" cy="582634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0BF"/>
            </a:solidFill>
            <a:ln w="12700">
              <a:solidFill>
                <a:srgbClr val="000000"/>
              </a:solidFill>
            </a:ln>
          </p:spPr>
        </p:sp>
      </p:grpSp>
      <p:grpSp>
        <p:nvGrpSpPr>
          <p:cNvPr name="Group 19" id="19"/>
          <p:cNvGrpSpPr/>
          <p:nvPr/>
        </p:nvGrpSpPr>
        <p:grpSpPr>
          <a:xfrm rot="0">
            <a:off x="11002032" y="3408472"/>
            <a:ext cx="5826343" cy="5826343"/>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10025" t="0" r="-40068" b="0"/>
              </a:stretch>
            </a:blipFill>
          </p:spPr>
        </p:sp>
      </p:grpSp>
      <p:sp>
        <p:nvSpPr>
          <p:cNvPr name="TextBox 21" id="21"/>
          <p:cNvSpPr txBox="true"/>
          <p:nvPr/>
        </p:nvSpPr>
        <p:spPr>
          <a:xfrm rot="0">
            <a:off x="1305264" y="2701707"/>
            <a:ext cx="8903879" cy="7800975"/>
          </a:xfrm>
          <a:prstGeom prst="rect">
            <a:avLst/>
          </a:prstGeom>
        </p:spPr>
        <p:txBody>
          <a:bodyPr anchor="t" rtlCol="false" tIns="0" lIns="0" bIns="0" rIns="0">
            <a:spAutoFit/>
          </a:bodyPr>
          <a:lstStyle/>
          <a:p>
            <a:pPr algn="just">
              <a:lnSpc>
                <a:spcPts val="3600"/>
              </a:lnSpc>
            </a:pPr>
          </a:p>
          <a:p>
            <a:pPr algn="just" marL="647702" indent="-323851" lvl="1">
              <a:lnSpc>
                <a:spcPts val="3600"/>
              </a:lnSpc>
              <a:buFont typeface="Arial"/>
              <a:buChar char="•"/>
            </a:pPr>
            <a:r>
              <a:rPr lang="en-US" b="true" sz="3000">
                <a:solidFill>
                  <a:srgbClr val="000000"/>
                </a:solidFill>
                <a:latin typeface="Poppins Bold"/>
                <a:ea typeface="Poppins Bold"/>
                <a:cs typeface="Poppins Bold"/>
                <a:sym typeface="Poppins Bold"/>
              </a:rPr>
              <a:t>Tujuan Project: </a:t>
            </a:r>
            <a:r>
              <a:rPr lang="en-US" b="true" sz="3000">
                <a:solidFill>
                  <a:srgbClr val="000000"/>
                </a:solidFill>
                <a:latin typeface="Poppins Medium"/>
                <a:ea typeface="Poppins Medium"/>
                <a:cs typeface="Poppins Medium"/>
                <a:sym typeface="Poppins Medium"/>
              </a:rPr>
              <a:t>Membersihkan data dari missing values (nilai kosong) dan duplikat untuk memastikan analisis akurat.</a:t>
            </a:r>
          </a:p>
          <a:p>
            <a:pPr algn="just" marL="647702" indent="-323851" lvl="1">
              <a:lnSpc>
                <a:spcPts val="3600"/>
              </a:lnSpc>
              <a:buFont typeface="Arial"/>
              <a:buChar char="•"/>
            </a:pPr>
            <a:r>
              <a:rPr lang="en-US" b="true" sz="3000">
                <a:solidFill>
                  <a:srgbClr val="000000"/>
                </a:solidFill>
                <a:latin typeface="Poppins Medium"/>
                <a:ea typeface="Poppins Medium"/>
                <a:cs typeface="Poppins Medium"/>
                <a:sym typeface="Poppins Medium"/>
              </a:rPr>
              <a:t>SumberDataset: https://www.kaggle.com/datasets/jayaantanaath/student-habits-vs-academic-performance?resource=download</a:t>
            </a:r>
          </a:p>
          <a:p>
            <a:pPr algn="just" marL="647702" indent="-323851" lvl="1">
              <a:lnSpc>
                <a:spcPts val="3600"/>
              </a:lnSpc>
              <a:buFont typeface="Arial"/>
              <a:buChar char="•"/>
            </a:pPr>
            <a:r>
              <a:rPr lang="en-US" b="true" sz="3000">
                <a:solidFill>
                  <a:srgbClr val="000000"/>
                </a:solidFill>
                <a:latin typeface="Poppins Medium"/>
                <a:ea typeface="Poppins Medium"/>
                <a:cs typeface="Poppins Medium"/>
                <a:sym typeface="Poppins Medium"/>
              </a:rPr>
              <a:t>Dataset: student_habits_performance.csv(1.000 data siswa, 16 variabel)</a:t>
            </a:r>
          </a:p>
          <a:p>
            <a:pPr algn="just">
              <a:lnSpc>
                <a:spcPts val="3600"/>
              </a:lnSpc>
            </a:pPr>
          </a:p>
          <a:p>
            <a:pPr algn="just">
              <a:lnSpc>
                <a:spcPts val="3600"/>
              </a:lnSpc>
            </a:pPr>
            <a:r>
              <a:rPr lang="en-US" sz="3000" b="true">
                <a:solidFill>
                  <a:srgbClr val="000000"/>
                </a:solidFill>
                <a:latin typeface="Poppins Medium"/>
                <a:ea typeface="Poppins Medium"/>
                <a:cs typeface="Poppins Medium"/>
                <a:sym typeface="Poppins Medium"/>
              </a:rPr>
              <a:t>Mengapa Penting?</a:t>
            </a:r>
          </a:p>
          <a:p>
            <a:pPr algn="just">
              <a:lnSpc>
                <a:spcPts val="3600"/>
              </a:lnSpc>
            </a:pPr>
            <a:r>
              <a:rPr lang="en-US" sz="3000" b="true">
                <a:solidFill>
                  <a:srgbClr val="000000"/>
                </a:solidFill>
                <a:latin typeface="Poppins Medium"/>
                <a:ea typeface="Poppins Medium"/>
                <a:cs typeface="Poppins Medium"/>
                <a:sym typeface="Poppins Medium"/>
              </a:rPr>
              <a:t>Data yang kotor (missing/duplikat) bisa menyebabkan kesalahan dalam pengambilan keputusan suatu organisasi</a:t>
            </a:r>
          </a:p>
          <a:p>
            <a:pPr algn="just">
              <a:lnSpc>
                <a:spcPts val="36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1048101">
            <a:off x="16788938" y="-4708531"/>
            <a:ext cx="4278385" cy="10762758"/>
            <a:chOff x="0" y="0"/>
            <a:chExt cx="1126817" cy="2834636"/>
          </a:xfrm>
        </p:grpSpPr>
        <p:sp>
          <p:nvSpPr>
            <p:cNvPr name="Freeform 4" id="4"/>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5" id="5"/>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1048101">
            <a:off x="19144551" y="5818357"/>
            <a:ext cx="1867173" cy="10762758"/>
            <a:chOff x="0" y="0"/>
            <a:chExt cx="491766" cy="2834636"/>
          </a:xfrm>
        </p:grpSpPr>
        <p:sp>
          <p:nvSpPr>
            <p:cNvPr name="Freeform 7" id="7"/>
            <p:cNvSpPr/>
            <p:nvPr/>
          </p:nvSpPr>
          <p:spPr>
            <a:xfrm flipH="false" flipV="false" rot="0">
              <a:off x="0" y="0"/>
              <a:ext cx="491766" cy="2834636"/>
            </a:xfrm>
            <a:custGeom>
              <a:avLst/>
              <a:gdLst/>
              <a:ahLst/>
              <a:cxnLst/>
              <a:rect r="r" b="b" t="t" l="l"/>
              <a:pathLst>
                <a:path h="2834636" w="491766">
                  <a:moveTo>
                    <a:pt x="245883" y="0"/>
                  </a:moveTo>
                  <a:lnTo>
                    <a:pt x="245883" y="0"/>
                  </a:lnTo>
                  <a:cubicBezTo>
                    <a:pt x="381680" y="0"/>
                    <a:pt x="491766" y="110086"/>
                    <a:pt x="491766" y="245883"/>
                  </a:cubicBezTo>
                  <a:lnTo>
                    <a:pt x="491766" y="2588753"/>
                  </a:lnTo>
                  <a:cubicBezTo>
                    <a:pt x="491766" y="2724550"/>
                    <a:pt x="381680" y="2834636"/>
                    <a:pt x="245883" y="2834636"/>
                  </a:cubicBezTo>
                  <a:lnTo>
                    <a:pt x="245883" y="2834636"/>
                  </a:lnTo>
                  <a:cubicBezTo>
                    <a:pt x="110086" y="2834636"/>
                    <a:pt x="0" y="2724550"/>
                    <a:pt x="0" y="2588753"/>
                  </a:cubicBezTo>
                  <a:lnTo>
                    <a:pt x="0" y="245883"/>
                  </a:lnTo>
                  <a:cubicBezTo>
                    <a:pt x="0" y="110086"/>
                    <a:pt x="110086" y="0"/>
                    <a:pt x="245883" y="0"/>
                  </a:cubicBezTo>
                  <a:close/>
                </a:path>
              </a:pathLst>
            </a:custGeom>
            <a:solidFill>
              <a:srgbClr val="91D7F1"/>
            </a:solidFill>
            <a:ln cap="rnd">
              <a:noFill/>
              <a:prstDash val="solid"/>
              <a:round/>
            </a:ln>
          </p:spPr>
        </p:sp>
        <p:sp>
          <p:nvSpPr>
            <p:cNvPr name="TextBox 8" id="8"/>
            <p:cNvSpPr txBox="true"/>
            <p:nvPr/>
          </p:nvSpPr>
          <p:spPr>
            <a:xfrm>
              <a:off x="0" y="-38100"/>
              <a:ext cx="491766" cy="287273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1048101">
            <a:off x="15862995" y="-2056816"/>
            <a:ext cx="712000" cy="7196626"/>
            <a:chOff x="0" y="0"/>
            <a:chExt cx="187523" cy="1895408"/>
          </a:xfrm>
        </p:grpSpPr>
        <p:sp>
          <p:nvSpPr>
            <p:cNvPr name="Freeform 10" id="10"/>
            <p:cNvSpPr/>
            <p:nvPr/>
          </p:nvSpPr>
          <p:spPr>
            <a:xfrm flipH="false" flipV="false" rot="0">
              <a:off x="0" y="0"/>
              <a:ext cx="187523" cy="1895408"/>
            </a:xfrm>
            <a:custGeom>
              <a:avLst/>
              <a:gdLst/>
              <a:ahLst/>
              <a:cxnLst/>
              <a:rect r="r" b="b" t="t" l="l"/>
              <a:pathLst>
                <a:path h="1895408" w="187523">
                  <a:moveTo>
                    <a:pt x="93761" y="0"/>
                  </a:moveTo>
                  <a:lnTo>
                    <a:pt x="93761" y="0"/>
                  </a:lnTo>
                  <a:cubicBezTo>
                    <a:pt x="145544" y="0"/>
                    <a:pt x="187523" y="41978"/>
                    <a:pt x="187523" y="93761"/>
                  </a:cubicBezTo>
                  <a:lnTo>
                    <a:pt x="187523" y="1801646"/>
                  </a:lnTo>
                  <a:cubicBezTo>
                    <a:pt x="187523" y="1853429"/>
                    <a:pt x="145544" y="1895408"/>
                    <a:pt x="93761" y="1895408"/>
                  </a:cubicBezTo>
                  <a:lnTo>
                    <a:pt x="93761" y="1895408"/>
                  </a:lnTo>
                  <a:cubicBezTo>
                    <a:pt x="41978" y="1895408"/>
                    <a:pt x="0" y="1853429"/>
                    <a:pt x="0" y="1801646"/>
                  </a:cubicBezTo>
                  <a:lnTo>
                    <a:pt x="0" y="93761"/>
                  </a:lnTo>
                  <a:cubicBezTo>
                    <a:pt x="0" y="41978"/>
                    <a:pt x="41978" y="0"/>
                    <a:pt x="93761" y="0"/>
                  </a:cubicBezTo>
                  <a:close/>
                </a:path>
              </a:pathLst>
            </a:custGeom>
            <a:solidFill>
              <a:srgbClr val="91D7F1"/>
            </a:solidFill>
            <a:ln cap="rnd">
              <a:noFill/>
              <a:prstDash val="solid"/>
              <a:round/>
            </a:ln>
          </p:spPr>
        </p:sp>
        <p:sp>
          <p:nvSpPr>
            <p:cNvPr name="TextBox 11" id="11"/>
            <p:cNvSpPr txBox="true"/>
            <p:nvPr/>
          </p:nvSpPr>
          <p:spPr>
            <a:xfrm>
              <a:off x="0" y="-38100"/>
              <a:ext cx="187523" cy="1933508"/>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1048101">
            <a:off x="-3801344" y="2649260"/>
            <a:ext cx="4278385" cy="10762758"/>
            <a:chOff x="0" y="0"/>
            <a:chExt cx="1126817" cy="2834636"/>
          </a:xfrm>
        </p:grpSpPr>
        <p:sp>
          <p:nvSpPr>
            <p:cNvPr name="Freeform 13" id="13"/>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14" id="14"/>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9478583" y="3205931"/>
            <a:ext cx="6172897" cy="617289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0BF"/>
            </a:solidFill>
            <a:ln w="12700">
              <a:solidFill>
                <a:srgbClr val="000000"/>
              </a:solidFill>
            </a:ln>
          </p:spPr>
        </p:sp>
      </p:grpSp>
      <p:grpSp>
        <p:nvGrpSpPr>
          <p:cNvPr name="Group 17" id="17"/>
          <p:cNvGrpSpPr/>
          <p:nvPr/>
        </p:nvGrpSpPr>
        <p:grpSpPr>
          <a:xfrm rot="0">
            <a:off x="9316955" y="3205931"/>
            <a:ext cx="6172897" cy="617289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24305" t="-5401" r="-115620" b="-29257"/>
              </a:stretch>
            </a:blipFill>
          </p:spPr>
        </p:sp>
      </p:grpSp>
      <p:grpSp>
        <p:nvGrpSpPr>
          <p:cNvPr name="Group 19" id="19"/>
          <p:cNvGrpSpPr/>
          <p:nvPr/>
        </p:nvGrpSpPr>
        <p:grpSpPr>
          <a:xfrm rot="0">
            <a:off x="1219174" y="3827070"/>
            <a:ext cx="5921498" cy="987437"/>
            <a:chOff x="0" y="0"/>
            <a:chExt cx="1559571" cy="260066"/>
          </a:xfrm>
        </p:grpSpPr>
        <p:sp>
          <p:nvSpPr>
            <p:cNvPr name="Freeform 20" id="20"/>
            <p:cNvSpPr/>
            <p:nvPr/>
          </p:nvSpPr>
          <p:spPr>
            <a:xfrm flipH="false" flipV="false" rot="0">
              <a:off x="0" y="0"/>
              <a:ext cx="1559571" cy="260066"/>
            </a:xfrm>
            <a:custGeom>
              <a:avLst/>
              <a:gdLst/>
              <a:ahLst/>
              <a:cxnLst/>
              <a:rect r="r" b="b" t="t" l="l"/>
              <a:pathLst>
                <a:path h="260066" w="1559571">
                  <a:moveTo>
                    <a:pt x="130033" y="0"/>
                  </a:moveTo>
                  <a:lnTo>
                    <a:pt x="1429539" y="0"/>
                  </a:lnTo>
                  <a:cubicBezTo>
                    <a:pt x="1464025" y="0"/>
                    <a:pt x="1497100" y="13700"/>
                    <a:pt x="1521486" y="38086"/>
                  </a:cubicBezTo>
                  <a:cubicBezTo>
                    <a:pt x="1545872" y="62472"/>
                    <a:pt x="1559571" y="95546"/>
                    <a:pt x="1559571" y="130033"/>
                  </a:cubicBezTo>
                  <a:lnTo>
                    <a:pt x="1559571" y="130033"/>
                  </a:lnTo>
                  <a:cubicBezTo>
                    <a:pt x="1559571" y="201848"/>
                    <a:pt x="1501354" y="260066"/>
                    <a:pt x="1429539" y="260066"/>
                  </a:cubicBezTo>
                  <a:lnTo>
                    <a:pt x="130033" y="260066"/>
                  </a:lnTo>
                  <a:cubicBezTo>
                    <a:pt x="95546" y="260066"/>
                    <a:pt x="62472" y="246366"/>
                    <a:pt x="38086" y="221980"/>
                  </a:cubicBezTo>
                  <a:cubicBezTo>
                    <a:pt x="13700" y="197594"/>
                    <a:pt x="0" y="164520"/>
                    <a:pt x="0" y="130033"/>
                  </a:cubicBezTo>
                  <a:lnTo>
                    <a:pt x="0" y="130033"/>
                  </a:lnTo>
                  <a:cubicBezTo>
                    <a:pt x="0" y="95546"/>
                    <a:pt x="13700" y="62472"/>
                    <a:pt x="38086" y="38086"/>
                  </a:cubicBezTo>
                  <a:cubicBezTo>
                    <a:pt x="62472" y="13700"/>
                    <a:pt x="95546" y="0"/>
                    <a:pt x="130033" y="0"/>
                  </a:cubicBezTo>
                  <a:close/>
                </a:path>
              </a:pathLst>
            </a:custGeom>
            <a:solidFill>
              <a:srgbClr val="5A90BF"/>
            </a:solidFill>
          </p:spPr>
        </p:sp>
        <p:sp>
          <p:nvSpPr>
            <p:cNvPr name="TextBox 21" id="21"/>
            <p:cNvSpPr txBox="true"/>
            <p:nvPr/>
          </p:nvSpPr>
          <p:spPr>
            <a:xfrm>
              <a:off x="0" y="-38100"/>
              <a:ext cx="1559571" cy="298166"/>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219174" y="5080730"/>
            <a:ext cx="5921498" cy="1211649"/>
            <a:chOff x="0" y="0"/>
            <a:chExt cx="1559571" cy="319118"/>
          </a:xfrm>
        </p:grpSpPr>
        <p:sp>
          <p:nvSpPr>
            <p:cNvPr name="Freeform 23" id="23"/>
            <p:cNvSpPr/>
            <p:nvPr/>
          </p:nvSpPr>
          <p:spPr>
            <a:xfrm flipH="false" flipV="false" rot="0">
              <a:off x="0" y="0"/>
              <a:ext cx="1559571" cy="319118"/>
            </a:xfrm>
            <a:custGeom>
              <a:avLst/>
              <a:gdLst/>
              <a:ahLst/>
              <a:cxnLst/>
              <a:rect r="r" b="b" t="t" l="l"/>
              <a:pathLst>
                <a:path h="319118" w="1559571">
                  <a:moveTo>
                    <a:pt x="130743" y="0"/>
                  </a:moveTo>
                  <a:lnTo>
                    <a:pt x="1428829" y="0"/>
                  </a:lnTo>
                  <a:cubicBezTo>
                    <a:pt x="1501036" y="0"/>
                    <a:pt x="1559571" y="58535"/>
                    <a:pt x="1559571" y="130743"/>
                  </a:cubicBezTo>
                  <a:lnTo>
                    <a:pt x="1559571" y="188375"/>
                  </a:lnTo>
                  <a:cubicBezTo>
                    <a:pt x="1559571" y="260582"/>
                    <a:pt x="1501036" y="319118"/>
                    <a:pt x="1428829" y="319118"/>
                  </a:cubicBezTo>
                  <a:lnTo>
                    <a:pt x="130743" y="319118"/>
                  </a:lnTo>
                  <a:cubicBezTo>
                    <a:pt x="96068" y="319118"/>
                    <a:pt x="62813" y="305343"/>
                    <a:pt x="38294" y="280824"/>
                  </a:cubicBezTo>
                  <a:cubicBezTo>
                    <a:pt x="13775" y="256305"/>
                    <a:pt x="0" y="223050"/>
                    <a:pt x="0" y="188375"/>
                  </a:cubicBezTo>
                  <a:lnTo>
                    <a:pt x="0" y="130743"/>
                  </a:lnTo>
                  <a:cubicBezTo>
                    <a:pt x="0" y="58535"/>
                    <a:pt x="58535" y="0"/>
                    <a:pt x="130743" y="0"/>
                  </a:cubicBezTo>
                  <a:close/>
                </a:path>
              </a:pathLst>
            </a:custGeom>
            <a:solidFill>
              <a:srgbClr val="5A90BF"/>
            </a:solidFill>
          </p:spPr>
        </p:sp>
        <p:sp>
          <p:nvSpPr>
            <p:cNvPr name="TextBox 24" id="24"/>
            <p:cNvSpPr txBox="true"/>
            <p:nvPr/>
          </p:nvSpPr>
          <p:spPr>
            <a:xfrm>
              <a:off x="0" y="-38100"/>
              <a:ext cx="1559571" cy="357218"/>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219174" y="6562971"/>
            <a:ext cx="5921498" cy="2511291"/>
            <a:chOff x="0" y="0"/>
            <a:chExt cx="1559571" cy="661410"/>
          </a:xfrm>
        </p:grpSpPr>
        <p:sp>
          <p:nvSpPr>
            <p:cNvPr name="Freeform 26" id="26"/>
            <p:cNvSpPr/>
            <p:nvPr/>
          </p:nvSpPr>
          <p:spPr>
            <a:xfrm flipH="false" flipV="false" rot="0">
              <a:off x="0" y="0"/>
              <a:ext cx="1559571" cy="661410"/>
            </a:xfrm>
            <a:custGeom>
              <a:avLst/>
              <a:gdLst/>
              <a:ahLst/>
              <a:cxnLst/>
              <a:rect r="r" b="b" t="t" l="l"/>
              <a:pathLst>
                <a:path h="661410" w="1559571">
                  <a:moveTo>
                    <a:pt x="130743" y="0"/>
                  </a:moveTo>
                  <a:lnTo>
                    <a:pt x="1428829" y="0"/>
                  </a:lnTo>
                  <a:cubicBezTo>
                    <a:pt x="1501036" y="0"/>
                    <a:pt x="1559571" y="58535"/>
                    <a:pt x="1559571" y="130743"/>
                  </a:cubicBezTo>
                  <a:lnTo>
                    <a:pt x="1559571" y="530667"/>
                  </a:lnTo>
                  <a:cubicBezTo>
                    <a:pt x="1559571" y="602875"/>
                    <a:pt x="1501036" y="661410"/>
                    <a:pt x="1428829" y="661410"/>
                  </a:cubicBezTo>
                  <a:lnTo>
                    <a:pt x="130743" y="661410"/>
                  </a:lnTo>
                  <a:cubicBezTo>
                    <a:pt x="58535" y="661410"/>
                    <a:pt x="0" y="602875"/>
                    <a:pt x="0" y="530667"/>
                  </a:cubicBezTo>
                  <a:lnTo>
                    <a:pt x="0" y="130743"/>
                  </a:lnTo>
                  <a:cubicBezTo>
                    <a:pt x="0" y="58535"/>
                    <a:pt x="58535" y="0"/>
                    <a:pt x="130743" y="0"/>
                  </a:cubicBezTo>
                  <a:close/>
                </a:path>
              </a:pathLst>
            </a:custGeom>
            <a:solidFill>
              <a:srgbClr val="5A90BF"/>
            </a:solidFill>
          </p:spPr>
        </p:sp>
        <p:sp>
          <p:nvSpPr>
            <p:cNvPr name="TextBox 27" id="27"/>
            <p:cNvSpPr txBox="true"/>
            <p:nvPr/>
          </p:nvSpPr>
          <p:spPr>
            <a:xfrm>
              <a:off x="0" y="-38100"/>
              <a:ext cx="1559571" cy="69951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7342066" y="3924067"/>
            <a:ext cx="793444" cy="793444"/>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1D7F1"/>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7342066" y="5291531"/>
            <a:ext cx="793444" cy="793444"/>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1D7F1"/>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7342066" y="7285125"/>
            <a:ext cx="793444" cy="793444"/>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1D7F1"/>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1219174" y="904875"/>
            <a:ext cx="6519614" cy="2155825"/>
          </a:xfrm>
          <a:prstGeom prst="rect">
            <a:avLst/>
          </a:prstGeom>
        </p:spPr>
        <p:txBody>
          <a:bodyPr anchor="t" rtlCol="false" tIns="0" lIns="0" bIns="0" rIns="0">
            <a:spAutoFit/>
          </a:bodyPr>
          <a:lstStyle/>
          <a:p>
            <a:pPr algn="l">
              <a:lnSpc>
                <a:spcPts val="7699"/>
              </a:lnSpc>
            </a:pPr>
            <a:r>
              <a:rPr lang="en-US" sz="6999" b="true">
                <a:solidFill>
                  <a:srgbClr val="000000"/>
                </a:solidFill>
                <a:latin typeface="Cooper Hewitt Bold"/>
                <a:ea typeface="Cooper Hewitt Bold"/>
                <a:cs typeface="Cooper Hewitt Bold"/>
                <a:sym typeface="Cooper Hewitt Bold"/>
              </a:rPr>
              <a:t>TOOLS &amp; TEKNOLOGI</a:t>
            </a:r>
          </a:p>
        </p:txBody>
      </p:sp>
      <p:grpSp>
        <p:nvGrpSpPr>
          <p:cNvPr name="Group 38" id="38"/>
          <p:cNvGrpSpPr/>
          <p:nvPr/>
        </p:nvGrpSpPr>
        <p:grpSpPr>
          <a:xfrm rot="0">
            <a:off x="-260340" y="9818566"/>
            <a:ext cx="19154589" cy="1210681"/>
            <a:chOff x="0" y="0"/>
            <a:chExt cx="5044830" cy="318862"/>
          </a:xfrm>
        </p:grpSpPr>
        <p:sp>
          <p:nvSpPr>
            <p:cNvPr name="Freeform 39" id="39"/>
            <p:cNvSpPr/>
            <p:nvPr/>
          </p:nvSpPr>
          <p:spPr>
            <a:xfrm flipH="false" flipV="false" rot="0">
              <a:off x="0" y="0"/>
              <a:ext cx="5044830" cy="318862"/>
            </a:xfrm>
            <a:custGeom>
              <a:avLst/>
              <a:gdLst/>
              <a:ahLst/>
              <a:cxnLst/>
              <a:rect r="r" b="b" t="t" l="l"/>
              <a:pathLst>
                <a:path h="318862" w="5044830">
                  <a:moveTo>
                    <a:pt x="0" y="0"/>
                  </a:moveTo>
                  <a:lnTo>
                    <a:pt x="5044830" y="0"/>
                  </a:lnTo>
                  <a:lnTo>
                    <a:pt x="5044830" y="318862"/>
                  </a:lnTo>
                  <a:lnTo>
                    <a:pt x="0" y="318862"/>
                  </a:lnTo>
                  <a:close/>
                </a:path>
              </a:pathLst>
            </a:custGeom>
            <a:solidFill>
              <a:srgbClr val="5A90BF"/>
            </a:solidFill>
          </p:spPr>
        </p:sp>
        <p:sp>
          <p:nvSpPr>
            <p:cNvPr name="TextBox 40" id="40"/>
            <p:cNvSpPr txBox="true"/>
            <p:nvPr/>
          </p:nvSpPr>
          <p:spPr>
            <a:xfrm>
              <a:off x="0" y="-38100"/>
              <a:ext cx="5044830" cy="356962"/>
            </a:xfrm>
            <a:prstGeom prst="rect">
              <a:avLst/>
            </a:prstGeom>
          </p:spPr>
          <p:txBody>
            <a:bodyPr anchor="ctr" rtlCol="false" tIns="50800" lIns="50800" bIns="50800" rIns="50800"/>
            <a:lstStyle/>
            <a:p>
              <a:pPr algn="ctr">
                <a:lnSpc>
                  <a:spcPts val="2659"/>
                </a:lnSpc>
              </a:pPr>
            </a:p>
          </p:txBody>
        </p:sp>
      </p:grpSp>
      <p:sp>
        <p:nvSpPr>
          <p:cNvPr name="Freeform 41" id="41"/>
          <p:cNvSpPr/>
          <p:nvPr/>
        </p:nvSpPr>
        <p:spPr>
          <a:xfrm flipH="false" flipV="false" rot="0">
            <a:off x="5363747" y="1185285"/>
            <a:ext cx="1620705" cy="500945"/>
          </a:xfrm>
          <a:custGeom>
            <a:avLst/>
            <a:gdLst/>
            <a:ahLst/>
            <a:cxnLst/>
            <a:rect r="r" b="b" t="t" l="l"/>
            <a:pathLst>
              <a:path h="500945" w="1620705">
                <a:moveTo>
                  <a:pt x="0" y="0"/>
                </a:moveTo>
                <a:lnTo>
                  <a:pt x="1620704" y="0"/>
                </a:lnTo>
                <a:lnTo>
                  <a:pt x="1620704" y="500945"/>
                </a:lnTo>
                <a:lnTo>
                  <a:pt x="0" y="5009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2" id="42"/>
          <p:cNvSpPr txBox="true"/>
          <p:nvPr/>
        </p:nvSpPr>
        <p:spPr>
          <a:xfrm rot="0">
            <a:off x="7460653" y="4030276"/>
            <a:ext cx="556270" cy="552450"/>
          </a:xfrm>
          <a:prstGeom prst="rect">
            <a:avLst/>
          </a:prstGeom>
        </p:spPr>
        <p:txBody>
          <a:bodyPr anchor="t" rtlCol="false" tIns="0" lIns="0" bIns="0" rIns="0">
            <a:spAutoFit/>
          </a:bodyPr>
          <a:lstStyle/>
          <a:p>
            <a:pPr algn="ctr">
              <a:lnSpc>
                <a:spcPts val="4199"/>
              </a:lnSpc>
            </a:pPr>
            <a:r>
              <a:rPr lang="en-US" sz="3499" b="true">
                <a:solidFill>
                  <a:srgbClr val="000000"/>
                </a:solidFill>
                <a:latin typeface="Poppins Bold"/>
                <a:ea typeface="Poppins Bold"/>
                <a:cs typeface="Poppins Bold"/>
                <a:sym typeface="Poppins Bold"/>
              </a:rPr>
              <a:t>1</a:t>
            </a:r>
          </a:p>
        </p:txBody>
      </p:sp>
      <p:sp>
        <p:nvSpPr>
          <p:cNvPr name="TextBox 43" id="43"/>
          <p:cNvSpPr txBox="true"/>
          <p:nvPr/>
        </p:nvSpPr>
        <p:spPr>
          <a:xfrm rot="0">
            <a:off x="7460653" y="5397740"/>
            <a:ext cx="556270" cy="552450"/>
          </a:xfrm>
          <a:prstGeom prst="rect">
            <a:avLst/>
          </a:prstGeom>
        </p:spPr>
        <p:txBody>
          <a:bodyPr anchor="t" rtlCol="false" tIns="0" lIns="0" bIns="0" rIns="0">
            <a:spAutoFit/>
          </a:bodyPr>
          <a:lstStyle/>
          <a:p>
            <a:pPr algn="ctr">
              <a:lnSpc>
                <a:spcPts val="4199"/>
              </a:lnSpc>
            </a:pPr>
            <a:r>
              <a:rPr lang="en-US" sz="3499" b="true">
                <a:solidFill>
                  <a:srgbClr val="000000"/>
                </a:solidFill>
                <a:latin typeface="Poppins Bold"/>
                <a:ea typeface="Poppins Bold"/>
                <a:cs typeface="Poppins Bold"/>
                <a:sym typeface="Poppins Bold"/>
              </a:rPr>
              <a:t>2</a:t>
            </a:r>
          </a:p>
        </p:txBody>
      </p:sp>
      <p:sp>
        <p:nvSpPr>
          <p:cNvPr name="TextBox 44" id="44"/>
          <p:cNvSpPr txBox="true"/>
          <p:nvPr/>
        </p:nvSpPr>
        <p:spPr>
          <a:xfrm rot="0">
            <a:off x="7460653" y="7391334"/>
            <a:ext cx="556270" cy="552450"/>
          </a:xfrm>
          <a:prstGeom prst="rect">
            <a:avLst/>
          </a:prstGeom>
        </p:spPr>
        <p:txBody>
          <a:bodyPr anchor="t" rtlCol="false" tIns="0" lIns="0" bIns="0" rIns="0">
            <a:spAutoFit/>
          </a:bodyPr>
          <a:lstStyle/>
          <a:p>
            <a:pPr algn="ctr">
              <a:lnSpc>
                <a:spcPts val="4199"/>
              </a:lnSpc>
            </a:pPr>
            <a:r>
              <a:rPr lang="en-US" sz="3499" b="true">
                <a:solidFill>
                  <a:srgbClr val="000000"/>
                </a:solidFill>
                <a:latin typeface="Poppins Bold"/>
                <a:ea typeface="Poppins Bold"/>
                <a:cs typeface="Poppins Bold"/>
                <a:sym typeface="Poppins Bold"/>
              </a:rPr>
              <a:t>3</a:t>
            </a:r>
          </a:p>
        </p:txBody>
      </p:sp>
      <p:sp>
        <p:nvSpPr>
          <p:cNvPr name="TextBox 45" id="45"/>
          <p:cNvSpPr txBox="true"/>
          <p:nvPr/>
        </p:nvSpPr>
        <p:spPr>
          <a:xfrm rot="0">
            <a:off x="1697894" y="4030276"/>
            <a:ext cx="4964057" cy="523875"/>
          </a:xfrm>
          <a:prstGeom prst="rect">
            <a:avLst/>
          </a:prstGeom>
        </p:spPr>
        <p:txBody>
          <a:bodyPr anchor="t" rtlCol="false" tIns="0" lIns="0" bIns="0" rIns="0">
            <a:spAutoFit/>
          </a:bodyPr>
          <a:lstStyle/>
          <a:p>
            <a:pPr algn="l">
              <a:lnSpc>
                <a:spcPts val="3960"/>
              </a:lnSpc>
            </a:pPr>
            <a:r>
              <a:rPr lang="en-US" sz="3300" b="true">
                <a:solidFill>
                  <a:srgbClr val="FFFFFF"/>
                </a:solidFill>
                <a:latin typeface="Poppins Medium"/>
                <a:ea typeface="Poppins Medium"/>
                <a:cs typeface="Poppins Medium"/>
                <a:sym typeface="Poppins Medium"/>
              </a:rPr>
              <a:t>Bahasa : Phyton</a:t>
            </a:r>
          </a:p>
        </p:txBody>
      </p:sp>
      <p:sp>
        <p:nvSpPr>
          <p:cNvPr name="TextBox 46" id="46"/>
          <p:cNvSpPr txBox="true"/>
          <p:nvPr/>
        </p:nvSpPr>
        <p:spPr>
          <a:xfrm rot="0">
            <a:off x="1219174" y="6761250"/>
            <a:ext cx="5765277" cy="2535087"/>
          </a:xfrm>
          <a:prstGeom prst="rect">
            <a:avLst/>
          </a:prstGeom>
        </p:spPr>
        <p:txBody>
          <a:bodyPr anchor="t" rtlCol="false" tIns="0" lIns="0" bIns="0" rIns="0">
            <a:spAutoFit/>
          </a:bodyPr>
          <a:lstStyle/>
          <a:p>
            <a:pPr algn="l">
              <a:lnSpc>
                <a:spcPts val="3339"/>
              </a:lnSpc>
            </a:pPr>
            <a:r>
              <a:rPr lang="en-US" sz="2783" b="true">
                <a:solidFill>
                  <a:srgbClr val="FFFFFF"/>
                </a:solidFill>
                <a:latin typeface="Poppins Medium"/>
                <a:ea typeface="Poppins Medium"/>
                <a:cs typeface="Poppins Medium"/>
                <a:sym typeface="Poppins Medium"/>
              </a:rPr>
              <a:t>P      Metode:</a:t>
            </a:r>
          </a:p>
          <a:p>
            <a:pPr algn="l" marL="1201841" indent="-400614" lvl="2">
              <a:lnSpc>
                <a:spcPts val="3339"/>
              </a:lnSpc>
              <a:buFont typeface="Arial"/>
              <a:buChar char="⚬"/>
            </a:pPr>
            <a:r>
              <a:rPr lang="en-US" sz="2783">
                <a:solidFill>
                  <a:srgbClr val="FFFFFF"/>
                </a:solidFill>
                <a:latin typeface="Poppins"/>
                <a:ea typeface="Poppins"/>
                <a:cs typeface="Poppins"/>
                <a:sym typeface="Poppins"/>
              </a:rPr>
              <a:t>Pengecekan dan Pengisian</a:t>
            </a:r>
            <a:r>
              <a:rPr lang="en-US" b="true" sz="2783">
                <a:solidFill>
                  <a:srgbClr val="FFFFFF"/>
                </a:solidFill>
                <a:latin typeface="Poppins Medium"/>
                <a:ea typeface="Poppins Medium"/>
                <a:cs typeface="Poppins Medium"/>
                <a:sym typeface="Poppins Medium"/>
              </a:rPr>
              <a:t> </a:t>
            </a:r>
            <a:r>
              <a:rPr lang="en-US" b="true" sz="2783">
                <a:solidFill>
                  <a:srgbClr val="FFFFFF"/>
                </a:solidFill>
                <a:latin typeface="Poppins Medium"/>
                <a:ea typeface="Poppins Medium"/>
                <a:cs typeface="Poppins Medium"/>
                <a:sym typeface="Poppins Medium"/>
              </a:rPr>
              <a:t>missing values (modus/mean).</a:t>
            </a:r>
          </a:p>
          <a:p>
            <a:pPr algn="l" marL="1201841" indent="-400614" lvl="2">
              <a:lnSpc>
                <a:spcPts val="3339"/>
              </a:lnSpc>
              <a:buFont typeface="Arial"/>
              <a:buChar char="⚬"/>
            </a:pPr>
            <a:r>
              <a:rPr lang="en-US" b="true" sz="2783">
                <a:solidFill>
                  <a:srgbClr val="FFFFFF"/>
                </a:solidFill>
                <a:latin typeface="Poppins Medium"/>
                <a:ea typeface="Poppins Medium"/>
                <a:cs typeface="Poppins Medium"/>
                <a:sym typeface="Poppins Medium"/>
              </a:rPr>
              <a:t>Pengecekan duplikat.</a:t>
            </a:r>
          </a:p>
          <a:p>
            <a:pPr algn="l">
              <a:lnSpc>
                <a:spcPts val="3339"/>
              </a:lnSpc>
            </a:pPr>
          </a:p>
        </p:txBody>
      </p:sp>
      <p:sp>
        <p:nvSpPr>
          <p:cNvPr name="TextBox 47" id="47"/>
          <p:cNvSpPr txBox="true"/>
          <p:nvPr/>
        </p:nvSpPr>
        <p:spPr>
          <a:xfrm rot="0">
            <a:off x="1617607" y="5183428"/>
            <a:ext cx="5124632" cy="971550"/>
          </a:xfrm>
          <a:prstGeom prst="rect">
            <a:avLst/>
          </a:prstGeom>
        </p:spPr>
        <p:txBody>
          <a:bodyPr anchor="t" rtlCol="false" tIns="0" lIns="0" bIns="0" rIns="0">
            <a:spAutoFit/>
          </a:bodyPr>
          <a:lstStyle/>
          <a:p>
            <a:pPr algn="l">
              <a:lnSpc>
                <a:spcPts val="3720"/>
              </a:lnSpc>
            </a:pPr>
            <a:r>
              <a:rPr lang="en-US" sz="3100" b="true">
                <a:solidFill>
                  <a:srgbClr val="FFFFFF"/>
                </a:solidFill>
                <a:latin typeface="Poppins Medium"/>
                <a:ea typeface="Poppins Medium"/>
                <a:cs typeface="Poppins Medium"/>
                <a:sym typeface="Poppins Medium"/>
              </a:rPr>
              <a:t>Libraries : Pandas (untuk memanipulasi 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sp>
        <p:nvSpPr>
          <p:cNvPr name="TextBox 3" id="3"/>
          <p:cNvSpPr txBox="true"/>
          <p:nvPr/>
        </p:nvSpPr>
        <p:spPr>
          <a:xfrm rot="0">
            <a:off x="1258268" y="370841"/>
            <a:ext cx="15771465" cy="1247775"/>
          </a:xfrm>
          <a:prstGeom prst="rect">
            <a:avLst/>
          </a:prstGeom>
        </p:spPr>
        <p:txBody>
          <a:bodyPr anchor="t" rtlCol="false" tIns="0" lIns="0" bIns="0" rIns="0">
            <a:spAutoFit/>
          </a:bodyPr>
          <a:lstStyle/>
          <a:p>
            <a:pPr algn="ctr">
              <a:lnSpc>
                <a:spcPts val="8399"/>
              </a:lnSpc>
            </a:pPr>
            <a:r>
              <a:rPr lang="en-US" b="true" sz="6999">
                <a:solidFill>
                  <a:srgbClr val="000000"/>
                </a:solidFill>
                <a:latin typeface="Cooper Hewitt Bold"/>
                <a:ea typeface="Cooper Hewitt Bold"/>
                <a:cs typeface="Cooper Hewitt Bold"/>
                <a:sym typeface="Cooper Hewitt Bold"/>
              </a:rPr>
              <a:t>PENGECEKAN MISSING VALUE</a:t>
            </a:r>
          </a:p>
        </p:txBody>
      </p:sp>
      <p:grpSp>
        <p:nvGrpSpPr>
          <p:cNvPr name="Group 4" id="4"/>
          <p:cNvGrpSpPr/>
          <p:nvPr/>
        </p:nvGrpSpPr>
        <p:grpSpPr>
          <a:xfrm rot="-1048101">
            <a:off x="-3801344" y="2649260"/>
            <a:ext cx="4278385" cy="10762758"/>
            <a:chOff x="0" y="0"/>
            <a:chExt cx="1126817" cy="2834636"/>
          </a:xfrm>
        </p:grpSpPr>
        <p:sp>
          <p:nvSpPr>
            <p:cNvPr name="Freeform 5" id="5"/>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6" id="6"/>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1048101">
            <a:off x="17582300" y="-5381379"/>
            <a:ext cx="4278385" cy="10762758"/>
            <a:chOff x="0" y="0"/>
            <a:chExt cx="1126817" cy="2834636"/>
          </a:xfrm>
        </p:grpSpPr>
        <p:sp>
          <p:nvSpPr>
            <p:cNvPr name="Freeform 8" id="8"/>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9" id="9"/>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60340" y="9818566"/>
            <a:ext cx="19154589" cy="1210681"/>
            <a:chOff x="0" y="0"/>
            <a:chExt cx="5044830" cy="318862"/>
          </a:xfrm>
        </p:grpSpPr>
        <p:sp>
          <p:nvSpPr>
            <p:cNvPr name="Freeform 11" id="11"/>
            <p:cNvSpPr/>
            <p:nvPr/>
          </p:nvSpPr>
          <p:spPr>
            <a:xfrm flipH="false" flipV="false" rot="0">
              <a:off x="0" y="0"/>
              <a:ext cx="5044830" cy="318862"/>
            </a:xfrm>
            <a:custGeom>
              <a:avLst/>
              <a:gdLst/>
              <a:ahLst/>
              <a:cxnLst/>
              <a:rect r="r" b="b" t="t" l="l"/>
              <a:pathLst>
                <a:path h="318862" w="5044830">
                  <a:moveTo>
                    <a:pt x="0" y="0"/>
                  </a:moveTo>
                  <a:lnTo>
                    <a:pt x="5044830" y="0"/>
                  </a:lnTo>
                  <a:lnTo>
                    <a:pt x="5044830" y="318862"/>
                  </a:lnTo>
                  <a:lnTo>
                    <a:pt x="0" y="318862"/>
                  </a:lnTo>
                  <a:close/>
                </a:path>
              </a:pathLst>
            </a:custGeom>
            <a:solidFill>
              <a:srgbClr val="5A90BF"/>
            </a:solidFill>
          </p:spPr>
        </p:sp>
        <p:sp>
          <p:nvSpPr>
            <p:cNvPr name="TextBox 12" id="12"/>
            <p:cNvSpPr txBox="true"/>
            <p:nvPr/>
          </p:nvSpPr>
          <p:spPr>
            <a:xfrm>
              <a:off x="0" y="-38100"/>
              <a:ext cx="5044830" cy="35696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228780" y="7304742"/>
            <a:ext cx="6558019" cy="2178080"/>
            <a:chOff x="0" y="0"/>
            <a:chExt cx="1727215" cy="573651"/>
          </a:xfrm>
        </p:grpSpPr>
        <p:sp>
          <p:nvSpPr>
            <p:cNvPr name="Freeform 14" id="14"/>
            <p:cNvSpPr/>
            <p:nvPr/>
          </p:nvSpPr>
          <p:spPr>
            <a:xfrm flipH="false" flipV="false" rot="0">
              <a:off x="0" y="0"/>
              <a:ext cx="1727215" cy="573651"/>
            </a:xfrm>
            <a:custGeom>
              <a:avLst/>
              <a:gdLst/>
              <a:ahLst/>
              <a:cxnLst/>
              <a:rect r="r" b="b" t="t" l="l"/>
              <a:pathLst>
                <a:path h="573651" w="1727215">
                  <a:moveTo>
                    <a:pt x="64929" y="0"/>
                  </a:moveTo>
                  <a:lnTo>
                    <a:pt x="1662286" y="0"/>
                  </a:lnTo>
                  <a:cubicBezTo>
                    <a:pt x="1679506" y="0"/>
                    <a:pt x="1696021" y="6841"/>
                    <a:pt x="1708197" y="19017"/>
                  </a:cubicBezTo>
                  <a:cubicBezTo>
                    <a:pt x="1720374" y="31194"/>
                    <a:pt x="1727215" y="47709"/>
                    <a:pt x="1727215" y="64929"/>
                  </a:cubicBezTo>
                  <a:lnTo>
                    <a:pt x="1727215" y="508722"/>
                  </a:lnTo>
                  <a:cubicBezTo>
                    <a:pt x="1727215" y="525942"/>
                    <a:pt x="1720374" y="542457"/>
                    <a:pt x="1708197" y="554634"/>
                  </a:cubicBezTo>
                  <a:cubicBezTo>
                    <a:pt x="1696021" y="566810"/>
                    <a:pt x="1679506" y="573651"/>
                    <a:pt x="1662286" y="573651"/>
                  </a:cubicBezTo>
                  <a:lnTo>
                    <a:pt x="64929" y="573651"/>
                  </a:lnTo>
                  <a:cubicBezTo>
                    <a:pt x="47709" y="573651"/>
                    <a:pt x="31194" y="566810"/>
                    <a:pt x="19017" y="554634"/>
                  </a:cubicBezTo>
                  <a:cubicBezTo>
                    <a:pt x="6841" y="542457"/>
                    <a:pt x="0" y="525942"/>
                    <a:pt x="0" y="508722"/>
                  </a:cubicBezTo>
                  <a:lnTo>
                    <a:pt x="0" y="64929"/>
                  </a:lnTo>
                  <a:cubicBezTo>
                    <a:pt x="0" y="47709"/>
                    <a:pt x="6841" y="31194"/>
                    <a:pt x="19017" y="19017"/>
                  </a:cubicBezTo>
                  <a:cubicBezTo>
                    <a:pt x="31194" y="6841"/>
                    <a:pt x="47709" y="0"/>
                    <a:pt x="64929" y="0"/>
                  </a:cubicBezTo>
                  <a:close/>
                </a:path>
              </a:pathLst>
            </a:custGeom>
            <a:solidFill>
              <a:srgbClr val="5A90BF"/>
            </a:solidFill>
          </p:spPr>
        </p:sp>
        <p:sp>
          <p:nvSpPr>
            <p:cNvPr name="TextBox 15" id="15"/>
            <p:cNvSpPr txBox="true"/>
            <p:nvPr/>
          </p:nvSpPr>
          <p:spPr>
            <a:xfrm>
              <a:off x="0" y="-38100"/>
              <a:ext cx="1727215" cy="61175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1048101">
            <a:off x="19144551" y="5818357"/>
            <a:ext cx="1867173" cy="10762758"/>
            <a:chOff x="0" y="0"/>
            <a:chExt cx="491766" cy="2834636"/>
          </a:xfrm>
        </p:grpSpPr>
        <p:sp>
          <p:nvSpPr>
            <p:cNvPr name="Freeform 17" id="17"/>
            <p:cNvSpPr/>
            <p:nvPr/>
          </p:nvSpPr>
          <p:spPr>
            <a:xfrm flipH="false" flipV="false" rot="0">
              <a:off x="0" y="0"/>
              <a:ext cx="491766" cy="2834636"/>
            </a:xfrm>
            <a:custGeom>
              <a:avLst/>
              <a:gdLst/>
              <a:ahLst/>
              <a:cxnLst/>
              <a:rect r="r" b="b" t="t" l="l"/>
              <a:pathLst>
                <a:path h="2834636" w="491766">
                  <a:moveTo>
                    <a:pt x="245883" y="0"/>
                  </a:moveTo>
                  <a:lnTo>
                    <a:pt x="245883" y="0"/>
                  </a:lnTo>
                  <a:cubicBezTo>
                    <a:pt x="381680" y="0"/>
                    <a:pt x="491766" y="110086"/>
                    <a:pt x="491766" y="245883"/>
                  </a:cubicBezTo>
                  <a:lnTo>
                    <a:pt x="491766" y="2588753"/>
                  </a:lnTo>
                  <a:cubicBezTo>
                    <a:pt x="491766" y="2724550"/>
                    <a:pt x="381680" y="2834636"/>
                    <a:pt x="245883" y="2834636"/>
                  </a:cubicBezTo>
                  <a:lnTo>
                    <a:pt x="245883" y="2834636"/>
                  </a:lnTo>
                  <a:cubicBezTo>
                    <a:pt x="110086" y="2834636"/>
                    <a:pt x="0" y="2724550"/>
                    <a:pt x="0" y="2588753"/>
                  </a:cubicBezTo>
                  <a:lnTo>
                    <a:pt x="0" y="245883"/>
                  </a:lnTo>
                  <a:cubicBezTo>
                    <a:pt x="0" y="110086"/>
                    <a:pt x="110086" y="0"/>
                    <a:pt x="245883" y="0"/>
                  </a:cubicBezTo>
                  <a:close/>
                </a:path>
              </a:pathLst>
            </a:custGeom>
            <a:solidFill>
              <a:srgbClr val="91D7F1"/>
            </a:solidFill>
            <a:ln cap="rnd">
              <a:noFill/>
              <a:prstDash val="solid"/>
              <a:round/>
            </a:ln>
          </p:spPr>
        </p:sp>
        <p:sp>
          <p:nvSpPr>
            <p:cNvPr name="TextBox 18" id="18"/>
            <p:cNvSpPr txBox="true"/>
            <p:nvPr/>
          </p:nvSpPr>
          <p:spPr>
            <a:xfrm>
              <a:off x="0" y="-38100"/>
              <a:ext cx="491766" cy="2872736"/>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748879" y="1313135"/>
            <a:ext cx="2251784" cy="696006"/>
          </a:xfrm>
          <a:custGeom>
            <a:avLst/>
            <a:gdLst/>
            <a:ahLst/>
            <a:cxnLst/>
            <a:rect r="r" b="b" t="t" l="l"/>
            <a:pathLst>
              <a:path h="696006" w="2251784">
                <a:moveTo>
                  <a:pt x="0" y="0"/>
                </a:moveTo>
                <a:lnTo>
                  <a:pt x="2251785" y="0"/>
                </a:lnTo>
                <a:lnTo>
                  <a:pt x="2251785" y="696006"/>
                </a:lnTo>
                <a:lnTo>
                  <a:pt x="0" y="6960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true" flipV="false" rot="0">
            <a:off x="16667952" y="8562294"/>
            <a:ext cx="2251784" cy="696006"/>
          </a:xfrm>
          <a:custGeom>
            <a:avLst/>
            <a:gdLst/>
            <a:ahLst/>
            <a:cxnLst/>
            <a:rect r="r" b="b" t="t" l="l"/>
            <a:pathLst>
              <a:path h="696006" w="2251784">
                <a:moveTo>
                  <a:pt x="2251785" y="0"/>
                </a:moveTo>
                <a:lnTo>
                  <a:pt x="0" y="0"/>
                </a:lnTo>
                <a:lnTo>
                  <a:pt x="0" y="696006"/>
                </a:lnTo>
                <a:lnTo>
                  <a:pt x="2251785" y="696006"/>
                </a:lnTo>
                <a:lnTo>
                  <a:pt x="225178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24000">
            <a:off x="392516" y="2286755"/>
            <a:ext cx="6863971" cy="2691539"/>
          </a:xfrm>
          <a:custGeom>
            <a:avLst/>
            <a:gdLst/>
            <a:ahLst/>
            <a:cxnLst/>
            <a:rect r="r" b="b" t="t" l="l"/>
            <a:pathLst>
              <a:path h="2691539" w="6863971">
                <a:moveTo>
                  <a:pt x="0" y="47791"/>
                </a:moveTo>
                <a:lnTo>
                  <a:pt x="6845514" y="0"/>
                </a:lnTo>
                <a:lnTo>
                  <a:pt x="6863971" y="2643747"/>
                </a:lnTo>
                <a:lnTo>
                  <a:pt x="18457" y="2691539"/>
                </a:lnTo>
                <a:lnTo>
                  <a:pt x="0" y="47791"/>
                </a:lnTo>
                <a:close/>
              </a:path>
            </a:pathLst>
          </a:custGeom>
          <a:blipFill>
            <a:blip r:embed="rId5"/>
            <a:stretch>
              <a:fillRect l="-62630" t="-81542" r="-74992" b="-159159"/>
            </a:stretch>
          </a:blipFill>
        </p:spPr>
      </p:sp>
      <p:sp>
        <p:nvSpPr>
          <p:cNvPr name="Freeform 22" id="22"/>
          <p:cNvSpPr/>
          <p:nvPr/>
        </p:nvSpPr>
        <p:spPr>
          <a:xfrm flipH="false" flipV="false" rot="0">
            <a:off x="7980767" y="3180094"/>
            <a:ext cx="5693278" cy="4787579"/>
          </a:xfrm>
          <a:custGeom>
            <a:avLst/>
            <a:gdLst/>
            <a:ahLst/>
            <a:cxnLst/>
            <a:rect r="r" b="b" t="t" l="l"/>
            <a:pathLst>
              <a:path h="4787579" w="5693278">
                <a:moveTo>
                  <a:pt x="0" y="0"/>
                </a:moveTo>
                <a:lnTo>
                  <a:pt x="5693278" y="0"/>
                </a:lnTo>
                <a:lnTo>
                  <a:pt x="5693278" y="4787579"/>
                </a:lnTo>
                <a:lnTo>
                  <a:pt x="0" y="4787579"/>
                </a:lnTo>
                <a:lnTo>
                  <a:pt x="0" y="0"/>
                </a:lnTo>
                <a:close/>
              </a:path>
            </a:pathLst>
          </a:custGeom>
          <a:blipFill>
            <a:blip r:embed="rId6"/>
            <a:stretch>
              <a:fillRect l="-64040" t="-56793" r="-82492" b="-8034"/>
            </a:stretch>
          </a:blipFill>
        </p:spPr>
      </p:sp>
      <p:sp>
        <p:nvSpPr>
          <p:cNvPr name="Freeform 23" id="23"/>
          <p:cNvSpPr/>
          <p:nvPr/>
        </p:nvSpPr>
        <p:spPr>
          <a:xfrm flipH="false" flipV="false" rot="0">
            <a:off x="401661" y="5465141"/>
            <a:ext cx="7186154" cy="1506225"/>
          </a:xfrm>
          <a:custGeom>
            <a:avLst/>
            <a:gdLst/>
            <a:ahLst/>
            <a:cxnLst/>
            <a:rect r="r" b="b" t="t" l="l"/>
            <a:pathLst>
              <a:path h="1506225" w="7186154">
                <a:moveTo>
                  <a:pt x="0" y="0"/>
                </a:moveTo>
                <a:lnTo>
                  <a:pt x="7186154" y="0"/>
                </a:lnTo>
                <a:lnTo>
                  <a:pt x="7186154" y="1506226"/>
                </a:lnTo>
                <a:lnTo>
                  <a:pt x="0" y="1506226"/>
                </a:lnTo>
                <a:lnTo>
                  <a:pt x="0" y="0"/>
                </a:lnTo>
                <a:close/>
              </a:path>
            </a:pathLst>
          </a:custGeom>
          <a:blipFill>
            <a:blip r:embed="rId7"/>
            <a:stretch>
              <a:fillRect l="-45428" t="-205109" r="-68402" b="-268459"/>
            </a:stretch>
          </a:blipFill>
        </p:spPr>
      </p:sp>
      <p:sp>
        <p:nvSpPr>
          <p:cNvPr name="Freeform 24" id="24"/>
          <p:cNvSpPr/>
          <p:nvPr/>
        </p:nvSpPr>
        <p:spPr>
          <a:xfrm flipH="false" flipV="false" rot="0">
            <a:off x="14404573" y="3183052"/>
            <a:ext cx="3167655" cy="5071079"/>
          </a:xfrm>
          <a:custGeom>
            <a:avLst/>
            <a:gdLst/>
            <a:ahLst/>
            <a:cxnLst/>
            <a:rect r="r" b="b" t="t" l="l"/>
            <a:pathLst>
              <a:path h="5071079" w="3167655">
                <a:moveTo>
                  <a:pt x="0" y="0"/>
                </a:moveTo>
                <a:lnTo>
                  <a:pt x="3167655" y="0"/>
                </a:lnTo>
                <a:lnTo>
                  <a:pt x="3167655" y="5071078"/>
                </a:lnTo>
                <a:lnTo>
                  <a:pt x="0" y="5071078"/>
                </a:lnTo>
                <a:lnTo>
                  <a:pt x="0" y="0"/>
                </a:lnTo>
                <a:close/>
              </a:path>
            </a:pathLst>
          </a:custGeom>
          <a:blipFill>
            <a:blip r:embed="rId8"/>
            <a:stretch>
              <a:fillRect l="-105897" t="-30059" r="-194977" b="-10725"/>
            </a:stretch>
          </a:blipFill>
        </p:spPr>
      </p:sp>
      <p:sp>
        <p:nvSpPr>
          <p:cNvPr name="TextBox 25" id="25"/>
          <p:cNvSpPr txBox="true"/>
          <p:nvPr/>
        </p:nvSpPr>
        <p:spPr>
          <a:xfrm rot="0">
            <a:off x="1502906" y="7400370"/>
            <a:ext cx="6060262" cy="2304797"/>
          </a:xfrm>
          <a:prstGeom prst="rect">
            <a:avLst/>
          </a:prstGeom>
        </p:spPr>
        <p:txBody>
          <a:bodyPr anchor="t" rtlCol="false" tIns="0" lIns="0" bIns="0" rIns="0">
            <a:spAutoFit/>
          </a:bodyPr>
          <a:lstStyle/>
          <a:p>
            <a:pPr algn="just">
              <a:lnSpc>
                <a:spcPts val="2571"/>
              </a:lnSpc>
            </a:pPr>
            <a:r>
              <a:rPr lang="en-US" sz="2142" b="true">
                <a:solidFill>
                  <a:srgbClr val="FFFFFF"/>
                </a:solidFill>
                <a:latin typeface="Poppins Medium"/>
                <a:ea typeface="Poppins Medium"/>
                <a:cs typeface="Poppins Medium"/>
                <a:sym typeface="Poppins Medium"/>
              </a:rPr>
              <a:t>Penjelasan: Setelah dilakukan pengecekan dengan cara satu dan dua, hanya 1 kolom yaitu  parental_education_level (tingkat pendidikan orang tua) yang memiliki 91 missing values / nilai kosong sedangkan </a:t>
            </a:r>
            <a:r>
              <a:rPr lang="en-US" sz="2142" b="true">
                <a:solidFill>
                  <a:srgbClr val="FFFFFF"/>
                </a:solidFill>
                <a:latin typeface="Poppins Medium"/>
                <a:ea typeface="Poppins Medium"/>
                <a:cs typeface="Poppins Medium"/>
                <a:sym typeface="Poppins Medium"/>
              </a:rPr>
              <a:t>Kolom lain sudah lengkap</a:t>
            </a:r>
          </a:p>
          <a:p>
            <a:pPr algn="just">
              <a:lnSpc>
                <a:spcPts val="2571"/>
              </a:lnSpc>
            </a:pPr>
          </a:p>
        </p:txBody>
      </p:sp>
      <p:grpSp>
        <p:nvGrpSpPr>
          <p:cNvPr name="Group 26" id="26"/>
          <p:cNvGrpSpPr/>
          <p:nvPr/>
        </p:nvGrpSpPr>
        <p:grpSpPr>
          <a:xfrm rot="0">
            <a:off x="8335081" y="1911325"/>
            <a:ext cx="4209887" cy="976060"/>
            <a:chOff x="0" y="0"/>
            <a:chExt cx="1108777" cy="257069"/>
          </a:xfrm>
        </p:grpSpPr>
        <p:sp>
          <p:nvSpPr>
            <p:cNvPr name="Freeform 27" id="27"/>
            <p:cNvSpPr/>
            <p:nvPr/>
          </p:nvSpPr>
          <p:spPr>
            <a:xfrm flipH="false" flipV="false" rot="0">
              <a:off x="0" y="0"/>
              <a:ext cx="1108777" cy="257069"/>
            </a:xfrm>
            <a:custGeom>
              <a:avLst/>
              <a:gdLst/>
              <a:ahLst/>
              <a:cxnLst/>
              <a:rect r="r" b="b" t="t" l="l"/>
              <a:pathLst>
                <a:path h="257069" w="1108777">
                  <a:moveTo>
                    <a:pt x="101144" y="0"/>
                  </a:moveTo>
                  <a:lnTo>
                    <a:pt x="1007632" y="0"/>
                  </a:lnTo>
                  <a:cubicBezTo>
                    <a:pt x="1034458" y="0"/>
                    <a:pt x="1060184" y="10656"/>
                    <a:pt x="1079152" y="29624"/>
                  </a:cubicBezTo>
                  <a:cubicBezTo>
                    <a:pt x="1098120" y="48593"/>
                    <a:pt x="1108777" y="74319"/>
                    <a:pt x="1108777" y="101144"/>
                  </a:cubicBezTo>
                  <a:lnTo>
                    <a:pt x="1108777" y="155925"/>
                  </a:lnTo>
                  <a:cubicBezTo>
                    <a:pt x="1108777" y="211786"/>
                    <a:pt x="1063493" y="257069"/>
                    <a:pt x="1007632" y="257069"/>
                  </a:cubicBezTo>
                  <a:lnTo>
                    <a:pt x="101144" y="257069"/>
                  </a:lnTo>
                  <a:cubicBezTo>
                    <a:pt x="45284" y="257069"/>
                    <a:pt x="0" y="211786"/>
                    <a:pt x="0" y="155925"/>
                  </a:cubicBezTo>
                  <a:lnTo>
                    <a:pt x="0" y="101144"/>
                  </a:lnTo>
                  <a:cubicBezTo>
                    <a:pt x="0" y="74319"/>
                    <a:pt x="10656" y="48593"/>
                    <a:pt x="29624" y="29624"/>
                  </a:cubicBezTo>
                  <a:cubicBezTo>
                    <a:pt x="48593" y="10656"/>
                    <a:pt x="74319" y="0"/>
                    <a:pt x="101144" y="0"/>
                  </a:cubicBezTo>
                  <a:close/>
                </a:path>
              </a:pathLst>
            </a:custGeom>
            <a:solidFill>
              <a:srgbClr val="5A90BF"/>
            </a:solidFill>
          </p:spPr>
        </p:sp>
        <p:sp>
          <p:nvSpPr>
            <p:cNvPr name="TextBox 28" id="28"/>
            <p:cNvSpPr txBox="true"/>
            <p:nvPr/>
          </p:nvSpPr>
          <p:spPr>
            <a:xfrm>
              <a:off x="0" y="-38100"/>
              <a:ext cx="1108777" cy="295169"/>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9062158" y="2146942"/>
            <a:ext cx="2755732" cy="466725"/>
          </a:xfrm>
          <a:prstGeom prst="rect">
            <a:avLst/>
          </a:prstGeom>
        </p:spPr>
        <p:txBody>
          <a:bodyPr anchor="t" rtlCol="false" tIns="0" lIns="0" bIns="0" rIns="0">
            <a:spAutoFit/>
          </a:bodyPr>
          <a:lstStyle/>
          <a:p>
            <a:pPr algn="just">
              <a:lnSpc>
                <a:spcPts val="3411"/>
              </a:lnSpc>
            </a:pPr>
            <a:r>
              <a:rPr lang="en-US" sz="2842" b="true">
                <a:solidFill>
                  <a:srgbClr val="FFFFFF"/>
                </a:solidFill>
                <a:latin typeface="Poppins Medium"/>
                <a:ea typeface="Poppins Medium"/>
                <a:cs typeface="Poppins Medium"/>
                <a:sym typeface="Poppins Medium"/>
              </a:rPr>
              <a:t>Output Cara 1</a:t>
            </a:r>
          </a:p>
        </p:txBody>
      </p:sp>
      <p:grpSp>
        <p:nvGrpSpPr>
          <p:cNvPr name="Group 30" id="30"/>
          <p:cNvGrpSpPr/>
          <p:nvPr/>
        </p:nvGrpSpPr>
        <p:grpSpPr>
          <a:xfrm rot="0">
            <a:off x="13674045" y="1902191"/>
            <a:ext cx="4209887" cy="976060"/>
            <a:chOff x="0" y="0"/>
            <a:chExt cx="1108777" cy="257069"/>
          </a:xfrm>
        </p:grpSpPr>
        <p:sp>
          <p:nvSpPr>
            <p:cNvPr name="Freeform 31" id="31"/>
            <p:cNvSpPr/>
            <p:nvPr/>
          </p:nvSpPr>
          <p:spPr>
            <a:xfrm flipH="false" flipV="false" rot="0">
              <a:off x="0" y="0"/>
              <a:ext cx="1108777" cy="257069"/>
            </a:xfrm>
            <a:custGeom>
              <a:avLst/>
              <a:gdLst/>
              <a:ahLst/>
              <a:cxnLst/>
              <a:rect r="r" b="b" t="t" l="l"/>
              <a:pathLst>
                <a:path h="257069" w="1108777">
                  <a:moveTo>
                    <a:pt x="101144" y="0"/>
                  </a:moveTo>
                  <a:lnTo>
                    <a:pt x="1007632" y="0"/>
                  </a:lnTo>
                  <a:cubicBezTo>
                    <a:pt x="1034458" y="0"/>
                    <a:pt x="1060184" y="10656"/>
                    <a:pt x="1079152" y="29624"/>
                  </a:cubicBezTo>
                  <a:cubicBezTo>
                    <a:pt x="1098120" y="48593"/>
                    <a:pt x="1108777" y="74319"/>
                    <a:pt x="1108777" y="101144"/>
                  </a:cubicBezTo>
                  <a:lnTo>
                    <a:pt x="1108777" y="155925"/>
                  </a:lnTo>
                  <a:cubicBezTo>
                    <a:pt x="1108777" y="211786"/>
                    <a:pt x="1063493" y="257069"/>
                    <a:pt x="1007632" y="257069"/>
                  </a:cubicBezTo>
                  <a:lnTo>
                    <a:pt x="101144" y="257069"/>
                  </a:lnTo>
                  <a:cubicBezTo>
                    <a:pt x="45284" y="257069"/>
                    <a:pt x="0" y="211786"/>
                    <a:pt x="0" y="155925"/>
                  </a:cubicBezTo>
                  <a:lnTo>
                    <a:pt x="0" y="101144"/>
                  </a:lnTo>
                  <a:cubicBezTo>
                    <a:pt x="0" y="74319"/>
                    <a:pt x="10656" y="48593"/>
                    <a:pt x="29624" y="29624"/>
                  </a:cubicBezTo>
                  <a:cubicBezTo>
                    <a:pt x="48593" y="10656"/>
                    <a:pt x="74319" y="0"/>
                    <a:pt x="101144" y="0"/>
                  </a:cubicBezTo>
                  <a:close/>
                </a:path>
              </a:pathLst>
            </a:custGeom>
            <a:solidFill>
              <a:srgbClr val="5A90BF"/>
            </a:solidFill>
          </p:spPr>
        </p:sp>
        <p:sp>
          <p:nvSpPr>
            <p:cNvPr name="TextBox 32" id="32"/>
            <p:cNvSpPr txBox="true"/>
            <p:nvPr/>
          </p:nvSpPr>
          <p:spPr>
            <a:xfrm>
              <a:off x="0" y="-38100"/>
              <a:ext cx="1108777" cy="295169"/>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14404573" y="2154352"/>
            <a:ext cx="2755732" cy="466725"/>
          </a:xfrm>
          <a:prstGeom prst="rect">
            <a:avLst/>
          </a:prstGeom>
        </p:spPr>
        <p:txBody>
          <a:bodyPr anchor="t" rtlCol="false" tIns="0" lIns="0" bIns="0" rIns="0">
            <a:spAutoFit/>
          </a:bodyPr>
          <a:lstStyle/>
          <a:p>
            <a:pPr algn="just">
              <a:lnSpc>
                <a:spcPts val="3411"/>
              </a:lnSpc>
            </a:pPr>
            <a:r>
              <a:rPr lang="en-US" sz="2842" b="true">
                <a:solidFill>
                  <a:srgbClr val="FFFFFF"/>
                </a:solidFill>
                <a:latin typeface="Poppins Medium"/>
                <a:ea typeface="Poppins Medium"/>
                <a:cs typeface="Poppins Medium"/>
                <a:sym typeface="Poppins Medium"/>
              </a:rPr>
              <a:t>Output Cara 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sp>
        <p:nvSpPr>
          <p:cNvPr name="TextBox 3" id="3"/>
          <p:cNvSpPr txBox="true"/>
          <p:nvPr/>
        </p:nvSpPr>
        <p:spPr>
          <a:xfrm rot="0">
            <a:off x="1258268" y="370841"/>
            <a:ext cx="15771465" cy="1247775"/>
          </a:xfrm>
          <a:prstGeom prst="rect">
            <a:avLst/>
          </a:prstGeom>
        </p:spPr>
        <p:txBody>
          <a:bodyPr anchor="t" rtlCol="false" tIns="0" lIns="0" bIns="0" rIns="0">
            <a:spAutoFit/>
          </a:bodyPr>
          <a:lstStyle/>
          <a:p>
            <a:pPr algn="ctr">
              <a:lnSpc>
                <a:spcPts val="8399"/>
              </a:lnSpc>
            </a:pPr>
            <a:r>
              <a:rPr lang="en-US" b="true" sz="6999">
                <a:solidFill>
                  <a:srgbClr val="000000"/>
                </a:solidFill>
                <a:latin typeface="Cooper Hewitt Bold"/>
                <a:ea typeface="Cooper Hewitt Bold"/>
                <a:cs typeface="Cooper Hewitt Bold"/>
                <a:sym typeface="Cooper Hewitt Bold"/>
              </a:rPr>
              <a:t>PENGECEKAN DESKRIPSI DATA</a:t>
            </a:r>
          </a:p>
        </p:txBody>
      </p:sp>
      <p:grpSp>
        <p:nvGrpSpPr>
          <p:cNvPr name="Group 4" id="4"/>
          <p:cNvGrpSpPr/>
          <p:nvPr/>
        </p:nvGrpSpPr>
        <p:grpSpPr>
          <a:xfrm rot="-1048101">
            <a:off x="-3801344" y="2649260"/>
            <a:ext cx="4278385" cy="10762758"/>
            <a:chOff x="0" y="0"/>
            <a:chExt cx="1126817" cy="2834636"/>
          </a:xfrm>
        </p:grpSpPr>
        <p:sp>
          <p:nvSpPr>
            <p:cNvPr name="Freeform 5" id="5"/>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6" id="6"/>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1048101">
            <a:off x="17582300" y="-5381379"/>
            <a:ext cx="4278385" cy="10762758"/>
            <a:chOff x="0" y="0"/>
            <a:chExt cx="1126817" cy="2834636"/>
          </a:xfrm>
        </p:grpSpPr>
        <p:sp>
          <p:nvSpPr>
            <p:cNvPr name="Freeform 8" id="8"/>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9" id="9"/>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60340" y="9818566"/>
            <a:ext cx="19154589" cy="1210681"/>
            <a:chOff x="0" y="0"/>
            <a:chExt cx="5044830" cy="318862"/>
          </a:xfrm>
        </p:grpSpPr>
        <p:sp>
          <p:nvSpPr>
            <p:cNvPr name="Freeform 11" id="11"/>
            <p:cNvSpPr/>
            <p:nvPr/>
          </p:nvSpPr>
          <p:spPr>
            <a:xfrm flipH="false" flipV="false" rot="0">
              <a:off x="0" y="0"/>
              <a:ext cx="5044830" cy="318862"/>
            </a:xfrm>
            <a:custGeom>
              <a:avLst/>
              <a:gdLst/>
              <a:ahLst/>
              <a:cxnLst/>
              <a:rect r="r" b="b" t="t" l="l"/>
              <a:pathLst>
                <a:path h="318862" w="5044830">
                  <a:moveTo>
                    <a:pt x="0" y="0"/>
                  </a:moveTo>
                  <a:lnTo>
                    <a:pt x="5044830" y="0"/>
                  </a:lnTo>
                  <a:lnTo>
                    <a:pt x="5044830" y="318862"/>
                  </a:lnTo>
                  <a:lnTo>
                    <a:pt x="0" y="318862"/>
                  </a:lnTo>
                  <a:close/>
                </a:path>
              </a:pathLst>
            </a:custGeom>
            <a:solidFill>
              <a:srgbClr val="5A90BF"/>
            </a:solidFill>
          </p:spPr>
        </p:sp>
        <p:sp>
          <p:nvSpPr>
            <p:cNvPr name="TextBox 12" id="12"/>
            <p:cNvSpPr txBox="true"/>
            <p:nvPr/>
          </p:nvSpPr>
          <p:spPr>
            <a:xfrm>
              <a:off x="0" y="-38100"/>
              <a:ext cx="5044830" cy="35696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258268" y="7912717"/>
            <a:ext cx="8872038" cy="1636366"/>
            <a:chOff x="0" y="0"/>
            <a:chExt cx="2336668" cy="430977"/>
          </a:xfrm>
        </p:grpSpPr>
        <p:sp>
          <p:nvSpPr>
            <p:cNvPr name="Freeform 14" id="14"/>
            <p:cNvSpPr/>
            <p:nvPr/>
          </p:nvSpPr>
          <p:spPr>
            <a:xfrm flipH="false" flipV="false" rot="0">
              <a:off x="0" y="0"/>
              <a:ext cx="2336668" cy="430977"/>
            </a:xfrm>
            <a:custGeom>
              <a:avLst/>
              <a:gdLst/>
              <a:ahLst/>
              <a:cxnLst/>
              <a:rect r="r" b="b" t="t" l="l"/>
              <a:pathLst>
                <a:path h="430977" w="2336668">
                  <a:moveTo>
                    <a:pt x="47994" y="0"/>
                  </a:moveTo>
                  <a:lnTo>
                    <a:pt x="2288674" y="0"/>
                  </a:lnTo>
                  <a:cubicBezTo>
                    <a:pt x="2301403" y="0"/>
                    <a:pt x="2313611" y="5057"/>
                    <a:pt x="2322611" y="14057"/>
                  </a:cubicBezTo>
                  <a:cubicBezTo>
                    <a:pt x="2331612" y="23058"/>
                    <a:pt x="2336668" y="35265"/>
                    <a:pt x="2336668" y="47994"/>
                  </a:cubicBezTo>
                  <a:lnTo>
                    <a:pt x="2336668" y="382983"/>
                  </a:lnTo>
                  <a:cubicBezTo>
                    <a:pt x="2336668" y="395712"/>
                    <a:pt x="2331612" y="407919"/>
                    <a:pt x="2322611" y="416920"/>
                  </a:cubicBezTo>
                  <a:cubicBezTo>
                    <a:pt x="2313611" y="425920"/>
                    <a:pt x="2301403" y="430977"/>
                    <a:pt x="2288674" y="430977"/>
                  </a:cubicBezTo>
                  <a:lnTo>
                    <a:pt x="47994" y="430977"/>
                  </a:lnTo>
                  <a:cubicBezTo>
                    <a:pt x="35265" y="430977"/>
                    <a:pt x="23058" y="425920"/>
                    <a:pt x="14057" y="416920"/>
                  </a:cubicBezTo>
                  <a:cubicBezTo>
                    <a:pt x="5057" y="407919"/>
                    <a:pt x="0" y="395712"/>
                    <a:pt x="0" y="382983"/>
                  </a:cubicBezTo>
                  <a:lnTo>
                    <a:pt x="0" y="47994"/>
                  </a:lnTo>
                  <a:cubicBezTo>
                    <a:pt x="0" y="35265"/>
                    <a:pt x="5057" y="23058"/>
                    <a:pt x="14057" y="14057"/>
                  </a:cubicBezTo>
                  <a:cubicBezTo>
                    <a:pt x="23058" y="5057"/>
                    <a:pt x="35265" y="0"/>
                    <a:pt x="47994" y="0"/>
                  </a:cubicBezTo>
                  <a:close/>
                </a:path>
              </a:pathLst>
            </a:custGeom>
            <a:solidFill>
              <a:srgbClr val="5A90BF"/>
            </a:solidFill>
          </p:spPr>
        </p:sp>
        <p:sp>
          <p:nvSpPr>
            <p:cNvPr name="TextBox 15" id="15"/>
            <p:cNvSpPr txBox="true"/>
            <p:nvPr/>
          </p:nvSpPr>
          <p:spPr>
            <a:xfrm>
              <a:off x="0" y="-38100"/>
              <a:ext cx="2336668" cy="469077"/>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1048101">
            <a:off x="19144551" y="5818357"/>
            <a:ext cx="1867173" cy="10762758"/>
            <a:chOff x="0" y="0"/>
            <a:chExt cx="491766" cy="2834636"/>
          </a:xfrm>
        </p:grpSpPr>
        <p:sp>
          <p:nvSpPr>
            <p:cNvPr name="Freeform 17" id="17"/>
            <p:cNvSpPr/>
            <p:nvPr/>
          </p:nvSpPr>
          <p:spPr>
            <a:xfrm flipH="false" flipV="false" rot="0">
              <a:off x="0" y="0"/>
              <a:ext cx="491766" cy="2834636"/>
            </a:xfrm>
            <a:custGeom>
              <a:avLst/>
              <a:gdLst/>
              <a:ahLst/>
              <a:cxnLst/>
              <a:rect r="r" b="b" t="t" l="l"/>
              <a:pathLst>
                <a:path h="2834636" w="491766">
                  <a:moveTo>
                    <a:pt x="245883" y="0"/>
                  </a:moveTo>
                  <a:lnTo>
                    <a:pt x="245883" y="0"/>
                  </a:lnTo>
                  <a:cubicBezTo>
                    <a:pt x="381680" y="0"/>
                    <a:pt x="491766" y="110086"/>
                    <a:pt x="491766" y="245883"/>
                  </a:cubicBezTo>
                  <a:lnTo>
                    <a:pt x="491766" y="2588753"/>
                  </a:lnTo>
                  <a:cubicBezTo>
                    <a:pt x="491766" y="2724550"/>
                    <a:pt x="381680" y="2834636"/>
                    <a:pt x="245883" y="2834636"/>
                  </a:cubicBezTo>
                  <a:lnTo>
                    <a:pt x="245883" y="2834636"/>
                  </a:lnTo>
                  <a:cubicBezTo>
                    <a:pt x="110086" y="2834636"/>
                    <a:pt x="0" y="2724550"/>
                    <a:pt x="0" y="2588753"/>
                  </a:cubicBezTo>
                  <a:lnTo>
                    <a:pt x="0" y="245883"/>
                  </a:lnTo>
                  <a:cubicBezTo>
                    <a:pt x="0" y="110086"/>
                    <a:pt x="110086" y="0"/>
                    <a:pt x="245883" y="0"/>
                  </a:cubicBezTo>
                  <a:close/>
                </a:path>
              </a:pathLst>
            </a:custGeom>
            <a:solidFill>
              <a:srgbClr val="91D7F1"/>
            </a:solidFill>
            <a:ln cap="rnd">
              <a:noFill/>
              <a:prstDash val="solid"/>
              <a:round/>
            </a:ln>
          </p:spPr>
        </p:sp>
        <p:sp>
          <p:nvSpPr>
            <p:cNvPr name="TextBox 18" id="18"/>
            <p:cNvSpPr txBox="true"/>
            <p:nvPr/>
          </p:nvSpPr>
          <p:spPr>
            <a:xfrm>
              <a:off x="0" y="-38100"/>
              <a:ext cx="491766" cy="2872736"/>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748879" y="1313135"/>
            <a:ext cx="2251784" cy="696006"/>
          </a:xfrm>
          <a:custGeom>
            <a:avLst/>
            <a:gdLst/>
            <a:ahLst/>
            <a:cxnLst/>
            <a:rect r="r" b="b" t="t" l="l"/>
            <a:pathLst>
              <a:path h="696006" w="2251784">
                <a:moveTo>
                  <a:pt x="0" y="0"/>
                </a:moveTo>
                <a:lnTo>
                  <a:pt x="2251785" y="0"/>
                </a:lnTo>
                <a:lnTo>
                  <a:pt x="2251785" y="696006"/>
                </a:lnTo>
                <a:lnTo>
                  <a:pt x="0" y="6960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true" flipV="false" rot="0">
            <a:off x="16667952" y="8562294"/>
            <a:ext cx="2251784" cy="696006"/>
          </a:xfrm>
          <a:custGeom>
            <a:avLst/>
            <a:gdLst/>
            <a:ahLst/>
            <a:cxnLst/>
            <a:rect r="r" b="b" t="t" l="l"/>
            <a:pathLst>
              <a:path h="696006" w="2251784">
                <a:moveTo>
                  <a:pt x="2251785" y="0"/>
                </a:moveTo>
                <a:lnTo>
                  <a:pt x="0" y="0"/>
                </a:lnTo>
                <a:lnTo>
                  <a:pt x="0" y="696006"/>
                </a:lnTo>
                <a:lnTo>
                  <a:pt x="2251785" y="696006"/>
                </a:lnTo>
                <a:lnTo>
                  <a:pt x="225178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770357" y="2349437"/>
            <a:ext cx="7340607" cy="1534902"/>
          </a:xfrm>
          <a:custGeom>
            <a:avLst/>
            <a:gdLst/>
            <a:ahLst/>
            <a:cxnLst/>
            <a:rect r="r" b="b" t="t" l="l"/>
            <a:pathLst>
              <a:path h="1534902" w="7340607">
                <a:moveTo>
                  <a:pt x="0" y="0"/>
                </a:moveTo>
                <a:lnTo>
                  <a:pt x="7340607" y="0"/>
                </a:lnTo>
                <a:lnTo>
                  <a:pt x="7340607" y="1534902"/>
                </a:lnTo>
                <a:lnTo>
                  <a:pt x="0" y="1534902"/>
                </a:lnTo>
                <a:lnTo>
                  <a:pt x="0" y="0"/>
                </a:lnTo>
                <a:close/>
              </a:path>
            </a:pathLst>
          </a:custGeom>
          <a:blipFill>
            <a:blip r:embed="rId5"/>
            <a:stretch>
              <a:fillRect l="-61921" t="-208095" r="-91487" b="-373275"/>
            </a:stretch>
          </a:blipFill>
        </p:spPr>
      </p:sp>
      <p:sp>
        <p:nvSpPr>
          <p:cNvPr name="Freeform 22" id="22"/>
          <p:cNvSpPr/>
          <p:nvPr/>
        </p:nvSpPr>
        <p:spPr>
          <a:xfrm flipH="false" flipV="false" rot="0">
            <a:off x="594120" y="4179614"/>
            <a:ext cx="9287294" cy="3502163"/>
          </a:xfrm>
          <a:custGeom>
            <a:avLst/>
            <a:gdLst/>
            <a:ahLst/>
            <a:cxnLst/>
            <a:rect r="r" b="b" t="t" l="l"/>
            <a:pathLst>
              <a:path h="3502163" w="9287294">
                <a:moveTo>
                  <a:pt x="0" y="0"/>
                </a:moveTo>
                <a:lnTo>
                  <a:pt x="9287294" y="0"/>
                </a:lnTo>
                <a:lnTo>
                  <a:pt x="9287294" y="3502163"/>
                </a:lnTo>
                <a:lnTo>
                  <a:pt x="0" y="3502163"/>
                </a:lnTo>
                <a:lnTo>
                  <a:pt x="0" y="0"/>
                </a:lnTo>
                <a:close/>
              </a:path>
            </a:pathLst>
          </a:custGeom>
          <a:blipFill>
            <a:blip r:embed="rId5"/>
            <a:stretch>
              <a:fillRect l="-37308" t="-79074" r="0" b="-25644"/>
            </a:stretch>
          </a:blipFill>
        </p:spPr>
      </p:sp>
      <p:sp>
        <p:nvSpPr>
          <p:cNvPr name="Freeform 23" id="23"/>
          <p:cNvSpPr/>
          <p:nvPr/>
        </p:nvSpPr>
        <p:spPr>
          <a:xfrm flipH="false" flipV="false" rot="0">
            <a:off x="9881414" y="4262114"/>
            <a:ext cx="5045241" cy="3419662"/>
          </a:xfrm>
          <a:custGeom>
            <a:avLst/>
            <a:gdLst/>
            <a:ahLst/>
            <a:cxnLst/>
            <a:rect r="r" b="b" t="t" l="l"/>
            <a:pathLst>
              <a:path h="3419662" w="5045241">
                <a:moveTo>
                  <a:pt x="0" y="0"/>
                </a:moveTo>
                <a:lnTo>
                  <a:pt x="5045241" y="0"/>
                </a:lnTo>
                <a:lnTo>
                  <a:pt x="5045241" y="3419663"/>
                </a:lnTo>
                <a:lnTo>
                  <a:pt x="0" y="3419663"/>
                </a:lnTo>
                <a:lnTo>
                  <a:pt x="0" y="0"/>
                </a:lnTo>
                <a:close/>
              </a:path>
            </a:pathLst>
          </a:custGeom>
          <a:blipFill>
            <a:blip r:embed="rId6"/>
            <a:stretch>
              <a:fillRect l="-166804" t="-89338" r="0" b="-31971"/>
            </a:stretch>
          </a:blipFill>
        </p:spPr>
      </p:sp>
      <p:sp>
        <p:nvSpPr>
          <p:cNvPr name="TextBox 24" id="24"/>
          <p:cNvSpPr txBox="true"/>
          <p:nvPr/>
        </p:nvSpPr>
        <p:spPr>
          <a:xfrm rot="0">
            <a:off x="1502906" y="8132025"/>
            <a:ext cx="8124609" cy="1537493"/>
          </a:xfrm>
          <a:prstGeom prst="rect">
            <a:avLst/>
          </a:prstGeom>
        </p:spPr>
        <p:txBody>
          <a:bodyPr anchor="t" rtlCol="false" tIns="0" lIns="0" bIns="0" rIns="0">
            <a:spAutoFit/>
          </a:bodyPr>
          <a:lstStyle/>
          <a:p>
            <a:pPr algn="just">
              <a:lnSpc>
                <a:spcPts val="2391"/>
              </a:lnSpc>
            </a:pPr>
            <a:r>
              <a:rPr lang="en-US" sz="1992" b="true">
                <a:solidFill>
                  <a:srgbClr val="FFFFFF"/>
                </a:solidFill>
                <a:latin typeface="Poppins Medium"/>
                <a:ea typeface="Poppins Medium"/>
                <a:cs typeface="Poppins Medium"/>
                <a:sym typeface="Poppins Medium"/>
              </a:rPr>
              <a:t>Penjelasan: Setelah dilakukan pengecekan deskripsi data, secara keseluruhan, nilai minimum dan maksium masuk akal untuk setiap kolom dan mean mendekati median taitu 50% disetiap kolo yang menunjukkan distribusi normal</a:t>
            </a:r>
          </a:p>
          <a:p>
            <a:pPr algn="just">
              <a:lnSpc>
                <a:spcPts val="2391"/>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sp>
        <p:nvSpPr>
          <p:cNvPr name="TextBox 3" id="3"/>
          <p:cNvSpPr txBox="true"/>
          <p:nvPr/>
        </p:nvSpPr>
        <p:spPr>
          <a:xfrm rot="0">
            <a:off x="1258268" y="370841"/>
            <a:ext cx="15771465" cy="1190625"/>
          </a:xfrm>
          <a:prstGeom prst="rect">
            <a:avLst/>
          </a:prstGeom>
        </p:spPr>
        <p:txBody>
          <a:bodyPr anchor="t" rtlCol="false" tIns="0" lIns="0" bIns="0" rIns="0">
            <a:spAutoFit/>
          </a:bodyPr>
          <a:lstStyle/>
          <a:p>
            <a:pPr algn="ctr">
              <a:lnSpc>
                <a:spcPts val="7920"/>
              </a:lnSpc>
            </a:pPr>
            <a:r>
              <a:rPr lang="en-US" b="true" sz="6600">
                <a:solidFill>
                  <a:srgbClr val="000000"/>
                </a:solidFill>
                <a:latin typeface="Cooper Hewitt Bold"/>
                <a:ea typeface="Cooper Hewitt Bold"/>
                <a:cs typeface="Cooper Hewitt Bold"/>
                <a:sym typeface="Cooper Hewitt Bold"/>
              </a:rPr>
              <a:t>PENGISIAN &amp; VERIFIKASI MISSING VALUE</a:t>
            </a:r>
          </a:p>
        </p:txBody>
      </p:sp>
      <p:grpSp>
        <p:nvGrpSpPr>
          <p:cNvPr name="Group 4" id="4"/>
          <p:cNvGrpSpPr/>
          <p:nvPr/>
        </p:nvGrpSpPr>
        <p:grpSpPr>
          <a:xfrm rot="-1048101">
            <a:off x="-3801344" y="2649260"/>
            <a:ext cx="4278385" cy="10762758"/>
            <a:chOff x="0" y="0"/>
            <a:chExt cx="1126817" cy="2834636"/>
          </a:xfrm>
        </p:grpSpPr>
        <p:sp>
          <p:nvSpPr>
            <p:cNvPr name="Freeform 5" id="5"/>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6" id="6"/>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1048101">
            <a:off x="17582300" y="-5381379"/>
            <a:ext cx="4278385" cy="10762758"/>
            <a:chOff x="0" y="0"/>
            <a:chExt cx="1126817" cy="2834636"/>
          </a:xfrm>
        </p:grpSpPr>
        <p:sp>
          <p:nvSpPr>
            <p:cNvPr name="Freeform 8" id="8"/>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9" id="9"/>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60340" y="9818566"/>
            <a:ext cx="19154589" cy="1210681"/>
            <a:chOff x="0" y="0"/>
            <a:chExt cx="5044830" cy="318862"/>
          </a:xfrm>
        </p:grpSpPr>
        <p:sp>
          <p:nvSpPr>
            <p:cNvPr name="Freeform 11" id="11"/>
            <p:cNvSpPr/>
            <p:nvPr/>
          </p:nvSpPr>
          <p:spPr>
            <a:xfrm flipH="false" flipV="false" rot="0">
              <a:off x="0" y="0"/>
              <a:ext cx="5044830" cy="318862"/>
            </a:xfrm>
            <a:custGeom>
              <a:avLst/>
              <a:gdLst/>
              <a:ahLst/>
              <a:cxnLst/>
              <a:rect r="r" b="b" t="t" l="l"/>
              <a:pathLst>
                <a:path h="318862" w="5044830">
                  <a:moveTo>
                    <a:pt x="0" y="0"/>
                  </a:moveTo>
                  <a:lnTo>
                    <a:pt x="5044830" y="0"/>
                  </a:lnTo>
                  <a:lnTo>
                    <a:pt x="5044830" y="318862"/>
                  </a:lnTo>
                  <a:lnTo>
                    <a:pt x="0" y="318862"/>
                  </a:lnTo>
                  <a:close/>
                </a:path>
              </a:pathLst>
            </a:custGeom>
            <a:solidFill>
              <a:srgbClr val="5A90BF"/>
            </a:solidFill>
          </p:spPr>
        </p:sp>
        <p:sp>
          <p:nvSpPr>
            <p:cNvPr name="TextBox 12" id="12"/>
            <p:cNvSpPr txBox="true"/>
            <p:nvPr/>
          </p:nvSpPr>
          <p:spPr>
            <a:xfrm>
              <a:off x="0" y="-38100"/>
              <a:ext cx="5044830" cy="35696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028700" y="7269208"/>
            <a:ext cx="8288255" cy="2282320"/>
            <a:chOff x="0" y="0"/>
            <a:chExt cx="2182915" cy="601105"/>
          </a:xfrm>
        </p:grpSpPr>
        <p:sp>
          <p:nvSpPr>
            <p:cNvPr name="Freeform 14" id="14"/>
            <p:cNvSpPr/>
            <p:nvPr/>
          </p:nvSpPr>
          <p:spPr>
            <a:xfrm flipH="false" flipV="false" rot="0">
              <a:off x="0" y="0"/>
              <a:ext cx="2182915" cy="601105"/>
            </a:xfrm>
            <a:custGeom>
              <a:avLst/>
              <a:gdLst/>
              <a:ahLst/>
              <a:cxnLst/>
              <a:rect r="r" b="b" t="t" l="l"/>
              <a:pathLst>
                <a:path h="601105" w="2182915">
                  <a:moveTo>
                    <a:pt x="51375" y="0"/>
                  </a:moveTo>
                  <a:lnTo>
                    <a:pt x="2131540" y="0"/>
                  </a:lnTo>
                  <a:cubicBezTo>
                    <a:pt x="2159914" y="0"/>
                    <a:pt x="2182915" y="23001"/>
                    <a:pt x="2182915" y="51375"/>
                  </a:cubicBezTo>
                  <a:lnTo>
                    <a:pt x="2182915" y="549730"/>
                  </a:lnTo>
                  <a:cubicBezTo>
                    <a:pt x="2182915" y="563356"/>
                    <a:pt x="2177502" y="576423"/>
                    <a:pt x="2167867" y="586058"/>
                  </a:cubicBezTo>
                  <a:cubicBezTo>
                    <a:pt x="2158233" y="595692"/>
                    <a:pt x="2145166" y="601105"/>
                    <a:pt x="2131540" y="601105"/>
                  </a:cubicBezTo>
                  <a:lnTo>
                    <a:pt x="51375" y="601105"/>
                  </a:lnTo>
                  <a:cubicBezTo>
                    <a:pt x="23001" y="601105"/>
                    <a:pt x="0" y="578104"/>
                    <a:pt x="0" y="549730"/>
                  </a:cubicBezTo>
                  <a:lnTo>
                    <a:pt x="0" y="51375"/>
                  </a:lnTo>
                  <a:cubicBezTo>
                    <a:pt x="0" y="23001"/>
                    <a:pt x="23001" y="0"/>
                    <a:pt x="51375" y="0"/>
                  </a:cubicBezTo>
                  <a:close/>
                </a:path>
              </a:pathLst>
            </a:custGeom>
            <a:solidFill>
              <a:srgbClr val="5A90BF"/>
            </a:solidFill>
          </p:spPr>
        </p:sp>
        <p:sp>
          <p:nvSpPr>
            <p:cNvPr name="TextBox 15" id="15"/>
            <p:cNvSpPr txBox="true"/>
            <p:nvPr/>
          </p:nvSpPr>
          <p:spPr>
            <a:xfrm>
              <a:off x="0" y="-38100"/>
              <a:ext cx="2182915" cy="639205"/>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1048101">
            <a:off x="19144551" y="5818357"/>
            <a:ext cx="1867173" cy="10762758"/>
            <a:chOff x="0" y="0"/>
            <a:chExt cx="491766" cy="2834636"/>
          </a:xfrm>
        </p:grpSpPr>
        <p:sp>
          <p:nvSpPr>
            <p:cNvPr name="Freeform 17" id="17"/>
            <p:cNvSpPr/>
            <p:nvPr/>
          </p:nvSpPr>
          <p:spPr>
            <a:xfrm flipH="false" flipV="false" rot="0">
              <a:off x="0" y="0"/>
              <a:ext cx="491766" cy="2834636"/>
            </a:xfrm>
            <a:custGeom>
              <a:avLst/>
              <a:gdLst/>
              <a:ahLst/>
              <a:cxnLst/>
              <a:rect r="r" b="b" t="t" l="l"/>
              <a:pathLst>
                <a:path h="2834636" w="491766">
                  <a:moveTo>
                    <a:pt x="245883" y="0"/>
                  </a:moveTo>
                  <a:lnTo>
                    <a:pt x="245883" y="0"/>
                  </a:lnTo>
                  <a:cubicBezTo>
                    <a:pt x="381680" y="0"/>
                    <a:pt x="491766" y="110086"/>
                    <a:pt x="491766" y="245883"/>
                  </a:cubicBezTo>
                  <a:lnTo>
                    <a:pt x="491766" y="2588753"/>
                  </a:lnTo>
                  <a:cubicBezTo>
                    <a:pt x="491766" y="2724550"/>
                    <a:pt x="381680" y="2834636"/>
                    <a:pt x="245883" y="2834636"/>
                  </a:cubicBezTo>
                  <a:lnTo>
                    <a:pt x="245883" y="2834636"/>
                  </a:lnTo>
                  <a:cubicBezTo>
                    <a:pt x="110086" y="2834636"/>
                    <a:pt x="0" y="2724550"/>
                    <a:pt x="0" y="2588753"/>
                  </a:cubicBezTo>
                  <a:lnTo>
                    <a:pt x="0" y="245883"/>
                  </a:lnTo>
                  <a:cubicBezTo>
                    <a:pt x="0" y="110086"/>
                    <a:pt x="110086" y="0"/>
                    <a:pt x="245883" y="0"/>
                  </a:cubicBezTo>
                  <a:close/>
                </a:path>
              </a:pathLst>
            </a:custGeom>
            <a:solidFill>
              <a:srgbClr val="91D7F1"/>
            </a:solidFill>
            <a:ln cap="rnd">
              <a:noFill/>
              <a:prstDash val="solid"/>
              <a:round/>
            </a:ln>
          </p:spPr>
        </p:sp>
        <p:sp>
          <p:nvSpPr>
            <p:cNvPr name="TextBox 18" id="18"/>
            <p:cNvSpPr txBox="true"/>
            <p:nvPr/>
          </p:nvSpPr>
          <p:spPr>
            <a:xfrm>
              <a:off x="0" y="-38100"/>
              <a:ext cx="491766" cy="2872736"/>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748879" y="1313135"/>
            <a:ext cx="2251784" cy="696006"/>
          </a:xfrm>
          <a:custGeom>
            <a:avLst/>
            <a:gdLst/>
            <a:ahLst/>
            <a:cxnLst/>
            <a:rect r="r" b="b" t="t" l="l"/>
            <a:pathLst>
              <a:path h="696006" w="2251784">
                <a:moveTo>
                  <a:pt x="0" y="0"/>
                </a:moveTo>
                <a:lnTo>
                  <a:pt x="2251785" y="0"/>
                </a:lnTo>
                <a:lnTo>
                  <a:pt x="2251785" y="696006"/>
                </a:lnTo>
                <a:lnTo>
                  <a:pt x="0" y="6960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true" flipV="false" rot="0">
            <a:off x="16667952" y="8562294"/>
            <a:ext cx="2251784" cy="696006"/>
          </a:xfrm>
          <a:custGeom>
            <a:avLst/>
            <a:gdLst/>
            <a:ahLst/>
            <a:cxnLst/>
            <a:rect r="r" b="b" t="t" l="l"/>
            <a:pathLst>
              <a:path h="696006" w="2251784">
                <a:moveTo>
                  <a:pt x="2251785" y="0"/>
                </a:moveTo>
                <a:lnTo>
                  <a:pt x="0" y="0"/>
                </a:lnTo>
                <a:lnTo>
                  <a:pt x="0" y="696006"/>
                </a:lnTo>
                <a:lnTo>
                  <a:pt x="2251785" y="696006"/>
                </a:lnTo>
                <a:lnTo>
                  <a:pt x="2251785"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1" id="21"/>
          <p:cNvGrpSpPr/>
          <p:nvPr/>
        </p:nvGrpSpPr>
        <p:grpSpPr>
          <a:xfrm rot="0">
            <a:off x="1758300" y="1661138"/>
            <a:ext cx="5446483" cy="976060"/>
            <a:chOff x="0" y="0"/>
            <a:chExt cx="1434465" cy="257069"/>
          </a:xfrm>
        </p:grpSpPr>
        <p:sp>
          <p:nvSpPr>
            <p:cNvPr name="Freeform 22" id="22"/>
            <p:cNvSpPr/>
            <p:nvPr/>
          </p:nvSpPr>
          <p:spPr>
            <a:xfrm flipH="false" flipV="false" rot="0">
              <a:off x="0" y="0"/>
              <a:ext cx="1434465" cy="257069"/>
            </a:xfrm>
            <a:custGeom>
              <a:avLst/>
              <a:gdLst/>
              <a:ahLst/>
              <a:cxnLst/>
              <a:rect r="r" b="b" t="t" l="l"/>
              <a:pathLst>
                <a:path h="257069" w="1434465">
                  <a:moveTo>
                    <a:pt x="78180" y="0"/>
                  </a:moveTo>
                  <a:lnTo>
                    <a:pt x="1356285" y="0"/>
                  </a:lnTo>
                  <a:cubicBezTo>
                    <a:pt x="1399462" y="0"/>
                    <a:pt x="1434465" y="35002"/>
                    <a:pt x="1434465" y="78180"/>
                  </a:cubicBezTo>
                  <a:lnTo>
                    <a:pt x="1434465" y="178889"/>
                  </a:lnTo>
                  <a:cubicBezTo>
                    <a:pt x="1434465" y="199624"/>
                    <a:pt x="1426228" y="219509"/>
                    <a:pt x="1411566" y="234171"/>
                  </a:cubicBezTo>
                  <a:cubicBezTo>
                    <a:pt x="1396905" y="248833"/>
                    <a:pt x="1377019" y="257069"/>
                    <a:pt x="1356285" y="257069"/>
                  </a:cubicBezTo>
                  <a:lnTo>
                    <a:pt x="78180" y="257069"/>
                  </a:lnTo>
                  <a:cubicBezTo>
                    <a:pt x="35002" y="257069"/>
                    <a:pt x="0" y="222067"/>
                    <a:pt x="0" y="178889"/>
                  </a:cubicBezTo>
                  <a:lnTo>
                    <a:pt x="0" y="78180"/>
                  </a:lnTo>
                  <a:cubicBezTo>
                    <a:pt x="0" y="35002"/>
                    <a:pt x="35002" y="0"/>
                    <a:pt x="78180" y="0"/>
                  </a:cubicBezTo>
                  <a:close/>
                </a:path>
              </a:pathLst>
            </a:custGeom>
            <a:solidFill>
              <a:srgbClr val="5A90BF"/>
            </a:solidFill>
          </p:spPr>
        </p:sp>
        <p:sp>
          <p:nvSpPr>
            <p:cNvPr name="TextBox 23" id="23"/>
            <p:cNvSpPr txBox="true"/>
            <p:nvPr/>
          </p:nvSpPr>
          <p:spPr>
            <a:xfrm>
              <a:off x="0" y="-38100"/>
              <a:ext cx="1434465" cy="295169"/>
            </a:xfrm>
            <a:prstGeom prst="rect">
              <a:avLst/>
            </a:prstGeom>
          </p:spPr>
          <p:txBody>
            <a:bodyPr anchor="ctr" rtlCol="false" tIns="50800" lIns="50800" bIns="50800" rIns="50800"/>
            <a:lstStyle/>
            <a:p>
              <a:pPr algn="ctr">
                <a:lnSpc>
                  <a:spcPts val="2659"/>
                </a:lnSpc>
              </a:pPr>
            </a:p>
          </p:txBody>
        </p:sp>
      </p:grpSp>
      <p:sp>
        <p:nvSpPr>
          <p:cNvPr name="Freeform 24" id="24"/>
          <p:cNvSpPr/>
          <p:nvPr/>
        </p:nvSpPr>
        <p:spPr>
          <a:xfrm flipH="false" flipV="false" rot="0">
            <a:off x="532158" y="2948029"/>
            <a:ext cx="8784796" cy="4010348"/>
          </a:xfrm>
          <a:custGeom>
            <a:avLst/>
            <a:gdLst/>
            <a:ahLst/>
            <a:cxnLst/>
            <a:rect r="r" b="b" t="t" l="l"/>
            <a:pathLst>
              <a:path h="4010348" w="8784796">
                <a:moveTo>
                  <a:pt x="0" y="0"/>
                </a:moveTo>
                <a:lnTo>
                  <a:pt x="8784797" y="0"/>
                </a:lnTo>
                <a:lnTo>
                  <a:pt x="8784797" y="4010348"/>
                </a:lnTo>
                <a:lnTo>
                  <a:pt x="0" y="4010348"/>
                </a:lnTo>
                <a:lnTo>
                  <a:pt x="0" y="0"/>
                </a:lnTo>
                <a:close/>
              </a:path>
            </a:pathLst>
          </a:custGeom>
          <a:blipFill>
            <a:blip r:embed="rId5"/>
            <a:stretch>
              <a:fillRect l="-40412" t="-40052" r="-4136" b="-37969"/>
            </a:stretch>
          </a:blipFill>
        </p:spPr>
      </p:sp>
      <p:sp>
        <p:nvSpPr>
          <p:cNvPr name="Freeform 25" id="25"/>
          <p:cNvSpPr/>
          <p:nvPr/>
        </p:nvSpPr>
        <p:spPr>
          <a:xfrm flipH="false" flipV="false" rot="0">
            <a:off x="10068304" y="3008673"/>
            <a:ext cx="6241730" cy="5901623"/>
          </a:xfrm>
          <a:custGeom>
            <a:avLst/>
            <a:gdLst/>
            <a:ahLst/>
            <a:cxnLst/>
            <a:rect r="r" b="b" t="t" l="l"/>
            <a:pathLst>
              <a:path h="5901623" w="6241730">
                <a:moveTo>
                  <a:pt x="0" y="0"/>
                </a:moveTo>
                <a:lnTo>
                  <a:pt x="6241730" y="0"/>
                </a:lnTo>
                <a:lnTo>
                  <a:pt x="6241730" y="5901624"/>
                </a:lnTo>
                <a:lnTo>
                  <a:pt x="0" y="5901624"/>
                </a:lnTo>
                <a:lnTo>
                  <a:pt x="0" y="0"/>
                </a:lnTo>
                <a:close/>
              </a:path>
            </a:pathLst>
          </a:custGeom>
          <a:blipFill>
            <a:blip r:embed="rId6"/>
            <a:stretch>
              <a:fillRect l="-70616" t="-34774" r="-79995" b="-14246"/>
            </a:stretch>
          </a:blipFill>
        </p:spPr>
      </p:sp>
      <p:sp>
        <p:nvSpPr>
          <p:cNvPr name="TextBox 26" id="26"/>
          <p:cNvSpPr txBox="true"/>
          <p:nvPr/>
        </p:nvSpPr>
        <p:spPr>
          <a:xfrm rot="0">
            <a:off x="1258268" y="7400370"/>
            <a:ext cx="7803891" cy="1978262"/>
          </a:xfrm>
          <a:prstGeom prst="rect">
            <a:avLst/>
          </a:prstGeom>
        </p:spPr>
        <p:txBody>
          <a:bodyPr anchor="t" rtlCol="false" tIns="0" lIns="0" bIns="0" rIns="0">
            <a:spAutoFit/>
          </a:bodyPr>
          <a:lstStyle/>
          <a:p>
            <a:pPr algn="just">
              <a:lnSpc>
                <a:spcPts val="2571"/>
              </a:lnSpc>
            </a:pPr>
            <a:r>
              <a:rPr lang="en-US" sz="2142" b="true">
                <a:solidFill>
                  <a:srgbClr val="FFFFFF"/>
                </a:solidFill>
                <a:latin typeface="Poppins Medium"/>
                <a:ea typeface="Poppins Medium"/>
                <a:cs typeface="Poppins Medium"/>
                <a:sym typeface="Poppins Medium"/>
              </a:rPr>
              <a:t>untuk kolom dengan nilai kosong tipe object maka diisi dengan nilai modus, sedangkan kolom dengan nilai kosong tipe numerik diisi dengan nilai mean dan perubahan langsung disimpan kedata. Setelah dilakukan pengecekan missing value kembali, menunjukkan tidak ada lagi kolom dengan nilai kosong</a:t>
            </a:r>
          </a:p>
        </p:txBody>
      </p:sp>
      <p:sp>
        <p:nvSpPr>
          <p:cNvPr name="TextBox 27" id="27"/>
          <p:cNvSpPr txBox="true"/>
          <p:nvPr/>
        </p:nvSpPr>
        <p:spPr>
          <a:xfrm rot="0">
            <a:off x="2212735" y="1896756"/>
            <a:ext cx="4992048" cy="466725"/>
          </a:xfrm>
          <a:prstGeom prst="rect">
            <a:avLst/>
          </a:prstGeom>
        </p:spPr>
        <p:txBody>
          <a:bodyPr anchor="t" rtlCol="false" tIns="0" lIns="0" bIns="0" rIns="0">
            <a:spAutoFit/>
          </a:bodyPr>
          <a:lstStyle/>
          <a:p>
            <a:pPr algn="just">
              <a:lnSpc>
                <a:spcPts val="3411"/>
              </a:lnSpc>
            </a:pPr>
            <a:r>
              <a:rPr lang="en-US" sz="2842" b="true">
                <a:solidFill>
                  <a:srgbClr val="FFFFFF"/>
                </a:solidFill>
                <a:latin typeface="Poppins Medium"/>
                <a:ea typeface="Poppins Medium"/>
                <a:cs typeface="Poppins Medium"/>
                <a:sym typeface="Poppins Medium"/>
              </a:rPr>
              <a:t>Pengisian Missing Value</a:t>
            </a:r>
          </a:p>
        </p:txBody>
      </p:sp>
      <p:grpSp>
        <p:nvGrpSpPr>
          <p:cNvPr name="Group 28" id="28"/>
          <p:cNvGrpSpPr/>
          <p:nvPr/>
        </p:nvGrpSpPr>
        <p:grpSpPr>
          <a:xfrm rot="0">
            <a:off x="10420512" y="1661138"/>
            <a:ext cx="5446483" cy="976060"/>
            <a:chOff x="0" y="0"/>
            <a:chExt cx="1434465" cy="257069"/>
          </a:xfrm>
        </p:grpSpPr>
        <p:sp>
          <p:nvSpPr>
            <p:cNvPr name="Freeform 29" id="29"/>
            <p:cNvSpPr/>
            <p:nvPr/>
          </p:nvSpPr>
          <p:spPr>
            <a:xfrm flipH="false" flipV="false" rot="0">
              <a:off x="0" y="0"/>
              <a:ext cx="1434465" cy="257069"/>
            </a:xfrm>
            <a:custGeom>
              <a:avLst/>
              <a:gdLst/>
              <a:ahLst/>
              <a:cxnLst/>
              <a:rect r="r" b="b" t="t" l="l"/>
              <a:pathLst>
                <a:path h="257069" w="1434465">
                  <a:moveTo>
                    <a:pt x="78180" y="0"/>
                  </a:moveTo>
                  <a:lnTo>
                    <a:pt x="1356285" y="0"/>
                  </a:lnTo>
                  <a:cubicBezTo>
                    <a:pt x="1399462" y="0"/>
                    <a:pt x="1434465" y="35002"/>
                    <a:pt x="1434465" y="78180"/>
                  </a:cubicBezTo>
                  <a:lnTo>
                    <a:pt x="1434465" y="178889"/>
                  </a:lnTo>
                  <a:cubicBezTo>
                    <a:pt x="1434465" y="199624"/>
                    <a:pt x="1426228" y="219509"/>
                    <a:pt x="1411566" y="234171"/>
                  </a:cubicBezTo>
                  <a:cubicBezTo>
                    <a:pt x="1396905" y="248833"/>
                    <a:pt x="1377019" y="257069"/>
                    <a:pt x="1356285" y="257069"/>
                  </a:cubicBezTo>
                  <a:lnTo>
                    <a:pt x="78180" y="257069"/>
                  </a:lnTo>
                  <a:cubicBezTo>
                    <a:pt x="35002" y="257069"/>
                    <a:pt x="0" y="222067"/>
                    <a:pt x="0" y="178889"/>
                  </a:cubicBezTo>
                  <a:lnTo>
                    <a:pt x="0" y="78180"/>
                  </a:lnTo>
                  <a:cubicBezTo>
                    <a:pt x="0" y="35002"/>
                    <a:pt x="35002" y="0"/>
                    <a:pt x="78180" y="0"/>
                  </a:cubicBezTo>
                  <a:close/>
                </a:path>
              </a:pathLst>
            </a:custGeom>
            <a:solidFill>
              <a:srgbClr val="5A90BF"/>
            </a:solidFill>
          </p:spPr>
        </p:sp>
        <p:sp>
          <p:nvSpPr>
            <p:cNvPr name="TextBox 30" id="30"/>
            <p:cNvSpPr txBox="true"/>
            <p:nvPr/>
          </p:nvSpPr>
          <p:spPr>
            <a:xfrm>
              <a:off x="0" y="-38100"/>
              <a:ext cx="1434465" cy="295169"/>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10874947" y="1896756"/>
            <a:ext cx="4992048" cy="466725"/>
          </a:xfrm>
          <a:prstGeom prst="rect">
            <a:avLst/>
          </a:prstGeom>
        </p:spPr>
        <p:txBody>
          <a:bodyPr anchor="t" rtlCol="false" tIns="0" lIns="0" bIns="0" rIns="0">
            <a:spAutoFit/>
          </a:bodyPr>
          <a:lstStyle/>
          <a:p>
            <a:pPr algn="just">
              <a:lnSpc>
                <a:spcPts val="3411"/>
              </a:lnSpc>
            </a:pPr>
            <a:r>
              <a:rPr lang="en-US" sz="2842" b="true">
                <a:solidFill>
                  <a:srgbClr val="FFFFFF"/>
                </a:solidFill>
                <a:latin typeface="Poppins Medium"/>
                <a:ea typeface="Poppins Medium"/>
                <a:cs typeface="Poppins Medium"/>
                <a:sym typeface="Poppins Medium"/>
              </a:rPr>
              <a:t>Verifikasi Missing Value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sp>
        <p:nvSpPr>
          <p:cNvPr name="TextBox 3" id="3"/>
          <p:cNvSpPr txBox="true"/>
          <p:nvPr/>
        </p:nvSpPr>
        <p:spPr>
          <a:xfrm rot="0">
            <a:off x="1258268" y="370841"/>
            <a:ext cx="15771465" cy="1247775"/>
          </a:xfrm>
          <a:prstGeom prst="rect">
            <a:avLst/>
          </a:prstGeom>
        </p:spPr>
        <p:txBody>
          <a:bodyPr anchor="t" rtlCol="false" tIns="0" lIns="0" bIns="0" rIns="0">
            <a:spAutoFit/>
          </a:bodyPr>
          <a:lstStyle/>
          <a:p>
            <a:pPr algn="ctr">
              <a:lnSpc>
                <a:spcPts val="8399"/>
              </a:lnSpc>
            </a:pPr>
            <a:r>
              <a:rPr lang="en-US" b="true" sz="6999">
                <a:solidFill>
                  <a:srgbClr val="000000"/>
                </a:solidFill>
                <a:latin typeface="Cooper Hewitt Bold"/>
                <a:ea typeface="Cooper Hewitt Bold"/>
                <a:cs typeface="Cooper Hewitt Bold"/>
                <a:sym typeface="Cooper Hewitt Bold"/>
              </a:rPr>
              <a:t>PENGECEKAN DUPLIKASI DATA</a:t>
            </a:r>
          </a:p>
        </p:txBody>
      </p:sp>
      <p:grpSp>
        <p:nvGrpSpPr>
          <p:cNvPr name="Group 4" id="4"/>
          <p:cNvGrpSpPr/>
          <p:nvPr/>
        </p:nvGrpSpPr>
        <p:grpSpPr>
          <a:xfrm rot="-1048101">
            <a:off x="-3801344" y="2649260"/>
            <a:ext cx="4278385" cy="10762758"/>
            <a:chOff x="0" y="0"/>
            <a:chExt cx="1126817" cy="2834636"/>
          </a:xfrm>
        </p:grpSpPr>
        <p:sp>
          <p:nvSpPr>
            <p:cNvPr name="Freeform 5" id="5"/>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6" id="6"/>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1048101">
            <a:off x="17582300" y="-5381379"/>
            <a:ext cx="4278385" cy="10762758"/>
            <a:chOff x="0" y="0"/>
            <a:chExt cx="1126817" cy="2834636"/>
          </a:xfrm>
        </p:grpSpPr>
        <p:sp>
          <p:nvSpPr>
            <p:cNvPr name="Freeform 8" id="8"/>
            <p:cNvSpPr/>
            <p:nvPr/>
          </p:nvSpPr>
          <p:spPr>
            <a:xfrm flipH="false" flipV="false" rot="0">
              <a:off x="0" y="0"/>
              <a:ext cx="1126817" cy="2834636"/>
            </a:xfrm>
            <a:custGeom>
              <a:avLst/>
              <a:gdLst/>
              <a:ahLst/>
              <a:cxnLst/>
              <a:rect r="r" b="b" t="t" l="l"/>
              <a:pathLst>
                <a:path h="2834636" w="1126817">
                  <a:moveTo>
                    <a:pt x="0" y="0"/>
                  </a:moveTo>
                  <a:lnTo>
                    <a:pt x="1126817" y="0"/>
                  </a:lnTo>
                  <a:lnTo>
                    <a:pt x="1126817" y="2834636"/>
                  </a:lnTo>
                  <a:lnTo>
                    <a:pt x="0" y="2834636"/>
                  </a:lnTo>
                  <a:close/>
                </a:path>
              </a:pathLst>
            </a:custGeom>
            <a:solidFill>
              <a:srgbClr val="5A90BF"/>
            </a:solidFill>
          </p:spPr>
        </p:sp>
        <p:sp>
          <p:nvSpPr>
            <p:cNvPr name="TextBox 9" id="9"/>
            <p:cNvSpPr txBox="true"/>
            <p:nvPr/>
          </p:nvSpPr>
          <p:spPr>
            <a:xfrm>
              <a:off x="0" y="-38100"/>
              <a:ext cx="1126817" cy="287273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60340" y="9818566"/>
            <a:ext cx="19154589" cy="1210681"/>
            <a:chOff x="0" y="0"/>
            <a:chExt cx="5044830" cy="318862"/>
          </a:xfrm>
        </p:grpSpPr>
        <p:sp>
          <p:nvSpPr>
            <p:cNvPr name="Freeform 11" id="11"/>
            <p:cNvSpPr/>
            <p:nvPr/>
          </p:nvSpPr>
          <p:spPr>
            <a:xfrm flipH="false" flipV="false" rot="0">
              <a:off x="0" y="0"/>
              <a:ext cx="5044830" cy="318862"/>
            </a:xfrm>
            <a:custGeom>
              <a:avLst/>
              <a:gdLst/>
              <a:ahLst/>
              <a:cxnLst/>
              <a:rect r="r" b="b" t="t" l="l"/>
              <a:pathLst>
                <a:path h="318862" w="5044830">
                  <a:moveTo>
                    <a:pt x="0" y="0"/>
                  </a:moveTo>
                  <a:lnTo>
                    <a:pt x="5044830" y="0"/>
                  </a:lnTo>
                  <a:lnTo>
                    <a:pt x="5044830" y="318862"/>
                  </a:lnTo>
                  <a:lnTo>
                    <a:pt x="0" y="318862"/>
                  </a:lnTo>
                  <a:close/>
                </a:path>
              </a:pathLst>
            </a:custGeom>
            <a:solidFill>
              <a:srgbClr val="5A90BF"/>
            </a:solidFill>
          </p:spPr>
        </p:sp>
        <p:sp>
          <p:nvSpPr>
            <p:cNvPr name="TextBox 12" id="12"/>
            <p:cNvSpPr txBox="true"/>
            <p:nvPr/>
          </p:nvSpPr>
          <p:spPr>
            <a:xfrm>
              <a:off x="0" y="-38100"/>
              <a:ext cx="5044830" cy="35696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02906" y="5879922"/>
            <a:ext cx="11499710" cy="2894293"/>
            <a:chOff x="0" y="0"/>
            <a:chExt cx="3028730" cy="762283"/>
          </a:xfrm>
        </p:grpSpPr>
        <p:sp>
          <p:nvSpPr>
            <p:cNvPr name="Freeform 14" id="14"/>
            <p:cNvSpPr/>
            <p:nvPr/>
          </p:nvSpPr>
          <p:spPr>
            <a:xfrm flipH="false" flipV="false" rot="0">
              <a:off x="0" y="0"/>
              <a:ext cx="3028730" cy="762283"/>
            </a:xfrm>
            <a:custGeom>
              <a:avLst/>
              <a:gdLst/>
              <a:ahLst/>
              <a:cxnLst/>
              <a:rect r="r" b="b" t="t" l="l"/>
              <a:pathLst>
                <a:path h="762283" w="3028730">
                  <a:moveTo>
                    <a:pt x="37028" y="0"/>
                  </a:moveTo>
                  <a:lnTo>
                    <a:pt x="2991703" y="0"/>
                  </a:lnTo>
                  <a:cubicBezTo>
                    <a:pt x="3012152" y="0"/>
                    <a:pt x="3028730" y="16578"/>
                    <a:pt x="3028730" y="37028"/>
                  </a:cubicBezTo>
                  <a:lnTo>
                    <a:pt x="3028730" y="725256"/>
                  </a:lnTo>
                  <a:cubicBezTo>
                    <a:pt x="3028730" y="745705"/>
                    <a:pt x="3012152" y="762283"/>
                    <a:pt x="2991703" y="762283"/>
                  </a:cubicBezTo>
                  <a:lnTo>
                    <a:pt x="37028" y="762283"/>
                  </a:lnTo>
                  <a:cubicBezTo>
                    <a:pt x="16578" y="762283"/>
                    <a:pt x="0" y="745705"/>
                    <a:pt x="0" y="725256"/>
                  </a:cubicBezTo>
                  <a:lnTo>
                    <a:pt x="0" y="37028"/>
                  </a:lnTo>
                  <a:cubicBezTo>
                    <a:pt x="0" y="16578"/>
                    <a:pt x="16578" y="0"/>
                    <a:pt x="37028" y="0"/>
                  </a:cubicBezTo>
                  <a:close/>
                </a:path>
              </a:pathLst>
            </a:custGeom>
            <a:solidFill>
              <a:srgbClr val="5A90BF"/>
            </a:solidFill>
          </p:spPr>
        </p:sp>
        <p:sp>
          <p:nvSpPr>
            <p:cNvPr name="TextBox 15" id="15"/>
            <p:cNvSpPr txBox="true"/>
            <p:nvPr/>
          </p:nvSpPr>
          <p:spPr>
            <a:xfrm>
              <a:off x="0" y="-38100"/>
              <a:ext cx="3028730" cy="800383"/>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1048101">
            <a:off x="19144551" y="5818357"/>
            <a:ext cx="1867173" cy="10762758"/>
            <a:chOff x="0" y="0"/>
            <a:chExt cx="491766" cy="2834636"/>
          </a:xfrm>
        </p:grpSpPr>
        <p:sp>
          <p:nvSpPr>
            <p:cNvPr name="Freeform 17" id="17"/>
            <p:cNvSpPr/>
            <p:nvPr/>
          </p:nvSpPr>
          <p:spPr>
            <a:xfrm flipH="false" flipV="false" rot="0">
              <a:off x="0" y="0"/>
              <a:ext cx="491766" cy="2834636"/>
            </a:xfrm>
            <a:custGeom>
              <a:avLst/>
              <a:gdLst/>
              <a:ahLst/>
              <a:cxnLst/>
              <a:rect r="r" b="b" t="t" l="l"/>
              <a:pathLst>
                <a:path h="2834636" w="491766">
                  <a:moveTo>
                    <a:pt x="245883" y="0"/>
                  </a:moveTo>
                  <a:lnTo>
                    <a:pt x="245883" y="0"/>
                  </a:lnTo>
                  <a:cubicBezTo>
                    <a:pt x="381680" y="0"/>
                    <a:pt x="491766" y="110086"/>
                    <a:pt x="491766" y="245883"/>
                  </a:cubicBezTo>
                  <a:lnTo>
                    <a:pt x="491766" y="2588753"/>
                  </a:lnTo>
                  <a:cubicBezTo>
                    <a:pt x="491766" y="2724550"/>
                    <a:pt x="381680" y="2834636"/>
                    <a:pt x="245883" y="2834636"/>
                  </a:cubicBezTo>
                  <a:lnTo>
                    <a:pt x="245883" y="2834636"/>
                  </a:lnTo>
                  <a:cubicBezTo>
                    <a:pt x="110086" y="2834636"/>
                    <a:pt x="0" y="2724550"/>
                    <a:pt x="0" y="2588753"/>
                  </a:cubicBezTo>
                  <a:lnTo>
                    <a:pt x="0" y="245883"/>
                  </a:lnTo>
                  <a:cubicBezTo>
                    <a:pt x="0" y="110086"/>
                    <a:pt x="110086" y="0"/>
                    <a:pt x="245883" y="0"/>
                  </a:cubicBezTo>
                  <a:close/>
                </a:path>
              </a:pathLst>
            </a:custGeom>
            <a:solidFill>
              <a:srgbClr val="91D7F1"/>
            </a:solidFill>
            <a:ln cap="rnd">
              <a:noFill/>
              <a:prstDash val="solid"/>
              <a:round/>
            </a:ln>
          </p:spPr>
        </p:sp>
        <p:sp>
          <p:nvSpPr>
            <p:cNvPr name="TextBox 18" id="18"/>
            <p:cNvSpPr txBox="true"/>
            <p:nvPr/>
          </p:nvSpPr>
          <p:spPr>
            <a:xfrm>
              <a:off x="0" y="-38100"/>
              <a:ext cx="491766" cy="2872736"/>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748879" y="1313135"/>
            <a:ext cx="2251784" cy="696006"/>
          </a:xfrm>
          <a:custGeom>
            <a:avLst/>
            <a:gdLst/>
            <a:ahLst/>
            <a:cxnLst/>
            <a:rect r="r" b="b" t="t" l="l"/>
            <a:pathLst>
              <a:path h="696006" w="2251784">
                <a:moveTo>
                  <a:pt x="0" y="0"/>
                </a:moveTo>
                <a:lnTo>
                  <a:pt x="2251785" y="0"/>
                </a:lnTo>
                <a:lnTo>
                  <a:pt x="2251785" y="696006"/>
                </a:lnTo>
                <a:lnTo>
                  <a:pt x="0" y="6960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true" flipV="false" rot="0">
            <a:off x="16667952" y="8562294"/>
            <a:ext cx="2251784" cy="696006"/>
          </a:xfrm>
          <a:custGeom>
            <a:avLst/>
            <a:gdLst/>
            <a:ahLst/>
            <a:cxnLst/>
            <a:rect r="r" b="b" t="t" l="l"/>
            <a:pathLst>
              <a:path h="696006" w="2251784">
                <a:moveTo>
                  <a:pt x="2251785" y="0"/>
                </a:moveTo>
                <a:lnTo>
                  <a:pt x="0" y="0"/>
                </a:lnTo>
                <a:lnTo>
                  <a:pt x="0" y="696006"/>
                </a:lnTo>
                <a:lnTo>
                  <a:pt x="2251785" y="696006"/>
                </a:lnTo>
                <a:lnTo>
                  <a:pt x="225178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1502906" y="2425675"/>
            <a:ext cx="13538941" cy="2647187"/>
          </a:xfrm>
          <a:custGeom>
            <a:avLst/>
            <a:gdLst/>
            <a:ahLst/>
            <a:cxnLst/>
            <a:rect r="r" b="b" t="t" l="l"/>
            <a:pathLst>
              <a:path h="2647187" w="13538941">
                <a:moveTo>
                  <a:pt x="0" y="0"/>
                </a:moveTo>
                <a:lnTo>
                  <a:pt x="13538941" y="0"/>
                </a:lnTo>
                <a:lnTo>
                  <a:pt x="13538941" y="2647188"/>
                </a:lnTo>
                <a:lnTo>
                  <a:pt x="0" y="2647188"/>
                </a:lnTo>
                <a:lnTo>
                  <a:pt x="0" y="0"/>
                </a:lnTo>
                <a:close/>
              </a:path>
            </a:pathLst>
          </a:custGeom>
          <a:blipFill>
            <a:blip r:embed="rId5"/>
            <a:stretch>
              <a:fillRect l="-32337" t="-152280" r="0" b="-128251"/>
            </a:stretch>
          </a:blipFill>
        </p:spPr>
      </p:sp>
      <p:sp>
        <p:nvSpPr>
          <p:cNvPr name="TextBox 22" id="22"/>
          <p:cNvSpPr txBox="true"/>
          <p:nvPr/>
        </p:nvSpPr>
        <p:spPr>
          <a:xfrm rot="0">
            <a:off x="1748335" y="6168770"/>
            <a:ext cx="11008851" cy="2647950"/>
          </a:xfrm>
          <a:prstGeom prst="rect">
            <a:avLst/>
          </a:prstGeom>
        </p:spPr>
        <p:txBody>
          <a:bodyPr anchor="t" rtlCol="false" tIns="0" lIns="0" bIns="0" rIns="0">
            <a:spAutoFit/>
          </a:bodyPr>
          <a:lstStyle/>
          <a:p>
            <a:pPr algn="just">
              <a:lnSpc>
                <a:spcPts val="3480"/>
              </a:lnSpc>
            </a:pPr>
            <a:r>
              <a:rPr lang="en-US" sz="2900" b="true">
                <a:solidFill>
                  <a:srgbClr val="FFFFFF"/>
                </a:solidFill>
                <a:latin typeface="Poppins Medium"/>
                <a:ea typeface="Poppins Medium"/>
                <a:cs typeface="Poppins Medium"/>
                <a:sym typeface="Poppins Medium"/>
              </a:rPr>
              <a:t>Penjelasan: Setelah dilakukan pengecekan apakah terdapat data yang duplikat disetiap kolom, hasilnya menunjukkan tidak terdapat data yang duplikat. Ini menunjukkan bahwa data set telah bersih dan bisa dilanjut untuk visualisasi data</a:t>
            </a:r>
          </a:p>
          <a:p>
            <a:pPr algn="just">
              <a:lnSpc>
                <a:spcPts val="348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sp>
        <p:nvSpPr>
          <p:cNvPr name="TextBox 3" id="3"/>
          <p:cNvSpPr txBox="true"/>
          <p:nvPr/>
        </p:nvSpPr>
        <p:spPr>
          <a:xfrm rot="0">
            <a:off x="3072984" y="1677480"/>
            <a:ext cx="12142032" cy="1247775"/>
          </a:xfrm>
          <a:prstGeom prst="rect">
            <a:avLst/>
          </a:prstGeom>
        </p:spPr>
        <p:txBody>
          <a:bodyPr anchor="t" rtlCol="false" tIns="0" lIns="0" bIns="0" rIns="0">
            <a:spAutoFit/>
          </a:bodyPr>
          <a:lstStyle/>
          <a:p>
            <a:pPr algn="ctr">
              <a:lnSpc>
                <a:spcPts val="8399"/>
              </a:lnSpc>
            </a:pPr>
            <a:r>
              <a:rPr lang="en-US" b="true" sz="6999">
                <a:solidFill>
                  <a:srgbClr val="000000"/>
                </a:solidFill>
                <a:latin typeface="Cooper Hewitt Bold"/>
                <a:ea typeface="Cooper Hewitt Bold"/>
                <a:cs typeface="Cooper Hewitt Bold"/>
                <a:sym typeface="Cooper Hewitt Bold"/>
              </a:rPr>
              <a:t>KESIMPULAN</a:t>
            </a:r>
          </a:p>
        </p:txBody>
      </p:sp>
      <p:grpSp>
        <p:nvGrpSpPr>
          <p:cNvPr name="Group 4" id="4"/>
          <p:cNvGrpSpPr/>
          <p:nvPr/>
        </p:nvGrpSpPr>
        <p:grpSpPr>
          <a:xfrm rot="0">
            <a:off x="3072984" y="3392705"/>
            <a:ext cx="12142032" cy="6037289"/>
            <a:chOff x="0" y="0"/>
            <a:chExt cx="3197901" cy="1590068"/>
          </a:xfrm>
        </p:grpSpPr>
        <p:sp>
          <p:nvSpPr>
            <p:cNvPr name="Freeform 5" id="5"/>
            <p:cNvSpPr/>
            <p:nvPr/>
          </p:nvSpPr>
          <p:spPr>
            <a:xfrm flipH="false" flipV="false" rot="0">
              <a:off x="0" y="0"/>
              <a:ext cx="3197902" cy="1590068"/>
            </a:xfrm>
            <a:custGeom>
              <a:avLst/>
              <a:gdLst/>
              <a:ahLst/>
              <a:cxnLst/>
              <a:rect r="r" b="b" t="t" l="l"/>
              <a:pathLst>
                <a:path h="1590068" w="3197902">
                  <a:moveTo>
                    <a:pt x="35069" y="0"/>
                  </a:moveTo>
                  <a:lnTo>
                    <a:pt x="3162833" y="0"/>
                  </a:lnTo>
                  <a:cubicBezTo>
                    <a:pt x="3182201" y="0"/>
                    <a:pt x="3197902" y="15701"/>
                    <a:pt x="3197902" y="35069"/>
                  </a:cubicBezTo>
                  <a:lnTo>
                    <a:pt x="3197902" y="1554999"/>
                  </a:lnTo>
                  <a:cubicBezTo>
                    <a:pt x="3197902" y="1574367"/>
                    <a:pt x="3182201" y="1590068"/>
                    <a:pt x="3162833" y="1590068"/>
                  </a:cubicBezTo>
                  <a:lnTo>
                    <a:pt x="35069" y="1590068"/>
                  </a:lnTo>
                  <a:cubicBezTo>
                    <a:pt x="15701" y="1590068"/>
                    <a:pt x="0" y="1574367"/>
                    <a:pt x="0" y="1554999"/>
                  </a:cubicBezTo>
                  <a:lnTo>
                    <a:pt x="0" y="35069"/>
                  </a:lnTo>
                  <a:cubicBezTo>
                    <a:pt x="0" y="15701"/>
                    <a:pt x="15701" y="0"/>
                    <a:pt x="35069" y="0"/>
                  </a:cubicBezTo>
                  <a:close/>
                </a:path>
              </a:pathLst>
            </a:custGeom>
            <a:solidFill>
              <a:srgbClr val="5A90BF"/>
            </a:solidFill>
          </p:spPr>
        </p:sp>
        <p:sp>
          <p:nvSpPr>
            <p:cNvPr name="TextBox 6" id="6"/>
            <p:cNvSpPr txBox="true"/>
            <p:nvPr/>
          </p:nvSpPr>
          <p:spPr>
            <a:xfrm>
              <a:off x="0" y="-38100"/>
              <a:ext cx="3197901" cy="162816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3722756" y="3601877"/>
            <a:ext cx="10828583" cy="5514975"/>
          </a:xfrm>
          <a:prstGeom prst="rect">
            <a:avLst/>
          </a:prstGeom>
        </p:spPr>
        <p:txBody>
          <a:bodyPr anchor="t" rtlCol="false" tIns="0" lIns="0" bIns="0" rIns="0">
            <a:spAutoFit/>
          </a:bodyPr>
          <a:lstStyle/>
          <a:p>
            <a:pPr algn="just">
              <a:lnSpc>
                <a:spcPts val="3600"/>
              </a:lnSpc>
            </a:pPr>
            <a:r>
              <a:rPr lang="en-US" sz="3000" b="true">
                <a:solidFill>
                  <a:srgbClr val="FFFFFF"/>
                </a:solidFill>
                <a:latin typeface="Poppins Medium"/>
                <a:ea typeface="Poppins Medium"/>
                <a:cs typeface="Poppins Medium"/>
                <a:sym typeface="Poppins Medium"/>
              </a:rPr>
              <a:t>Setelah melalui proses pembersihan data, dataset kini telah bersih dari nilai yang hilang dan duplikat, sehingga siap untuk analisis lebih lanjut. Langkah ini sangat penting karena data yang bersih akan menghasilkan analisis yang lebih akurat dan kesimpulan yang lebih dapat diandalkan. Dengan memastikan setiap nilai terisi (tidak missing value) dengan benar dan tidak ada data yang berulang (duplikat), saya telah meningkatkan kualitas dataset, korelasi, dan bahkan prediksi yang lebih tepat. Ini adalah dasar penting dalam setiap analisis data proyek.</a:t>
            </a:r>
          </a:p>
        </p:txBody>
      </p:sp>
      <p:grpSp>
        <p:nvGrpSpPr>
          <p:cNvPr name="Group 8" id="8"/>
          <p:cNvGrpSpPr/>
          <p:nvPr/>
        </p:nvGrpSpPr>
        <p:grpSpPr>
          <a:xfrm rot="3055896">
            <a:off x="13635552" y="7374913"/>
            <a:ext cx="1328403" cy="7657178"/>
            <a:chOff x="0" y="0"/>
            <a:chExt cx="491766" cy="2834636"/>
          </a:xfrm>
        </p:grpSpPr>
        <p:sp>
          <p:nvSpPr>
            <p:cNvPr name="Freeform 9" id="9"/>
            <p:cNvSpPr/>
            <p:nvPr/>
          </p:nvSpPr>
          <p:spPr>
            <a:xfrm flipH="false" flipV="false" rot="0">
              <a:off x="0" y="0"/>
              <a:ext cx="491766" cy="2834636"/>
            </a:xfrm>
            <a:custGeom>
              <a:avLst/>
              <a:gdLst/>
              <a:ahLst/>
              <a:cxnLst/>
              <a:rect r="r" b="b" t="t" l="l"/>
              <a:pathLst>
                <a:path h="2834636" w="491766">
                  <a:moveTo>
                    <a:pt x="245883" y="0"/>
                  </a:moveTo>
                  <a:lnTo>
                    <a:pt x="245883" y="0"/>
                  </a:lnTo>
                  <a:cubicBezTo>
                    <a:pt x="381680" y="0"/>
                    <a:pt x="491766" y="110086"/>
                    <a:pt x="491766" y="245883"/>
                  </a:cubicBezTo>
                  <a:lnTo>
                    <a:pt x="491766" y="2588753"/>
                  </a:lnTo>
                  <a:cubicBezTo>
                    <a:pt x="491766" y="2724550"/>
                    <a:pt x="381680" y="2834636"/>
                    <a:pt x="245883" y="2834636"/>
                  </a:cubicBezTo>
                  <a:lnTo>
                    <a:pt x="245883" y="2834636"/>
                  </a:lnTo>
                  <a:cubicBezTo>
                    <a:pt x="110086" y="2834636"/>
                    <a:pt x="0" y="2724550"/>
                    <a:pt x="0" y="2588753"/>
                  </a:cubicBezTo>
                  <a:lnTo>
                    <a:pt x="0" y="245883"/>
                  </a:lnTo>
                  <a:cubicBezTo>
                    <a:pt x="0" y="110086"/>
                    <a:pt x="110086" y="0"/>
                    <a:pt x="245883" y="0"/>
                  </a:cubicBezTo>
                  <a:close/>
                </a:path>
              </a:pathLst>
            </a:custGeom>
            <a:solidFill>
              <a:srgbClr val="91D7F1"/>
            </a:solidFill>
            <a:ln cap="rnd">
              <a:noFill/>
              <a:prstDash val="solid"/>
              <a:round/>
            </a:ln>
          </p:spPr>
        </p:sp>
        <p:sp>
          <p:nvSpPr>
            <p:cNvPr name="TextBox 10" id="10"/>
            <p:cNvSpPr txBox="true"/>
            <p:nvPr/>
          </p:nvSpPr>
          <p:spPr>
            <a:xfrm>
              <a:off x="0" y="-38100"/>
              <a:ext cx="491766" cy="2872736"/>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3054000">
            <a:off x="3440458" y="7376322"/>
            <a:ext cx="1328403" cy="7657178"/>
            <a:chOff x="0" y="0"/>
            <a:chExt cx="491766" cy="2834636"/>
          </a:xfrm>
        </p:grpSpPr>
        <p:sp>
          <p:nvSpPr>
            <p:cNvPr name="Freeform 12" id="12"/>
            <p:cNvSpPr/>
            <p:nvPr/>
          </p:nvSpPr>
          <p:spPr>
            <a:xfrm flipH="false" flipV="false" rot="0">
              <a:off x="0" y="0"/>
              <a:ext cx="491766" cy="2834636"/>
            </a:xfrm>
            <a:custGeom>
              <a:avLst/>
              <a:gdLst/>
              <a:ahLst/>
              <a:cxnLst/>
              <a:rect r="r" b="b" t="t" l="l"/>
              <a:pathLst>
                <a:path h="2834636" w="491766">
                  <a:moveTo>
                    <a:pt x="245883" y="0"/>
                  </a:moveTo>
                  <a:lnTo>
                    <a:pt x="245883" y="0"/>
                  </a:lnTo>
                  <a:cubicBezTo>
                    <a:pt x="381680" y="0"/>
                    <a:pt x="491766" y="110086"/>
                    <a:pt x="491766" y="245883"/>
                  </a:cubicBezTo>
                  <a:lnTo>
                    <a:pt x="491766" y="2588753"/>
                  </a:lnTo>
                  <a:cubicBezTo>
                    <a:pt x="491766" y="2724550"/>
                    <a:pt x="381680" y="2834636"/>
                    <a:pt x="245883" y="2834636"/>
                  </a:cubicBezTo>
                  <a:lnTo>
                    <a:pt x="245883" y="2834636"/>
                  </a:lnTo>
                  <a:cubicBezTo>
                    <a:pt x="110086" y="2834636"/>
                    <a:pt x="0" y="2724550"/>
                    <a:pt x="0" y="2588753"/>
                  </a:cubicBezTo>
                  <a:lnTo>
                    <a:pt x="0" y="245883"/>
                  </a:lnTo>
                  <a:cubicBezTo>
                    <a:pt x="0" y="110086"/>
                    <a:pt x="110086" y="0"/>
                    <a:pt x="245883" y="0"/>
                  </a:cubicBezTo>
                  <a:close/>
                </a:path>
              </a:pathLst>
            </a:custGeom>
            <a:solidFill>
              <a:srgbClr val="91D7F1"/>
            </a:solidFill>
            <a:ln cap="rnd">
              <a:noFill/>
              <a:prstDash val="solid"/>
              <a:round/>
            </a:ln>
          </p:spPr>
        </p:sp>
        <p:sp>
          <p:nvSpPr>
            <p:cNvPr name="TextBox 13" id="13"/>
            <p:cNvSpPr txBox="true"/>
            <p:nvPr/>
          </p:nvSpPr>
          <p:spPr>
            <a:xfrm>
              <a:off x="0" y="-38100"/>
              <a:ext cx="491766" cy="287273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2882442">
            <a:off x="16097008" y="5837870"/>
            <a:ext cx="5131911" cy="10448862"/>
            <a:chOff x="0" y="0"/>
            <a:chExt cx="1899799" cy="3868099"/>
          </a:xfrm>
        </p:grpSpPr>
        <p:sp>
          <p:nvSpPr>
            <p:cNvPr name="Freeform 15" id="15"/>
            <p:cNvSpPr/>
            <p:nvPr/>
          </p:nvSpPr>
          <p:spPr>
            <a:xfrm flipH="false" flipV="false" rot="0">
              <a:off x="0" y="0"/>
              <a:ext cx="1899799" cy="3868099"/>
            </a:xfrm>
            <a:custGeom>
              <a:avLst/>
              <a:gdLst/>
              <a:ahLst/>
              <a:cxnLst/>
              <a:rect r="r" b="b" t="t" l="l"/>
              <a:pathLst>
                <a:path h="3868099" w="1899799">
                  <a:moveTo>
                    <a:pt x="0" y="0"/>
                  </a:moveTo>
                  <a:lnTo>
                    <a:pt x="1899799" y="0"/>
                  </a:lnTo>
                  <a:lnTo>
                    <a:pt x="1899799" y="3868099"/>
                  </a:lnTo>
                  <a:lnTo>
                    <a:pt x="0" y="3868099"/>
                  </a:lnTo>
                  <a:close/>
                </a:path>
              </a:pathLst>
            </a:custGeom>
            <a:solidFill>
              <a:srgbClr val="5A90BF"/>
            </a:solidFill>
          </p:spPr>
        </p:sp>
        <p:sp>
          <p:nvSpPr>
            <p:cNvPr name="TextBox 16" id="16"/>
            <p:cNvSpPr txBox="true"/>
            <p:nvPr/>
          </p:nvSpPr>
          <p:spPr>
            <a:xfrm>
              <a:off x="0" y="-38100"/>
              <a:ext cx="1899799" cy="3906199"/>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2880000">
            <a:off x="-2565955" y="5979071"/>
            <a:ext cx="5131911" cy="10448862"/>
            <a:chOff x="0" y="0"/>
            <a:chExt cx="1899799" cy="3868099"/>
          </a:xfrm>
        </p:grpSpPr>
        <p:sp>
          <p:nvSpPr>
            <p:cNvPr name="Freeform 18" id="18"/>
            <p:cNvSpPr/>
            <p:nvPr/>
          </p:nvSpPr>
          <p:spPr>
            <a:xfrm flipH="false" flipV="false" rot="0">
              <a:off x="0" y="0"/>
              <a:ext cx="1899799" cy="3868099"/>
            </a:xfrm>
            <a:custGeom>
              <a:avLst/>
              <a:gdLst/>
              <a:ahLst/>
              <a:cxnLst/>
              <a:rect r="r" b="b" t="t" l="l"/>
              <a:pathLst>
                <a:path h="3868099" w="1899799">
                  <a:moveTo>
                    <a:pt x="0" y="0"/>
                  </a:moveTo>
                  <a:lnTo>
                    <a:pt x="1899799" y="0"/>
                  </a:lnTo>
                  <a:lnTo>
                    <a:pt x="1899799" y="3868099"/>
                  </a:lnTo>
                  <a:lnTo>
                    <a:pt x="0" y="3868099"/>
                  </a:lnTo>
                  <a:close/>
                </a:path>
              </a:pathLst>
            </a:custGeom>
            <a:solidFill>
              <a:srgbClr val="5A90BF"/>
            </a:solidFill>
          </p:spPr>
        </p:sp>
        <p:sp>
          <p:nvSpPr>
            <p:cNvPr name="TextBox 19" id="19"/>
            <p:cNvSpPr txBox="true"/>
            <p:nvPr/>
          </p:nvSpPr>
          <p:spPr>
            <a:xfrm>
              <a:off x="0" y="-38100"/>
              <a:ext cx="1899799" cy="3906199"/>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2700000">
            <a:off x="18803612" y="3813628"/>
            <a:ext cx="506553" cy="5120049"/>
            <a:chOff x="0" y="0"/>
            <a:chExt cx="187523" cy="1895408"/>
          </a:xfrm>
        </p:grpSpPr>
        <p:sp>
          <p:nvSpPr>
            <p:cNvPr name="Freeform 21" id="21"/>
            <p:cNvSpPr/>
            <p:nvPr/>
          </p:nvSpPr>
          <p:spPr>
            <a:xfrm flipH="false" flipV="false" rot="0">
              <a:off x="0" y="0"/>
              <a:ext cx="187523" cy="1895408"/>
            </a:xfrm>
            <a:custGeom>
              <a:avLst/>
              <a:gdLst/>
              <a:ahLst/>
              <a:cxnLst/>
              <a:rect r="r" b="b" t="t" l="l"/>
              <a:pathLst>
                <a:path h="1895408" w="187523">
                  <a:moveTo>
                    <a:pt x="93761" y="0"/>
                  </a:moveTo>
                  <a:lnTo>
                    <a:pt x="93761" y="0"/>
                  </a:lnTo>
                  <a:cubicBezTo>
                    <a:pt x="145544" y="0"/>
                    <a:pt x="187523" y="41978"/>
                    <a:pt x="187523" y="93761"/>
                  </a:cubicBezTo>
                  <a:lnTo>
                    <a:pt x="187523" y="1801646"/>
                  </a:lnTo>
                  <a:cubicBezTo>
                    <a:pt x="187523" y="1853429"/>
                    <a:pt x="145544" y="1895408"/>
                    <a:pt x="93761" y="1895408"/>
                  </a:cubicBezTo>
                  <a:lnTo>
                    <a:pt x="93761" y="1895408"/>
                  </a:lnTo>
                  <a:cubicBezTo>
                    <a:pt x="41978" y="1895408"/>
                    <a:pt x="0" y="1853429"/>
                    <a:pt x="0" y="1801646"/>
                  </a:cubicBezTo>
                  <a:lnTo>
                    <a:pt x="0" y="93761"/>
                  </a:lnTo>
                  <a:cubicBezTo>
                    <a:pt x="0" y="41978"/>
                    <a:pt x="41978" y="0"/>
                    <a:pt x="93761" y="0"/>
                  </a:cubicBezTo>
                  <a:close/>
                </a:path>
              </a:pathLst>
            </a:custGeom>
            <a:solidFill>
              <a:srgbClr val="91D7F1"/>
            </a:solidFill>
            <a:ln cap="rnd">
              <a:noFill/>
              <a:prstDash val="solid"/>
              <a:round/>
            </a:ln>
          </p:spPr>
        </p:sp>
        <p:sp>
          <p:nvSpPr>
            <p:cNvPr name="TextBox 22" id="22"/>
            <p:cNvSpPr txBox="true"/>
            <p:nvPr/>
          </p:nvSpPr>
          <p:spPr>
            <a:xfrm>
              <a:off x="0" y="-38100"/>
              <a:ext cx="187523" cy="1933508"/>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2699999">
            <a:off x="-1017447" y="3725532"/>
            <a:ext cx="506553" cy="5120049"/>
            <a:chOff x="0" y="0"/>
            <a:chExt cx="187523" cy="1895408"/>
          </a:xfrm>
        </p:grpSpPr>
        <p:sp>
          <p:nvSpPr>
            <p:cNvPr name="Freeform 24" id="24"/>
            <p:cNvSpPr/>
            <p:nvPr/>
          </p:nvSpPr>
          <p:spPr>
            <a:xfrm flipH="false" flipV="false" rot="0">
              <a:off x="0" y="0"/>
              <a:ext cx="187523" cy="1895408"/>
            </a:xfrm>
            <a:custGeom>
              <a:avLst/>
              <a:gdLst/>
              <a:ahLst/>
              <a:cxnLst/>
              <a:rect r="r" b="b" t="t" l="l"/>
              <a:pathLst>
                <a:path h="1895408" w="187523">
                  <a:moveTo>
                    <a:pt x="93761" y="0"/>
                  </a:moveTo>
                  <a:lnTo>
                    <a:pt x="93761" y="0"/>
                  </a:lnTo>
                  <a:cubicBezTo>
                    <a:pt x="145544" y="0"/>
                    <a:pt x="187523" y="41978"/>
                    <a:pt x="187523" y="93761"/>
                  </a:cubicBezTo>
                  <a:lnTo>
                    <a:pt x="187523" y="1801646"/>
                  </a:lnTo>
                  <a:cubicBezTo>
                    <a:pt x="187523" y="1853429"/>
                    <a:pt x="145544" y="1895408"/>
                    <a:pt x="93761" y="1895408"/>
                  </a:cubicBezTo>
                  <a:lnTo>
                    <a:pt x="93761" y="1895408"/>
                  </a:lnTo>
                  <a:cubicBezTo>
                    <a:pt x="41978" y="1895408"/>
                    <a:pt x="0" y="1853429"/>
                    <a:pt x="0" y="1801646"/>
                  </a:cubicBezTo>
                  <a:lnTo>
                    <a:pt x="0" y="93761"/>
                  </a:lnTo>
                  <a:cubicBezTo>
                    <a:pt x="0" y="41978"/>
                    <a:pt x="41978" y="0"/>
                    <a:pt x="93761" y="0"/>
                  </a:cubicBezTo>
                  <a:close/>
                </a:path>
              </a:pathLst>
            </a:custGeom>
            <a:solidFill>
              <a:srgbClr val="91D7F1"/>
            </a:solidFill>
            <a:ln cap="rnd">
              <a:noFill/>
              <a:prstDash val="solid"/>
              <a:round/>
            </a:ln>
          </p:spPr>
        </p:sp>
        <p:sp>
          <p:nvSpPr>
            <p:cNvPr name="TextBox 25" id="25"/>
            <p:cNvSpPr txBox="true"/>
            <p:nvPr/>
          </p:nvSpPr>
          <p:spPr>
            <a:xfrm>
              <a:off x="0" y="-38100"/>
              <a:ext cx="187523" cy="1933508"/>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5400000">
            <a:off x="503370" y="4741295"/>
            <a:ext cx="2251784" cy="696006"/>
          </a:xfrm>
          <a:custGeom>
            <a:avLst/>
            <a:gdLst/>
            <a:ahLst/>
            <a:cxnLst/>
            <a:rect r="r" b="b" t="t" l="l"/>
            <a:pathLst>
              <a:path h="696006" w="2251784">
                <a:moveTo>
                  <a:pt x="0" y="0"/>
                </a:moveTo>
                <a:lnTo>
                  <a:pt x="2251785" y="0"/>
                </a:lnTo>
                <a:lnTo>
                  <a:pt x="2251785" y="696006"/>
                </a:lnTo>
                <a:lnTo>
                  <a:pt x="0" y="6960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7" id="27"/>
          <p:cNvSpPr/>
          <p:nvPr/>
        </p:nvSpPr>
        <p:spPr>
          <a:xfrm flipH="false" flipV="false" rot="-5400000">
            <a:off x="15532845" y="4725130"/>
            <a:ext cx="2251784" cy="696006"/>
          </a:xfrm>
          <a:custGeom>
            <a:avLst/>
            <a:gdLst/>
            <a:ahLst/>
            <a:cxnLst/>
            <a:rect r="r" b="b" t="t" l="l"/>
            <a:pathLst>
              <a:path h="696006" w="2251784">
                <a:moveTo>
                  <a:pt x="0" y="0"/>
                </a:moveTo>
                <a:lnTo>
                  <a:pt x="2251785" y="0"/>
                </a:lnTo>
                <a:lnTo>
                  <a:pt x="2251785" y="696007"/>
                </a:lnTo>
                <a:lnTo>
                  <a:pt x="0" y="6960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DAGnJrP2luM</dc:identifier>
  <dcterms:modified xsi:type="dcterms:W3CDTF">2011-08-01T06:04:30Z</dcterms:modified>
  <cp:revision>1</cp:revision>
  <dc:title>Biru Minimalist Peluang dan Tantangan dalam Bisnis Internasional Presentation</dc:title>
</cp:coreProperties>
</file>