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75" r:id="rId50"/>
    <p:sldId id="374" r:id="rId51"/>
    <p:sldId id="304" r:id="rId52"/>
    <p:sldId id="305" r:id="rId53"/>
    <p:sldId id="306" r:id="rId54"/>
    <p:sldId id="307" r:id="rId55"/>
    <p:sldId id="308" r:id="rId56"/>
    <p:sldId id="309" r:id="rId57"/>
    <p:sldId id="311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76" r:id="rId66"/>
    <p:sldId id="377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86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78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</p:sldIdLst>
  <p:sldSz cx="12192000" cy="6858000"/>
  <p:notesSz cx="6858000" cy="9144000"/>
  <p:embeddedFontLst>
    <p:embeddedFont>
      <p:font typeface="Tahoma" panose="020B0604030504040204" pitchFamily="34" charset="0"/>
      <p:regular r:id="rId133"/>
      <p:bold r:id="rId134"/>
    </p:embeddedFont>
    <p:embeddedFont>
      <p:font typeface="Poppins" panose="020B0604020202020204" charset="0"/>
      <p:regular r:id="rId135"/>
      <p:bold r:id="rId136"/>
      <p:italic r:id="rId137"/>
      <p:boldItalic r:id="rId138"/>
    </p:embeddedFont>
    <p:embeddedFont>
      <p:font typeface="Times" panose="02020603050405020304" pitchFamily="18" charset="0"/>
      <p:regular r:id="rId139"/>
      <p:bold r:id="rId140"/>
      <p:italic r:id="rId141"/>
      <p:boldItalic r:id="rId142"/>
    </p:embeddedFont>
    <p:embeddedFont>
      <p:font typeface="Calibri" panose="020F0502020204030204" pitchFamily="34" charset="0"/>
      <p:regular r:id="rId143"/>
      <p:bold r:id="rId144"/>
      <p:italic r:id="rId145"/>
      <p:boldItalic r:id="rId146"/>
    </p:embeddedFont>
    <p:embeddedFont>
      <p:font typeface="Helvetica Neue" panose="020B0604020202020204" charset="0"/>
      <p:bold r:id="rId147"/>
      <p:italic r:id="rId148"/>
      <p:boldItalic r:id="rId1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0" roundtripDataSignature="AMtx7mhhbUSv5P9bDtEneVEbwghETH2H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6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7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2.fntdata"/><Relationship Id="rId139" Type="http://schemas.openxmlformats.org/officeDocument/2006/relationships/font" Target="fonts/font7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customschemas.google.com/relationships/presentationmetadata" Target="meta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8.fntdata"/><Relationship Id="rId14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3.fntdata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9.fntdata"/><Relationship Id="rId14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0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1.fntdata"/><Relationship Id="rId148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.fntdata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2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657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66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1644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7106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4631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325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50849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2278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9995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6153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6601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3027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55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1952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0407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2455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30527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50152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1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028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63719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558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15858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70742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30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53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59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85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99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723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272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9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1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068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474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048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75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39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3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777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832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793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098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5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910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934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608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29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406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26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474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369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7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835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40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811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437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73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623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484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05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282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3895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411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558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70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256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273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03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743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6028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313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5460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2834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609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930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24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2835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866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560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196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695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2360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4879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2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782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9494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84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267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625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75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3882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148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3857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7741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905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3340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1389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113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649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703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4447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508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850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945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6032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3250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3783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82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93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4933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0741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720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7840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6696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7603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9856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5204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511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80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867635_orig.jpg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___6927231_orig.jpg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hyperlink" Target="http://crypto.interactive-maths.com/uploads/1/1/3/4/11345755/_2127724_orig.jpg" TargetMode="External"/><Relationship Id="rId4" Type="http://schemas.openxmlformats.org/officeDocument/2006/relationships/image" Target="../media/image2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4533438_orig.jpg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hyperlink" Target="http://crypto.interactive-maths.com/uploads/1/1/3/4/11345755/6449828_orig.jpg" TargetMode="External"/><Relationship Id="rId4" Type="http://schemas.openxmlformats.org/officeDocument/2006/relationships/image" Target="../media/image37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859481_orig.jpg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hyperlink" Target="http://crypto.interactive-maths.com/uploads/1/1/3/4/11345755/5190131_orig.jpg" TargetMode="External"/><Relationship Id="rId4" Type="http://schemas.openxmlformats.org/officeDocument/2006/relationships/image" Target="../media/image39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2704112_orig.jpg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2475976_orig.jpg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hyperlink" Target="http://crypto.interactive-maths.com/uploads/1/1/3/4/11345755/8133953_orig.jpg" TargetMode="External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3227655_orig.jpg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ymmetric_key_encryption.svg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ublic_key_encryption.svg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rivate_key_signing.png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rapdoor_permutation.svg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3139303_orig.jpg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3703653_orig.jpg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rypto.interactive-maths.com/uploads/1/1/3/4/11345755/3501167_orig.jpg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crypto.interactive-maths.com/uploads/1/1/3/4/11345755/5408178_orig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crypto.interactive-maths.com/uploads/1/1/3/4/11345755/6436979_orig.jp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crypto.interactive-maths.com/uploads/1/1/3/4/11345755/8763679_orig.jp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layfair_Cipher_10_EX_to_XD.pn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layfair_Cipher_02_DE_to_OD.png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en.wikipedia.org/wiki/File:Playfair_Cipher_03_TH_to_ZB.png" TargetMode="External"/><Relationship Id="rId7" Type="http://schemas.openxmlformats.org/officeDocument/2006/relationships/hyperlink" Target="https://en.wikipedia.org/wiki/File:Playfair_Cipher_05_OL_to_NA.png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en.wikipedia.org/wiki/File:Playfair_Cipher_04_EG_to_XD.png" TargetMode="Externa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6927231_orig.jpg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hyperlink" Target="http://crypto.interactive-maths.com/uploads/1/1/3/4/11345755/2127724_orig.jpg" TargetMode="External"/><Relationship Id="rId4" Type="http://schemas.openxmlformats.org/officeDocument/2006/relationships/image" Target="../media/image22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3874131_orig.jpg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hyperlink" Target="http://crypto.interactive-maths.com/uploads/1/1/3/4/11345755/9504506_orig.jpg" TargetMode="External"/><Relationship Id="rId4" Type="http://schemas.openxmlformats.org/officeDocument/2006/relationships/image" Target="../media/image24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crypto.interactive-maths.com/uploads/1/1/3/4/11345755/4654040_orig.jpg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9802105_orig.jpg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hyperlink" Target="http://crypto.interactive-maths.com/uploads/1/1/3/4/11345755/4006075_orig.jpg" TargetMode="External"/><Relationship Id="rId4" Type="http://schemas.openxmlformats.org/officeDocument/2006/relationships/image" Target="../media/image28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uploads/1/1/3/4/11345755/9900824_orig.jpg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Cryptography</a:t>
            </a:r>
            <a:br>
              <a:rPr lang="en-US"/>
            </a:br>
            <a:r>
              <a:rPr lang="en-US"/>
              <a:t>Unit ‘1’ </a:t>
            </a:r>
            <a:br>
              <a:rPr lang="en-US"/>
            </a:br>
            <a:r>
              <a:rPr lang="en-US" sz="5300"/>
              <a:t>Introduction and Classical Ciphers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Prepared By: Abhishek Dewan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analytics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abnormal network behavior</a:t>
            </a: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system must know what normal behavior looks like.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analytics tools automatically discern activities that deviate from the norm.</a:t>
            </a: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team can then better identify indicators of compromise that pose a potential problem</a:t>
            </a: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640" name="Google Shape;640;p89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784" y="1390310"/>
            <a:ext cx="9304430" cy="203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9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925" y="3256785"/>
            <a:ext cx="9740469" cy="18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9" descr="Untitl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247" y="4994031"/>
            <a:ext cx="9795397" cy="171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??</a:t>
            </a:r>
            <a:r>
              <a:rPr lang="en-US" b="1" dirty="0" err="1"/>
              <a:t>Classwork</a:t>
            </a:r>
            <a:endParaRPr b="1"/>
          </a:p>
        </p:txBody>
      </p:sp>
      <p:sp>
        <p:nvSpPr>
          <p:cNvPr id="648" name="Google Shape;648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Hill Cipher, Encrypt the following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	Plaintext = BOMB IS AT TEKU</a:t>
            </a:r>
            <a:br>
              <a:rPr lang="en-US" dirty="0"/>
            </a:br>
            <a:r>
              <a:rPr lang="en-US" dirty="0"/>
              <a:t>	Key = HELL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Hill Cipher, Encrypt the following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Plaintext = THE TARGET IS KING</a:t>
            </a:r>
            <a:br>
              <a:rPr lang="en-US"/>
            </a:br>
            <a:r>
              <a:rPr lang="en-US"/>
              <a:t>	Key = </a:t>
            </a:r>
            <a:r>
              <a:rPr lang="en-US" smtClean="0"/>
              <a:t>MOON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54" name="Google Shape;654;p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Decryption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>
                <a:solidFill>
                  <a:srgbClr val="00B0F0"/>
                </a:solidFill>
              </a:rPr>
              <a:t>To decrypt a ciphertext encoded using the Hill Cipher, we must find the </a:t>
            </a:r>
            <a:r>
              <a:rPr lang="en-US" sz="6600" b="1">
                <a:solidFill>
                  <a:srgbClr val="FF0000"/>
                </a:solidFill>
              </a:rPr>
              <a:t>inverse key matrix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is we </a:t>
            </a:r>
            <a:r>
              <a:rPr lang="en-US" b="1"/>
              <a:t>multiply the inverse key matrix by the column vectors of the ciphertext, take the results modulo the length of the alphabet, and finally convert the numbers back to letters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60" name="Google Shape;660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dirty="0">
                <a:solidFill>
                  <a:srgbClr val="FF0000"/>
                </a:solidFill>
              </a:rPr>
              <a:t>In general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to find the inverse of the key matrix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we perform </a:t>
            </a:r>
            <a:r>
              <a:rPr lang="en-US" dirty="0"/>
              <a:t>the calculation below, 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where K is the key matrix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FF0000"/>
                </a:solidFill>
              </a:rPr>
              <a:t>d is the determinant </a:t>
            </a:r>
            <a:r>
              <a:rPr lang="en-US" dirty="0" smtClean="0"/>
              <a:t>of the key matrix and </a:t>
            </a:r>
            <a:r>
              <a:rPr lang="en-US" dirty="0" err="1" smtClean="0">
                <a:solidFill>
                  <a:srgbClr val="FF0000"/>
                </a:solidFill>
              </a:rPr>
              <a:t>adj</a:t>
            </a:r>
            <a:r>
              <a:rPr lang="en-US" dirty="0" smtClean="0">
                <a:solidFill>
                  <a:srgbClr val="FF0000"/>
                </a:solidFill>
              </a:rPr>
              <a:t>(K) is the </a:t>
            </a:r>
            <a:r>
              <a:rPr lang="en-US" dirty="0" err="1" smtClean="0">
                <a:solidFill>
                  <a:srgbClr val="FF0000"/>
                </a:solidFill>
              </a:rPr>
              <a:t>adjugate</a:t>
            </a:r>
            <a:r>
              <a:rPr lang="en-US" dirty="0" smtClean="0">
                <a:solidFill>
                  <a:srgbClr val="FF0000"/>
                </a:solidFill>
              </a:rPr>
              <a:t> matrix </a:t>
            </a:r>
            <a:r>
              <a:rPr lang="en-US" dirty="0" smtClean="0"/>
              <a:t>of K.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61" name="Google Shape;661;p92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859" y="2513758"/>
            <a:ext cx="4039699" cy="18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67" name="Google Shape;667;p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 (2x2 matrix)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shall decrypt the example above, so we are using the</a:t>
            </a:r>
            <a:r>
              <a:rPr lang="en-US">
                <a:solidFill>
                  <a:srgbClr val="FF0000"/>
                </a:solidFill>
              </a:rPr>
              <a:t> keyword HILL</a:t>
            </a:r>
            <a:r>
              <a:rPr lang="en-US"/>
              <a:t> and our </a:t>
            </a:r>
            <a:r>
              <a:rPr lang="en-US">
                <a:solidFill>
                  <a:srgbClr val="FF0000"/>
                </a:solidFill>
              </a:rPr>
              <a:t>ciphertext</a:t>
            </a:r>
            <a:r>
              <a:rPr lang="en-US"/>
              <a:t> is "</a:t>
            </a:r>
            <a:r>
              <a:rPr lang="en-US">
                <a:solidFill>
                  <a:srgbClr val="FF0000"/>
                </a:solidFill>
              </a:rPr>
              <a:t>APADJ TFTWLFJ</a:t>
            </a:r>
            <a:r>
              <a:rPr lang="en-US"/>
              <a:t>“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writing out the keyword as a matrix </a:t>
            </a:r>
            <a:r>
              <a:rPr lang="en-US"/>
              <a:t>and converting this into a key matrix   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sz="4400" b="1"/>
              <a:t>=</a:t>
            </a:r>
            <a:r>
              <a:rPr lang="en-US"/>
              <a:t>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68" name="Google Shape;668;p93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616" y="4303873"/>
            <a:ext cx="1745273" cy="13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93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462" y="4273794"/>
            <a:ext cx="1569989" cy="151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75" name="Google Shape;675;p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</a:rPr>
              <a:t>Step 1 - Find the Multiplicative Inverse of the Determinant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calculate determinant:</a:t>
            </a:r>
            <a:endParaRPr/>
          </a:p>
        </p:txBody>
      </p:sp>
      <p:pic>
        <p:nvPicPr>
          <p:cNvPr id="676" name="Google Shape;676;p94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739" y="3067444"/>
            <a:ext cx="2783498" cy="145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4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1" y="4836915"/>
            <a:ext cx="6831256" cy="170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83" name="Google Shape;683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Now</a:t>
            </a:r>
            <a:r>
              <a:rPr lang="en-US" dirty="0"/>
              <a:t> have to </a:t>
            </a:r>
            <a:r>
              <a:rPr lang="en-US" dirty="0">
                <a:solidFill>
                  <a:srgbClr val="FF0000"/>
                </a:solidFill>
              </a:rPr>
              <a:t>find the </a:t>
            </a:r>
            <a:r>
              <a:rPr lang="en-US" sz="4800" b="1" dirty="0" smtClean="0">
                <a:solidFill>
                  <a:srgbClr val="FF0000"/>
                </a:solidFill>
              </a:rPr>
              <a:t>modular</a:t>
            </a:r>
            <a:r>
              <a:rPr lang="en-US" dirty="0" smtClean="0">
                <a:solidFill>
                  <a:srgbClr val="FF0000"/>
                </a:solidFill>
              </a:rPr>
              <a:t> multiplicative </a:t>
            </a:r>
            <a:r>
              <a:rPr lang="en-US" dirty="0">
                <a:solidFill>
                  <a:srgbClr val="FF0000"/>
                </a:solidFill>
              </a:rPr>
              <a:t>inverse of the determinant </a:t>
            </a:r>
            <a:r>
              <a:rPr lang="en-US" dirty="0"/>
              <a:t>working </a:t>
            </a:r>
            <a:r>
              <a:rPr lang="en-US" dirty="0">
                <a:solidFill>
                  <a:srgbClr val="FF0000"/>
                </a:solidFill>
              </a:rPr>
              <a:t>modulo 26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That is, the number between 1 and 25 that gives an answer of 1 when we multiply it by the determinant.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So, in this case, </a:t>
            </a:r>
            <a:r>
              <a:rPr lang="en-US" dirty="0">
                <a:solidFill>
                  <a:srgbClr val="FF0000"/>
                </a:solidFill>
              </a:rPr>
              <a:t>we are looking for the number that we need to multiply 15 by to get an answer of 1 modulo 26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89" name="Google Shape;689;p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often </a:t>
            </a:r>
            <a:r>
              <a:rPr lang="en-US">
                <a:solidFill>
                  <a:srgbClr val="FF0000"/>
                </a:solidFill>
              </a:rPr>
              <a:t>easiest to use trial and error to find the inverse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If d is the determinant, then we are looking for the inverse of d</a:t>
            </a:r>
            <a:r>
              <a:rPr lang="en-US"/>
              <a:t>.</a:t>
            </a:r>
            <a:endParaRPr/>
          </a:p>
        </p:txBody>
      </p:sp>
      <p:pic>
        <p:nvPicPr>
          <p:cNvPr id="690" name="Google Shape;690;p96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169" y="2447563"/>
            <a:ext cx="4258041" cy="1092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6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0955" y="4690706"/>
            <a:ext cx="4164256" cy="91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97" name="Google Shape;697;p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So the multiplicative inverse of the determinant(15) modulo 26 is 7.</a:t>
            </a:r>
            <a:endParaRPr/>
          </a:p>
        </p:txBody>
      </p:sp>
      <p:pic>
        <p:nvPicPr>
          <p:cNvPr id="698" name="Google Shape;698;p97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185" y="1945298"/>
            <a:ext cx="4967807" cy="91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04" name="Google Shape;704;p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</a:rPr>
              <a:t>Step 2 - Find the Adjugate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05" name="Google Shape;705;p98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292" y="2379328"/>
            <a:ext cx="3176954" cy="134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98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0955" y="3969509"/>
            <a:ext cx="5156322" cy="168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loss prevention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loss can occour from system due to various reasons.</a:t>
            </a:r>
            <a:endParaRPr sz="24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data might loss or get corrupted from the system due to virus, bus or third party attacks.</a:t>
            </a: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should have provisions to tackle such data losses.</a:t>
            </a: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12" name="Google Shape;712;p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</a:rPr>
              <a:t>Step 3 - Multiply the Multiplicative Inverse of the Determinant by the Adjugate Matrix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13" name="Google Shape;713;p99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508" y="2712426"/>
            <a:ext cx="7023256" cy="110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99" descr="Pictu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954" y="4175979"/>
            <a:ext cx="6069623" cy="138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20" name="Google Shape;720;p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Convert the ciphertext into column vectors and multiply the inverse matrix by each column vector. </a:t>
            </a:r>
            <a:endParaRPr/>
          </a:p>
        </p:txBody>
      </p:sp>
      <p:pic>
        <p:nvPicPr>
          <p:cNvPr id="721" name="Google Shape;721;p100" descr="http://crypto.interactive-maths.com/uploads/1/1/3/4/11345755/7288756_ori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46" y="2634109"/>
            <a:ext cx="5392616" cy="422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100" descr="http://crypto.interactive-maths.com/uploads/1/1/3/4/11345755/2467158_ori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1872" y="2790092"/>
            <a:ext cx="4958496" cy="406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28" name="Google Shape;728;p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29" name="Google Shape;729;p101" descr="http://crypto.interactive-maths.com/uploads/1/1/3/4/11345755/7154710_ori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586" y="1777363"/>
            <a:ext cx="4898414" cy="415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101" descr="http://crypto.interactive-maths.com/uploads/1/1/3/4/11345755/1141145_ori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1274" y="1821547"/>
            <a:ext cx="5132876" cy="415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736" name="Google Shape;736;p102" descr="http://crypto.interactive-maths.com/uploads/1/1/3/4/11345755/9644141_ori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721460"/>
            <a:ext cx="5156322" cy="438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02" descr="http://crypto.interactive-maths.com/uploads/1/1/3/4/11345755/8308060_orig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71138" y="1775740"/>
            <a:ext cx="5254136" cy="436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??</a:t>
            </a:r>
            <a:r>
              <a:rPr lang="en-US" b="1" dirty="0" err="1"/>
              <a:t>Classwork</a:t>
            </a:r>
            <a:endParaRPr b="1"/>
          </a:p>
        </p:txBody>
      </p:sp>
      <p:sp>
        <p:nvSpPr>
          <p:cNvPr id="648" name="Google Shape;648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Hill Cipher, </a:t>
            </a:r>
            <a:r>
              <a:rPr lang="en-US" dirty="0" smtClean="0"/>
              <a:t>Decrypt </a:t>
            </a:r>
            <a:r>
              <a:rPr lang="en-US" dirty="0"/>
              <a:t>the </a:t>
            </a:r>
            <a:r>
              <a:rPr lang="en-US" dirty="0" smtClean="0"/>
              <a:t>previous cipher text </a:t>
            </a:r>
            <a:r>
              <a:rPr lang="en-US" dirty="0"/>
              <a:t>using </a:t>
            </a:r>
            <a:r>
              <a:rPr lang="en-US" dirty="0" smtClean="0"/>
              <a:t>the same given key.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43" name="Google Shape;743;p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Types of Substitution Ciphers: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Monoalphabetic Ciphers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Once a key is chosen, each alphabetic character of a plaintext is mapped onto a unique alphabetic character </a:t>
            </a:r>
            <a:r>
              <a:rPr lang="en-US"/>
              <a:t>of a ciphertext.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character of a </a:t>
            </a:r>
            <a:r>
              <a:rPr lang="en-US">
                <a:solidFill>
                  <a:srgbClr val="FF0000"/>
                </a:solidFill>
              </a:rPr>
              <a:t>plain text is mapped to a fixed other character</a:t>
            </a:r>
            <a:r>
              <a:rPr lang="en-US"/>
              <a:t> of cipher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The Shift Cipher (</a:t>
            </a:r>
            <a:r>
              <a:rPr lang="en-US">
                <a:solidFill>
                  <a:srgbClr val="FF0000"/>
                </a:solidFill>
              </a:rPr>
              <a:t>Caesar Cipher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49" name="Google Shape;749;p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Polyalphabetic Ciphers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Each alphabetic character of a plaintext can be mapped onto </a:t>
            </a:r>
            <a:r>
              <a:rPr lang="en-US" dirty="0" smtClean="0">
                <a:solidFill>
                  <a:srgbClr val="FF0000"/>
                </a:solidFill>
              </a:rPr>
              <a:t>‘m’ </a:t>
            </a:r>
            <a:r>
              <a:rPr lang="en-US" dirty="0">
                <a:solidFill>
                  <a:srgbClr val="FF0000"/>
                </a:solidFill>
              </a:rPr>
              <a:t>alphabetic characters of a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plaintext can be mapped into more than one possible characters</a:t>
            </a:r>
            <a:r>
              <a:rPr lang="en-US" dirty="0"/>
              <a:t> in </a:t>
            </a:r>
            <a:r>
              <a:rPr lang="en-US" dirty="0" err="1"/>
              <a:t>ciphertexts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Example: </a:t>
            </a:r>
            <a:r>
              <a:rPr lang="en-US" dirty="0" err="1">
                <a:solidFill>
                  <a:srgbClr val="FF0000"/>
                </a:solidFill>
              </a:rPr>
              <a:t>Vignere</a:t>
            </a:r>
            <a:r>
              <a:rPr lang="en-US" dirty="0">
                <a:solidFill>
                  <a:srgbClr val="FF0000"/>
                </a:solidFill>
              </a:rPr>
              <a:t> cipher, </a:t>
            </a:r>
            <a:r>
              <a:rPr lang="en-US" dirty="0" err="1">
                <a:solidFill>
                  <a:srgbClr val="FF0000"/>
                </a:solidFill>
              </a:rPr>
              <a:t>Playfair</a:t>
            </a:r>
            <a:r>
              <a:rPr lang="en-US" dirty="0">
                <a:solidFill>
                  <a:srgbClr val="FF0000"/>
                </a:solidFill>
              </a:rPr>
              <a:t> cipher</a:t>
            </a:r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Types of Modern Ciphers:</a:t>
            </a:r>
            <a:br>
              <a:rPr lang="en-US" b="1"/>
            </a:br>
            <a:endParaRPr b="1"/>
          </a:p>
        </p:txBody>
      </p:sp>
      <p:sp>
        <p:nvSpPr>
          <p:cNvPr id="755" name="Google Shape;755;p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Based on working: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Stream cipher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stream cipher is an encryption algorithm that </a:t>
            </a:r>
            <a:r>
              <a:rPr lang="en-US">
                <a:solidFill>
                  <a:srgbClr val="FF0000"/>
                </a:solidFill>
              </a:rPr>
              <a:t>encrypts 1 bit or byte of plaintext at a time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It uses an infinite stream of pseudorandom bits as the key</a:t>
            </a:r>
            <a:r>
              <a:rPr lang="en-US"/>
              <a:t>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Poplular stream ciphers: </a:t>
            </a:r>
            <a:r>
              <a:rPr lang="en-US" b="1">
                <a:solidFill>
                  <a:srgbClr val="FF0000"/>
                </a:solidFill>
              </a:rPr>
              <a:t>RC4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61" name="Google Shape;761;p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Block cipher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cipher is an encryption algorithm that </a:t>
            </a:r>
            <a:r>
              <a:rPr lang="en-US">
                <a:solidFill>
                  <a:srgbClr val="FF0000"/>
                </a:solidFill>
              </a:rPr>
              <a:t>encrypts a fixed size of n-bits of data - known as a block - at one time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usual sizes of </a:t>
            </a:r>
            <a:r>
              <a:rPr lang="en-US"/>
              <a:t>each </a:t>
            </a:r>
            <a:r>
              <a:rPr lang="en-US">
                <a:solidFill>
                  <a:srgbClr val="FF0000"/>
                </a:solidFill>
              </a:rPr>
              <a:t>block are 64 bits, 128 bits, and 256 bits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for example, </a:t>
            </a:r>
            <a:r>
              <a:rPr lang="en-US">
                <a:solidFill>
                  <a:srgbClr val="FF0000"/>
                </a:solidFill>
              </a:rPr>
              <a:t>a 64-bit block cipher will take in 64 bits of plaintext and encrypt it into 64 bits of ciphertext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Poplular block ciphers: </a:t>
            </a:r>
            <a:r>
              <a:rPr lang="en-US" b="1">
                <a:solidFill>
                  <a:srgbClr val="FF0000"/>
                </a:solidFill>
              </a:rPr>
              <a:t>DES, 3DES, AES, BLOWFISH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67" name="Google Shape;767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Based on type of key used: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1) Symmetric-key cryptography / Private Key Cryptography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68" name="Google Shape;768;p107" descr="diagram showing encrypt with a key and decrypt proces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6784" y="2632709"/>
            <a:ext cx="4329841" cy="4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800"/>
              <a:buNone/>
            </a:pPr>
            <a:r>
              <a:rPr lang="en-US" sz="2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CIA triad</a:t>
            </a:r>
            <a:endParaRPr sz="2800" b="1"/>
          </a:p>
        </p:txBody>
      </p:sp>
      <p:pic>
        <p:nvPicPr>
          <p:cNvPr id="156" name="Google Shape;156;p12" descr="CIA tri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40" y="1669364"/>
            <a:ext cx="4660334" cy="457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74" name="Google Shape;774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Symmetric-key cryptography, where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key is used for encryption and decryption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Symmetric-key cryptography refers to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methods in which both the sender and receiver share the same key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only kind of encryption publicly known until June 1976.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Symmetric key ciphers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as either block ciphers or stream ciphers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80" name="Google Shape;780;p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Disadvantages: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significant disadvantage of symmetric ciphers is the 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management necessary to use them securely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distinct pair of communicating parties must, ideally, share a different key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perhaps for each ciphertext exchanged as well.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86" name="Google Shape;786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keys required increases as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 square of the number of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members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which very quickly requires complex key management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92" name="Google Shape;792;p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2) Asymmetric-key cryptography / Public Key Cryptography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93" name="Google Shape;793;p111" descr="diagram of Public-key cryptography showing public key and private key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2680" y="2266950"/>
            <a:ext cx="470394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799" name="Google Shape;799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Public-key cryptography, where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keys are used for encryption and decryption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Padlock icon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from the Web browsers, which indicates that TLS, a public-key cryptography system, is in use.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A public key system is so constructed that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one key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(the 'private key')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computationally infeasible from the other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(the 'public key'), even though they are necessarily related. 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05" name="Google Shape;805;p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public-key cryptosystems,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public key may be freely distributed, while its paired private key must remain secret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 a public-key encryption system,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public key is used for encryption, while the private or secret key is used for decryption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11" name="Google Shape;811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More application of Public-Key cryptosystem: Digital Signature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</p:txBody>
      </p:sp>
      <p:pic>
        <p:nvPicPr>
          <p:cNvPr id="812" name="Google Shape;812;p1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8911" y="2300287"/>
            <a:ext cx="4807714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18" name="Google Shape;818;p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 the message is only signed and not encrypted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signs a message with her private key. 2) Bob can verify that Alice sent the message and that the message has not been modified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Most public-key algorithms involve operations such as modular multiplication and exponentiation, which are much more computationally expensive.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24" name="Google Shape;824;p1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Trapdoor function</a:t>
            </a:r>
            <a:endParaRPr/>
          </a:p>
        </p:txBody>
      </p:sp>
      <p:pic>
        <p:nvPicPr>
          <p:cNvPr id="825" name="Google Shape;825;p116" descr="https://upload.wikimedia.org/wikipedia/commons/thumb/8/8f/Trapdoor_permutation.svg/300px-Trapdoor_permutation.svg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206" y="2497727"/>
            <a:ext cx="3592830" cy="364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31" name="Google Shape;831;p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lang="en-US" b="1"/>
              <a:t>trapdoor function</a:t>
            </a:r>
            <a:r>
              <a:rPr lang="en-US"/>
              <a:t> </a:t>
            </a:r>
            <a:r>
              <a:rPr lang="en-US">
                <a:solidFill>
                  <a:srgbClr val="FF0000"/>
                </a:solidFill>
              </a:rPr>
              <a:t>is a function that is easy to compute in one direction, yet difficult to compute in the opposite direction.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An example of a simple mathematical trapdoor is "6895601 is the product of two prime numbers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find those numbers, A typical solution would be to try dividing 6895601 by several prime numbers until finding the answer.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Confidentiality, integrity and availability, also known as the CIA triad,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model designed to guide policies for information security within an organization.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sometimes referred to as the AIC triad.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triad are considered the 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most crucial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components of security.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37" name="Google Shape;837;p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 b="1"/>
              <a:t/>
            </a:r>
            <a:br>
              <a:rPr lang="en-US" sz="8000" b="1"/>
            </a:br>
            <a:r>
              <a:rPr lang="en-US" sz="8000" b="1"/>
              <a:t>End of Unit ‘1’</a:t>
            </a:r>
            <a:endParaRPr sz="8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 is </a:t>
            </a:r>
            <a:r>
              <a:rPr lang="en-US" sz="24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roughly equivalent to </a:t>
            </a:r>
            <a:r>
              <a:rPr lang="en-US" sz="2400" b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r>
              <a:rPr lang="en-US" sz="24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 undertaken to ensure confidentiality are designed to prevent sensitive information from reaching the wrong people, while making sure that the right people can in fact get it.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 sz="32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 </a:t>
            </a:r>
            <a:r>
              <a:rPr lang="en-US" sz="3200" b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r>
              <a:rPr lang="en-US" sz="24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common method of ensuring confidentiality.</a:t>
            </a:r>
            <a:endParaRPr sz="24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involves maintaining the consistency, accuracy, and trustworthiness of data over its entire life cycle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must not be changed in transit,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must be taken to ensure that data cannot be altered by unauthorized people.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measures include file permissions and user </a:t>
            </a:r>
            <a:r>
              <a:rPr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controls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is best ensured by rigorously maintaining all </a:t>
            </a:r>
            <a:r>
              <a:rPr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hardware.</a:t>
            </a: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hardware repairs immediately when needed and maintaining a correctly functioning operating system environment that is free of software conflicts.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also important to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up with all necessary system </a:t>
            </a:r>
            <a:r>
              <a:rPr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upgrades.</a:t>
            </a:r>
            <a:endParaRPr sz="24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adequate communication </a:t>
            </a:r>
            <a:r>
              <a:rPr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preventing the occurrence of </a:t>
            </a:r>
            <a:r>
              <a:rPr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bottlenecks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equally important.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Network Security Attack Types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Passive Attacks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Active Attacks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Computer security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computer security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also called 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 the protection of computer systems and information from harm, theft, and unauthorized use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 is the process of preventing and detecting unauthorized use of your computer system.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hardware is typically protected by the same means used to protect other valuable or sensitive equipment—namely, serial numbers, doors and locks, and alarms.</a:t>
            </a:r>
            <a:endParaRPr sz="4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protection of information and system access, on the other hand, is achieved through other tactics, some of them quite complex.</a:t>
            </a:r>
            <a:endParaRPr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Passive Attacks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first type of attack is passive attack. 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 passive attack can monitor, observe or build use of the system’s data for sure functions.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However, </a:t>
            </a:r>
            <a:r>
              <a:rPr lang="en-US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it doesn’t have any impact on the system resources, and also, the data can stay unchanged.</a:t>
            </a: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The victim is difficult to note passive attacks as this sort of attack is conducted in secret.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Passive attack </a:t>
            </a: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aims to achieve data or scan </a:t>
            </a:r>
            <a:r>
              <a:rPr lang="en-US" sz="36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open ports</a:t>
            </a: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6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vulnerabilities</a:t>
            </a: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of the network.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Passive Attack Examples</a:t>
            </a:r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Eavesdropping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 </a:t>
            </a:r>
            <a:r>
              <a:rPr lang="en-US" b="1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eavesdropping attack</a:t>
            </a: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 is taken into account as </a:t>
            </a:r>
            <a:r>
              <a:rPr lang="en-US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 kind of passive attack.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eavesdropping attack is to </a:t>
            </a:r>
            <a:r>
              <a:rPr lang="en-US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steal data transmitted among two devices or users that are communicating.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Traffic analysis is enclosed in eavesdropping.</a:t>
            </a: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8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An eavesdropping attack happens once the attackers insert a software package within the network path to capture future network traffic.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Release of messages</a:t>
            </a:r>
            <a:endParaRPr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 </a:t>
            </a:r>
            <a:r>
              <a:rPr lang="en-US" b="1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release of messages</a:t>
            </a: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 is additionally another </a:t>
            </a: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kind of passive attack.</a:t>
            </a: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attackers install a package to the device </a:t>
            </a:r>
            <a:r>
              <a:rPr lang="en-US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by using virus or malware</a:t>
            </a: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to watch the device’s activities</a:t>
            </a: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like a conversation of messages, emails, or any transferred files that contain personal information and knowledge. </a:t>
            </a:r>
            <a:endParaRPr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The attackers will use the data to compromise the device or network.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Assignment : </a:t>
            </a:r>
            <a:r>
              <a:rPr lang="en-US" sz="2800" dirty="0" smtClean="0"/>
              <a:t>Research about the following attacks</a:t>
            </a:r>
            <a:endParaRPr dirty="0"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none">
                <a:latin typeface="Calibri"/>
                <a:ea typeface="Calibri"/>
                <a:cs typeface="Calibri"/>
                <a:sym typeface="Calibri"/>
              </a:rPr>
              <a:t>Some other Passive Attacks:</a:t>
            </a:r>
            <a:endParaRPr/>
          </a:p>
          <a:p>
            <a:pPr marL="1143000" marR="0" lvl="2" indent="-228600" algn="l" rtl="0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  <a:buClr>
                <a:srgbClr val="0B0080"/>
              </a:buClr>
              <a:buSzPts val="1000"/>
              <a:buFont typeface="Noto Sans Symbols"/>
              <a:buChar char="∙"/>
            </a:pPr>
            <a:r>
              <a:rPr lang="en-US" sz="2400" u="none">
                <a:solidFill>
                  <a:srgbClr val="0B008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Wiretapping</a:t>
            </a:r>
            <a:endParaRPr sz="2400" u="none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  <a:buClr>
                <a:srgbClr val="0B0080"/>
              </a:buClr>
              <a:buSzPts val="1000"/>
              <a:buFont typeface="Noto Sans Symbols"/>
              <a:buChar char="∙"/>
            </a:pPr>
            <a:r>
              <a:rPr lang="en-US" sz="2400" u="none">
                <a:solidFill>
                  <a:srgbClr val="0B008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Port scanner</a:t>
            </a:r>
            <a:endParaRPr sz="2400" u="none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78"/>
              <a:buNone/>
            </a:pPr>
            <a:r>
              <a:rPr lang="en-US" sz="2978" b="1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Active Attacks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53"/>
              <a:buChar char="•"/>
            </a:pPr>
            <a:r>
              <a:rPr lang="en-US" sz="2553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</a:t>
            </a:r>
            <a:r>
              <a:rPr lang="en-US" sz="2553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active attack could be a network exploit during which the </a:t>
            </a:r>
            <a:r>
              <a:rPr lang="en-US" sz="2553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attackers will modify or alter the content and impact the system resource.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3"/>
              <a:buNone/>
            </a:pPr>
            <a:r>
              <a:rPr lang="en-US" sz="2553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3"/>
              <a:buChar char="•"/>
            </a:pPr>
            <a:r>
              <a:rPr lang="en-US" dirty="0">
                <a:sym typeface="Arial"/>
              </a:rPr>
              <a:t>an intruder initiates commands to </a:t>
            </a:r>
            <a:r>
              <a:rPr lang="en-US" dirty="0">
                <a:solidFill>
                  <a:srgbClr val="FF0000"/>
                </a:solidFill>
                <a:sym typeface="Arial"/>
              </a:rPr>
              <a:t>disrupt the network's normal operation or gain access to assets available </a:t>
            </a:r>
            <a:r>
              <a:rPr lang="en-US" dirty="0">
                <a:sym typeface="Arial"/>
              </a:rPr>
              <a:t>via the network.</a:t>
            </a:r>
            <a:endParaRPr dirty="0">
              <a:sym typeface="Poppins"/>
            </a:endParaRPr>
          </a:p>
          <a:p>
            <a:pPr marL="228600" lvl="0" indent="-664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3"/>
              <a:buNone/>
            </a:pPr>
            <a:endParaRPr sz="255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It’ll cause damages to the victims. </a:t>
            </a:r>
            <a:endParaRPr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attackers </a:t>
            </a:r>
            <a:r>
              <a:rPr lang="en-US" sz="36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can perform passive attacks to gather info before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they begin playacting a 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vigorous attack.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attackers attempt to disrupt and forced the lock of the system.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victims can get informed concerning the active attack.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This sort of attack can threaten their integrity and accessibility.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Denial-of-Service</a:t>
            </a:r>
            <a:endParaRPr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Denial-of-Service</a:t>
            </a: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 attacks (</a:t>
            </a:r>
            <a:r>
              <a:rPr lang="en-US" b="0" i="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DoS</a:t>
            </a:r>
            <a:r>
              <a:rPr lang="en-US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are one in each of the </a:t>
            </a:r>
            <a:r>
              <a:rPr lang="en-US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samples of active attack.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 denial-of-Service attack happens once the </a:t>
            </a: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attackers take action to close up a system or network.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This may cause the </a:t>
            </a:r>
            <a:r>
              <a:rPr lang="en-US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user to be unable to access the actual device or network.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attackers can 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flood the target device or network with traffic till it’s not responding </a:t>
            </a:r>
            <a:r>
              <a:rPr lang="en-US" sz="2800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 flaming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services </a:t>
            </a:r>
            <a:r>
              <a:rPr lang="en-US" sz="2800" b="0" i="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that are </a:t>
            </a:r>
            <a:r>
              <a:rPr lang="en-US" sz="2800" b="0" i="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affected are emails, websites.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security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Security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DNS spoofing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Domain Name Server (DNS) spoofing (a.k.a. DNS cache poisoning</a:t>
            </a: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) is an 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attack in which altered DNS records are used to </a:t>
            </a:r>
            <a:r>
              <a:rPr lang="en-US" sz="32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redirect online traffic to a fraudulent website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that resembles its intended destination.</a:t>
            </a:r>
            <a:endParaRPr sz="2400" dirty="0">
              <a:solidFill>
                <a:schemeClr val="tx1"/>
              </a:solidFill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Once there, </a:t>
            </a:r>
            <a:r>
              <a:rPr lang="en-US" sz="2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users are prompted to login into (what they believe to be) their account, giving the perpetrator the opportunity to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steal their access credentials and other types of sensitive information.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Furthermore, the </a:t>
            </a:r>
            <a:r>
              <a:rPr lang="en-US" sz="2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malicious website is often used to install worms or viruses on a user’s computer,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giving the perpetrator long-term access to it and the data it stores.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4074"/>
            <a:ext cx="10515600" cy="59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Assignment : </a:t>
            </a:r>
            <a:r>
              <a:rPr lang="en-US" sz="2800" dirty="0"/>
              <a:t>Research about the following attacks</a:t>
            </a:r>
            <a:endParaRPr sz="2800"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none">
                <a:latin typeface="Calibri"/>
                <a:ea typeface="Calibri"/>
                <a:cs typeface="Calibri"/>
                <a:sym typeface="Calibri"/>
              </a:rPr>
              <a:t>Other Active Attacks:</a:t>
            </a:r>
            <a:endParaRPr/>
          </a:p>
          <a:p>
            <a:pPr marL="457200" marR="0" lvl="1" indent="0" algn="l" rtl="0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u="none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SQL injection</a:t>
            </a:r>
            <a:endParaRPr/>
          </a:p>
          <a:p>
            <a:pPr marL="742950" marR="0" lvl="1" indent="-285750" algn="l" rtl="0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/>
              <a:t>Phishing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Cryptography</a:t>
            </a:r>
            <a:br>
              <a:rPr lang="en-US" b="1" dirty="0"/>
            </a:br>
            <a:endParaRPr b="1" dirty="0"/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word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from two Greek words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  “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 writing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is the art and science  of information hiding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is very  much associated with mathematics and</a:t>
            </a:r>
            <a:r>
              <a:rPr lang="en-US" sz="2400" u="sng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with application in many fields like computer security, electronic commerce, telecommunication, etc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2255" marR="0" lvl="0" indent="0" algn="l" rtl="0">
              <a:lnSpc>
                <a:spcPct val="3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Cryptanalysis </a:t>
            </a:r>
            <a:r>
              <a:rPr lang="en-US" sz="1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Cryptanalysis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the breaking of codes.  </a:t>
            </a:r>
            <a:endParaRPr dirty="0"/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Cryptanalysis  encompasses  all  of the 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to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 the plaintext and/or key from the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combined study of cryptography and cryptanalysis is known as </a:t>
            </a:r>
            <a:r>
              <a:rPr lang="en-US" sz="36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cryptology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and Decryption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 the process of encoding  a  message  so that its meaning  is not obvious 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 information from one  form to some other  unreadable form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 some algorithm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lang="en-US" sz="36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help of secret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text is called is </a:t>
            </a:r>
            <a:r>
              <a:rPr lang="en-US" sz="32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converted text is called </a:t>
            </a:r>
            <a:r>
              <a:rPr lang="en-US" sz="32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2255" marR="0" lvl="0" indent="0" algn="just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/>
          </a:p>
          <a:p>
            <a:pPr marL="262255" marR="0" lvl="0" indent="0" algn="just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455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reverse  process, transforming an encrypted message  back into its normal,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form. </a:t>
            </a:r>
            <a:endParaRPr/>
          </a:p>
          <a:p>
            <a:pPr marL="719455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decryption process also the use of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important.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Alternatively, the terms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encipher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decipher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we say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we </a:t>
            </a:r>
            <a:r>
              <a:rPr lang="en-US" sz="24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encode, encrypt, or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encipher the original message to hide its</a:t>
            </a:r>
            <a:r>
              <a:rPr lang="en-US" sz="24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tx1"/>
              </a:solidFill>
            </a:endParaRPr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we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decode, decrypt, or decipher it to reveal the original message</a:t>
            </a:r>
            <a:r>
              <a:rPr lang="en-US" sz="24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u="sng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319" name="Google Shape;319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928" y="1805939"/>
            <a:ext cx="11453392" cy="250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Information Security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FF0000"/>
                </a:solidFill>
                <a:sym typeface="Calibri"/>
              </a:rPr>
              <a:t>Information Security is basically the practice of preventing unauthorized access, use, disclosure</a:t>
            </a:r>
            <a:r>
              <a:rPr lang="en-US" dirty="0">
                <a:sym typeface="Calibri"/>
              </a:rPr>
              <a:t>, disruption,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modification</a:t>
            </a:r>
            <a:r>
              <a:rPr lang="en-US" dirty="0">
                <a:sym typeface="Calibri"/>
              </a:rPr>
              <a:t>, inspection, recording or destruction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of information.</a:t>
            </a:r>
            <a:r>
              <a:rPr lang="en-US" dirty="0">
                <a:sym typeface="Calibri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ym typeface="Calibri"/>
              </a:rPr>
              <a:t>Information can be anything like Your details or we can say your profile on social media, your data in mobile phone, your biometrics etc. </a:t>
            </a:r>
            <a:endParaRPr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5" name="Google Shape;32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a  parameter or  a  piece  of information used to determine  the output  of cryptographic algorithm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 doing  the encryption,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 determines the transformation of plaintext  to the cipher  text and vice  versa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 are  also used in other  cryptographic processes like  message authentication codes and digital signatures.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cryptographic systems depend upon the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 and thus the 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secrecy  of the key  is very  important.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1" name="Google Shape;33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issue for the key is its 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is the sole entity that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strength of the security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(normally algorithm used is public) we need to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key in a way</a:t>
            </a:r>
            <a:r>
              <a:rPr lang="en-US" sz="2400" u="sng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attacker should take long enough to try all possibilities. </a:t>
            </a:r>
            <a:endParaRPr u="sng" dirty="0">
              <a:solidFill>
                <a:schemeClr val="tx1"/>
              </a:solidFill>
            </a:endParaRPr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prevent the key from being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guessed 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the key must be random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7" name="Google Shape;33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an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 performing  encryption and decryption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cipher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upon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special information called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 of  the key,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 should be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not nearly impossible,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decrypt the resulting cipher into readable plaintext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Cryptosystem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0855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Cryptosystem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5-tuple/quintuple (E, D, M, K, C), where M set of plaintexts, K set of keys, C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ciphertexts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 set of encryption functions:</a:t>
            </a:r>
            <a:endParaRPr dirty="0"/>
          </a:p>
          <a:p>
            <a:pPr marL="26225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e: M x K = C and </a:t>
            </a:r>
            <a:endParaRPr dirty="0"/>
          </a:p>
          <a:p>
            <a:pPr marL="26225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set of decryption functions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dirty="0"/>
          </a:p>
          <a:p>
            <a:pPr marL="26225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C x K = M.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Classical Cryptosystem </a:t>
            </a:r>
            <a:endParaRPr dirty="0"/>
          </a:p>
          <a:p>
            <a:pPr marL="262255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54800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Historical pen and paper ciphers used in the past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are sometimes known as classical ciphers. </a:t>
            </a:r>
            <a:endParaRPr sz="2400" dirty="0">
              <a:solidFill>
                <a:schemeClr val="tx1"/>
              </a:solidFill>
              <a:sym typeface="Calibri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These are the very old or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quite old cryptosystem that were </a:t>
            </a: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used in pre computer age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 dirty="0"/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These crypto system are </a:t>
            </a: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too weak now days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and can be broken easily with computer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2255" marR="0" lvl="0" indent="0" algn="l" rtl="0">
              <a:lnSpc>
                <a:spcPct val="66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Substitution Cipher </a:t>
            </a:r>
            <a:br>
              <a:rPr lang="en-US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In substitution ciphers the letters are systematically replaced by other letters or symbols. </a:t>
            </a:r>
            <a:endParaRPr/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letters are replaced based on the given key value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Type of Substitution Cipher: Caesar </a:t>
            </a: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Cipher </a:t>
            </a:r>
            <a:b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It is the simple shift </a:t>
            </a:r>
            <a:r>
              <a:rPr lang="en-US" sz="2400" dirty="0" err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monoalphabetic</a:t>
            </a: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classical cipher where each letter is replaced by a letter 3 position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(actual Caesar cipher) </a:t>
            </a:r>
            <a:r>
              <a:rPr lang="en-US" sz="24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ahead using the circular alphabetic ordering i.e. letter after Z is A</a:t>
            </a:r>
            <a:r>
              <a:rPr lang="en-US" sz="24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640" y="4219127"/>
            <a:ext cx="6389925" cy="267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515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Here we  </a:t>
            </a: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number each English alphabet starting  from 0 (A) to 25 (Z)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marL="60515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Each letter of the clear message is replaced by the letter whose number is obtained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by adding the key (a number from 0 to 25) to the letter's number modulo 26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374" name="Google Shape;374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972" y="2514600"/>
            <a:ext cx="11297187" cy="288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Plaintext = “CAT”		Key = “3”</a:t>
            </a:r>
          </a:p>
          <a:p>
            <a:pPr>
              <a:buNone/>
            </a:pPr>
            <a:r>
              <a:rPr lang="en-US" sz="2000" b="1" dirty="0" smtClean="0"/>
              <a:t>For C,</a:t>
            </a:r>
          </a:p>
          <a:p>
            <a:pPr>
              <a:buNone/>
            </a:pPr>
            <a:r>
              <a:rPr lang="en-US" sz="2000" b="1" dirty="0" err="1" smtClean="0"/>
              <a:t>Ciphertext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m+k</a:t>
            </a:r>
            <a:r>
              <a:rPr lang="en-US" sz="2000" b="1" dirty="0" smtClean="0"/>
              <a:t>) mod 26</a:t>
            </a:r>
          </a:p>
          <a:p>
            <a:pPr>
              <a:buNone/>
            </a:pPr>
            <a:r>
              <a:rPr lang="en-US" sz="2000" b="1" dirty="0" smtClean="0"/>
              <a:t>		          =  (2+3) mod 26</a:t>
            </a:r>
          </a:p>
          <a:p>
            <a:pPr>
              <a:buNone/>
            </a:pPr>
            <a:r>
              <a:rPr lang="en-US" sz="2000" b="1" dirty="0" smtClean="0"/>
              <a:t>		          =   5 = F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For A,</a:t>
            </a:r>
          </a:p>
          <a:p>
            <a:pPr>
              <a:buNone/>
            </a:pPr>
            <a:r>
              <a:rPr lang="en-US" sz="2000" b="1" dirty="0" err="1" smtClean="0"/>
              <a:t>Ciphertext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m+k</a:t>
            </a:r>
            <a:r>
              <a:rPr lang="en-US" sz="2000" b="1" dirty="0" smtClean="0"/>
              <a:t>) mod 26</a:t>
            </a:r>
          </a:p>
          <a:p>
            <a:pPr>
              <a:buNone/>
            </a:pPr>
            <a:r>
              <a:rPr lang="en-US" sz="2000" b="1" dirty="0" smtClean="0"/>
              <a:t>		          =  (0+3) mod 26</a:t>
            </a:r>
          </a:p>
          <a:p>
            <a:pPr>
              <a:buNone/>
            </a:pPr>
            <a:r>
              <a:rPr lang="en-US" sz="2000" b="1" dirty="0" smtClean="0"/>
              <a:t>		          =   3 = D</a:t>
            </a:r>
          </a:p>
          <a:p>
            <a:pPr>
              <a:buNone/>
            </a:pPr>
            <a:r>
              <a:rPr lang="en-US" sz="2000" b="1" dirty="0" smtClean="0"/>
              <a:t>For T,</a:t>
            </a:r>
          </a:p>
          <a:p>
            <a:pPr>
              <a:buNone/>
            </a:pPr>
            <a:r>
              <a:rPr lang="en-US" sz="2000" b="1" dirty="0" err="1" smtClean="0"/>
              <a:t>Ciphertext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m+k</a:t>
            </a:r>
            <a:r>
              <a:rPr lang="en-US" sz="2000" b="1" dirty="0" smtClean="0"/>
              <a:t>) mod 26		Therefore,</a:t>
            </a:r>
          </a:p>
          <a:p>
            <a:pPr>
              <a:buNone/>
            </a:pPr>
            <a:r>
              <a:rPr lang="en-US" sz="2000" b="1" dirty="0" smtClean="0"/>
              <a:t>		          =  (20+3) mod 26		</a:t>
            </a:r>
            <a:r>
              <a:rPr lang="en-US" sz="2000" b="1" dirty="0" err="1" smtClean="0"/>
              <a:t>Ciphertext</a:t>
            </a:r>
            <a:r>
              <a:rPr lang="en-US" sz="2000" b="1" dirty="0" smtClean="0"/>
              <a:t> of CAT is FDW</a:t>
            </a:r>
          </a:p>
          <a:p>
            <a:pPr>
              <a:buNone/>
            </a:pPr>
            <a:r>
              <a:rPr lang="en-US" sz="2000" b="1" dirty="0" smtClean="0"/>
              <a:t>		          =   23 = W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</a:rPr>
              <a:t>Network security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Network security consists of the policies and practices to prevent and monitor unauthorized access, misuse, modification, or denial of a computer network and network-accessible resources.</a:t>
            </a:r>
            <a:endParaRPr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Also 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ea typeface="Helvetica Neue"/>
                <a:cs typeface="Times" panose="02020603050405020304" pitchFamily="18" charset="0"/>
                <a:sym typeface="Helvetica Neue"/>
              </a:rPr>
              <a:t>refers to any activity designed to protect the usability and integrity of your network and data.</a:t>
            </a:r>
            <a:endParaRPr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" panose="02020603050405020304" pitchFamily="18" charset="0"/>
                <a:ea typeface="Arial"/>
                <a:cs typeface="Times" panose="02020603050405020304" pitchFamily="18" charset="0"/>
                <a:sym typeface="Arial"/>
              </a:rPr>
              <a:t>Network security involves the authorization of access to data in a network, which is controlled by the network administrator.</a:t>
            </a:r>
            <a:endParaRPr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" panose="02020603050405020304" pitchFamily="18" charset="0"/>
                <a:ea typeface="Arial"/>
                <a:cs typeface="Times" panose="02020603050405020304" pitchFamily="18" charset="0"/>
                <a:sym typeface="Arial"/>
              </a:rPr>
              <a:t>Network security covers a variety of computer networks, both public and private</a:t>
            </a:r>
            <a:endParaRPr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??Classwork</a:t>
            </a:r>
            <a:endParaRPr dirty="0"/>
          </a:p>
        </p:txBody>
      </p:sp>
      <p:sp>
        <p:nvSpPr>
          <p:cNvPr id="425" name="Google Shape;425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</a:t>
            </a:r>
            <a:r>
              <a:rPr lang="en-US" dirty="0" smtClean="0"/>
              <a:t>Caesar Cipher, </a:t>
            </a:r>
            <a:r>
              <a:rPr lang="en-US" dirty="0"/>
              <a:t>encrypt the following plaintext:</a:t>
            </a:r>
            <a:br>
              <a:rPr lang="en-US" dirty="0"/>
            </a:b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US" dirty="0"/>
              <a:t>plaintext= </a:t>
            </a:r>
            <a:r>
              <a:rPr lang="en-US" dirty="0" smtClean="0"/>
              <a:t>“he is a cop”, </a:t>
            </a:r>
            <a:r>
              <a:rPr lang="en-US" dirty="0"/>
              <a:t>	key = </a:t>
            </a:r>
            <a:r>
              <a:rPr lang="en-US" dirty="0" smtClean="0"/>
              <a:t>23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US" dirty="0"/>
              <a:t>plaintext= </a:t>
            </a:r>
            <a:r>
              <a:rPr lang="en-US" dirty="0" smtClean="0"/>
              <a:t>“he is the murderer”, </a:t>
            </a:r>
            <a:r>
              <a:rPr lang="en-US" dirty="0"/>
              <a:t>	key </a:t>
            </a:r>
            <a:r>
              <a:rPr lang="en-US"/>
              <a:t>= </a:t>
            </a:r>
            <a:r>
              <a:rPr lang="en-US" smtClean="0"/>
              <a:t>17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Using Caesar Cipher, </a:t>
            </a:r>
            <a:r>
              <a:rPr lang="en-US" dirty="0" smtClean="0"/>
              <a:t>decrypt </a:t>
            </a:r>
            <a:r>
              <a:rPr lang="en-US" dirty="0"/>
              <a:t>the following </a:t>
            </a:r>
            <a:r>
              <a:rPr lang="en-US" dirty="0" err="1" smtClean="0"/>
              <a:t>ciphertext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indent="-457200">
              <a:buSzPts val="2400"/>
              <a:buAutoNum type="alphaLcParenR"/>
            </a:pPr>
            <a:r>
              <a:rPr lang="en-US" dirty="0" err="1" smtClean="0"/>
              <a:t>ciphertext</a:t>
            </a:r>
            <a:r>
              <a:rPr lang="en-US" dirty="0"/>
              <a:t>= </a:t>
            </a:r>
            <a:r>
              <a:rPr lang="en-US" dirty="0" smtClean="0"/>
              <a:t>“RHXI”, </a:t>
            </a:r>
            <a:r>
              <a:rPr lang="en-US" dirty="0"/>
              <a:t>	key = </a:t>
            </a:r>
            <a:r>
              <a:rPr lang="en-US" dirty="0" smtClean="0"/>
              <a:t>15</a:t>
            </a: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80" name="Google Shape;380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Attacking the Cipher</a:t>
            </a:r>
            <a:br>
              <a:rPr lang="en-US" sz="20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2000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Caesar Cipher is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quite easily broken 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even with </a:t>
            </a:r>
            <a:r>
              <a:rPr lang="en-US" sz="2000" dirty="0" err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ciphertext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only. </a:t>
            </a:r>
            <a:endParaRPr dirty="0"/>
          </a:p>
          <a:p>
            <a:pPr marL="490855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One 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can attack the cipher text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using exhaustive search by trying all possible keys until you find the right one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b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20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Exhaustive search is best suited if the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key  space  is small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and we 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have  only  26 possible keys 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main problem with Caesar’s Cipher  is that the key  is too short  and can be  found by exhaustive search.</a:t>
            </a:r>
            <a:endParaRPr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Transposition Cipher </a:t>
            </a:r>
            <a:b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transposition ciphers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letters are systematically arranged so that the actual position of 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letters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gets changed making the text garble. 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92" name="Google Shape;392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Type of </a:t>
            </a:r>
            <a:r>
              <a:rPr lang="en-US" sz="2400" b="1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Transposition </a:t>
            </a:r>
            <a:r>
              <a:rPr lang="en-US" sz="24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Cipher: Rail-Fence Cipher </a:t>
            </a:r>
            <a:r>
              <a:rPr lang="en-US" sz="18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1800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Rail Fence Cipher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is a form of transposition cipher that derives its name from the way in which it is encoded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b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 sz="20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90855" marR="0" lvl="0" indent="-228600" algn="l" rtl="0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plain text is written in a specific pattern in the fences of the rail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0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048" y="3967368"/>
            <a:ext cx="4193691" cy="235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99" name="Google Shape;399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Encryption</a:t>
            </a:r>
            <a:endParaRPr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Firstly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you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need to have a key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for this cipher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the number of rows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 are going to have </a:t>
            </a:r>
            <a:r>
              <a:rPr lang="en-US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plaintext is written downwards and diagonally on successive  "rails"  of an imaginary  fence, then moving  up when we  reach the bottom rail</a:t>
            </a:r>
            <a:r>
              <a:rPr lang="en-US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When we reach the top rail, the message is written downwards again until the whole plaintext is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written out</a:t>
            </a:r>
            <a:r>
              <a:rPr lang="en-US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message is then read off in rows</a:t>
            </a:r>
            <a:r>
              <a:rPr lang="en-US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plaintext "defend the east wall" is written as shown below, with all spaces removed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ciphertext is then read off by writing the top row first, followed by the bottom row, to get DFNTEATALEEDHESWL.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53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943" y="2794965"/>
            <a:ext cx="10517242" cy="148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plaintext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 used above, "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defend the east wall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a key of 3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we get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encryption process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shown below.</a:t>
            </a:r>
            <a:endParaRPr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Rail Fence Cipher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a key of 3, the nulls(“X”) added at the end of the message to make it the right length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ciphertext</a:t>
            </a:r>
            <a:r>
              <a:rPr lang="en-US" dirty="0" smtClean="0">
                <a:solidFill>
                  <a:srgbClr val="FF0000"/>
                </a:solidFill>
              </a:rPr>
              <a:t> is read off row by row to get DNETLEEDHESWLXFTAAX</a:t>
            </a:r>
            <a:endParaRPr lang="en-US" dirty="0" smtClean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3" name="Google Shape;413;p54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460" y="2813724"/>
            <a:ext cx="10515600" cy="186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??Classwork</a:t>
            </a:r>
            <a:endParaRPr/>
          </a:p>
        </p:txBody>
      </p:sp>
      <p:sp>
        <p:nvSpPr>
          <p:cNvPr id="425" name="Google Shape;425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rail fence, encrypt the following plaintext:</a:t>
            </a:r>
            <a:br>
              <a:rPr lang="en-US" dirty="0"/>
            </a:b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US" dirty="0"/>
              <a:t>plaintext= “the gun is under the table”, 	key = 3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R"/>
            </a:pPr>
            <a:r>
              <a:rPr lang="en-US" dirty="0"/>
              <a:t>plaintext= “the gun is under the table”, 	key = 4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Decryption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decryptio</a:t>
            </a:r>
            <a:r>
              <a:rPr lang="en-US" dirty="0"/>
              <a:t>n process for the Rail Fence Cipher </a:t>
            </a:r>
            <a:r>
              <a:rPr lang="en-US" dirty="0">
                <a:solidFill>
                  <a:srgbClr val="FF0000"/>
                </a:solidFill>
              </a:rPr>
              <a:t>involves reconstructing the diagonal grid used to encrypt </a:t>
            </a:r>
            <a:r>
              <a:rPr lang="en-US" dirty="0"/>
              <a:t>the message.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rgbClr val="FF0000"/>
                </a:solidFill>
              </a:rPr>
              <a:t>writing the message, but leaving a dash in place of the spaces yet to be occupied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Gradually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>
                <a:solidFill>
                  <a:srgbClr val="FF0000"/>
                </a:solidFill>
              </a:rPr>
              <a:t>all the dashes with the corresponding letters</a:t>
            </a:r>
            <a:r>
              <a:rPr lang="en-US" dirty="0"/>
              <a:t>, and read off the plaintext from the table.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949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tart </a:t>
            </a:r>
            <a:r>
              <a:rPr lang="en-US" dirty="0">
                <a:solidFill>
                  <a:srgbClr val="FF0000"/>
                </a:solidFill>
              </a:rPr>
              <a:t>by making a grid with as many rows as the key is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 as many columns as the length of the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place the first letter in the top left square, and dashes diagonally downwards where the letters will be.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we get back to the top row, we place the next letter in the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Continue </a:t>
            </a:r>
            <a:r>
              <a:rPr lang="en-US" dirty="0">
                <a:solidFill>
                  <a:srgbClr val="FF0000"/>
                </a:solidFill>
              </a:rPr>
              <a:t>like this </a:t>
            </a:r>
            <a:r>
              <a:rPr lang="en-US" dirty="0"/>
              <a:t>across the row, and start the next row when you reach the end.</a:t>
            </a:r>
          </a:p>
        </p:txBody>
      </p:sp>
    </p:spTree>
    <p:extLst>
      <p:ext uri="{BB962C8B-B14F-4D97-AF65-F5344CB8AC3E}">
        <p14:creationId xmlns:p14="http://schemas.microsoft.com/office/powerpoint/2010/main" val="218097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ea typeface="Helvetica Neue"/>
                <a:cs typeface="Times" panose="02020603050405020304" pitchFamily="18" charset="0"/>
                <a:sym typeface="Helvetica Neue"/>
              </a:rPr>
              <a:t>It includes both hardware and software technologies. </a:t>
            </a:r>
            <a:endParaRPr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ea typeface="Helvetica Neue"/>
                <a:cs typeface="Times" panose="02020603050405020304" pitchFamily="18" charset="0"/>
                <a:sym typeface="Helvetica Neue"/>
              </a:rPr>
              <a:t>Effective network security manages access to the network. </a:t>
            </a:r>
            <a:endParaRPr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ea typeface="Helvetica Neue"/>
                <a:cs typeface="Times" panose="02020603050405020304" pitchFamily="18" charset="0"/>
                <a:sym typeface="Helvetica Neue"/>
              </a:rPr>
              <a:t>It targets a variety of threats and stops them from entering or spreading on your network. </a:t>
            </a:r>
            <a:endParaRPr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= TEKOOHRACIRMNREATANFTETYTGHH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Step 1: </a:t>
            </a:r>
            <a:r>
              <a:rPr lang="en-US" dirty="0"/>
              <a:t>We </a:t>
            </a:r>
            <a:r>
              <a:rPr lang="en-US" dirty="0" smtClean="0"/>
              <a:t>draw a </a:t>
            </a:r>
            <a:r>
              <a:rPr lang="en-US" dirty="0"/>
              <a:t>table with 4 rows because the key is 4, and 28 columns as the </a:t>
            </a:r>
            <a:r>
              <a:rPr lang="en-US" dirty="0" err="1"/>
              <a:t>ciphertext</a:t>
            </a:r>
            <a:r>
              <a:rPr lang="en-US" dirty="0"/>
              <a:t> has length 28.</a:t>
            </a:r>
          </a:p>
        </p:txBody>
      </p:sp>
      <p:pic>
        <p:nvPicPr>
          <p:cNvPr id="4" name="Picture 3" descr="Picture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" y="4481354"/>
            <a:ext cx="11353800" cy="23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853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1560"/>
            <a:ext cx="10515600" cy="5806439"/>
          </a:xfrm>
        </p:spPr>
        <p:txBody>
          <a:bodyPr/>
          <a:lstStyle/>
          <a:p>
            <a:r>
              <a:rPr lang="en-US" dirty="0" smtClean="0"/>
              <a:t>Step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</a:t>
            </a:r>
            <a:endParaRPr lang="en-US" dirty="0"/>
          </a:p>
        </p:txBody>
      </p:sp>
      <p:pic>
        <p:nvPicPr>
          <p:cNvPr id="4" name="Picture 3" descr="Picture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90688"/>
            <a:ext cx="11353800" cy="167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icture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245928"/>
            <a:ext cx="11353800" cy="165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314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From this we can now read the plaintext off following the diagonals to get "they are attacking from the north".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icture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4" y="2437447"/>
            <a:ext cx="11515725" cy="218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2901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??Classwork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Using rail fence, </a:t>
            </a:r>
            <a:r>
              <a:rPr lang="en-US" dirty="0" smtClean="0"/>
              <a:t>decrypt </a:t>
            </a:r>
            <a:r>
              <a:rPr lang="en-US" dirty="0"/>
              <a:t>the following </a:t>
            </a:r>
            <a:r>
              <a:rPr lang="en-US" dirty="0" err="1" smtClean="0"/>
              <a:t>ciphertext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indent="-457200">
              <a:buSzPts val="2400"/>
              <a:buAutoNum type="alphaLcParenR"/>
            </a:pPr>
            <a:r>
              <a:rPr lang="en-US" dirty="0" err="1" smtClean="0"/>
              <a:t>ciphertext</a:t>
            </a:r>
            <a:r>
              <a:rPr lang="en-US" dirty="0"/>
              <a:t>= “</a:t>
            </a:r>
            <a:r>
              <a:rPr lang="en-US" dirty="0" smtClean="0"/>
              <a:t>BOOIGXUYUBOSNUUTYRKAS</a:t>
            </a:r>
            <a:r>
              <a:rPr lang="en-US" dirty="0"/>
              <a:t>”, 	key = 3</a:t>
            </a:r>
          </a:p>
          <a:p>
            <a:pPr lvl="1" indent="-457200">
              <a:buSzPts val="2400"/>
              <a:buAutoNum type="alphaLcParenR"/>
            </a:pPr>
            <a:r>
              <a:rPr lang="en-US" dirty="0" err="1" smtClean="0"/>
              <a:t>Ciphertext</a:t>
            </a:r>
            <a:r>
              <a:rPr lang="en-US" dirty="0"/>
              <a:t>= “ASNODANETISOTNMVNEMEGWFBAOGSWEREIHALVNSBTLI”, 	key = 5</a:t>
            </a:r>
            <a:endParaRPr lang="en-US" dirty="0" smtClean="0"/>
          </a:p>
          <a:p>
            <a:pPr lvl="1" indent="-457200">
              <a:buSzPts val="2400"/>
              <a:buFont typeface="Arial"/>
              <a:buAutoNum type="alphaLcParenR"/>
            </a:pPr>
            <a:r>
              <a:rPr lang="en-US" dirty="0" err="1"/>
              <a:t>Ciphertext</a:t>
            </a:r>
            <a:r>
              <a:rPr lang="en-US" dirty="0"/>
              <a:t>= “EOCSNYUWLEJYREASONS”, 	key = 4</a:t>
            </a:r>
          </a:p>
          <a:p>
            <a:pPr lvl="1" indent="-457200">
              <a:buSzPts val="2400"/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No: b Solution: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31861"/>
              </p:ext>
            </p:extLst>
          </p:nvPr>
        </p:nvGraphicFramePr>
        <p:xfrm>
          <a:off x="838208" y="2088110"/>
          <a:ext cx="10515591" cy="2197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39"/>
                <a:gridCol w="256350"/>
                <a:gridCol w="231358"/>
                <a:gridCol w="294196"/>
                <a:gridCol w="227073"/>
                <a:gridCol w="231358"/>
                <a:gridCol w="289199"/>
                <a:gridCol w="231358"/>
                <a:gridCol w="227073"/>
                <a:gridCol w="231358"/>
                <a:gridCol w="231358"/>
                <a:gridCol w="239926"/>
                <a:gridCol w="239926"/>
                <a:gridCol w="231358"/>
                <a:gridCol w="253495"/>
                <a:gridCol w="194227"/>
                <a:gridCol w="256350"/>
                <a:gridCol w="227073"/>
                <a:gridCol w="294196"/>
                <a:gridCol w="194227"/>
                <a:gridCol w="231358"/>
                <a:gridCol w="252779"/>
                <a:gridCol w="227073"/>
                <a:gridCol w="258493"/>
                <a:gridCol w="258493"/>
                <a:gridCol w="231358"/>
                <a:gridCol w="239926"/>
                <a:gridCol w="245639"/>
                <a:gridCol w="220647"/>
                <a:gridCol w="207794"/>
                <a:gridCol w="106624"/>
                <a:gridCol w="232786"/>
                <a:gridCol w="256350"/>
                <a:gridCol w="251353"/>
                <a:gridCol w="289199"/>
                <a:gridCol w="258493"/>
                <a:gridCol w="243497"/>
                <a:gridCol w="194227"/>
                <a:gridCol w="256350"/>
                <a:gridCol w="253495"/>
                <a:gridCol w="243497"/>
                <a:gridCol w="245639"/>
                <a:gridCol w="256350"/>
                <a:gridCol w="227073"/>
              </a:tblGrid>
              <a:tr h="439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365125"/>
            <a:ext cx="11437033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Monoalphabetic</a:t>
            </a:r>
            <a:r>
              <a:rPr lang="en-US" sz="4000" b="1" dirty="0" smtClean="0"/>
              <a:t> Cipher v/s </a:t>
            </a:r>
            <a:r>
              <a:rPr lang="en-US" sz="4000" b="1" dirty="0" err="1" smtClean="0"/>
              <a:t>Polyalphabetic</a:t>
            </a:r>
            <a:r>
              <a:rPr lang="en-US" sz="4000" b="1" dirty="0" smtClean="0"/>
              <a:t> Cipher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218" y="1825625"/>
            <a:ext cx="11563644" cy="4351338"/>
          </a:xfrm>
        </p:spPr>
        <p:txBody>
          <a:bodyPr/>
          <a:lstStyle/>
          <a:p>
            <a:r>
              <a:rPr lang="en-US" b="1" dirty="0" err="1" smtClean="0"/>
              <a:t>Monoalphabetic</a:t>
            </a:r>
            <a:r>
              <a:rPr lang="en-US" b="1" dirty="0" smtClean="0"/>
              <a:t> Cipher :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monoalphabetic</a:t>
            </a:r>
            <a:r>
              <a:rPr lang="en-US" dirty="0" smtClean="0">
                <a:solidFill>
                  <a:srgbClr val="FF0000"/>
                </a:solidFill>
              </a:rPr>
              <a:t> cipher is any cipher in which the letters of the plain text are mapped to cipher text letters based on a single alphabetic key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Examples of </a:t>
            </a:r>
            <a:r>
              <a:rPr lang="en-US" dirty="0" err="1" smtClean="0"/>
              <a:t>monoalphabetic</a:t>
            </a:r>
            <a:r>
              <a:rPr lang="en-US" dirty="0" smtClean="0"/>
              <a:t> ciphers would include the Caesar-shift cipher, where each letter is shifted based on a numeric key, and the </a:t>
            </a:r>
            <a:r>
              <a:rPr lang="en-US" dirty="0" err="1" smtClean="0"/>
              <a:t>atbash</a:t>
            </a:r>
            <a:r>
              <a:rPr lang="en-US" dirty="0" smtClean="0"/>
              <a:t> cipher, where each letter is mapped to the letter symmetric to it about the center of the alphabet.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Polyalphabetic</a:t>
            </a:r>
            <a:r>
              <a:rPr lang="en-US" b="1" dirty="0" smtClean="0"/>
              <a:t> Cipher :</a:t>
            </a:r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polyalphabetic</a:t>
            </a:r>
            <a:r>
              <a:rPr lang="en-US" dirty="0" smtClean="0">
                <a:solidFill>
                  <a:srgbClr val="FF0000"/>
                </a:solidFill>
              </a:rPr>
              <a:t> cipher is any cipher based on substitution, using multiple substitution alphabets.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Vigenère</a:t>
            </a:r>
            <a:r>
              <a:rPr lang="en-US" dirty="0" smtClean="0"/>
              <a:t> cipher is probably the best-known example of a </a:t>
            </a:r>
            <a:r>
              <a:rPr lang="en-US" dirty="0" err="1" smtClean="0"/>
              <a:t>polyalphabetic</a:t>
            </a:r>
            <a:r>
              <a:rPr lang="en-US" dirty="0" smtClean="0"/>
              <a:t> cipher, though it is a simplified special case. 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 dirty="0" err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Vigenere</a:t>
            </a:r>
            <a:r>
              <a:rPr lang="en-US" sz="24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Cipher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It is </a:t>
            </a:r>
            <a:r>
              <a:rPr lang="en-US" sz="1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like Caesar cipher, but uses a phrase or alphabet for ke</a:t>
            </a: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It is </a:t>
            </a:r>
            <a:r>
              <a:rPr lang="en-US" sz="1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lang="en-US" sz="1800" dirty="0" err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polyalphabetic</a:t>
            </a:r>
            <a:r>
              <a:rPr lang="en-US" sz="1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cipher</a:t>
            </a: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It is a </a:t>
            </a:r>
            <a:r>
              <a:rPr lang="en-US" sz="1800" dirty="0">
                <a:solidFill>
                  <a:srgbClr val="FF0000"/>
                </a:solidFill>
              </a:rPr>
              <a:t>type of substitution cipher</a:t>
            </a:r>
            <a:r>
              <a:rPr lang="en-US" sz="1800" dirty="0"/>
              <a:t>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It </a:t>
            </a:r>
            <a:r>
              <a:rPr lang="en-US" sz="1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uses a table called </a:t>
            </a:r>
            <a:r>
              <a:rPr lang="en-US" sz="1800" dirty="0" err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Vignere</a:t>
            </a:r>
            <a:r>
              <a:rPr lang="en-US" sz="1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Table </a:t>
            </a: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both encryption and decryption process.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Encryption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Before encryption, repeat the keyword as long as the length of the plaintext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Use the </a:t>
            </a:r>
            <a:r>
              <a:rPr lang="en-US" dirty="0" err="1">
                <a:solidFill>
                  <a:srgbClr val="FF0000"/>
                </a:solidFill>
              </a:rPr>
              <a:t>Vignere</a:t>
            </a:r>
            <a:r>
              <a:rPr lang="en-US" dirty="0">
                <a:solidFill>
                  <a:srgbClr val="FF0000"/>
                </a:solidFill>
              </a:rPr>
              <a:t> table for encryption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plaintext </a:t>
            </a:r>
            <a:r>
              <a:rPr lang="en-US" dirty="0">
                <a:solidFill>
                  <a:schemeClr val="tx1"/>
                </a:solidFill>
              </a:rPr>
              <a:t>characters</a:t>
            </a:r>
            <a:r>
              <a:rPr lang="en-US" dirty="0">
                <a:solidFill>
                  <a:srgbClr val="FF0000"/>
                </a:solidFill>
              </a:rPr>
              <a:t> are across the row and key </a:t>
            </a:r>
            <a:r>
              <a:rPr lang="en-US" dirty="0">
                <a:solidFill>
                  <a:schemeClr val="tx1"/>
                </a:solidFill>
              </a:rPr>
              <a:t>characters </a:t>
            </a:r>
            <a:r>
              <a:rPr lang="en-US" dirty="0">
                <a:solidFill>
                  <a:srgbClr val="FF0000"/>
                </a:solidFill>
              </a:rPr>
              <a:t>are across the column </a:t>
            </a:r>
            <a:r>
              <a:rPr lang="en-US" dirty="0">
                <a:solidFill>
                  <a:schemeClr val="tx1"/>
                </a:solidFill>
              </a:rPr>
              <a:t>of the table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Match the plaintext and key character and select the appropriate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 character from table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443" name="Google Shape;443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93981" y="291546"/>
            <a:ext cx="6662697" cy="602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881952" y="2224584"/>
            <a:ext cx="0" cy="176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11657" y="291546"/>
            <a:ext cx="1509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4928" y="291545"/>
            <a:ext cx="2382672" cy="3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PLAINTEXT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96788" y="2790967"/>
            <a:ext cx="12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network security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keep out potential attackers, system needs to recognize each user and each device.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it can </a:t>
            </a:r>
            <a:r>
              <a:rPr lang="en-US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enforce security policies.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noncompliant endpoint devices or give them only limited access.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49" name="Google Shape;449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Example: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35200" marR="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plaintext  </a:t>
            </a:r>
            <a:r>
              <a:rPr lang="en-US" sz="1800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THEBOYHASTHEBALL </a:t>
            </a:r>
          </a:p>
          <a:p>
            <a:pPr marL="2235200" lvl="0" indent="0">
              <a:lnSpc>
                <a:spcPct val="118333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      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VIGVIGVIGVIGVIGV </a:t>
            </a:r>
            <a:endParaRPr dirty="0"/>
          </a:p>
          <a:p>
            <a:pPr marL="2235200" marR="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35200" marR="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err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ciphertext</a:t>
            </a:r>
            <a:r>
              <a:rPr lang="en-US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OPKWWECIYOPKWIRG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???Classwork</a:t>
            </a:r>
            <a:endParaRPr/>
          </a:p>
        </p:txBody>
      </p:sp>
      <p:sp>
        <p:nvSpPr>
          <p:cNvPr id="455" name="Google Shape;455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Create a </a:t>
            </a:r>
            <a:r>
              <a:rPr lang="en-US" dirty="0" err="1"/>
              <a:t>Vignere</a:t>
            </a:r>
            <a:r>
              <a:rPr lang="en-US" dirty="0"/>
              <a:t> Table from column E-O, and encrypt the plaintext “HELLO” with key “GHI”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Encrypt the plaintext “THEY ARE ATTACKING ON MONDAY” with key “GUN</a:t>
            </a:r>
            <a:r>
              <a:rPr lang="en-US" dirty="0" smtClean="0"/>
              <a:t>”</a:t>
            </a:r>
          </a:p>
          <a:p>
            <a:pPr marL="228600" indent="-228600">
              <a:buSzPts val="2800"/>
            </a:pPr>
            <a:r>
              <a:rPr lang="en-US" dirty="0" smtClean="0"/>
              <a:t>Decrypt the </a:t>
            </a:r>
            <a:r>
              <a:rPr lang="en-US" dirty="0" err="1" smtClean="0"/>
              <a:t>ciphertext</a:t>
            </a:r>
            <a:r>
              <a:rPr lang="en-US" dirty="0" smtClean="0"/>
              <a:t> “BHFBDYFIFDDFTWPFOH” with key “BOMB”</a:t>
            </a:r>
          </a:p>
          <a:p>
            <a:pPr marL="228600" indent="-228600">
              <a:buSzPts val="2800"/>
            </a:pPr>
            <a:r>
              <a:rPr lang="en-US" dirty="0" smtClean="0"/>
              <a:t>Decrypt the </a:t>
            </a:r>
            <a:r>
              <a:rPr lang="en-US" dirty="0" err="1" smtClean="0"/>
              <a:t>ciphertext</a:t>
            </a:r>
            <a:r>
              <a:rPr lang="en-US" smtClean="0"/>
              <a:t> “YYVJOAUYETIIVLPFJ” </a:t>
            </a:r>
            <a:r>
              <a:rPr lang="en-US" dirty="0" smtClean="0"/>
              <a:t>with key “RUN”</a:t>
            </a:r>
          </a:p>
          <a:p>
            <a:pPr marL="228600" indent="-228600">
              <a:buSzPts val="2800"/>
            </a:pPr>
            <a:endParaRPr lang="en-US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61" name="Google Shape;461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One-Time Pad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</a:t>
            </a:r>
            <a:r>
              <a:rPr lang="en-US">
                <a:solidFill>
                  <a:srgbClr val="FF0000"/>
                </a:solidFill>
              </a:rPr>
              <a:t>a variant of a Vigenère cipher with a random key everytime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 suggested using a random key, so the key need not be repeated.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"pad" part of the name comes from early implementations where </a:t>
            </a:r>
            <a:r>
              <a:rPr lang="en-US">
                <a:solidFill>
                  <a:srgbClr val="FF0000"/>
                </a:solidFill>
              </a:rPr>
              <a:t>the key material was distributed as a pad of paper, so that the top sheet could be easily torn off and destroyed after use</a:t>
            </a:r>
            <a:r>
              <a:rPr lang="en-US"/>
              <a:t>. </a:t>
            </a:r>
            <a:endParaRPr/>
          </a:p>
        </p:txBody>
      </p:sp>
      <p:pic>
        <p:nvPicPr>
          <p:cNvPr id="462" name="Google Shape;462;p62" descr="images.jf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6005" y="4781957"/>
            <a:ext cx="3799240" cy="199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68" name="Google Shape;468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ease of concealment, </a:t>
            </a:r>
            <a:r>
              <a:rPr lang="en-US" dirty="0">
                <a:solidFill>
                  <a:srgbClr val="FF0000"/>
                </a:solidFill>
              </a:rPr>
              <a:t>the pad </a:t>
            </a:r>
            <a:r>
              <a:rPr lang="en-US" dirty="0">
                <a:solidFill>
                  <a:schemeClr val="tx1"/>
                </a:solidFill>
              </a:rPr>
              <a:t>was sometimes </a:t>
            </a:r>
            <a:r>
              <a:rPr lang="en-US" dirty="0">
                <a:solidFill>
                  <a:srgbClr val="FF0000"/>
                </a:solidFill>
              </a:rPr>
              <a:t>reduced to such a small size that a powerful magnifying glass was required to use it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</a:rPr>
              <a:t>key is to be used to encrypt and decrypt a single message, and then is discarded</a:t>
            </a:r>
            <a:r>
              <a:rPr lang="en-US" dirty="0"/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74" name="Google Shape;474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/>
              <a:t>Vernam</a:t>
            </a:r>
            <a:r>
              <a:rPr lang="en-US" b="1" dirty="0"/>
              <a:t> Cipher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Vernam</a:t>
            </a:r>
            <a:r>
              <a:rPr lang="en-US" dirty="0"/>
              <a:t> Cipher is </a:t>
            </a:r>
            <a:r>
              <a:rPr lang="en-US" dirty="0">
                <a:solidFill>
                  <a:srgbClr val="FF0000"/>
                </a:solidFill>
              </a:rPr>
              <a:t>a type of substitution cipher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Like </a:t>
            </a:r>
            <a:r>
              <a:rPr lang="en-US" dirty="0"/>
              <a:t>Caesar cipher, in this mechanism we </a:t>
            </a:r>
            <a:r>
              <a:rPr lang="en-US" dirty="0">
                <a:solidFill>
                  <a:srgbClr val="FF0000"/>
                </a:solidFill>
              </a:rPr>
              <a:t>assign a number </a:t>
            </a:r>
            <a:r>
              <a:rPr lang="en-US" dirty="0">
                <a:solidFill>
                  <a:schemeClr val="tx1"/>
                </a:solidFill>
              </a:rPr>
              <a:t>to each character of the Plain-Text and Key, </a:t>
            </a:r>
            <a:r>
              <a:rPr lang="en-US" dirty="0">
                <a:solidFill>
                  <a:srgbClr val="FF0000"/>
                </a:solidFill>
              </a:rPr>
              <a:t>like (a = 0, b = 1, c = 2, … z = 25)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Encryption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Assign a number to each character of the plain-text and the key </a:t>
            </a:r>
            <a:r>
              <a:rPr lang="en-US"/>
              <a:t>according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alphabetical order.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Add both the number </a:t>
            </a:r>
            <a:r>
              <a:rPr lang="en-US"/>
              <a:t>corresponding Plain-text character and Key character.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Perform Modular operation or Subtract 26 from the number if the added number is greater than 26</a:t>
            </a:r>
            <a:r>
              <a:rPr lang="en-US"/>
              <a:t>, if it isn’t then leave it.</a:t>
            </a:r>
            <a:endParaRPr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86" name="Google Shape;486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Plain-Text: RUPK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Key: BABA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according to our encryption algorithm </a:t>
            </a:r>
            <a:r>
              <a:rPr lang="en-US">
                <a:solidFill>
                  <a:srgbClr val="FF0000"/>
                </a:solidFill>
              </a:rPr>
              <a:t>we assign a number to each character of our plain-text and key.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PT:   R   U   P   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NO:   17  20  15  10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92" name="Google Shape;492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KEY:  B  A  B  A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NO:   1  0  1  0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add the number of Plain-Text and Key</a:t>
            </a:r>
            <a:r>
              <a:rPr lang="en-US"/>
              <a:t>, then we will get the corresponding Cipher-Text character number.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CT-NO:	18  20  16  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CIPHER-TEXT:	S  U  Q  K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??Classwork</a:t>
            </a:r>
            <a:endParaRPr b="1"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Vernam Cipher, Encrypt the following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Plaintext = GUN IS UNDER THE TABLE</a:t>
            </a:r>
            <a:br>
              <a:rPr lang="en-US"/>
            </a:br>
            <a:r>
              <a:rPr lang="en-US"/>
              <a:t>	Key = REVOLVER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Using Vernam Cipher, Decrypt the following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Ciphertext = UVQZBFQVTWZHOIOMFODXFOBPO</a:t>
            </a:r>
            <a:br>
              <a:rPr lang="en-US"/>
            </a:br>
            <a:r>
              <a:rPr lang="en-US"/>
              <a:t>	Key = BOMB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04" name="Google Shape;504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/>
              <a:t>Playfair</a:t>
            </a:r>
            <a:r>
              <a:rPr lang="en-US" b="1" dirty="0"/>
              <a:t> Cipher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 err="1"/>
              <a:t>Playfair</a:t>
            </a:r>
            <a:r>
              <a:rPr lang="en-US" dirty="0"/>
              <a:t> cipher </a:t>
            </a:r>
            <a:r>
              <a:rPr lang="en-US" dirty="0">
                <a:solidFill>
                  <a:srgbClr val="FF0000"/>
                </a:solidFill>
              </a:rPr>
              <a:t>encrypts pairs of letters (digraphs), instead of single letters</a:t>
            </a:r>
            <a:r>
              <a:rPr lang="en-US" dirty="0"/>
              <a:t> as is the case with simpler substitution ciphers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Frequency analysis is still possible </a:t>
            </a:r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dirty="0" err="1">
                <a:solidFill>
                  <a:schemeClr val="tx1"/>
                </a:solidFill>
              </a:rPr>
              <a:t>Playfair</a:t>
            </a:r>
            <a:r>
              <a:rPr lang="en-US" dirty="0">
                <a:solidFill>
                  <a:schemeClr val="tx1"/>
                </a:solidFill>
              </a:rPr>
              <a:t> cipher</a:t>
            </a:r>
            <a:r>
              <a:rPr lang="en-US" dirty="0">
                <a:solidFill>
                  <a:srgbClr val="FF0000"/>
                </a:solidFill>
              </a:rPr>
              <a:t>, however it would be against 600 possible pairs </a:t>
            </a:r>
            <a:r>
              <a:rPr lang="en-US" dirty="0">
                <a:solidFill>
                  <a:schemeClr val="tx1"/>
                </a:solidFill>
              </a:rPr>
              <a:t>of letters instead of 26 different possible letters</a:t>
            </a:r>
            <a:r>
              <a:rPr lang="en-US" dirty="0"/>
              <a:t>.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Antivirus software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●"/>
            </a:pPr>
            <a:r>
              <a:rPr lang="en-US" sz="2400" b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antivirus applications to protect the systems from harmful softwares.</a:t>
            </a: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●"/>
            </a:pPr>
            <a:r>
              <a:rPr lang="en-US" sz="2400" b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regularly updating the antivirus software helps to add and identify new virus definitions. </a:t>
            </a:r>
            <a:endParaRPr sz="24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0" name="Google Shape;510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 err="1"/>
              <a:t>playfair</a:t>
            </a:r>
            <a:r>
              <a:rPr lang="en-US" dirty="0"/>
              <a:t> cipher </a:t>
            </a:r>
            <a:r>
              <a:rPr lang="en-US" dirty="0">
                <a:solidFill>
                  <a:srgbClr val="FF0000"/>
                </a:solidFill>
              </a:rPr>
              <a:t>starts with creating a key table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key table is a 5×5 grid/matrix of letters </a:t>
            </a:r>
            <a:r>
              <a:rPr lang="en-US" u="sng" dirty="0">
                <a:solidFill>
                  <a:schemeClr val="tx1"/>
                </a:solidFill>
              </a:rPr>
              <a:t>that will act as the key </a:t>
            </a:r>
            <a:r>
              <a:rPr lang="en-US" dirty="0"/>
              <a:t>for encrypting your plaintext.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Each of the 25 letters must be unique and two letters of the alphabet (usually I&amp;J) is placed in the same box </a:t>
            </a:r>
            <a:r>
              <a:rPr lang="en-US" dirty="0"/>
              <a:t>as there are only 25 spots.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6" name="Google Shape;516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9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x  5 matrix  of letters  is constructed  using  the given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keyword.</a:t>
            </a:r>
            <a:endParaRPr sz="3600" dirty="0"/>
          </a:p>
          <a:p>
            <a:pPr marL="490855" marR="0" lvl="0" indent="-228600" algn="just" rtl="0">
              <a:lnSpc>
                <a:spcPct val="9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the given keyword is “MONARCHY”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5 x 5 matrix will look like below:</a:t>
            </a:r>
            <a:endParaRPr sz="3600" dirty="0"/>
          </a:p>
          <a:p>
            <a:pPr marL="262255" marR="0" lvl="0" indent="0" algn="just" rtl="0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</p:txBody>
      </p:sp>
      <p:pic>
        <p:nvPicPr>
          <p:cNvPr id="517" name="Google Shape;51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015" y="2600209"/>
            <a:ext cx="2659460" cy="30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23" name="Google Shape;523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7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matrix is constructed by filling in the letters of the keyword (minus duplicates) from left 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and from top to bottom, and then filling with the remaining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letters in alphabetic order in the remainder of the matrix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??Classwork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PlayFair</a:t>
            </a:r>
            <a:r>
              <a:rPr lang="en-US" dirty="0" smtClean="0"/>
              <a:t> Matrix with the given keywords  :</a:t>
            </a:r>
            <a:br>
              <a:rPr lang="en-US" dirty="0" smtClean="0"/>
            </a:br>
            <a:endParaRPr lang="en-US" dirty="0" smtClean="0"/>
          </a:p>
          <a:p>
            <a:pPr marL="685800" indent="-571500">
              <a:buFont typeface="+mj-lt"/>
              <a:buAutoNum type="romanUcPeriod"/>
            </a:pPr>
            <a:r>
              <a:rPr lang="en-US" dirty="0" smtClean="0"/>
              <a:t>“AEROPLANE”</a:t>
            </a:r>
          </a:p>
          <a:p>
            <a:pPr marL="685800" indent="-571500">
              <a:buFont typeface="+mj-lt"/>
              <a:buAutoNum type="romanUcPeriod"/>
            </a:pPr>
            <a:r>
              <a:rPr lang="en-US" smtClean="0"/>
              <a:t>“ALCOHOLIC”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692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29" name="Google Shape;529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Encryption: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 is encrypted two letters at a time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according to the following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rules:</a:t>
            </a:r>
            <a:endParaRPr/>
          </a:p>
          <a:p>
            <a:pPr marL="490855" marR="0" lvl="0" indent="-228600" algn="just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Repeating plaintext letters that are in the same pair are separated with a filler letter, such as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that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balloon would be treated as </a:t>
            </a:r>
            <a:r>
              <a:rPr lang="en-US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lx lo on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90855" marR="0" lvl="0" indent="-228600" algn="just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creating digraphs, if there are single character left at the end, then also pair it with the filler letter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0855" marR="0" lvl="0" indent="-228600" algn="just" rtl="0">
              <a:lnSpc>
                <a:spcPct val="1036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plaintext letters that fall in the same row of the matrix are each replaced by the letter to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the first element of the row circularly following the last.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530" name="Google Shape;530;p7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0907" y="4422575"/>
            <a:ext cx="4716388" cy="219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36" name="Google Shape;536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plaintext letters that fall in the same column are each replaced by the letter beneath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top element of the column circularly following the last.</a:t>
            </a:r>
            <a:endParaRPr/>
          </a:p>
        </p:txBody>
      </p:sp>
      <p:pic>
        <p:nvPicPr>
          <p:cNvPr id="537" name="Google Shape;537;p7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3834" y="2653982"/>
            <a:ext cx="5144914" cy="239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43" name="Google Shape;543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0855" marR="0" lvl="0" indent="-228600" algn="just" rtl="0">
              <a:lnSpc>
                <a:spcPct val="1036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form a rectangle with the two letters and take the letters on the horizontal opposite corner of the rectangle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7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88577"/>
            <a:ext cx="3606165" cy="168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8697" y="2588577"/>
            <a:ext cx="3606165" cy="168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181" y="2588577"/>
            <a:ext cx="3359785" cy="156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552" name="Google Shape;552;p7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7124" y="2263140"/>
            <a:ext cx="10916676" cy="335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??Classwork</a:t>
            </a:r>
            <a:endParaRPr/>
          </a:p>
        </p:txBody>
      </p:sp>
      <p:sp>
        <p:nvSpPr>
          <p:cNvPr id="558" name="Google Shape;558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Playfair Cipher, Encrypt the following creating Playfair matrix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Plaintext = THEY ARE TERRORIST</a:t>
            </a:r>
            <a:br>
              <a:rPr lang="en-US"/>
            </a:br>
            <a:r>
              <a:rPr lang="en-US"/>
              <a:t>	Key = REVOLVER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Playfair Cipher, Encrypt the following creating Playfair matrix  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Plaintext = THEY WANT TO ATTACK PRESIDENT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Key = BIDEN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4" name="Google Shape;564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Playfair Cipher, Decrypt the following creating Playfair matrix   using given key: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Plaintext = NAANDIBPCGKQCTYL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Key = TANGO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security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application may contain holes, or vulnerabilities, that attackers can use to infiltrate the network.</a:t>
            </a: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security encompasses the </a:t>
            </a:r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hardware, software, and processes you use to close those loop holes.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70" name="Google Shape;570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The Hill Cipher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Like the other </a:t>
            </a:r>
            <a:r>
              <a:rPr lang="en-US" dirty="0" err="1"/>
              <a:t>Digraphic</a:t>
            </a:r>
            <a:r>
              <a:rPr lang="en-US" dirty="0"/>
              <a:t> Ciphers </a:t>
            </a:r>
            <a:r>
              <a:rPr lang="en-US" dirty="0">
                <a:solidFill>
                  <a:srgbClr val="FF0000"/>
                </a:solidFill>
              </a:rPr>
              <a:t>it acts on groups of letters(digraphs)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Unlike the others though it is extendable to </a:t>
            </a:r>
            <a:r>
              <a:rPr lang="en-US" dirty="0">
                <a:solidFill>
                  <a:srgbClr val="FF0000"/>
                </a:solidFill>
              </a:rPr>
              <a:t>work on different sized blocks of letters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So, technically it </a:t>
            </a:r>
            <a:r>
              <a:rPr lang="en-US" dirty="0">
                <a:solidFill>
                  <a:srgbClr val="FF0000"/>
                </a:solidFill>
              </a:rPr>
              <a:t>is a </a:t>
            </a:r>
            <a:r>
              <a:rPr lang="en-US" dirty="0" err="1">
                <a:solidFill>
                  <a:srgbClr val="FF0000"/>
                </a:solidFill>
              </a:rPr>
              <a:t>polygraphic</a:t>
            </a:r>
            <a:r>
              <a:rPr lang="en-US" dirty="0">
                <a:solidFill>
                  <a:srgbClr val="FF0000"/>
                </a:solidFill>
              </a:rPr>
              <a:t> substitution cipher</a:t>
            </a:r>
            <a:r>
              <a:rPr lang="en-US" dirty="0"/>
              <a:t>, as it </a:t>
            </a:r>
            <a:r>
              <a:rPr lang="en-US" dirty="0">
                <a:solidFill>
                  <a:srgbClr val="FF0000"/>
                </a:solidFill>
              </a:rPr>
              <a:t>can work on digraphs, </a:t>
            </a:r>
            <a:r>
              <a:rPr lang="en-US" dirty="0" err="1">
                <a:solidFill>
                  <a:srgbClr val="FF0000"/>
                </a:solidFill>
              </a:rPr>
              <a:t>trigraphs</a:t>
            </a:r>
            <a:r>
              <a:rPr lang="en-US" dirty="0"/>
              <a:t> (3 letter blocks)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theoretically </a:t>
            </a:r>
            <a:r>
              <a:rPr lang="en-US" dirty="0">
                <a:solidFill>
                  <a:srgbClr val="FF0000"/>
                </a:solidFill>
              </a:rPr>
              <a:t>any sized blocks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76" name="Google Shape;576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Hill Cipher </a:t>
            </a:r>
            <a:r>
              <a:rPr lang="en-US" dirty="0"/>
              <a:t>uses an area of mathematics called Linear Algebra, and in particular </a:t>
            </a:r>
            <a:r>
              <a:rPr lang="en-US" dirty="0">
                <a:solidFill>
                  <a:srgbClr val="FF0000"/>
                </a:solidFill>
              </a:rPr>
              <a:t>requires </a:t>
            </a:r>
            <a:r>
              <a:rPr lang="en-US" dirty="0">
                <a:solidFill>
                  <a:schemeClr val="tx1"/>
                </a:solidFill>
              </a:rPr>
              <a:t>the user to have an </a:t>
            </a:r>
            <a:r>
              <a:rPr lang="en-US" dirty="0">
                <a:solidFill>
                  <a:srgbClr val="FF0000"/>
                </a:solidFill>
              </a:rPr>
              <a:t>elementary understanding of matrices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also make use of Modulo Arithmetic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this, the cipher </a:t>
            </a:r>
            <a:r>
              <a:rPr lang="en-US" b="1" dirty="0"/>
              <a:t>has a significantly more mathematical nature </a:t>
            </a:r>
            <a:r>
              <a:rPr lang="en-US" dirty="0"/>
              <a:t>than some of the others.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82" name="Google Shape;582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Requires a much deeper knowledge of the background mathematics.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</a:t>
            </a:r>
            <a:r>
              <a:rPr lang="en-US" u="sng" dirty="0">
                <a:solidFill>
                  <a:schemeClr val="tx1"/>
                </a:solidFill>
              </a:rPr>
              <a:t>important concepts are used throughout: Matrix Multiplication; Modular Inverses; Determinants of Matrices; Matrix </a:t>
            </a:r>
            <a:r>
              <a:rPr lang="en-US" u="sng" dirty="0" err="1">
                <a:solidFill>
                  <a:schemeClr val="tx1"/>
                </a:solidFill>
              </a:rPr>
              <a:t>Adjugates</a:t>
            </a:r>
            <a:r>
              <a:rPr lang="en-US" dirty="0"/>
              <a:t> (for finding inverses).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88" name="Google Shape;588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Encryption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encrypt a message using the Hill Cipher we must </a:t>
            </a:r>
            <a:r>
              <a:rPr lang="en-US">
                <a:solidFill>
                  <a:srgbClr val="FF0000"/>
                </a:solidFill>
              </a:rPr>
              <a:t>first turn keyword into a key matrix</a:t>
            </a:r>
            <a:r>
              <a:rPr lang="en-US"/>
              <a:t> (a 2 x 2 matrix for working with digraphs, a 3 x 3 matrix for working with trigraphs, etc).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Also turn the plaintext into digraphs </a:t>
            </a:r>
            <a:r>
              <a:rPr lang="en-US"/>
              <a:t>(or trigraphs) </a:t>
            </a:r>
            <a:r>
              <a:rPr lang="en-US">
                <a:solidFill>
                  <a:srgbClr val="FF0000"/>
                </a:solidFill>
              </a:rPr>
              <a:t>and</a:t>
            </a:r>
            <a:r>
              <a:rPr lang="en-US"/>
              <a:t> each of these </a:t>
            </a:r>
            <a:r>
              <a:rPr lang="en-US">
                <a:solidFill>
                  <a:srgbClr val="FF0000"/>
                </a:solidFill>
              </a:rPr>
              <a:t>into a column vector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</a:t>
            </a:r>
            <a:r>
              <a:rPr lang="en-US">
                <a:solidFill>
                  <a:srgbClr val="FF0000"/>
                </a:solidFill>
              </a:rPr>
              <a:t>then perform matrix multiplication modulo </a:t>
            </a:r>
            <a:r>
              <a:rPr lang="en-US"/>
              <a:t>the length of the alphabet (i.e. </a:t>
            </a:r>
            <a:r>
              <a:rPr lang="en-US">
                <a:solidFill>
                  <a:srgbClr val="FF0000"/>
                </a:solidFill>
              </a:rPr>
              <a:t>26</a:t>
            </a:r>
            <a:r>
              <a:rPr lang="en-US"/>
              <a:t>) on each vector.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These values </a:t>
            </a:r>
            <a:r>
              <a:rPr lang="en-US"/>
              <a:t>are then converted back into letters to </a:t>
            </a:r>
            <a:r>
              <a:rPr lang="en-US">
                <a:solidFill>
                  <a:srgbClr val="FF0000"/>
                </a:solidFill>
              </a:rPr>
              <a:t>produce the ciphertext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94" name="Google Shape;594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 (2x2 matrix)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Plaintext : "short example“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Keyword : HILL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step is to </a:t>
            </a:r>
            <a:r>
              <a:rPr lang="en-US">
                <a:solidFill>
                  <a:srgbClr val="FF0000"/>
                </a:solidFill>
              </a:rPr>
              <a:t>turn the keyword into a matrix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</a:t>
            </a:r>
            <a:r>
              <a:rPr lang="en-US" b="1"/>
              <a:t>keyword is longer than the 4 letters needed</a:t>
            </a:r>
            <a:r>
              <a:rPr lang="en-US"/>
              <a:t>, we would </a:t>
            </a:r>
            <a:r>
              <a:rPr lang="en-US" b="1"/>
              <a:t>only take the first 4 letters</a:t>
            </a:r>
            <a:r>
              <a:rPr lang="en-US"/>
              <a:t>, and </a:t>
            </a:r>
            <a:r>
              <a:rPr lang="en-US" b="1"/>
              <a:t>if</a:t>
            </a:r>
            <a:r>
              <a:rPr lang="en-US"/>
              <a:t> it was </a:t>
            </a:r>
            <a:r>
              <a:rPr lang="en-US" b="1"/>
              <a:t>shorter</a:t>
            </a:r>
            <a:r>
              <a:rPr lang="en-US"/>
              <a:t>, we would </a:t>
            </a:r>
            <a:r>
              <a:rPr lang="en-US" b="1"/>
              <a:t>fill it up with Filler Letter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00" name="Google Shape;600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The keyword matrix: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Convert this into a key matrix</a:t>
            </a:r>
            <a:r>
              <a:rPr lang="en-US"/>
              <a:t>. We do this by converting each letter into a number by its position in the alphabet (starting at 0). So, A = 0, B = 1, C= 2, D = 3, etc.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01" name="Google Shape;601;p84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5694" y="2454924"/>
            <a:ext cx="1506048" cy="122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84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7478" y="5087815"/>
            <a:ext cx="1430214" cy="119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08" name="Google Shape;608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Now, split the plaintext into digraphs, and write these as column vectors</a:t>
            </a:r>
            <a:r>
              <a:rPr lang="en-US" dirty="0"/>
              <a:t>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Now convert the plaintext column vectors </a:t>
            </a:r>
            <a:r>
              <a:rPr lang="en-US" dirty="0"/>
              <a:t>in the same way that we converted the keyword </a:t>
            </a:r>
            <a:r>
              <a:rPr lang="en-US" dirty="0">
                <a:solidFill>
                  <a:schemeClr val="tx1"/>
                </a:solidFill>
              </a:rPr>
              <a:t>into the key matrix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609" name="Google Shape;609;p85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0769" y="2303584"/>
            <a:ext cx="4620615" cy="118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5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4216" y="4763324"/>
            <a:ext cx="4170118" cy="152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16" name="Google Shape;616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multiply the key matrix by each column vector</a:t>
            </a:r>
            <a:endParaRPr/>
          </a:p>
        </p:txBody>
      </p:sp>
      <p:pic>
        <p:nvPicPr>
          <p:cNvPr id="617" name="Google Shape;617;p86" descr="Pi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30031"/>
            <a:ext cx="2666267" cy="11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6" descr="Pictur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1723" y="4212614"/>
            <a:ext cx="3408614" cy="17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24" name="Google Shape;624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Perform modulo 26 operation:</a:t>
            </a:r>
            <a:endParaRPr/>
          </a:p>
        </p:txBody>
      </p:sp>
      <p:pic>
        <p:nvPicPr>
          <p:cNvPr id="625" name="Google Shape;625;p87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1232" y="2075718"/>
            <a:ext cx="3048664" cy="113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7" descr="Pictur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3992440"/>
            <a:ext cx="4812617" cy="142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632" name="Google Shape;632;p88" descr="Pictur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940" y="1494330"/>
            <a:ext cx="7244862" cy="16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8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21821" y="3125330"/>
            <a:ext cx="8202961" cy="19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8" descr="Untitl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083" y="5160685"/>
            <a:ext cx="10524839" cy="1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3307</Words>
  <Application>Microsoft Office PowerPoint</Application>
  <PresentationFormat>Widescreen</PresentationFormat>
  <Paragraphs>682</Paragraphs>
  <Slides>130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9" baseType="lpstr">
      <vt:lpstr>Times New Roman</vt:lpstr>
      <vt:lpstr>Noto Sans Symbols</vt:lpstr>
      <vt:lpstr>Arial</vt:lpstr>
      <vt:lpstr>Tahoma</vt:lpstr>
      <vt:lpstr>Poppins</vt:lpstr>
      <vt:lpstr>Times</vt:lpstr>
      <vt:lpstr>Calibri</vt:lpstr>
      <vt:lpstr>Helvetica Neue</vt:lpstr>
      <vt:lpstr>Office Theme</vt:lpstr>
      <vt:lpstr>Cryptography Unit ‘1’  Introduction and Classical Ciphers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Passive Attack Examples</vt:lpstr>
      <vt:lpstr>PowerPoint Presentation</vt:lpstr>
      <vt:lpstr>PowerPoint Presentation</vt:lpstr>
      <vt:lpstr>Assignment : Research about the following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: Research about the following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             </vt:lpstr>
      <vt:lpstr>PowerPoint Presentation</vt:lpstr>
      <vt:lpstr>??Classwork</vt:lpstr>
      <vt:lpstr>No: b Solution:</vt:lpstr>
      <vt:lpstr>Monoalphabetic Cipher v/s Polyalphabetic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???Classwork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??Classwork</vt:lpstr>
      <vt:lpstr>PowerPoint Presentation</vt:lpstr>
      <vt:lpstr>PowerPoint Presentation</vt:lpstr>
      <vt:lpstr>Types of Modern Ciphers: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Unit ‘1’  Introduction and Classical Ciphers</dc:title>
  <dc:creator>Abhishek Dewan</dc:creator>
  <cp:lastModifiedBy>Abhishek-PC</cp:lastModifiedBy>
  <cp:revision>115</cp:revision>
  <dcterms:created xsi:type="dcterms:W3CDTF">2022-09-13T05:55:43Z</dcterms:created>
  <dcterms:modified xsi:type="dcterms:W3CDTF">2024-05-13T05:49:43Z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04f25e5720bb4428af44aa740b4cce53</vt:lpwstr>
  </property>
</Properties>
</file>