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3" r:id="rId8"/>
    <p:sldId id="264" r:id="rId9"/>
    <p:sldId id="265" r:id="rId10"/>
    <p:sldId id="260" r:id="rId11"/>
    <p:sldId id="276" r:id="rId12"/>
    <p:sldId id="266" r:id="rId13"/>
    <p:sldId id="267" r:id="rId14"/>
    <p:sldId id="273" r:id="rId15"/>
    <p:sldId id="274" r:id="rId16"/>
    <p:sldId id="275" r:id="rId17"/>
    <p:sldId id="268" r:id="rId18"/>
    <p:sldId id="272" r:id="rId19"/>
    <p:sldId id="261" r:id="rId20"/>
    <p:sldId id="311" r:id="rId21"/>
    <p:sldId id="277" r:id="rId22"/>
    <p:sldId id="324" r:id="rId23"/>
    <p:sldId id="270" r:id="rId24"/>
    <p:sldId id="278" r:id="rId25"/>
    <p:sldId id="279" r:id="rId26"/>
    <p:sldId id="312" r:id="rId27"/>
    <p:sldId id="281" r:id="rId28"/>
    <p:sldId id="282" r:id="rId29"/>
    <p:sldId id="283" r:id="rId30"/>
    <p:sldId id="284" r:id="rId31"/>
    <p:sldId id="285" r:id="rId32"/>
    <p:sldId id="271" r:id="rId33"/>
    <p:sldId id="286" r:id="rId34"/>
    <p:sldId id="287" r:id="rId35"/>
    <p:sldId id="288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30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9" r:id="rId55"/>
    <p:sldId id="310" r:id="rId56"/>
    <p:sldId id="322" r:id="rId57"/>
    <p:sldId id="297" r:id="rId58"/>
    <p:sldId id="313" r:id="rId59"/>
    <p:sldId id="314" r:id="rId60"/>
    <p:sldId id="315" r:id="rId61"/>
    <p:sldId id="316" r:id="rId62"/>
    <p:sldId id="290" r:id="rId63"/>
    <p:sldId id="317" r:id="rId64"/>
    <p:sldId id="318" r:id="rId65"/>
    <p:sldId id="323" r:id="rId66"/>
    <p:sldId id="31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8CD3FA-38B1-AE72-7992-D29609E50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75991A4-C4C9-F18D-20B4-D7B9D6574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5B3A1F-E685-9028-9F1C-13677562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50B-B782-4413-A866-594C7941FF2C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256254-CB3D-46F2-8FC1-8A89A7B1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FD5185-A630-0560-4A3C-EDF7BBE4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87AF-2B72-4533-9A76-A80BDC2D5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E33653-1CC9-4FA8-132B-37DCA4E2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57C7D44-BB35-A7FA-85F6-9A79A0D3B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8FEDAF-8605-239A-B5B1-31F2AC52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50B-B782-4413-A866-594C7941FF2C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569F66-B249-4BC7-0CEB-1BBE8973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9ED98E-9437-8657-752A-9A367D99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87AF-2B72-4533-9A76-A80BDC2D5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8249E08-7CE3-4AE0-36B7-CFC80B407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326EBFF-4308-1D7D-374F-722470226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458A96-DCDB-35E6-D936-D2103BC4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50B-B782-4413-A866-594C7941FF2C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CC4929-498C-61ED-734C-BE89D4B7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FC8F83-85E0-85ED-9BEA-36C42DB9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87AF-2B72-4533-9A76-A80BDC2D5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11774C-E481-B606-1778-5E84931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9B3944-F5F9-875F-1381-FDCFB84F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2518D5-6053-F90E-9FB5-A5AB16DB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50B-B782-4413-A866-594C7941FF2C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4EC200-CBB4-CB91-1422-D26297CF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BF45D6-34DB-3CF4-8A39-AAE39434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87AF-2B72-4533-9A76-A80BDC2D5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1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BFB9EC-DDDD-1AF0-2B63-4862D57E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3475BB-99E1-F3E6-934C-85ED53F1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24617D-7AEF-FDE2-3EBA-D3945935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50B-B782-4413-A866-594C7941FF2C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755E13-0911-3924-F72A-549695AE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0BCBB5-C3EE-A20D-7161-FB9D3D30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87AF-2B72-4533-9A76-A80BDC2D5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334DC8-50CC-E8F4-3470-48A04EC6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D73DDE-3206-448C-59D2-A603D7D19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D770CFB-0D68-AB99-404C-7F5DD40A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9B1E382-2A44-A5FF-A160-61D9E1A8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50B-B782-4413-A866-594C7941FF2C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EE0966-1ABE-00E2-A10C-FF15EF4B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AFC39FE-7435-82E0-DDE8-30209CBA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87AF-2B72-4533-9A76-A80BDC2D5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16D1D6-DEAF-D06F-4F3C-E59A8782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38D04C4-5B5E-0687-26CD-DB8889B2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A7BBFAB-52F6-5055-FDD7-852534178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AA5E87C-557F-44A4-6018-79578ED5F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4370B11-B8D5-013A-9073-57DE8AE61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2ACD2F3-9918-BD13-583C-9D24A427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50B-B782-4413-A866-594C7941FF2C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2C65B96-6A29-F566-08E8-E2BEE5B3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69C43CA-06D1-0F56-3723-5E5F6454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87AF-2B72-4533-9A76-A80BDC2D5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89864C-C0C5-2C1C-75E4-30EEB05B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D041AB-3F9B-D8C9-7AE5-6184ED10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50B-B782-4413-A866-594C7941FF2C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CF81359-14F7-288C-1154-A66D05E2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4FFE2BE-96B7-2E38-3453-DEF9486B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87AF-2B72-4533-9A76-A80BDC2D5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0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E09711E-DA02-45D2-258E-293DE864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50B-B782-4413-A866-594C7941FF2C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7C69F62-B591-BF86-8E66-50990387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F7FA4F2-E8B6-45F7-F1BF-BB779C7D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87AF-2B72-4533-9A76-A80BDC2D5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6BB756-F080-F1CB-B194-21C5170B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25FD5D-209C-DD7B-C2B7-A4A8C8E4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EA3063-4811-3DE2-3245-3D76CB00C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AA2B111-53A9-58B4-7E25-C94B4047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50B-B782-4413-A866-594C7941FF2C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823FF7A-22BA-ABD9-D9CB-3D34E9D6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B3C57FE-1E30-B6B8-3106-B4DBADD9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87AF-2B72-4533-9A76-A80BDC2D5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7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4CD813-D8FE-BCEF-A6E9-A1D0AB2F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924E6E7-7AFD-D7FE-C7F1-38B026D4C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CC33DDF-07E4-6A05-6D1D-A9316B015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35D57DF-AA9A-6929-38EE-F9EE8CE3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50B-B782-4413-A866-594C7941FF2C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28A98D-3EF9-CCC6-9EA5-75B21EA2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9F5E14-4E9A-C3B1-D960-1C12F4D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87AF-2B72-4533-9A76-A80BDC2D5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A1D9B38-EEB6-8CD1-7207-3AEDE138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4A839E-C3BE-1E76-B121-1155334BE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3E0762-2D77-0B13-E134-72A25235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B250B-B782-4413-A866-594C7941FF2C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FCBE17-CCFA-F021-124D-DF2E4D25B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0A90F0-4CAF-B675-9D9A-ACDCFF214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187AF-2B72-4533-9A76-A80BDC2D5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02302E-2B88-7E9F-C8D6-2AA3780C7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Unit ‘2</a:t>
            </a:r>
            <a:r>
              <a:rPr lang="en-US"/>
              <a:t>’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Part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Symmetric Ciphers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C046773-D755-B032-12D3-F07935D07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</a:t>
            </a:r>
            <a:r>
              <a:rPr lang="en-US" dirty="0" err="1"/>
              <a:t>Abhishek</a:t>
            </a:r>
            <a:r>
              <a:rPr lang="en-US" dirty="0"/>
              <a:t> </a:t>
            </a:r>
            <a:r>
              <a:rPr lang="en-US" dirty="0" err="1" smtClean="0"/>
              <a:t>Dewan</a:t>
            </a:r>
            <a:endParaRPr lang="en-US" dirty="0" smtClean="0"/>
          </a:p>
          <a:p>
            <a:r>
              <a:rPr lang="en-US" dirty="0" smtClean="0"/>
              <a:t>Lecturer</a:t>
            </a:r>
            <a:r>
              <a:rPr lang="en-US" smtClean="0"/>
              <a:t>, Cryptography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CC4294-354A-B8C7-19C7-352C3F4D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317071-40D4-07C2-A492-BD2295C03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kern="0" dirty="0">
                <a:effectLst/>
                <a:latin typeface="DejaVu Sans"/>
                <a:ea typeface="DejaVu Sans"/>
                <a:cs typeface="DejaVu Sans"/>
              </a:rPr>
              <a:t>Decryption Process</a:t>
            </a:r>
          </a:p>
          <a:p>
            <a:pPr>
              <a:lnSpc>
                <a:spcPct val="150000"/>
              </a:lnSpc>
            </a:pPr>
            <a:r>
              <a:rPr lang="en-US" spc="10" dirty="0">
                <a:effectLst/>
                <a:latin typeface="DejaVu Sans"/>
                <a:ea typeface="DejaVu Sans"/>
                <a:cs typeface="DejaVu Sans"/>
              </a:rPr>
              <a:t>The</a:t>
            </a:r>
            <a:r>
              <a:rPr lang="en-US" dirty="0">
                <a:effectLst/>
                <a:latin typeface="DejaVu Sans"/>
                <a:ea typeface="DejaVu Sans"/>
                <a:cs typeface="DejaVu Sans"/>
              </a:rPr>
              <a:t> process</a:t>
            </a:r>
            <a:r>
              <a:rPr lang="en-US" spc="-50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pc="15" dirty="0">
                <a:effectLst/>
                <a:latin typeface="DejaVu Sans"/>
                <a:ea typeface="DejaVu Sans"/>
                <a:cs typeface="DejaVu Sans"/>
              </a:rPr>
              <a:t>of</a:t>
            </a:r>
            <a:r>
              <a:rPr lang="en-US" spc="-25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decryption</a:t>
            </a:r>
            <a:r>
              <a:rPr lang="en-US" spc="-15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dirty="0">
                <a:effectLst/>
                <a:latin typeface="DejaVu Sans"/>
                <a:ea typeface="DejaVu Sans"/>
                <a:cs typeface="DejaVu Sans"/>
              </a:rPr>
              <a:t>in</a:t>
            </a:r>
            <a:r>
              <a:rPr lang="en-US" spc="-20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dirty="0">
                <a:effectLst/>
                <a:latin typeface="DejaVu Sans"/>
                <a:ea typeface="DejaVu Sans"/>
                <a:cs typeface="DejaVu Sans"/>
              </a:rPr>
              <a:t>Feistel</a:t>
            </a:r>
            <a:r>
              <a:rPr lang="en-US" spc="-20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pc="10" dirty="0">
                <a:effectLst/>
                <a:latin typeface="DejaVu Sans"/>
                <a:ea typeface="DejaVu Sans"/>
                <a:cs typeface="DejaVu Sans"/>
              </a:rPr>
              <a:t>cipher</a:t>
            </a:r>
            <a:r>
              <a:rPr lang="en-US" spc="-15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dirty="0">
                <a:effectLst/>
                <a:latin typeface="DejaVu Sans"/>
                <a:ea typeface="DejaVu Sans"/>
                <a:cs typeface="DejaVu Sans"/>
              </a:rPr>
              <a:t>is</a:t>
            </a:r>
            <a:r>
              <a:rPr lang="en-US" spc="-50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pc="10" dirty="0">
                <a:effectLst/>
                <a:latin typeface="DejaVu Sans"/>
                <a:ea typeface="DejaVu Sans"/>
                <a:cs typeface="DejaVu Sans"/>
              </a:rPr>
              <a:t>almost</a:t>
            </a:r>
            <a:r>
              <a:rPr lang="en-US" spc="-70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similar to encryption.</a:t>
            </a:r>
            <a:r>
              <a:rPr lang="en-US" spc="-65" dirty="0" smtClean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ffectLst/>
                <a:latin typeface="DejaVu Sans"/>
                <a:ea typeface="DejaVu Sans"/>
                <a:cs typeface="DejaVu Sans"/>
              </a:rPr>
              <a:t>Instead</a:t>
            </a:r>
            <a:r>
              <a:rPr lang="en-US" spc="-20" dirty="0" smtClean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pc="15" dirty="0">
                <a:effectLst/>
                <a:latin typeface="DejaVu Sans"/>
                <a:ea typeface="DejaVu Sans"/>
                <a:cs typeface="DejaVu Sans"/>
              </a:rPr>
              <a:t>of</a:t>
            </a:r>
            <a:r>
              <a:rPr lang="en-US" spc="-25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dirty="0">
                <a:effectLst/>
                <a:latin typeface="DejaVu Sans"/>
                <a:ea typeface="DejaVu Sans"/>
                <a:cs typeface="DejaVu Sans"/>
              </a:rPr>
              <a:t>starting</a:t>
            </a:r>
            <a:r>
              <a:rPr lang="en-US" spc="-20" dirty="0">
                <a:effectLst/>
                <a:latin typeface="DejaVu Sans"/>
                <a:ea typeface="DejaVu Sans"/>
                <a:cs typeface="DejaVu Sans"/>
              </a:rPr>
              <a:t> with </a:t>
            </a:r>
            <a:r>
              <a:rPr lang="en-US" dirty="0">
                <a:effectLst/>
                <a:latin typeface="DejaVu Sans"/>
                <a:ea typeface="DejaVu Sans"/>
                <a:cs typeface="DejaVu Sans"/>
              </a:rPr>
              <a:t>a</a:t>
            </a:r>
            <a:r>
              <a:rPr lang="en-US" spc="5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pc="10" dirty="0">
                <a:effectLst/>
                <a:latin typeface="DejaVu Sans"/>
                <a:ea typeface="DejaVu Sans"/>
                <a:cs typeface="DejaVu Sans"/>
              </a:rPr>
              <a:t>block</a:t>
            </a:r>
            <a:r>
              <a:rPr lang="en-US" spc="-40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pc="15" dirty="0">
                <a:effectLst/>
                <a:latin typeface="DejaVu Sans"/>
                <a:ea typeface="DejaVu Sans"/>
                <a:cs typeface="DejaVu Sans"/>
              </a:rPr>
              <a:t>of </a:t>
            </a:r>
            <a:r>
              <a:rPr lang="en-US" dirty="0">
                <a:effectLst/>
                <a:latin typeface="DejaVu Sans"/>
                <a:ea typeface="DejaVu Sans"/>
                <a:cs typeface="DejaVu Sans"/>
              </a:rPr>
              <a:t>plaintext,</a:t>
            </a:r>
            <a:r>
              <a:rPr lang="en-US" spc="-70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pc="-15" dirty="0">
                <a:effectLst/>
                <a:latin typeface="DejaVu Sans"/>
                <a:ea typeface="DejaVu Sans"/>
                <a:cs typeface="DejaVu Sans"/>
              </a:rPr>
              <a:t>the</a:t>
            </a:r>
            <a:r>
              <a:rPr lang="en-US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ciphertext</a:t>
            </a:r>
            <a:r>
              <a:rPr lang="en-US" spc="-75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pc="1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block</a:t>
            </a:r>
            <a:r>
              <a:rPr lang="en-US" spc="-4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is</a:t>
            </a:r>
            <a:r>
              <a:rPr lang="en-US" spc="-6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fed</a:t>
            </a:r>
            <a:r>
              <a:rPr lang="en-US" spc="-25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into</a:t>
            </a:r>
            <a:r>
              <a:rPr lang="en-US" spc="-5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pc="-15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the</a:t>
            </a:r>
            <a:r>
              <a:rPr lang="en-US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start</a:t>
            </a:r>
            <a:r>
              <a:rPr lang="en-US" spc="-75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pc="15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of</a:t>
            </a:r>
            <a:r>
              <a:rPr lang="en-US" spc="-25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pc="-15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the</a:t>
            </a:r>
            <a:r>
              <a:rPr lang="en-US" spc="-5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Feistel</a:t>
            </a:r>
            <a:r>
              <a:rPr lang="en-US" spc="-25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structure</a:t>
            </a:r>
            <a:r>
              <a:rPr lang="en-US" spc="-5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u="sng" spc="10" dirty="0">
                <a:effectLst/>
                <a:latin typeface="DejaVu Sans"/>
                <a:ea typeface="DejaVu Sans"/>
                <a:cs typeface="DejaVu Sans"/>
              </a:rPr>
              <a:t>and</a:t>
            </a:r>
            <a:r>
              <a:rPr lang="en-US" u="sng" spc="-25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u="sng" dirty="0">
                <a:effectLst/>
                <a:latin typeface="DejaVu Sans"/>
                <a:ea typeface="DejaVu Sans"/>
                <a:cs typeface="DejaVu Sans"/>
              </a:rPr>
              <a:t>then</a:t>
            </a:r>
            <a:r>
              <a:rPr lang="en-US" u="sng" spc="-25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u="sng" spc="-15" dirty="0">
                <a:effectLst/>
                <a:latin typeface="DejaVu Sans"/>
                <a:ea typeface="DejaVu Sans"/>
                <a:cs typeface="DejaVu Sans"/>
              </a:rPr>
              <a:t>the</a:t>
            </a:r>
            <a:r>
              <a:rPr lang="en-US" u="sng" dirty="0">
                <a:effectLst/>
                <a:latin typeface="DejaVu Sans"/>
                <a:ea typeface="DejaVu Sans"/>
                <a:cs typeface="DejaVu Sans"/>
              </a:rPr>
              <a:t> process thereafter is exactly </a:t>
            </a:r>
            <a:r>
              <a:rPr lang="en-US" u="sng" spc="-15" dirty="0">
                <a:effectLst/>
                <a:latin typeface="DejaVu Sans"/>
                <a:ea typeface="DejaVu Sans"/>
                <a:cs typeface="DejaVu Sans"/>
              </a:rPr>
              <a:t>the </a:t>
            </a:r>
            <a:r>
              <a:rPr lang="en-US" u="sng" dirty="0">
                <a:effectLst/>
                <a:latin typeface="DejaVu Sans"/>
                <a:ea typeface="DejaVu Sans"/>
                <a:cs typeface="DejaVu Sans"/>
              </a:rPr>
              <a:t>same</a:t>
            </a:r>
            <a:r>
              <a:rPr lang="en-US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pc="15" dirty="0">
                <a:effectLst/>
                <a:latin typeface="DejaVu Sans"/>
                <a:ea typeface="DejaVu Sans"/>
                <a:cs typeface="DejaVu Sans"/>
              </a:rPr>
              <a:t>as</a:t>
            </a:r>
            <a:r>
              <a:rPr lang="en-US" spc="-230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dirty="0">
                <a:effectLst/>
                <a:latin typeface="DejaVu Sans"/>
                <a:ea typeface="DejaVu Sans"/>
                <a:cs typeface="DejaVu Sans"/>
              </a:rPr>
              <a:t>described in </a:t>
            </a:r>
            <a:r>
              <a:rPr lang="en-US" spc="-15" dirty="0">
                <a:effectLst/>
                <a:latin typeface="DejaVu Sans"/>
                <a:ea typeface="DejaVu Sans"/>
                <a:cs typeface="DejaVu Sans"/>
              </a:rPr>
              <a:t>the </a:t>
            </a:r>
            <a:r>
              <a:rPr lang="en-US" dirty="0">
                <a:effectLst/>
                <a:latin typeface="DejaVu Sans"/>
                <a:ea typeface="DejaVu Sans"/>
                <a:cs typeface="DejaVu Sans"/>
              </a:rPr>
              <a:t>given illustration.</a:t>
            </a:r>
          </a:p>
          <a:p>
            <a:pPr marL="133350" marR="237490">
              <a:lnSpc>
                <a:spcPct val="150000"/>
              </a:lnSpc>
              <a:spcBef>
                <a:spcPts val="1055"/>
              </a:spcBef>
              <a:spcAft>
                <a:spcPts val="0"/>
              </a:spcAft>
            </a:pPr>
            <a:endParaRPr lang="en-US" sz="2000" dirty="0">
              <a:effectLst/>
              <a:latin typeface="DejaVu Sans"/>
              <a:ea typeface="DejaVu Sans"/>
              <a:cs typeface="DejaVu Sans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92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33350" marR="237490">
              <a:lnSpc>
                <a:spcPct val="150000"/>
              </a:lnSpc>
              <a:spcBef>
                <a:spcPts val="1055"/>
              </a:spcBef>
              <a:spcAft>
                <a:spcPts val="0"/>
              </a:spcAft>
            </a:pPr>
            <a:r>
              <a:rPr lang="en-US" dirty="0" smtClean="0">
                <a:latin typeface="DejaVu Sans"/>
                <a:ea typeface="DejaVu Sans"/>
                <a:cs typeface="DejaVu Sans"/>
              </a:rPr>
              <a:t>The process is said to be almost similar and not exactly same. In the case of decryption, the only </a:t>
            </a:r>
            <a:r>
              <a:rPr lang="en-US" dirty="0" smtClean="0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difference is </a:t>
            </a:r>
            <a:r>
              <a:rPr lang="en-US" dirty="0" smtClean="0">
                <a:latin typeface="DejaVu Sans"/>
                <a:ea typeface="DejaVu Sans"/>
                <a:cs typeface="DejaVu Sans"/>
              </a:rPr>
              <a:t>that the </a:t>
            </a:r>
            <a:r>
              <a:rPr lang="en-US" b="1" dirty="0" err="1" smtClean="0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subkeys</a:t>
            </a:r>
            <a:r>
              <a:rPr lang="en-US" dirty="0" smtClean="0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 </a:t>
            </a:r>
            <a:r>
              <a:rPr lang="en-US" dirty="0" smtClean="0">
                <a:latin typeface="DejaVu Sans"/>
                <a:ea typeface="DejaVu Sans"/>
                <a:cs typeface="DejaVu Sans"/>
              </a:rPr>
              <a:t>used in encryption are</a:t>
            </a:r>
            <a:r>
              <a:rPr lang="en-US" dirty="0" smtClean="0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used in the reverse order</a:t>
            </a:r>
            <a:r>
              <a:rPr lang="en-US" dirty="0" smtClean="0">
                <a:latin typeface="DejaVu Sans"/>
                <a:ea typeface="DejaVu Sans"/>
                <a:cs typeface="DejaVu Sans"/>
              </a:rPr>
              <a:t>.</a:t>
            </a:r>
          </a:p>
          <a:p>
            <a:pPr marL="133350" marR="535940">
              <a:lnSpc>
                <a:spcPct val="150000"/>
              </a:lnSpc>
              <a:spcBef>
                <a:spcPts val="1055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final swapping </a:t>
            </a:r>
            <a:r>
              <a:rPr lang="en-US" dirty="0" smtClean="0">
                <a:latin typeface="DejaVu Sans"/>
                <a:ea typeface="DejaVu Sans"/>
                <a:cs typeface="DejaVu Sans"/>
              </a:rPr>
              <a:t>of ‘L’ and ‘R’ in last step of the </a:t>
            </a:r>
            <a:r>
              <a:rPr lang="en-US" dirty="0" err="1" smtClean="0">
                <a:latin typeface="DejaVu Sans"/>
                <a:ea typeface="DejaVu Sans"/>
                <a:cs typeface="DejaVu Sans"/>
              </a:rPr>
              <a:t>Feistel</a:t>
            </a:r>
            <a:r>
              <a:rPr lang="en-US" dirty="0" smtClean="0">
                <a:latin typeface="DejaVu Sans"/>
                <a:ea typeface="DejaVu Sans"/>
                <a:cs typeface="DejaVu Sans"/>
              </a:rPr>
              <a:t> Cipher is essential. If these</a:t>
            </a:r>
            <a:r>
              <a:rPr lang="en-US" dirty="0" smtClean="0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are not swapped then the resulting </a:t>
            </a:r>
            <a:r>
              <a:rPr lang="en-US" b="1" dirty="0" err="1" smtClean="0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ciphertext</a:t>
            </a:r>
            <a:r>
              <a:rPr lang="en-US" b="1" dirty="0" smtClean="0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 could not be decrypted</a:t>
            </a:r>
            <a:r>
              <a:rPr lang="en-US" dirty="0" smtClean="0">
                <a:latin typeface="DejaVu Sans"/>
                <a:ea typeface="DejaVu Sans"/>
                <a:cs typeface="DejaVu Sans"/>
              </a:rPr>
              <a:t> using the same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FE66E1-53E2-78DF-EA02-CB95666B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0A98F7-ADDE-04E6-C29E-43866F68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DejaVu Sans"/>
                <a:ea typeface="DejaVu Sans"/>
                <a:cs typeface="DejaVu Sans"/>
              </a:rPr>
              <a:t>Number of Rounds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The number of rounds used in a Feistel Cipher </a:t>
            </a:r>
            <a:r>
              <a:rPr lang="en-US" sz="24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depends on desired security </a:t>
            </a: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from the system. </a:t>
            </a:r>
            <a:endParaRPr lang="en-US" sz="2400" dirty="0" smtClean="0">
              <a:effectLst/>
              <a:latin typeface="DejaVu Sans"/>
              <a:ea typeface="DejaVu Sans"/>
              <a:cs typeface="DejaVu San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More </a:t>
            </a:r>
            <a:r>
              <a:rPr lang="en-US" sz="24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number of rounds provide more secure system</a:t>
            </a: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. </a:t>
            </a:r>
            <a:endParaRPr lang="en-US" sz="2400" dirty="0" smtClean="0">
              <a:effectLst/>
              <a:latin typeface="DejaVu Sans"/>
              <a:ea typeface="DejaVu Sans"/>
              <a:cs typeface="DejaVu San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But</a:t>
            </a:r>
            <a:r>
              <a:rPr lang="en-US" sz="2400" dirty="0" smtClean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at the same time, </a:t>
            </a:r>
            <a:r>
              <a:rPr lang="en-US" sz="2400" b="1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more rounds </a:t>
            </a:r>
            <a:r>
              <a:rPr lang="en-US" sz="24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mean </a:t>
            </a: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the inefficient </a:t>
            </a:r>
            <a:r>
              <a:rPr lang="en-US" sz="2400" b="1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slow</a:t>
            </a:r>
            <a:r>
              <a:rPr lang="en-US" sz="24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encryption and decryption</a:t>
            </a:r>
            <a:r>
              <a:rPr lang="en-US" sz="24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processes</a:t>
            </a: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. </a:t>
            </a:r>
            <a:endParaRPr lang="en-US" sz="2400" dirty="0" smtClean="0">
              <a:effectLst/>
              <a:latin typeface="DejaVu Sans"/>
              <a:ea typeface="DejaVu Sans"/>
              <a:cs typeface="DejaVu San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DejaVu Sans"/>
                <a:ea typeface="DejaVu Sans"/>
                <a:cs typeface="DejaVu Sans"/>
              </a:rPr>
              <a:t>Thus, </a:t>
            </a:r>
            <a:r>
              <a:rPr lang="en-US" sz="2400" dirty="0" smtClean="0">
                <a:effectLst/>
                <a:latin typeface="DejaVu Sans"/>
                <a:ea typeface="DejaVu Sans"/>
                <a:cs typeface="DejaVu Sans"/>
              </a:rPr>
              <a:t>Number </a:t>
            </a: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of rounds in the systems thus depend upon efficiency–security tradeoff.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91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747E7A-5336-04B8-D9F4-41228202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CE4D12-87C8-CD88-C974-28DB5B8A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Substitution/Permutation Network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Substitution/Permutation network, also known as a SP network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SPN</a:t>
            </a:r>
            <a:r>
              <a:rPr lang="en-US" dirty="0" smtClean="0">
                <a:solidFill>
                  <a:srgbClr val="FF0000"/>
                </a:solidFill>
              </a:rPr>
              <a:t>), is a class of block cipher which comprises several rounds, each round being a substitution, a permutation, and the addition of key material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Such a network </a:t>
            </a:r>
            <a:r>
              <a:rPr lang="en-US" dirty="0" smtClean="0">
                <a:solidFill>
                  <a:srgbClr val="FF0000"/>
                </a:solidFill>
              </a:rPr>
              <a:t>takes a block of the plaintext and the key as inputs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applies several </a:t>
            </a:r>
            <a:r>
              <a:rPr lang="en-US" dirty="0" smtClean="0"/>
              <a:t>alternating </a:t>
            </a:r>
            <a:r>
              <a:rPr lang="en-US" dirty="0" smtClean="0">
                <a:solidFill>
                  <a:srgbClr val="FF0000"/>
                </a:solidFill>
              </a:rPr>
              <a:t>"rounds" </a:t>
            </a:r>
            <a:r>
              <a:rPr lang="en-US" dirty="0" smtClean="0"/>
              <a:t>or "layers" </a:t>
            </a:r>
            <a:r>
              <a:rPr lang="en-US" b="1" dirty="0" smtClean="0">
                <a:solidFill>
                  <a:srgbClr val="FF0000"/>
                </a:solidFill>
              </a:rPr>
              <a:t>of substitution boxes (S-boxes)</a:t>
            </a:r>
            <a:r>
              <a:rPr lang="en-US" dirty="0" smtClean="0">
                <a:solidFill>
                  <a:srgbClr val="FF0000"/>
                </a:solidFill>
              </a:rPr>
              <a:t> and </a:t>
            </a:r>
            <a:r>
              <a:rPr lang="en-US" b="1" dirty="0" smtClean="0">
                <a:solidFill>
                  <a:srgbClr val="FF0000"/>
                </a:solidFill>
              </a:rPr>
              <a:t>permutation boxes (P-boxes)</a:t>
            </a:r>
            <a:r>
              <a:rPr lang="en-US" dirty="0" smtClean="0">
                <a:solidFill>
                  <a:srgbClr val="FF0000"/>
                </a:solidFill>
              </a:rPr>
              <a:t> to produce the </a:t>
            </a:r>
            <a:r>
              <a:rPr lang="en-US" dirty="0" err="1" smtClean="0">
                <a:solidFill>
                  <a:srgbClr val="FF0000"/>
                </a:solidFill>
              </a:rPr>
              <a:t>ciphertext</a:t>
            </a:r>
            <a:r>
              <a:rPr lang="en-US" dirty="0" smtClean="0">
                <a:solidFill>
                  <a:srgbClr val="FF0000"/>
                </a:solidFill>
              </a:rPr>
              <a:t> block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S-boxes and P-boxes transform (sub-)blocks of input bits into output bits.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Decryption</a:t>
            </a:r>
            <a:r>
              <a:rPr lang="en-US" dirty="0" smtClean="0">
                <a:solidFill>
                  <a:srgbClr val="FF0000"/>
                </a:solidFill>
              </a:rPr>
              <a:t> is </a:t>
            </a:r>
            <a:r>
              <a:rPr lang="en-US" dirty="0" smtClean="0"/>
              <a:t>done by simply </a:t>
            </a:r>
            <a:r>
              <a:rPr lang="en-US" b="1" dirty="0" smtClean="0">
                <a:solidFill>
                  <a:srgbClr val="FF0000"/>
                </a:solidFill>
              </a:rPr>
              <a:t>reversing the process </a:t>
            </a:r>
            <a:r>
              <a:rPr lang="en-US" dirty="0" smtClean="0"/>
              <a:t>(using the inverses of the S-boxes and P-boxes and applying the round keys in reversed order)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An </a:t>
            </a:r>
            <a:r>
              <a:rPr lang="en-US" b="1" u="sng" dirty="0" smtClean="0">
                <a:solidFill>
                  <a:srgbClr val="FF0000"/>
                </a:solidFill>
              </a:rPr>
              <a:t>S-box</a:t>
            </a:r>
            <a:r>
              <a:rPr lang="en-US" u="sng" dirty="0" smtClean="0">
                <a:solidFill>
                  <a:srgbClr val="FF0000"/>
                </a:solidFill>
              </a:rPr>
              <a:t> substitutes a small block of bits </a:t>
            </a:r>
            <a:r>
              <a:rPr lang="en-US" u="sng" dirty="0" smtClean="0"/>
              <a:t>(the input of the S-box) </a:t>
            </a:r>
            <a:r>
              <a:rPr lang="en-US" u="sng" dirty="0" smtClean="0">
                <a:solidFill>
                  <a:srgbClr val="FF0000"/>
                </a:solidFill>
              </a:rPr>
              <a:t>by another block of bits</a:t>
            </a:r>
            <a:r>
              <a:rPr lang="en-US" u="sng" dirty="0" smtClean="0"/>
              <a:t> </a:t>
            </a:r>
            <a:r>
              <a:rPr lang="en-US" dirty="0" smtClean="0"/>
              <a:t>(the output of the S-box)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 </a:t>
            </a:r>
            <a:r>
              <a:rPr lang="en-US" b="1" dirty="0" smtClean="0">
                <a:solidFill>
                  <a:srgbClr val="FF0000"/>
                </a:solidFill>
              </a:rPr>
              <a:t>P-box</a:t>
            </a:r>
            <a:r>
              <a:rPr lang="en-US" dirty="0" smtClean="0">
                <a:solidFill>
                  <a:srgbClr val="FF0000"/>
                </a:solidFill>
              </a:rPr>
              <a:t> is a permutation of all the bits: it </a:t>
            </a:r>
            <a:r>
              <a:rPr lang="en-US" b="1" dirty="0" smtClean="0">
                <a:solidFill>
                  <a:srgbClr val="FF0000"/>
                </a:solidFill>
              </a:rPr>
              <a:t>takes the outputs of all the S-boxes of</a:t>
            </a:r>
            <a:r>
              <a:rPr lang="en-US" dirty="0" smtClean="0">
                <a:solidFill>
                  <a:srgbClr val="FF0000"/>
                </a:solidFill>
              </a:rPr>
              <a:t> one round, permutes the bits, and </a:t>
            </a:r>
            <a:r>
              <a:rPr lang="en-US" b="1" dirty="0" smtClean="0">
                <a:solidFill>
                  <a:srgbClr val="FF0000"/>
                </a:solidFill>
              </a:rPr>
              <a:t>feeds them into </a:t>
            </a:r>
            <a:r>
              <a:rPr lang="en-US" dirty="0" smtClean="0">
                <a:solidFill>
                  <a:srgbClr val="FF0000"/>
                </a:solidFill>
              </a:rPr>
              <a:t>the S-boxes of the </a:t>
            </a:r>
            <a:r>
              <a:rPr lang="en-US" b="1" dirty="0" smtClean="0">
                <a:solidFill>
                  <a:srgbClr val="FF0000"/>
                </a:solidFill>
              </a:rPr>
              <a:t>next round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single typical S-box or a single P-box alone does not have much cryptographic strength: </a:t>
            </a:r>
            <a:r>
              <a:rPr lang="en-US" u="sng" dirty="0" smtClean="0"/>
              <a:t>an </a:t>
            </a:r>
            <a:r>
              <a:rPr lang="en-US" b="1" u="sng" dirty="0" smtClean="0"/>
              <a:t>S-box</a:t>
            </a:r>
            <a:r>
              <a:rPr lang="en-US" u="sng" dirty="0" smtClean="0"/>
              <a:t> could be thought of as a </a:t>
            </a:r>
            <a:r>
              <a:rPr lang="en-US" b="1" u="sng" dirty="0" smtClean="0"/>
              <a:t>substitution cipher</a:t>
            </a:r>
            <a:r>
              <a:rPr lang="en-US" u="sng" dirty="0" smtClean="0"/>
              <a:t>, while a </a:t>
            </a:r>
            <a:r>
              <a:rPr lang="en-US" b="1" u="sng" dirty="0" smtClean="0"/>
              <a:t>P-box</a:t>
            </a:r>
            <a:r>
              <a:rPr lang="en-US" u="sng" dirty="0" smtClean="0"/>
              <a:t> could be thought of as a </a:t>
            </a:r>
            <a:r>
              <a:rPr lang="en-US" b="1" u="sng" dirty="0" smtClean="0"/>
              <a:t>transposition cipher.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92D6A8-8C09-55CB-C610-3100310E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r>
              <a:rPr lang="en-US" dirty="0" smtClean="0"/>
              <a:t>Substitution/Permutation network with three rounds:</a:t>
            </a:r>
            <a:endParaRPr lang="en-US" dirty="0"/>
          </a:p>
        </p:txBody>
      </p:sp>
      <p:pic>
        <p:nvPicPr>
          <p:cNvPr id="4" name="Picture 3" descr="http://barrywatson.se/crypto/crypto_sp_network_fig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4269" y="837126"/>
            <a:ext cx="6257925" cy="602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7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four keys K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K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 K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 and K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 are derived from a single key. </a:t>
            </a:r>
          </a:p>
          <a:p>
            <a:r>
              <a:rPr lang="en-US" dirty="0" smtClean="0"/>
              <a:t>This series of keys is called a key schedule and the </a:t>
            </a:r>
            <a:r>
              <a:rPr lang="en-US" dirty="0" smtClean="0">
                <a:solidFill>
                  <a:srgbClr val="FF0000"/>
                </a:solidFill>
              </a:rPr>
              <a:t>derived keys are called round keys/</a:t>
            </a:r>
            <a:r>
              <a:rPr lang="en-US" dirty="0" err="1" smtClean="0">
                <a:solidFill>
                  <a:srgbClr val="FF0000"/>
                </a:solidFill>
              </a:rPr>
              <a:t>subkeys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A7A0E3-D0DB-0D72-DEF5-D8B2FBC8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A9E310-0F7A-034F-9A69-B54CDB57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Data Encryption Standard (DES) Algorithm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Data Encryption Standard </a:t>
            </a:r>
            <a:r>
              <a:rPr lang="en-US" dirty="0" smtClean="0">
                <a:solidFill>
                  <a:srgbClr val="FF0000"/>
                </a:solidFill>
              </a:rPr>
              <a:t>(DES) is a symmetric-key block cipher algorithm</a:t>
            </a:r>
            <a:r>
              <a:rPr lang="en-US" dirty="0" smtClean="0"/>
              <a:t> published by the National Institute of Standards and Technology (NIST).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 </a:t>
            </a:r>
            <a:r>
              <a:rPr lang="en-US" dirty="0" smtClean="0">
                <a:solidFill>
                  <a:srgbClr val="FF0000"/>
                </a:solidFill>
              </a:rPr>
              <a:t>is an implementation of a </a:t>
            </a:r>
            <a:r>
              <a:rPr lang="en-US" dirty="0" err="1" smtClean="0">
                <a:solidFill>
                  <a:srgbClr val="FF0000"/>
                </a:solidFill>
              </a:rPr>
              <a:t>Feistel</a:t>
            </a:r>
            <a:r>
              <a:rPr lang="en-US" dirty="0" smtClean="0">
                <a:solidFill>
                  <a:srgbClr val="FF0000"/>
                </a:solidFill>
              </a:rPr>
              <a:t> Cipher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 smtClean="0">
                <a:solidFill>
                  <a:srgbClr val="FF0000"/>
                </a:solidFill>
              </a:rPr>
              <a:t>uses 16 round </a:t>
            </a:r>
            <a:r>
              <a:rPr lang="en-US" dirty="0" err="1" smtClean="0">
                <a:solidFill>
                  <a:srgbClr val="FF0000"/>
                </a:solidFill>
              </a:rPr>
              <a:t>Feistel</a:t>
            </a:r>
            <a:r>
              <a:rPr lang="en-US" dirty="0" smtClean="0">
                <a:solidFill>
                  <a:srgbClr val="FF0000"/>
                </a:solidFill>
              </a:rPr>
              <a:t> structure</a:t>
            </a:r>
            <a:r>
              <a:rPr lang="en-US" dirty="0" smtClean="0"/>
              <a:t>.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2B569F-6CEB-3122-17AF-A879E6E5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33CB06-FAB4-2ABF-C473-55391863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DejaVu Sans"/>
                <a:ea typeface="DejaVu Sans"/>
                <a:cs typeface="DejaVu Sans"/>
              </a:rPr>
              <a:t>FEISTEL</a:t>
            </a:r>
            <a:r>
              <a:rPr lang="en-US" sz="2400" b="1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z="24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DejaVu Sans"/>
                <a:ea typeface="DejaVu Sans"/>
                <a:cs typeface="DejaVu Sans"/>
              </a:rPr>
              <a:t>CIPHER/ FEISTEL</a:t>
            </a:r>
            <a:r>
              <a:rPr lang="en-US" sz="2400" b="1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z="24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DejaVu Sans"/>
                <a:ea typeface="DejaVu Sans"/>
                <a:cs typeface="DejaVu Sans"/>
              </a:rPr>
              <a:t>BLOCK</a:t>
            </a:r>
            <a:r>
              <a:rPr lang="en-US" sz="2400" b="1" dirty="0"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z="24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DejaVu Sans"/>
                <a:ea typeface="DejaVu Sans"/>
                <a:cs typeface="DejaVu Sans"/>
              </a:rPr>
              <a:t>CIPHER</a:t>
            </a:r>
          </a:p>
          <a:p>
            <a:pPr>
              <a:lnSpc>
                <a:spcPct val="150000"/>
              </a:lnSpc>
            </a:pPr>
            <a:r>
              <a:rPr lang="en-US" sz="1800" u="sng" dirty="0">
                <a:effectLst/>
                <a:latin typeface="DejaVu Sans"/>
                <a:ea typeface="DejaVu Sans"/>
                <a:cs typeface="DejaVu Sans"/>
              </a:rPr>
              <a:t>Feistel Cipher is not a specific scheme of block cipher</a:t>
            </a:r>
            <a:r>
              <a:rPr lang="en-US" sz="1800" dirty="0">
                <a:effectLst/>
                <a:latin typeface="DejaVu Sans"/>
                <a:ea typeface="DejaVu Sans"/>
                <a:cs typeface="DejaVu Sans"/>
              </a:rPr>
              <a:t>. </a:t>
            </a:r>
            <a:endParaRPr lang="en-US" sz="1800" dirty="0" smtClean="0">
              <a:effectLst/>
              <a:latin typeface="DejaVu Sans"/>
              <a:ea typeface="DejaVu Sans"/>
              <a:cs typeface="DejaVu Sans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It </a:t>
            </a:r>
            <a:r>
              <a:rPr lang="en-US" sz="18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is </a:t>
            </a:r>
            <a:r>
              <a:rPr lang="en-US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a design model </a:t>
            </a:r>
            <a:r>
              <a:rPr lang="en-US" sz="18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from which many different block ciphers are derived</a:t>
            </a:r>
            <a:r>
              <a:rPr lang="en-US" sz="1800" dirty="0">
                <a:effectLst/>
                <a:latin typeface="DejaVu Sans"/>
                <a:ea typeface="DejaVu Sans"/>
                <a:cs typeface="DejaVu Sans"/>
              </a:rPr>
              <a:t>. </a:t>
            </a:r>
            <a:endParaRPr lang="en-US" sz="1800" dirty="0" smtClean="0">
              <a:effectLst/>
              <a:latin typeface="DejaVu Sans"/>
              <a:ea typeface="DejaVu Sans"/>
              <a:cs typeface="DejaVu Sans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effectLst/>
                <a:latin typeface="DejaVu Sans"/>
                <a:ea typeface="DejaVu Sans"/>
                <a:cs typeface="DejaVu Sans"/>
              </a:rPr>
              <a:t>DES </a:t>
            </a:r>
            <a:r>
              <a:rPr lang="en-US" sz="1800" dirty="0">
                <a:effectLst/>
                <a:latin typeface="DejaVu Sans"/>
                <a:ea typeface="DejaVu Sans"/>
                <a:cs typeface="DejaVu Sans"/>
              </a:rPr>
              <a:t>is just one example of a Feistel Cipher. </a:t>
            </a:r>
            <a:endParaRPr lang="en-US" sz="1800" dirty="0" smtClean="0">
              <a:effectLst/>
              <a:latin typeface="DejaVu Sans"/>
              <a:ea typeface="DejaVu Sans"/>
              <a:cs typeface="DejaVu Sans"/>
            </a:endParaRPr>
          </a:p>
          <a:p>
            <a:pPr>
              <a:lnSpc>
                <a:spcPct val="150000"/>
              </a:lnSpc>
            </a:pPr>
            <a:r>
              <a:rPr lang="en-US" sz="1800" u="sng" dirty="0" smtClean="0">
                <a:effectLst/>
                <a:latin typeface="DejaVu Sans"/>
                <a:ea typeface="DejaVu Sans"/>
                <a:cs typeface="DejaVu Sans"/>
              </a:rPr>
              <a:t>A </a:t>
            </a:r>
            <a:r>
              <a:rPr lang="en-US" sz="1800" u="sng" dirty="0">
                <a:effectLst/>
                <a:latin typeface="DejaVu Sans"/>
                <a:ea typeface="DejaVu Sans"/>
                <a:cs typeface="DejaVu Sans"/>
              </a:rPr>
              <a:t>cryptographic system based on Feistel cipher structure uses the </a:t>
            </a:r>
            <a:r>
              <a:rPr lang="en-US" sz="1800" u="sng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same algorithm for both encryption and decryption</a:t>
            </a:r>
            <a:r>
              <a:rPr lang="en-US" sz="1800" dirty="0">
                <a:effectLst/>
                <a:latin typeface="DejaVu Sans"/>
                <a:ea typeface="DejaVu Sans"/>
                <a:cs typeface="DejaVu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block size is 64-bit</a:t>
            </a:r>
            <a:r>
              <a:rPr lang="en-US" dirty="0" smtClean="0"/>
              <a:t>. which means 64 bits of plain text go as the input to DES, which produces 64 bits of </a:t>
            </a:r>
            <a:r>
              <a:rPr lang="en-US" dirty="0" err="1" smtClean="0"/>
              <a:t>ciphertext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Though, </a:t>
            </a:r>
            <a:r>
              <a:rPr lang="en-US" dirty="0" smtClean="0">
                <a:solidFill>
                  <a:srgbClr val="FF0000"/>
                </a:solidFill>
              </a:rPr>
              <a:t>key length is 64-bit</a:t>
            </a:r>
            <a:r>
              <a:rPr lang="en-US" dirty="0" smtClean="0"/>
              <a:t>, DES has an effective key length of 56 bits.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every 8th bit of the key is discarded to produce a 56-bit key</a:t>
            </a:r>
            <a:r>
              <a:rPr lang="en-US" dirty="0" smtClean="0"/>
              <a:t>. That is bit positions 8, 16, 24, 32, 40, 48, 56, and 64 are discarded.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 is a </a:t>
            </a:r>
            <a:r>
              <a:rPr lang="en-US" b="1" i="1" dirty="0" smtClean="0"/>
              <a:t>block cipher</a:t>
            </a:r>
            <a:r>
              <a:rPr lang="en-US" dirty="0" smtClean="0"/>
              <a:t>--meaning it operates on plaintext blocks of a given size (64-bits) and returns </a:t>
            </a:r>
            <a:r>
              <a:rPr lang="en-US" dirty="0" err="1" smtClean="0"/>
              <a:t>ciphertext</a:t>
            </a:r>
            <a:r>
              <a:rPr lang="en-US" dirty="0" smtClean="0"/>
              <a:t> blocks of the same size. </a:t>
            </a:r>
          </a:p>
          <a:p>
            <a:r>
              <a:rPr lang="en-US" dirty="0" smtClean="0"/>
              <a:t>Thus </a:t>
            </a:r>
            <a:r>
              <a:rPr lang="en-US" dirty="0" smtClean="0">
                <a:solidFill>
                  <a:srgbClr val="FF0000"/>
                </a:solidFill>
              </a:rPr>
              <a:t>DES results in a </a:t>
            </a:r>
            <a:r>
              <a:rPr lang="en-US" b="1" i="1" dirty="0" smtClean="0">
                <a:solidFill>
                  <a:srgbClr val="FF0000"/>
                </a:solidFill>
              </a:rPr>
              <a:t>permutation</a:t>
            </a:r>
            <a:r>
              <a:rPr lang="en-US" dirty="0" smtClean="0">
                <a:solidFill>
                  <a:srgbClr val="FF0000"/>
                </a:solidFill>
              </a:rPr>
              <a:t> among the 2^64 </a:t>
            </a:r>
            <a:r>
              <a:rPr lang="en-US" dirty="0" smtClean="0"/>
              <a:t>(read this as: "2 to the 64th power") possible arrangements of 64 bits, each of which may be either 0 or 1.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Each block of 64 bits is divided into two blocks of 32 bits each</a:t>
            </a:r>
            <a:r>
              <a:rPr lang="en-US" dirty="0" smtClean="0"/>
              <a:t>, a left half block </a:t>
            </a:r>
            <a:r>
              <a:rPr lang="en-US" b="1" dirty="0" smtClean="0"/>
              <a:t>L</a:t>
            </a:r>
            <a:r>
              <a:rPr lang="en-US" dirty="0" smtClean="0"/>
              <a:t> and a right half </a:t>
            </a:r>
            <a:r>
              <a:rPr lang="en-US" b="1" dirty="0" smtClean="0"/>
              <a:t>R</a:t>
            </a:r>
            <a:r>
              <a:rPr lang="en-US" dirty="0" smtClean="0"/>
              <a:t>. (This division is only used in certain operations.)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34" y="736"/>
            <a:ext cx="4841867" cy="6857263"/>
          </a:xfrm>
        </p:spPr>
      </p:pic>
    </p:spTree>
    <p:extLst>
      <p:ext uri="{BB962C8B-B14F-4D97-AF65-F5344CB8AC3E}">
        <p14:creationId xmlns:p14="http://schemas.microsoft.com/office/powerpoint/2010/main" val="306552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4" y="1825625"/>
            <a:ext cx="11629292" cy="435133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How DES Works</a:t>
            </a:r>
          </a:p>
          <a:p>
            <a:pPr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 Let </a:t>
            </a:r>
            <a:r>
              <a:rPr lang="en-US" b="1" dirty="0" smtClean="0"/>
              <a:t>M</a:t>
            </a:r>
            <a:r>
              <a:rPr lang="en-US" dirty="0" smtClean="0"/>
              <a:t> be the plain text message.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</a:t>
            </a:r>
            <a:r>
              <a:rPr lang="en-US" dirty="0" smtClean="0"/>
              <a:t> =    0000 0001 0010 0011 0100 0101 0110 0111 1000 1001 1010 1011      	1100 1101 1110 1111</a:t>
            </a:r>
          </a:p>
          <a:p>
            <a:pPr>
              <a:buNone/>
            </a:pPr>
            <a:r>
              <a:rPr lang="en-US" dirty="0" smtClean="0"/>
              <a:t>Then,</a:t>
            </a:r>
          </a:p>
          <a:p>
            <a:pPr>
              <a:buNone/>
            </a:pPr>
            <a:r>
              <a:rPr lang="en-US" b="1" dirty="0" smtClean="0"/>
              <a:t>L</a:t>
            </a:r>
            <a:r>
              <a:rPr lang="en-US" dirty="0" smtClean="0"/>
              <a:t> = 0000 0001 0010 0011 0100 0101 0110 0111</a:t>
            </a:r>
          </a:p>
          <a:p>
            <a:pPr>
              <a:buNone/>
            </a:pPr>
            <a:r>
              <a:rPr lang="en-US" b="1" dirty="0" smtClean="0"/>
              <a:t>R</a:t>
            </a:r>
            <a:r>
              <a:rPr lang="en-US" dirty="0" smtClean="0"/>
              <a:t> = 1000 1001 1010 1011 1100 1101 1110 1111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Let 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 be the key ,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K</a:t>
            </a:r>
            <a:r>
              <a:rPr lang="en-US" dirty="0" smtClean="0">
                <a:solidFill>
                  <a:srgbClr val="FF0000"/>
                </a:solidFill>
              </a:rPr>
              <a:t> = 00010011 00110100 01010111 01111001 10011011 10111100 11011111 11110001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4949"/>
            <a:ext cx="10515600" cy="577201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 1: Create 16 </a:t>
            </a:r>
            <a:r>
              <a:rPr lang="en-US" b="1" dirty="0" err="1" smtClean="0">
                <a:solidFill>
                  <a:srgbClr val="FF0000"/>
                </a:solidFill>
              </a:rPr>
              <a:t>subkeys</a:t>
            </a:r>
            <a:r>
              <a:rPr lang="en-US" b="1" dirty="0" smtClean="0">
                <a:solidFill>
                  <a:srgbClr val="FF0000"/>
                </a:solidFill>
              </a:rPr>
              <a:t>, each of which is 48-bits long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The 64-bit key is permuted according to the following table, </a:t>
            </a:r>
            <a:r>
              <a:rPr lang="en-US" b="1" dirty="0" smtClean="0">
                <a:solidFill>
                  <a:srgbClr val="FF0000"/>
                </a:solidFill>
              </a:rPr>
              <a:t>PC-1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Content Placeholder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92" y="2168774"/>
            <a:ext cx="6215938" cy="3568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Since the </a:t>
            </a:r>
            <a:r>
              <a:rPr lang="en-US" dirty="0" smtClean="0">
                <a:solidFill>
                  <a:srgbClr val="FF0000"/>
                </a:solidFill>
              </a:rPr>
              <a:t>first entry in the table is "57", this means that the 57th bit of the original key 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 becomes the first bit of the permuted key 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Note </a:t>
            </a:r>
            <a:r>
              <a:rPr lang="en-US" dirty="0" smtClean="0">
                <a:solidFill>
                  <a:srgbClr val="FF0000"/>
                </a:solidFill>
              </a:rPr>
              <a:t>only 56 bits of the original key appear in the permuted key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From the original 64-bit key</a:t>
            </a:r>
          </a:p>
          <a:p>
            <a:pPr>
              <a:buNone/>
            </a:pPr>
            <a:r>
              <a:rPr lang="en-US" b="1" dirty="0" smtClean="0"/>
              <a:t>	 K</a:t>
            </a:r>
            <a:r>
              <a:rPr lang="en-US" dirty="0" smtClean="0"/>
              <a:t> = 00010011 00110100 01010111 01111001 10011011 10111100 11011111 11110001</a:t>
            </a:r>
          </a:p>
          <a:p>
            <a:r>
              <a:rPr lang="en-US" dirty="0" smtClean="0"/>
              <a:t>we get the </a:t>
            </a:r>
            <a:r>
              <a:rPr lang="en-US" dirty="0" smtClean="0">
                <a:solidFill>
                  <a:srgbClr val="FF0000"/>
                </a:solidFill>
              </a:rPr>
              <a:t>56-bit</a:t>
            </a:r>
            <a:r>
              <a:rPr lang="en-US" dirty="0" smtClean="0"/>
              <a:t> permutation,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K</a:t>
            </a:r>
            <a:r>
              <a:rPr lang="en-US" dirty="0" smtClean="0">
                <a:solidFill>
                  <a:srgbClr val="FF0000"/>
                </a:solidFill>
              </a:rPr>
              <a:t>+ = 1111000 0110011 0010101 0101111 0101010 1011001 1001111 0001111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Next, split this key into left and right halves, </a:t>
            </a:r>
            <a:r>
              <a:rPr lang="en-US" b="1" i="1" dirty="0" smtClean="0"/>
              <a:t>C</a:t>
            </a:r>
            <a:r>
              <a:rPr lang="en-US" b="1" i="1" baseline="-25000" dirty="0" smtClean="0"/>
              <a:t>0</a:t>
            </a:r>
            <a:r>
              <a:rPr lang="en-US" dirty="0" smtClean="0"/>
              <a:t> and </a:t>
            </a:r>
            <a:r>
              <a:rPr lang="en-US" b="1" i="1" dirty="0" smtClean="0"/>
              <a:t>D</a:t>
            </a:r>
            <a:r>
              <a:rPr lang="en-US" b="1" i="1" baseline="-25000" dirty="0" smtClean="0"/>
              <a:t>0</a:t>
            </a:r>
            <a:r>
              <a:rPr lang="en-US" dirty="0" smtClean="0">
                <a:solidFill>
                  <a:srgbClr val="FF0000"/>
                </a:solidFill>
              </a:rPr>
              <a:t>, where each half has 28 bits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From the permuted key 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+, we get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	C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 = 1111000 0110011 0010101 0101111 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D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 = 0101010 1011001 1001111 0001111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/>
          <a:lstStyle/>
          <a:p>
            <a:r>
              <a:rPr lang="en-US" b="1" i="1" dirty="0" smtClean="0"/>
              <a:t>C</a:t>
            </a:r>
            <a:r>
              <a:rPr lang="en-US" b="1" i="1" baseline="-25000" dirty="0" smtClean="0"/>
              <a:t>0</a:t>
            </a:r>
            <a:r>
              <a:rPr lang="en-US" dirty="0" smtClean="0"/>
              <a:t> and </a:t>
            </a:r>
            <a:r>
              <a:rPr lang="en-US" b="1" i="1" dirty="0" smtClean="0"/>
              <a:t>D</a:t>
            </a:r>
            <a:r>
              <a:rPr lang="en-US" b="1" i="1" baseline="-25000" dirty="0" smtClean="0"/>
              <a:t>0</a:t>
            </a:r>
            <a:r>
              <a:rPr lang="en-US" dirty="0" smtClean="0"/>
              <a:t> defined</a:t>
            </a:r>
            <a:r>
              <a:rPr lang="en-US" dirty="0" smtClean="0">
                <a:solidFill>
                  <a:srgbClr val="FF0000"/>
                </a:solidFill>
              </a:rPr>
              <a:t>, we now create sixteen blocks </a:t>
            </a:r>
            <a:r>
              <a:rPr lang="en-US" b="1" i="1" dirty="0" err="1" smtClean="0">
                <a:solidFill>
                  <a:srgbClr val="FF0000"/>
                </a:solidFill>
              </a:rPr>
              <a:t>C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 and </a:t>
            </a:r>
            <a:r>
              <a:rPr lang="en-US" b="1" i="1" dirty="0" err="1" smtClean="0">
                <a:solidFill>
                  <a:srgbClr val="FF0000"/>
                </a:solidFill>
              </a:rPr>
              <a:t>D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, 1&lt;=</a:t>
            </a:r>
            <a:r>
              <a:rPr lang="en-US" b="1" i="1" dirty="0" smtClean="0"/>
              <a:t>n</a:t>
            </a:r>
            <a:r>
              <a:rPr lang="en-US" dirty="0" smtClean="0"/>
              <a:t>&lt;=16. </a:t>
            </a:r>
            <a:r>
              <a:rPr lang="en-US" dirty="0" smtClean="0">
                <a:solidFill>
                  <a:srgbClr val="FF0000"/>
                </a:solidFill>
              </a:rPr>
              <a:t>Each pair of blocks </a:t>
            </a:r>
            <a:r>
              <a:rPr lang="en-US" b="1" i="1" dirty="0" err="1" smtClean="0">
                <a:solidFill>
                  <a:srgbClr val="FF0000"/>
                </a:solidFill>
              </a:rPr>
              <a:t>C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 and </a:t>
            </a:r>
            <a:r>
              <a:rPr lang="en-US" b="1" i="1" dirty="0" err="1" smtClean="0">
                <a:solidFill>
                  <a:srgbClr val="FF0000"/>
                </a:solidFill>
              </a:rPr>
              <a:t>D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 is formed from the previous pair </a:t>
            </a:r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b="1" i="1" baseline="-25000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 and </a:t>
            </a:r>
            <a:r>
              <a:rPr lang="en-US" b="1" i="1" dirty="0" smtClean="0">
                <a:solidFill>
                  <a:srgbClr val="FF0000"/>
                </a:solidFill>
              </a:rPr>
              <a:t>D</a:t>
            </a:r>
            <a:r>
              <a:rPr lang="en-US" b="1" i="1" baseline="-25000" dirty="0" smtClean="0">
                <a:solidFill>
                  <a:srgbClr val="FF0000"/>
                </a:solidFill>
              </a:rPr>
              <a:t>n-1</a:t>
            </a:r>
            <a:r>
              <a:rPr lang="en-US" dirty="0" smtClean="0"/>
              <a:t>, respectively, for </a:t>
            </a:r>
            <a:r>
              <a:rPr lang="en-US" b="1" i="1" dirty="0" smtClean="0"/>
              <a:t>n</a:t>
            </a:r>
            <a:r>
              <a:rPr lang="en-US" dirty="0" smtClean="0"/>
              <a:t> = 1, 2, ..., 16, </a:t>
            </a:r>
            <a:r>
              <a:rPr lang="en-US" dirty="0" smtClean="0">
                <a:solidFill>
                  <a:srgbClr val="FF0000"/>
                </a:solidFill>
              </a:rPr>
              <a:t>using the following </a:t>
            </a:r>
            <a:r>
              <a:rPr lang="en-US" dirty="0" smtClean="0"/>
              <a:t>schedule of </a:t>
            </a:r>
            <a:r>
              <a:rPr lang="en-US" dirty="0" smtClean="0">
                <a:solidFill>
                  <a:srgbClr val="FF0000"/>
                </a:solidFill>
              </a:rPr>
              <a:t>"left shifts" table.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14" y="1585722"/>
            <a:ext cx="3446585" cy="5066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9E8C02-DFDF-DD0D-EFBA-FFFCBAC1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EFB726-5ADB-1E66-8A0A-24D7732DC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effectLst/>
                <a:latin typeface="DejaVu Sans"/>
                <a:ea typeface="DejaVu Sans"/>
                <a:cs typeface="DejaVu Sans"/>
              </a:rPr>
              <a:t>Encryption Process</a:t>
            </a:r>
          </a:p>
          <a:p>
            <a:pPr marL="133350" marR="264160">
              <a:lnSpc>
                <a:spcPct val="150000"/>
              </a:lnSpc>
              <a:spcBef>
                <a:spcPts val="1075"/>
              </a:spcBef>
              <a:spcAft>
                <a:spcPts val="0"/>
              </a:spcAft>
            </a:pPr>
            <a:r>
              <a:rPr lang="en-US" sz="1800" dirty="0">
                <a:effectLst/>
                <a:latin typeface="DejaVu Sans"/>
                <a:ea typeface="DejaVu Sans"/>
                <a:cs typeface="DejaVu Sans"/>
              </a:rPr>
              <a:t>The encryption process uses the Feistel structure consisting</a:t>
            </a:r>
            <a:r>
              <a:rPr lang="en-US" sz="18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multiple rounds of processing of the plaintext</a:t>
            </a:r>
            <a:r>
              <a:rPr lang="en-US" sz="1800" dirty="0">
                <a:effectLst/>
                <a:latin typeface="DejaVu Sans"/>
                <a:ea typeface="DejaVu Sans"/>
                <a:cs typeface="DejaVu Sans"/>
              </a:rPr>
              <a:t>, </a:t>
            </a:r>
            <a:endParaRPr lang="en-US" sz="1800" dirty="0" smtClean="0">
              <a:effectLst/>
              <a:latin typeface="DejaVu Sans"/>
              <a:ea typeface="DejaVu Sans"/>
              <a:cs typeface="DejaVu Sans"/>
            </a:endParaRPr>
          </a:p>
          <a:p>
            <a:pPr marL="133350" marR="264160">
              <a:lnSpc>
                <a:spcPct val="150000"/>
              </a:lnSpc>
              <a:spcBef>
                <a:spcPts val="1075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each </a:t>
            </a:r>
            <a:r>
              <a:rPr lang="en-US" sz="18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round consisting of a </a:t>
            </a:r>
            <a:r>
              <a:rPr lang="en-US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“substitution”</a:t>
            </a:r>
            <a:r>
              <a:rPr lang="en-US" sz="18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step followed by a </a:t>
            </a:r>
            <a:r>
              <a:rPr lang="en-US" dirty="0" smtClean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“permutation”</a:t>
            </a:r>
            <a:r>
              <a:rPr lang="en-US" sz="1800" dirty="0" smtClean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step</a:t>
            </a:r>
            <a:r>
              <a:rPr lang="en-US" sz="1800" dirty="0">
                <a:effectLst/>
                <a:latin typeface="DejaVu Sans"/>
                <a:ea typeface="DejaVu Sans"/>
                <a:cs typeface="DejaVu Sans"/>
              </a:rPr>
              <a:t>.</a:t>
            </a:r>
          </a:p>
          <a:p>
            <a:pPr marL="133350" marR="0">
              <a:lnSpc>
                <a:spcPct val="150000"/>
              </a:lnSpc>
              <a:spcBef>
                <a:spcPts val="1035"/>
              </a:spcBef>
              <a:spcAft>
                <a:spcPts val="0"/>
              </a:spcAft>
            </a:pPr>
            <a:r>
              <a:rPr lang="en-US" sz="1800" dirty="0">
                <a:effectLst/>
                <a:latin typeface="DejaVu Sans"/>
                <a:ea typeface="DejaVu Sans"/>
                <a:cs typeface="DejaVu Sans"/>
              </a:rPr>
              <a:t>Feistel Structure is shown in the following illustration −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means, for example, </a:t>
            </a:r>
            <a:r>
              <a:rPr lang="en-US" b="1" i="1" dirty="0" smtClean="0"/>
              <a:t>C</a:t>
            </a:r>
            <a:r>
              <a:rPr lang="en-US" b="1" i="1" baseline="-25000" dirty="0" smtClean="0"/>
              <a:t>3</a:t>
            </a:r>
            <a:r>
              <a:rPr lang="en-US" dirty="0" smtClean="0"/>
              <a:t> and </a:t>
            </a:r>
            <a:r>
              <a:rPr lang="en-US" b="1" i="1" dirty="0" smtClean="0"/>
              <a:t>D</a:t>
            </a:r>
            <a:r>
              <a:rPr lang="en-US" b="1" i="1" baseline="-25000" dirty="0" smtClean="0"/>
              <a:t>3</a:t>
            </a:r>
            <a:r>
              <a:rPr lang="en-US" dirty="0" smtClean="0"/>
              <a:t> are obtained from </a:t>
            </a:r>
            <a:r>
              <a:rPr lang="en-US" b="1" i="1" dirty="0" smtClean="0"/>
              <a:t>C</a:t>
            </a:r>
            <a:r>
              <a:rPr lang="en-US" b="1" i="1" baseline="-25000" dirty="0" smtClean="0"/>
              <a:t>2</a:t>
            </a:r>
            <a:r>
              <a:rPr lang="en-US" dirty="0" smtClean="0"/>
              <a:t> and </a:t>
            </a:r>
            <a:r>
              <a:rPr lang="en-US" b="1" i="1" dirty="0" smtClean="0"/>
              <a:t>D</a:t>
            </a:r>
            <a:r>
              <a:rPr lang="en-US" b="1" i="1" baseline="-25000" dirty="0" smtClean="0"/>
              <a:t>2</a:t>
            </a:r>
            <a:r>
              <a:rPr lang="en-US" dirty="0" smtClean="0"/>
              <a:t>, respectively, by two left shifts, and </a:t>
            </a:r>
            <a:r>
              <a:rPr lang="en-US" b="1" i="1" dirty="0" smtClean="0"/>
              <a:t>C</a:t>
            </a:r>
            <a:r>
              <a:rPr lang="en-US" b="1" i="1" baseline="-25000" dirty="0" smtClean="0"/>
              <a:t>16</a:t>
            </a:r>
            <a:r>
              <a:rPr lang="en-US" dirty="0" smtClean="0"/>
              <a:t> and </a:t>
            </a:r>
            <a:r>
              <a:rPr lang="en-US" b="1" i="1" dirty="0" smtClean="0"/>
              <a:t>D</a:t>
            </a:r>
            <a:r>
              <a:rPr lang="en-US" b="1" i="1" baseline="-25000" dirty="0" smtClean="0"/>
              <a:t>16</a:t>
            </a:r>
            <a:r>
              <a:rPr lang="en-US" dirty="0" smtClean="0"/>
              <a:t> are obtained from </a:t>
            </a:r>
            <a:r>
              <a:rPr lang="en-US" b="1" i="1" dirty="0" smtClean="0"/>
              <a:t>C</a:t>
            </a:r>
            <a:r>
              <a:rPr lang="en-US" b="1" i="1" baseline="-25000" dirty="0" smtClean="0"/>
              <a:t>15</a:t>
            </a:r>
            <a:r>
              <a:rPr lang="en-US" dirty="0" smtClean="0"/>
              <a:t> and </a:t>
            </a:r>
            <a:r>
              <a:rPr lang="en-US" b="1" i="1" dirty="0" smtClean="0"/>
              <a:t>D</a:t>
            </a:r>
            <a:r>
              <a:rPr lang="en-US" b="1" i="1" baseline="-25000" dirty="0" smtClean="0"/>
              <a:t>15</a:t>
            </a:r>
            <a:r>
              <a:rPr lang="en-US" dirty="0" smtClean="0"/>
              <a:t>, respectively, by one left shift.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8246"/>
            <a:ext cx="11353800" cy="6529754"/>
          </a:xfrm>
        </p:spPr>
        <p:txBody>
          <a:bodyPr/>
          <a:lstStyle/>
          <a:p>
            <a:r>
              <a:rPr lang="en-US" dirty="0" smtClean="0"/>
              <a:t>From original pair </a:t>
            </a:r>
            <a:r>
              <a:rPr lang="en-US" dirty="0" err="1" smtClean="0"/>
              <a:t>pair</a:t>
            </a:r>
            <a:r>
              <a:rPr lang="en-US" dirty="0" smtClean="0"/>
              <a:t> </a:t>
            </a:r>
            <a:r>
              <a:rPr lang="en-US" b="1" i="1" dirty="0" smtClean="0"/>
              <a:t>C</a:t>
            </a:r>
            <a:r>
              <a:rPr lang="en-US" b="1" i="1" baseline="-25000" dirty="0" smtClean="0"/>
              <a:t>0</a:t>
            </a:r>
            <a:r>
              <a:rPr lang="en-US" dirty="0" smtClean="0"/>
              <a:t> and </a:t>
            </a:r>
            <a:r>
              <a:rPr lang="en-US" b="1" i="1" dirty="0" smtClean="0"/>
              <a:t>D</a:t>
            </a:r>
            <a:r>
              <a:rPr lang="en-US" b="1" i="1" baseline="-25000" dirty="0" smtClean="0"/>
              <a:t>0</a:t>
            </a:r>
            <a:r>
              <a:rPr lang="en-US" dirty="0" smtClean="0"/>
              <a:t> we obtain: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997"/>
            <a:ext cx="3215377" cy="6093003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155" y="871635"/>
            <a:ext cx="3763705" cy="5986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4062"/>
            <a:ext cx="10515600" cy="5332901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>
                <a:solidFill>
                  <a:srgbClr val="FF0000"/>
                </a:solidFill>
              </a:rPr>
              <a:t>now form the keys </a:t>
            </a:r>
            <a:r>
              <a:rPr lang="en-US" b="1" i="1" dirty="0" err="1" smtClean="0">
                <a:solidFill>
                  <a:srgbClr val="FF0000"/>
                </a:solidFill>
              </a:rPr>
              <a:t>K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, for 1&lt;=</a:t>
            </a:r>
            <a:r>
              <a:rPr lang="en-US" b="1" i="1" dirty="0" smtClean="0"/>
              <a:t>n</a:t>
            </a:r>
            <a:r>
              <a:rPr lang="en-US" dirty="0" smtClean="0"/>
              <a:t>&lt;=16, </a:t>
            </a:r>
            <a:r>
              <a:rPr lang="en-US" dirty="0" smtClean="0">
                <a:solidFill>
                  <a:srgbClr val="FF0000"/>
                </a:solidFill>
              </a:rPr>
              <a:t>by applying </a:t>
            </a:r>
            <a:r>
              <a:rPr lang="en-US" dirty="0" smtClean="0"/>
              <a:t>the following </a:t>
            </a:r>
            <a:r>
              <a:rPr lang="en-US" dirty="0" smtClean="0">
                <a:solidFill>
                  <a:srgbClr val="FF0000"/>
                </a:solidFill>
              </a:rPr>
              <a:t>permutation table to each of the concatenated pairs </a:t>
            </a:r>
            <a:r>
              <a:rPr lang="en-US" b="1" i="1" dirty="0" err="1" smtClean="0">
                <a:solidFill>
                  <a:srgbClr val="FF0000"/>
                </a:solidFill>
              </a:rPr>
              <a:t>C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b="1" i="1" dirty="0" err="1" smtClean="0">
                <a:solidFill>
                  <a:srgbClr val="FF0000"/>
                </a:solidFill>
              </a:rPr>
              <a:t>D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. Each pair has 56 bits, but </a:t>
            </a:r>
            <a:r>
              <a:rPr lang="en-US" b="1" dirty="0" smtClean="0">
                <a:solidFill>
                  <a:srgbClr val="FF0000"/>
                </a:solidFill>
              </a:rPr>
              <a:t>PC-2</a:t>
            </a:r>
            <a:r>
              <a:rPr lang="en-US" dirty="0" smtClean="0">
                <a:solidFill>
                  <a:srgbClr val="FF0000"/>
                </a:solidFill>
              </a:rPr>
              <a:t> only uses 48 bits of these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34" y="2196404"/>
            <a:ext cx="6886758" cy="449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Therefore, the first bit of </a:t>
            </a:r>
            <a:r>
              <a:rPr lang="en-US" b="1" i="1" dirty="0" err="1" smtClean="0"/>
              <a:t>K</a:t>
            </a:r>
            <a:r>
              <a:rPr lang="en-US" b="1" i="1" baseline="-25000" dirty="0" err="1" smtClean="0"/>
              <a:t>n</a:t>
            </a:r>
            <a:r>
              <a:rPr lang="en-US" dirty="0" smtClean="0"/>
              <a:t> is the 14th bit of </a:t>
            </a:r>
            <a:r>
              <a:rPr lang="en-US" b="1" i="1" dirty="0" err="1" smtClean="0"/>
              <a:t>C</a:t>
            </a:r>
            <a:r>
              <a:rPr lang="en-US" b="1" i="1" baseline="-25000" dirty="0" err="1" smtClean="0"/>
              <a:t>n</a:t>
            </a:r>
            <a:r>
              <a:rPr lang="en-US" b="1" i="1" dirty="0" err="1" smtClean="0"/>
              <a:t>D</a:t>
            </a:r>
            <a:r>
              <a:rPr lang="en-US" b="1" i="1" baseline="-25000" dirty="0" err="1" smtClean="0"/>
              <a:t>n</a:t>
            </a:r>
            <a:r>
              <a:rPr lang="en-US" dirty="0" smtClean="0"/>
              <a:t>, the second bit the 17th, and so on, ending with the 48th bit of </a:t>
            </a:r>
            <a:r>
              <a:rPr lang="en-US" b="1" i="1" dirty="0" err="1" smtClean="0"/>
              <a:t>K</a:t>
            </a:r>
            <a:r>
              <a:rPr lang="en-US" b="1" i="1" baseline="-25000" dirty="0" err="1" smtClean="0"/>
              <a:t>n</a:t>
            </a:r>
            <a:r>
              <a:rPr lang="en-US" dirty="0" smtClean="0"/>
              <a:t> being the 32th bit of </a:t>
            </a:r>
            <a:r>
              <a:rPr lang="en-US" b="1" i="1" dirty="0" err="1" smtClean="0"/>
              <a:t>C</a:t>
            </a:r>
            <a:r>
              <a:rPr lang="en-US" b="1" i="1" baseline="-25000" dirty="0" err="1" smtClean="0"/>
              <a:t>n</a:t>
            </a:r>
            <a:r>
              <a:rPr lang="en-US" b="1" i="1" dirty="0" err="1" smtClean="0"/>
              <a:t>D</a:t>
            </a:r>
            <a:r>
              <a:rPr lang="en-US" b="1" i="1" baseline="-25000" dirty="0" err="1" smtClean="0"/>
              <a:t>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For the first key we have </a:t>
            </a:r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b="1" i="1" dirty="0" smtClean="0">
                <a:solidFill>
                  <a:srgbClr val="FF0000"/>
                </a:solidFill>
              </a:rPr>
              <a:t>D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 = 1110000 1100110 0101010 1011111 1010101 0110011 0011110 0011110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which, </a:t>
            </a:r>
            <a:r>
              <a:rPr lang="en-US" dirty="0" smtClean="0">
                <a:solidFill>
                  <a:srgbClr val="FF0000"/>
                </a:solidFill>
              </a:rPr>
              <a:t>after we apply the permutation </a:t>
            </a:r>
            <a:r>
              <a:rPr lang="en-US" b="1" dirty="0" smtClean="0">
                <a:solidFill>
                  <a:srgbClr val="FF0000"/>
                </a:solidFill>
              </a:rPr>
              <a:t>PC-2</a:t>
            </a:r>
            <a:r>
              <a:rPr lang="en-US" dirty="0" smtClean="0">
                <a:solidFill>
                  <a:srgbClr val="FF0000"/>
                </a:solidFill>
              </a:rPr>
              <a:t>, becomes</a:t>
            </a:r>
          </a:p>
          <a:p>
            <a:pPr>
              <a:lnSpc>
                <a:spcPct val="150000"/>
              </a:lnSpc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	K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 = 000110 110000 001011 101111 111111 000111 000001 110010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368"/>
            <a:ext cx="10515600" cy="59553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the other keys we have:</a:t>
            </a:r>
          </a:p>
          <a:p>
            <a:pPr>
              <a:buNone/>
            </a:pPr>
            <a:r>
              <a:rPr lang="en-US" b="1" i="1" dirty="0" smtClean="0"/>
              <a:t>	</a:t>
            </a:r>
            <a:r>
              <a:rPr lang="en-US" b="1" i="1" dirty="0" smtClean="0">
                <a:solidFill>
                  <a:srgbClr val="FF0000"/>
                </a:solidFill>
              </a:rPr>
              <a:t>K</a:t>
            </a:r>
            <a:r>
              <a:rPr lang="en-US" b="1" i="1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 = 011110 011010 111011 011001 110110 111100 100111 100101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K</a:t>
            </a:r>
            <a:r>
              <a:rPr lang="en-US" b="1" i="1" baseline="-25000" dirty="0" smtClean="0"/>
              <a:t>3</a:t>
            </a:r>
            <a:r>
              <a:rPr lang="en-US" dirty="0" smtClean="0"/>
              <a:t> = 010101 011111 110010 001010 010000 101100 111110 011001</a:t>
            </a:r>
            <a:br>
              <a:rPr lang="en-US" dirty="0" smtClean="0"/>
            </a:br>
            <a:r>
              <a:rPr lang="en-US" b="1" i="1" dirty="0" smtClean="0"/>
              <a:t>K</a:t>
            </a:r>
            <a:r>
              <a:rPr lang="en-US" b="1" i="1" baseline="-25000" dirty="0" smtClean="0"/>
              <a:t>4</a:t>
            </a:r>
            <a:r>
              <a:rPr lang="en-US" dirty="0" smtClean="0"/>
              <a:t> = 011100 101010 110111 010110 110110 110011 010100 011101</a:t>
            </a:r>
            <a:br>
              <a:rPr lang="en-US" dirty="0" smtClean="0"/>
            </a:br>
            <a:r>
              <a:rPr lang="en-US" b="1" i="1" dirty="0" smtClean="0"/>
              <a:t>K</a:t>
            </a:r>
            <a:r>
              <a:rPr lang="en-US" b="1" i="1" baseline="-25000" dirty="0" smtClean="0"/>
              <a:t>5</a:t>
            </a:r>
            <a:r>
              <a:rPr lang="en-US" dirty="0" smtClean="0"/>
              <a:t> = 011111 001110 110000 000111 111010 110101 001110 101000</a:t>
            </a:r>
            <a:br>
              <a:rPr lang="en-US" dirty="0" smtClean="0"/>
            </a:br>
            <a:r>
              <a:rPr lang="en-US" b="1" i="1" dirty="0" smtClean="0"/>
              <a:t>K</a:t>
            </a:r>
            <a:r>
              <a:rPr lang="en-US" b="1" i="1" baseline="-25000" dirty="0" smtClean="0"/>
              <a:t>6</a:t>
            </a:r>
            <a:r>
              <a:rPr lang="en-US" dirty="0" smtClean="0"/>
              <a:t> = 011000 111010 010100 111110 010100 000111 101100 101111</a:t>
            </a:r>
            <a:br>
              <a:rPr lang="en-US" dirty="0" smtClean="0"/>
            </a:br>
            <a:r>
              <a:rPr lang="en-US" b="1" i="1" dirty="0" smtClean="0"/>
              <a:t>K</a:t>
            </a:r>
            <a:r>
              <a:rPr lang="en-US" b="1" i="1" baseline="-25000" dirty="0" smtClean="0"/>
              <a:t>7</a:t>
            </a:r>
            <a:r>
              <a:rPr lang="en-US" dirty="0" smtClean="0"/>
              <a:t> = 111011 001000 010010 110111 111101 100001 100010 111100</a:t>
            </a:r>
            <a:br>
              <a:rPr lang="en-US" dirty="0" smtClean="0"/>
            </a:br>
            <a:r>
              <a:rPr lang="en-US" b="1" i="1" dirty="0" smtClean="0"/>
              <a:t>K</a:t>
            </a:r>
            <a:r>
              <a:rPr lang="en-US" b="1" i="1" baseline="-25000" dirty="0" smtClean="0"/>
              <a:t>8</a:t>
            </a:r>
            <a:r>
              <a:rPr lang="en-US" dirty="0" smtClean="0"/>
              <a:t> = 111101 111000 101000 111010 110000 010011 101111 111011</a:t>
            </a:r>
            <a:br>
              <a:rPr lang="en-US" dirty="0" smtClean="0"/>
            </a:br>
            <a:r>
              <a:rPr lang="en-US" b="1" i="1" dirty="0" smtClean="0"/>
              <a:t>K</a:t>
            </a:r>
            <a:r>
              <a:rPr lang="en-US" b="1" i="1" baseline="-25000" dirty="0" smtClean="0"/>
              <a:t>9</a:t>
            </a:r>
            <a:r>
              <a:rPr lang="en-US" dirty="0" smtClean="0"/>
              <a:t> = 111000 001101 101111 101011 111011 011110 011110 000001</a:t>
            </a:r>
            <a:br>
              <a:rPr lang="en-US" dirty="0" smtClean="0"/>
            </a:br>
            <a:r>
              <a:rPr lang="en-US" b="1" i="1" dirty="0" smtClean="0"/>
              <a:t>K</a:t>
            </a:r>
            <a:r>
              <a:rPr lang="en-US" b="1" i="1" baseline="-25000" dirty="0" smtClean="0"/>
              <a:t>10</a:t>
            </a:r>
            <a:r>
              <a:rPr lang="en-US" dirty="0" smtClean="0"/>
              <a:t> = 101100 011111 001101 000111 101110 100100 011001 001111</a:t>
            </a:r>
            <a:br>
              <a:rPr lang="en-US" dirty="0" smtClean="0"/>
            </a:br>
            <a:r>
              <a:rPr lang="en-US" b="1" i="1" dirty="0" smtClean="0"/>
              <a:t>K</a:t>
            </a:r>
            <a:r>
              <a:rPr lang="en-US" b="1" i="1" baseline="-25000" dirty="0" smtClean="0"/>
              <a:t>11</a:t>
            </a:r>
            <a:r>
              <a:rPr lang="en-US" dirty="0" smtClean="0"/>
              <a:t> = 001000 010101 111111 010011 110111 101101 001110 000110</a:t>
            </a:r>
            <a:br>
              <a:rPr lang="en-US" dirty="0" smtClean="0"/>
            </a:br>
            <a:r>
              <a:rPr lang="en-US" b="1" i="1" dirty="0" smtClean="0"/>
              <a:t>K</a:t>
            </a:r>
            <a:r>
              <a:rPr lang="en-US" b="1" i="1" baseline="-25000" dirty="0" smtClean="0"/>
              <a:t>12</a:t>
            </a:r>
            <a:r>
              <a:rPr lang="en-US" dirty="0" smtClean="0"/>
              <a:t> = 011101 010111 000111 110101 100101 000110 011111 101001</a:t>
            </a:r>
            <a:br>
              <a:rPr lang="en-US" dirty="0" smtClean="0"/>
            </a:br>
            <a:r>
              <a:rPr lang="en-US" b="1" i="1" dirty="0" smtClean="0"/>
              <a:t>K</a:t>
            </a:r>
            <a:r>
              <a:rPr lang="en-US" b="1" i="1" baseline="-25000" dirty="0" smtClean="0"/>
              <a:t>13</a:t>
            </a:r>
            <a:r>
              <a:rPr lang="en-US" dirty="0" smtClean="0"/>
              <a:t> = 100101 111100 010111 010001 111110 101011 101001 000001</a:t>
            </a:r>
            <a:br>
              <a:rPr lang="en-US" dirty="0" smtClean="0"/>
            </a:br>
            <a:r>
              <a:rPr lang="en-US" b="1" i="1" dirty="0" smtClean="0"/>
              <a:t>K</a:t>
            </a:r>
            <a:r>
              <a:rPr lang="en-US" b="1" i="1" baseline="-25000" dirty="0" smtClean="0"/>
              <a:t>14</a:t>
            </a:r>
            <a:r>
              <a:rPr lang="en-US" dirty="0" smtClean="0"/>
              <a:t> = 010111 110100 001110 110111 111100 101110 011100 111010</a:t>
            </a:r>
            <a:br>
              <a:rPr lang="en-US" dirty="0" smtClean="0"/>
            </a:br>
            <a:r>
              <a:rPr lang="en-US" b="1" i="1" dirty="0" smtClean="0"/>
              <a:t>K</a:t>
            </a:r>
            <a:r>
              <a:rPr lang="en-US" b="1" i="1" baseline="-25000" dirty="0" smtClean="0"/>
              <a:t>15</a:t>
            </a:r>
            <a:r>
              <a:rPr lang="en-US" dirty="0" smtClean="0"/>
              <a:t> = 101111 111001 000110 001101 001111 010011 111100 001010</a:t>
            </a:r>
            <a:br>
              <a:rPr lang="en-US" dirty="0" smtClean="0"/>
            </a:br>
            <a:r>
              <a:rPr lang="en-US" b="1" i="1" dirty="0" smtClean="0">
                <a:solidFill>
                  <a:srgbClr val="FF0000"/>
                </a:solidFill>
              </a:rPr>
              <a:t>K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16</a:t>
            </a:r>
            <a:r>
              <a:rPr lang="en-US" dirty="0" smtClean="0">
                <a:solidFill>
                  <a:srgbClr val="FF0000"/>
                </a:solidFill>
              </a:rPr>
              <a:t> = 110010 110011 110110 001011 000011 100001 011111 110101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 2: Encode each 64-bit block of data.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There is an </a:t>
            </a:r>
            <a:r>
              <a:rPr lang="en-US" i="1" dirty="0" smtClean="0">
                <a:solidFill>
                  <a:srgbClr val="FF0000"/>
                </a:solidFill>
              </a:rPr>
              <a:t>initial permutation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b="1" dirty="0" smtClean="0">
                <a:solidFill>
                  <a:srgbClr val="FF0000"/>
                </a:solidFill>
              </a:rPr>
              <a:t>IP</a:t>
            </a:r>
            <a:r>
              <a:rPr lang="en-US" dirty="0" smtClean="0">
                <a:solidFill>
                  <a:srgbClr val="FF0000"/>
                </a:solidFill>
              </a:rPr>
              <a:t> of the 64 bits of the message data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b="1" dirty="0" smtClean="0"/>
              <a:t> </a:t>
            </a:r>
            <a:r>
              <a:rPr lang="en-US" dirty="0" smtClean="0"/>
              <a:t>according to the following table.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42" y="3196998"/>
            <a:ext cx="7019827" cy="354377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Applying the initial permutation to the block of text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, given previously, we get: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 = 0000 0001 0010 0011 0100 0101 0110 0111 1000 1001 1010 1011 1100 1101 1110 1111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IP</a:t>
            </a:r>
            <a:r>
              <a:rPr lang="en-US" dirty="0" smtClean="0">
                <a:solidFill>
                  <a:srgbClr val="FF0000"/>
                </a:solidFill>
              </a:rPr>
              <a:t> = 1100 1100 0000 0000 1100 1100 1111 1111 1111 0000 1010 1010 1111 0000 1010 1010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the 58th bit of </a:t>
            </a:r>
            <a:r>
              <a:rPr lang="en-US" b="1" dirty="0" smtClean="0"/>
              <a:t>M</a:t>
            </a:r>
            <a:r>
              <a:rPr lang="en-US" dirty="0" smtClean="0"/>
              <a:t> is "1", which becomes the first bit of </a:t>
            </a:r>
            <a:r>
              <a:rPr lang="en-US" b="1" dirty="0" smtClean="0"/>
              <a:t>IP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Next divide the permuted block </a:t>
            </a:r>
            <a:r>
              <a:rPr lang="en-US" b="1" dirty="0" smtClean="0">
                <a:solidFill>
                  <a:srgbClr val="FF0000"/>
                </a:solidFill>
              </a:rPr>
              <a:t>IP</a:t>
            </a:r>
            <a:r>
              <a:rPr lang="en-US" dirty="0" smtClean="0">
                <a:solidFill>
                  <a:srgbClr val="FF0000"/>
                </a:solidFill>
              </a:rPr>
              <a:t> into a left half </a:t>
            </a:r>
            <a:r>
              <a:rPr lang="en-US" b="1" i="1" dirty="0" smtClean="0">
                <a:solidFill>
                  <a:srgbClr val="FF0000"/>
                </a:solidFill>
              </a:rPr>
              <a:t>L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 of 32 bits, </a:t>
            </a:r>
            <a:r>
              <a:rPr lang="en-US" dirty="0" smtClean="0">
                <a:solidFill>
                  <a:srgbClr val="FF0000"/>
                </a:solidFill>
              </a:rPr>
              <a:t>and a right half 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 of 32 bits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From </a:t>
            </a:r>
            <a:r>
              <a:rPr lang="en-US" b="1" dirty="0" smtClean="0"/>
              <a:t>IP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we get</a:t>
            </a:r>
            <a:r>
              <a:rPr lang="en-US" dirty="0" smtClean="0"/>
              <a:t> </a:t>
            </a:r>
            <a:r>
              <a:rPr lang="en-US" b="1" i="1" dirty="0" smtClean="0"/>
              <a:t>L</a:t>
            </a:r>
            <a:r>
              <a:rPr lang="en-US" b="1" i="1" baseline="-25000" dirty="0" smtClean="0"/>
              <a:t>0</a:t>
            </a:r>
            <a:r>
              <a:rPr lang="en-US" dirty="0" smtClean="0"/>
              <a:t> and 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0</a:t>
            </a: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FF0000"/>
                </a:solidFill>
              </a:rPr>
              <a:t>L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 = 1100 1100 0000 0000 1100 1100 1111 1111 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 = 1111 0000 1010 1010 1111 0000 1010 1010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i="1" dirty="0" smtClean="0"/>
              <a:t>	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Now, 	</a:t>
            </a:r>
            <a:r>
              <a:rPr lang="en-US" b="1" i="1" dirty="0" err="1" smtClean="0">
                <a:solidFill>
                  <a:srgbClr val="FF0000"/>
                </a:solidFill>
              </a:rPr>
              <a:t>L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 = 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 = </a:t>
            </a:r>
            <a:r>
              <a:rPr lang="en-US" b="1" i="1" dirty="0" smtClean="0">
                <a:solidFill>
                  <a:srgbClr val="FF0000"/>
                </a:solidFill>
              </a:rPr>
              <a:t>L</a:t>
            </a:r>
            <a:r>
              <a:rPr lang="en-US" b="1" i="1" baseline="-25000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 + </a:t>
            </a:r>
            <a:r>
              <a:rPr lang="en-US" b="1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b="1" i="1" dirty="0" smtClean="0">
                <a:solidFill>
                  <a:srgbClr val="FF0000"/>
                </a:solidFill>
              </a:rPr>
              <a:t>K</a:t>
            </a:r>
            <a:r>
              <a:rPr lang="en-US" b="1" i="1" baseline="-25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Example: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For 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 = 1</a:t>
            </a:r>
            <a:r>
              <a:rPr lang="en-US" dirty="0" smtClean="0"/>
              <a:t>, we have</a:t>
            </a:r>
          </a:p>
          <a:p>
            <a:pPr>
              <a:lnSpc>
                <a:spcPct val="150000"/>
              </a:lnSpc>
            </a:pPr>
            <a:r>
              <a:rPr lang="en-US" b="1" i="1" dirty="0" smtClean="0"/>
              <a:t>K</a:t>
            </a:r>
            <a:r>
              <a:rPr lang="en-US" b="1" i="1" baseline="-25000" dirty="0" smtClean="0"/>
              <a:t>1</a:t>
            </a:r>
            <a:r>
              <a:rPr lang="en-US" dirty="0" smtClean="0"/>
              <a:t> = 000110 110000 001011 101111 111111 000111 000001 110010 </a:t>
            </a:r>
            <a:br>
              <a:rPr lang="en-US" dirty="0" smtClean="0"/>
            </a:br>
            <a:r>
              <a:rPr lang="en-US" b="1" i="1" dirty="0" smtClean="0">
                <a:solidFill>
                  <a:srgbClr val="FF0000"/>
                </a:solidFill>
              </a:rPr>
              <a:t>L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 = 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 = 1111 0000 1010 1010 1111 0000 1010 1010 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 = </a:t>
            </a:r>
            <a:r>
              <a:rPr lang="en-US" b="1" i="1" dirty="0" smtClean="0">
                <a:solidFill>
                  <a:srgbClr val="FF0000"/>
                </a:solidFill>
              </a:rPr>
              <a:t>L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 + </a:t>
            </a:r>
            <a:r>
              <a:rPr lang="en-US" b="1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b="1" i="1" dirty="0" smtClean="0">
                <a:solidFill>
                  <a:srgbClr val="FF0000"/>
                </a:solidFill>
              </a:rPr>
              <a:t>K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 calculate </a:t>
            </a:r>
            <a:r>
              <a:rPr lang="en-US" b="1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, we first expand each block 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 from 32 bits to 48 bits </a:t>
            </a:r>
            <a:r>
              <a:rPr lang="en-US" dirty="0" smtClean="0"/>
              <a:t>using following table: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473" y="2783383"/>
            <a:ext cx="5782544" cy="36408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8B701D-A7B5-6725-1A4E-036899CB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D2FD1EC-7AFF-F21F-152E-753885B1A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1" y="16694"/>
            <a:ext cx="6780437" cy="6841305"/>
          </a:xfrm>
        </p:spPr>
      </p:pic>
    </p:spTree>
    <p:extLst>
      <p:ext uri="{BB962C8B-B14F-4D97-AF65-F5344CB8AC3E}">
        <p14:creationId xmlns:p14="http://schemas.microsoft.com/office/powerpoint/2010/main" val="31897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 calculate 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) from 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 as follows: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i="1" dirty="0" smtClean="0"/>
              <a:t>	R</a:t>
            </a:r>
            <a:r>
              <a:rPr lang="en-US" b="1" i="1" baseline="-25000" dirty="0" smtClean="0"/>
              <a:t>0</a:t>
            </a:r>
            <a:r>
              <a:rPr lang="en-US" dirty="0" smtClean="0"/>
              <a:t> = 1111 0000 1010 1010 1111 0000 1010 1010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) = 011110 100001 010101 010101 011110 100001 010101 010101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 that each block of </a:t>
            </a:r>
            <a:r>
              <a:rPr lang="en-US" dirty="0" smtClean="0">
                <a:solidFill>
                  <a:srgbClr val="FF0000"/>
                </a:solidFill>
              </a:rPr>
              <a:t>4 original bits </a:t>
            </a:r>
            <a:r>
              <a:rPr lang="en-US" dirty="0" smtClean="0"/>
              <a:t>has been </a:t>
            </a:r>
            <a:r>
              <a:rPr lang="en-US" dirty="0" smtClean="0">
                <a:solidFill>
                  <a:srgbClr val="FF0000"/>
                </a:solidFill>
              </a:rPr>
              <a:t>expanded to </a:t>
            </a:r>
            <a:r>
              <a:rPr lang="en-US" dirty="0" smtClean="0"/>
              <a:t>a block of </a:t>
            </a:r>
            <a:r>
              <a:rPr lang="en-US" dirty="0" smtClean="0">
                <a:solidFill>
                  <a:srgbClr val="FF0000"/>
                </a:solidFill>
              </a:rPr>
              <a:t>6 output bits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703385"/>
            <a:ext cx="11665132" cy="547357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Next in the </a:t>
            </a:r>
            <a:r>
              <a:rPr lang="en-US" b="1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 calculation, we </a:t>
            </a:r>
            <a:r>
              <a:rPr lang="en-US" b="1" dirty="0" smtClean="0">
                <a:solidFill>
                  <a:srgbClr val="FF0000"/>
                </a:solidFill>
              </a:rPr>
              <a:t>XOR</a:t>
            </a:r>
            <a:r>
              <a:rPr lang="en-US" dirty="0" smtClean="0">
                <a:solidFill>
                  <a:srgbClr val="FF0000"/>
                </a:solidFill>
              </a:rPr>
              <a:t> the output 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) with the key </a:t>
            </a:r>
            <a:r>
              <a:rPr lang="en-US" b="1" i="1" dirty="0" err="1" smtClean="0">
                <a:solidFill>
                  <a:srgbClr val="FF0000"/>
                </a:solidFill>
              </a:rPr>
              <a:t>K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b="1" i="1" dirty="0" smtClean="0"/>
              <a:t>	</a:t>
            </a:r>
            <a:r>
              <a:rPr lang="en-US" b="1" i="1" dirty="0" err="1" smtClean="0">
                <a:solidFill>
                  <a:srgbClr val="FF0000"/>
                </a:solidFill>
              </a:rPr>
              <a:t>K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 + 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For </a:t>
            </a:r>
            <a:r>
              <a:rPr lang="en-US" b="1" i="1" dirty="0" smtClean="0">
                <a:solidFill>
                  <a:srgbClr val="FF0000"/>
                </a:solidFill>
              </a:rPr>
              <a:t>K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 , 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), we have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i="1" dirty="0" smtClean="0"/>
              <a:t>K</a:t>
            </a:r>
            <a:r>
              <a:rPr lang="en-US" b="1" i="1" baseline="-25000" dirty="0" smtClean="0"/>
              <a:t>1</a:t>
            </a:r>
            <a:r>
              <a:rPr lang="en-US" dirty="0" smtClean="0"/>
              <a:t> =          000110 110000 001011 101111 111111 000111 000001 110010 </a:t>
            </a:r>
            <a:br>
              <a:rPr lang="en-US" dirty="0" smtClean="0"/>
            </a:br>
            <a:r>
              <a:rPr lang="en-US" b="1" dirty="0" smtClean="0"/>
              <a:t>E</a:t>
            </a:r>
            <a:r>
              <a:rPr lang="en-US" dirty="0" smtClean="0"/>
              <a:t>(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0</a:t>
            </a:r>
            <a:r>
              <a:rPr lang="en-US" dirty="0" smtClean="0"/>
              <a:t>) =     011110 100001 010101 010101 011110 100001 010101 010101 </a:t>
            </a:r>
            <a:br>
              <a:rPr lang="en-US" dirty="0" smtClean="0"/>
            </a:br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r>
              <a:rPr lang="en-US" sz="2400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</a:rPr>
              <a:t>E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R</a:t>
            </a:r>
            <a:r>
              <a:rPr lang="en-US" sz="2400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= 011000 010001 011110 111010 100001 100110 010100 100111.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 now use each group of </a:t>
            </a:r>
            <a:r>
              <a:rPr lang="en-US" sz="3600" dirty="0" smtClean="0">
                <a:solidFill>
                  <a:srgbClr val="FF0000"/>
                </a:solidFill>
              </a:rPr>
              <a:t>six bits as addresses</a:t>
            </a:r>
            <a:r>
              <a:rPr lang="en-US" dirty="0" smtClean="0">
                <a:solidFill>
                  <a:srgbClr val="FF0000"/>
                </a:solidFill>
              </a:rPr>
              <a:t> in tables called "</a:t>
            </a:r>
            <a:r>
              <a:rPr lang="en-US" sz="3600" dirty="0" smtClean="0">
                <a:solidFill>
                  <a:srgbClr val="FF0000"/>
                </a:solidFill>
              </a:rPr>
              <a:t>S boxes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Located at that address will be a 4 bit number. This 4 bit number will replace the original 6 bits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net result is that the eight groups of 6 bits are transformed into eight groups of 4 bits for 32 bits.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Write the previous result, which is 48 bits, in the form:</a:t>
            </a:r>
          </a:p>
          <a:p>
            <a:r>
              <a:rPr lang="en-US" b="1" i="1" dirty="0" err="1" smtClean="0">
                <a:solidFill>
                  <a:srgbClr val="FF0000"/>
                </a:solidFill>
              </a:rPr>
              <a:t>K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 + 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) =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2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3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4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5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6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7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where each 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 is a group of six bits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We now calculate</a:t>
            </a:r>
          </a:p>
          <a:p>
            <a:pPr>
              <a:buNone/>
            </a:pPr>
            <a:r>
              <a:rPr lang="en-US" b="1" i="1" dirty="0" smtClean="0"/>
              <a:t>	S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)S</a:t>
            </a:r>
            <a:r>
              <a:rPr lang="en-US" b="1" i="1" baseline="-25000" dirty="0" smtClean="0"/>
              <a:t>2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2</a:t>
            </a:r>
            <a:r>
              <a:rPr lang="en-US" b="1" i="1" dirty="0" smtClean="0"/>
              <a:t>)S</a:t>
            </a:r>
            <a:r>
              <a:rPr lang="en-US" b="1" i="1" baseline="-25000" dirty="0" smtClean="0"/>
              <a:t>3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3</a:t>
            </a:r>
            <a:r>
              <a:rPr lang="en-US" b="1" i="1" dirty="0" smtClean="0"/>
              <a:t>)S</a:t>
            </a:r>
            <a:r>
              <a:rPr lang="en-US" b="1" i="1" baseline="-25000" dirty="0" smtClean="0"/>
              <a:t>4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4</a:t>
            </a:r>
            <a:r>
              <a:rPr lang="en-US" b="1" i="1" dirty="0" smtClean="0"/>
              <a:t>)S</a:t>
            </a:r>
            <a:r>
              <a:rPr lang="en-US" b="1" i="1" baseline="-25000" dirty="0" smtClean="0"/>
              <a:t>5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5</a:t>
            </a:r>
            <a:r>
              <a:rPr lang="en-US" b="1" i="1" dirty="0" smtClean="0"/>
              <a:t>)S</a:t>
            </a:r>
            <a:r>
              <a:rPr lang="en-US" b="1" i="1" baseline="-25000" dirty="0" smtClean="0"/>
              <a:t>6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6</a:t>
            </a:r>
            <a:r>
              <a:rPr lang="en-US" b="1" i="1" dirty="0" smtClean="0"/>
              <a:t>)S</a:t>
            </a:r>
            <a:r>
              <a:rPr lang="en-US" b="1" i="1" baseline="-25000" dirty="0" smtClean="0"/>
              <a:t>7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7</a:t>
            </a:r>
            <a:r>
              <a:rPr lang="en-US" b="1" i="1" dirty="0" smtClean="0"/>
              <a:t>)S</a:t>
            </a:r>
            <a:r>
              <a:rPr lang="en-US" b="1" i="1" baseline="-25000" dirty="0" smtClean="0"/>
              <a:t>8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8</a:t>
            </a:r>
            <a:r>
              <a:rPr lang="en-US" b="1" i="1" dirty="0" smtClean="0"/>
              <a:t>)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block B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rgbClr val="FF0000"/>
                </a:solidFill>
              </a:rPr>
              <a:t> will be mapped to a new value pointed by S-Box S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rgbClr val="FF0000"/>
                </a:solidFill>
              </a:rPr>
              <a:t>, block B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>
                <a:solidFill>
                  <a:srgbClr val="FF0000"/>
                </a:solidFill>
              </a:rPr>
              <a:t> to a new value pointed by S-Box S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>
                <a:solidFill>
                  <a:srgbClr val="FF0000"/>
                </a:solidFill>
              </a:rPr>
              <a:t> &amp; so on.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17" y="2207623"/>
            <a:ext cx="7405592" cy="2512909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 example, for input block 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 = 011011 the </a:t>
            </a:r>
            <a:r>
              <a:rPr lang="en-US" b="1" dirty="0" smtClean="0">
                <a:solidFill>
                  <a:srgbClr val="FF0000"/>
                </a:solidFill>
              </a:rPr>
              <a:t>first bit </a:t>
            </a:r>
            <a:r>
              <a:rPr lang="en-US" dirty="0" smtClean="0">
                <a:solidFill>
                  <a:srgbClr val="FF0000"/>
                </a:solidFill>
              </a:rPr>
              <a:t>is "0" and the </a:t>
            </a:r>
            <a:r>
              <a:rPr lang="en-US" b="1" dirty="0" smtClean="0">
                <a:solidFill>
                  <a:srgbClr val="FF0000"/>
                </a:solidFill>
              </a:rPr>
              <a:t>last bit</a:t>
            </a:r>
            <a:r>
              <a:rPr lang="en-US" dirty="0" smtClean="0">
                <a:solidFill>
                  <a:srgbClr val="FF0000"/>
                </a:solidFill>
              </a:rPr>
              <a:t> "1" </a:t>
            </a:r>
            <a:r>
              <a:rPr lang="en-US" b="1" dirty="0" smtClean="0">
                <a:solidFill>
                  <a:srgbClr val="FF0000"/>
                </a:solidFill>
              </a:rPr>
              <a:t>giving</a:t>
            </a:r>
            <a:r>
              <a:rPr lang="en-US" dirty="0" smtClean="0">
                <a:solidFill>
                  <a:srgbClr val="FF0000"/>
                </a:solidFill>
              </a:rPr>
              <a:t> 01 as the </a:t>
            </a:r>
            <a:r>
              <a:rPr lang="en-US" b="1" dirty="0" smtClean="0">
                <a:solidFill>
                  <a:srgbClr val="FF0000"/>
                </a:solidFill>
              </a:rPr>
              <a:t>row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middle four bits </a:t>
            </a:r>
            <a:r>
              <a:rPr lang="en-US" dirty="0" smtClean="0"/>
              <a:t>are</a:t>
            </a:r>
            <a:r>
              <a:rPr lang="en-US" dirty="0" smtClean="0">
                <a:solidFill>
                  <a:srgbClr val="FF0000"/>
                </a:solidFill>
              </a:rPr>
              <a:t> "1101</a:t>
            </a:r>
            <a:r>
              <a:rPr lang="en-US" dirty="0" smtClean="0"/>
              <a:t>". </a:t>
            </a:r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is the binary equivalent of decimal 13</a:t>
            </a:r>
            <a:r>
              <a:rPr lang="en-US" dirty="0" smtClean="0"/>
              <a:t>, so the column </a:t>
            </a:r>
            <a:r>
              <a:rPr lang="en-US" b="1" dirty="0" smtClean="0">
                <a:solidFill>
                  <a:srgbClr val="FF0000"/>
                </a:solidFill>
              </a:rPr>
              <a:t>is column number</a:t>
            </a:r>
            <a:r>
              <a:rPr lang="en-US" dirty="0" smtClean="0">
                <a:solidFill>
                  <a:srgbClr val="FF0000"/>
                </a:solidFill>
              </a:rPr>
              <a:t> 13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row 1, column 13 appears 5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determines the output; </a:t>
            </a:r>
            <a:r>
              <a:rPr lang="en-US" dirty="0" smtClean="0">
                <a:solidFill>
                  <a:srgbClr val="FF0000"/>
                </a:solidFill>
              </a:rPr>
              <a:t>5 is binary 0101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so</a:t>
            </a:r>
            <a:r>
              <a:rPr lang="en-US" dirty="0" smtClean="0"/>
              <a:t> that the </a:t>
            </a:r>
            <a:r>
              <a:rPr lang="en-US" dirty="0" smtClean="0">
                <a:solidFill>
                  <a:srgbClr val="FF0000"/>
                </a:solidFill>
              </a:rPr>
              <a:t>output is 0101. Hence 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(011011) = 0101.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 use 8 such S-Boxes: S1, S2, S3, S4, S5, S6, S7, S8 for each 8 blocks:</a:t>
            </a:r>
          </a:p>
          <a:p>
            <a:r>
              <a:rPr lang="en-US" dirty="0" smtClean="0"/>
              <a:t>The tables defining the functions </a:t>
            </a:r>
            <a:r>
              <a:rPr lang="en-US" b="1" i="1" dirty="0" smtClean="0"/>
              <a:t>S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,...,S</a:t>
            </a:r>
            <a:r>
              <a:rPr lang="en-US" b="1" i="1" baseline="-25000" dirty="0" smtClean="0"/>
              <a:t>8</a:t>
            </a:r>
            <a:r>
              <a:rPr lang="en-US" dirty="0" smtClean="0"/>
              <a:t> are the following: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57" y="2270181"/>
            <a:ext cx="6648872" cy="426124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94115"/>
            <a:ext cx="6100354" cy="3070422"/>
          </a:xfr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35" y="1841863"/>
            <a:ext cx="5908766" cy="305671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587" y="1854926"/>
            <a:ext cx="6762206" cy="2994211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K</a:t>
            </a:r>
            <a:r>
              <a:rPr lang="en-US" b="1" i="1" baseline="-25000" dirty="0" smtClean="0"/>
              <a:t>1</a:t>
            </a:r>
            <a:r>
              <a:rPr lang="en-US" dirty="0" smtClean="0"/>
              <a:t> + </a:t>
            </a:r>
            <a:r>
              <a:rPr lang="en-US" b="1" dirty="0" smtClean="0"/>
              <a:t>E</a:t>
            </a:r>
            <a:r>
              <a:rPr lang="en-US" dirty="0" smtClean="0"/>
              <a:t>(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0</a:t>
            </a:r>
            <a:r>
              <a:rPr lang="en-US" dirty="0" smtClean="0"/>
              <a:t>) = 011000 010001 011110 111010 100001 100110 010100 100111.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S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b="1" i="1" dirty="0" smtClean="0">
                <a:solidFill>
                  <a:srgbClr val="FF0000"/>
                </a:solidFill>
              </a:rPr>
              <a:t>(B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b="1" i="1" dirty="0" smtClean="0">
                <a:solidFill>
                  <a:srgbClr val="FF0000"/>
                </a:solidFill>
              </a:rPr>
              <a:t>)S</a:t>
            </a:r>
            <a:r>
              <a:rPr lang="en-US" b="1" i="1" baseline="-25000" dirty="0" smtClean="0">
                <a:solidFill>
                  <a:srgbClr val="FF0000"/>
                </a:solidFill>
              </a:rPr>
              <a:t>2</a:t>
            </a:r>
            <a:r>
              <a:rPr lang="en-US" b="1" i="1" dirty="0" smtClean="0">
                <a:solidFill>
                  <a:srgbClr val="FF0000"/>
                </a:solidFill>
              </a:rPr>
              <a:t>(B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2</a:t>
            </a:r>
            <a:r>
              <a:rPr lang="en-US" b="1" i="1" dirty="0" smtClean="0">
                <a:solidFill>
                  <a:srgbClr val="FF0000"/>
                </a:solidFill>
              </a:rPr>
              <a:t>)S</a:t>
            </a:r>
            <a:r>
              <a:rPr lang="en-US" b="1" i="1" baseline="-25000" dirty="0" smtClean="0">
                <a:solidFill>
                  <a:srgbClr val="FF0000"/>
                </a:solidFill>
              </a:rPr>
              <a:t>3</a:t>
            </a:r>
            <a:r>
              <a:rPr lang="en-US" b="1" i="1" dirty="0" smtClean="0">
                <a:solidFill>
                  <a:srgbClr val="FF0000"/>
                </a:solidFill>
              </a:rPr>
              <a:t>(B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3</a:t>
            </a:r>
            <a:r>
              <a:rPr lang="en-US" b="1" i="1" dirty="0" smtClean="0">
                <a:solidFill>
                  <a:srgbClr val="FF0000"/>
                </a:solidFill>
              </a:rPr>
              <a:t>)S</a:t>
            </a:r>
            <a:r>
              <a:rPr lang="en-US" b="1" i="1" baseline="-25000" dirty="0" smtClean="0">
                <a:solidFill>
                  <a:srgbClr val="FF0000"/>
                </a:solidFill>
              </a:rPr>
              <a:t>4</a:t>
            </a:r>
            <a:r>
              <a:rPr lang="en-US" b="1" i="1" dirty="0" smtClean="0">
                <a:solidFill>
                  <a:srgbClr val="FF0000"/>
                </a:solidFill>
              </a:rPr>
              <a:t>(B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4</a:t>
            </a:r>
            <a:r>
              <a:rPr lang="en-US" b="1" i="1" dirty="0" smtClean="0">
                <a:solidFill>
                  <a:srgbClr val="FF0000"/>
                </a:solidFill>
              </a:rPr>
              <a:t>)S</a:t>
            </a:r>
            <a:r>
              <a:rPr lang="en-US" b="1" i="1" baseline="-25000" dirty="0" smtClean="0">
                <a:solidFill>
                  <a:srgbClr val="FF0000"/>
                </a:solidFill>
              </a:rPr>
              <a:t>5</a:t>
            </a:r>
            <a:r>
              <a:rPr lang="en-US" b="1" i="1" dirty="0" smtClean="0">
                <a:solidFill>
                  <a:srgbClr val="FF0000"/>
                </a:solidFill>
              </a:rPr>
              <a:t>(B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5</a:t>
            </a:r>
            <a:r>
              <a:rPr lang="en-US" b="1" i="1" dirty="0" smtClean="0">
                <a:solidFill>
                  <a:srgbClr val="FF0000"/>
                </a:solidFill>
              </a:rPr>
              <a:t>)S</a:t>
            </a:r>
            <a:r>
              <a:rPr lang="en-US" b="1" i="1" baseline="-25000" dirty="0" smtClean="0">
                <a:solidFill>
                  <a:srgbClr val="FF0000"/>
                </a:solidFill>
              </a:rPr>
              <a:t>6</a:t>
            </a:r>
            <a:r>
              <a:rPr lang="en-US" b="1" i="1" dirty="0" smtClean="0">
                <a:solidFill>
                  <a:srgbClr val="FF0000"/>
                </a:solidFill>
              </a:rPr>
              <a:t>(B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6</a:t>
            </a:r>
            <a:r>
              <a:rPr lang="en-US" b="1" i="1" dirty="0" smtClean="0">
                <a:solidFill>
                  <a:srgbClr val="FF0000"/>
                </a:solidFill>
              </a:rPr>
              <a:t>)S</a:t>
            </a:r>
            <a:r>
              <a:rPr lang="en-US" b="1" i="1" baseline="-25000" dirty="0" smtClean="0">
                <a:solidFill>
                  <a:srgbClr val="FF0000"/>
                </a:solidFill>
              </a:rPr>
              <a:t>7</a:t>
            </a:r>
            <a:r>
              <a:rPr lang="en-US" b="1" i="1" dirty="0" smtClean="0">
                <a:solidFill>
                  <a:srgbClr val="FF0000"/>
                </a:solidFill>
              </a:rPr>
              <a:t>(B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7</a:t>
            </a:r>
            <a:r>
              <a:rPr lang="en-US" b="1" i="1" dirty="0" smtClean="0">
                <a:solidFill>
                  <a:srgbClr val="FF0000"/>
                </a:solidFill>
              </a:rPr>
              <a:t>)S</a:t>
            </a:r>
            <a:r>
              <a:rPr lang="en-US" b="1" i="1" baseline="-25000" dirty="0" smtClean="0">
                <a:solidFill>
                  <a:srgbClr val="FF0000"/>
                </a:solidFill>
              </a:rPr>
              <a:t>8</a:t>
            </a:r>
            <a:r>
              <a:rPr lang="en-US" b="1" i="1" dirty="0" smtClean="0">
                <a:solidFill>
                  <a:srgbClr val="FF0000"/>
                </a:solidFill>
              </a:rPr>
              <a:t>(B</a:t>
            </a:r>
            <a:r>
              <a:rPr lang="en-US" b="1" i="1" baseline="-25000" dirty="0" smtClean="0">
                <a:solidFill>
                  <a:srgbClr val="FF0000"/>
                </a:solidFill>
              </a:rPr>
              <a:t>8</a:t>
            </a:r>
            <a:r>
              <a:rPr lang="en-US" b="1" i="1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 = 0101 1100 1000 0010 1011 0101 1001 0111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25B50F-88E1-64A3-A9D2-DB164EBB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7DBF2C-9756-08B6-F278-9CCA7E77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The input block to each round is divided into two halves</a:t>
            </a:r>
            <a:r>
              <a:rPr lang="en-US" sz="1800" dirty="0">
                <a:effectLst/>
                <a:latin typeface="DejaVu Sans"/>
                <a:ea typeface="DejaVu Sans"/>
                <a:cs typeface="DejaVu Sans"/>
              </a:rPr>
              <a:t> that can be </a:t>
            </a:r>
            <a:r>
              <a:rPr lang="en-US" sz="18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denoted as L and R </a:t>
            </a:r>
            <a:r>
              <a:rPr lang="en-US" sz="1800" dirty="0">
                <a:effectLst/>
                <a:latin typeface="DejaVu Sans"/>
                <a:ea typeface="DejaVu Sans"/>
                <a:cs typeface="DejaVu Sans"/>
              </a:rPr>
              <a:t>for the left half and the right half.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In each round, the right half of the block, R, goes through unchanged</a:t>
            </a:r>
            <a:r>
              <a:rPr lang="en-US" sz="1800" dirty="0">
                <a:effectLst/>
                <a:latin typeface="DejaVu Sans"/>
                <a:ea typeface="DejaVu Sans"/>
                <a:cs typeface="DejaVu Sans"/>
              </a:rPr>
              <a:t>. </a:t>
            </a:r>
            <a:endParaRPr lang="en-US" sz="1800" dirty="0" smtClean="0">
              <a:effectLst/>
              <a:latin typeface="DejaVu Sans"/>
              <a:ea typeface="DejaVu Sans"/>
              <a:cs typeface="DejaVu Sans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But </a:t>
            </a:r>
            <a:r>
              <a:rPr lang="en-US" sz="18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the left half, L, goes through an operation that depends on R and the encryption key</a:t>
            </a:r>
            <a:r>
              <a:rPr lang="en-US" sz="1800" dirty="0">
                <a:effectLst/>
                <a:latin typeface="DejaVu Sans"/>
                <a:ea typeface="DejaVu Sans"/>
                <a:cs typeface="DejaVu Sans"/>
              </a:rPr>
              <a:t>. </a:t>
            </a:r>
            <a:endParaRPr lang="en-US" sz="1800" dirty="0" smtClean="0">
              <a:effectLst/>
              <a:latin typeface="DejaVu Sans"/>
              <a:ea typeface="DejaVu Sans"/>
              <a:cs typeface="DejaVu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final stage in the calculation of </a:t>
            </a:r>
            <a:r>
              <a:rPr lang="en-US" b="1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 is to do a permutation 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 of the 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-box output using following table: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832" y="2676419"/>
            <a:ext cx="2916564" cy="368653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)S</a:t>
            </a:r>
            <a:r>
              <a:rPr lang="en-US" b="1" i="1" baseline="-25000" dirty="0" smtClean="0"/>
              <a:t>2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2</a:t>
            </a:r>
            <a:r>
              <a:rPr lang="en-US" b="1" i="1" dirty="0" smtClean="0"/>
              <a:t>)S</a:t>
            </a:r>
            <a:r>
              <a:rPr lang="en-US" b="1" i="1" baseline="-25000" dirty="0" smtClean="0"/>
              <a:t>3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3</a:t>
            </a:r>
            <a:r>
              <a:rPr lang="en-US" b="1" i="1" dirty="0" smtClean="0"/>
              <a:t>)S</a:t>
            </a:r>
            <a:r>
              <a:rPr lang="en-US" b="1" i="1" baseline="-25000" dirty="0" smtClean="0"/>
              <a:t>4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4</a:t>
            </a:r>
            <a:r>
              <a:rPr lang="en-US" b="1" i="1" dirty="0" smtClean="0"/>
              <a:t>)S</a:t>
            </a:r>
            <a:r>
              <a:rPr lang="en-US" b="1" i="1" baseline="-25000" dirty="0" smtClean="0"/>
              <a:t>5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5</a:t>
            </a:r>
            <a:r>
              <a:rPr lang="en-US" b="1" i="1" dirty="0" smtClean="0"/>
              <a:t>)S</a:t>
            </a:r>
            <a:r>
              <a:rPr lang="en-US" b="1" i="1" baseline="-25000" dirty="0" smtClean="0"/>
              <a:t>6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6</a:t>
            </a:r>
            <a:r>
              <a:rPr lang="en-US" b="1" i="1" dirty="0" smtClean="0"/>
              <a:t>)S</a:t>
            </a:r>
            <a:r>
              <a:rPr lang="en-US" b="1" i="1" baseline="-25000" dirty="0" smtClean="0"/>
              <a:t>7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7</a:t>
            </a:r>
            <a:r>
              <a:rPr lang="en-US" b="1" i="1" dirty="0" smtClean="0"/>
              <a:t>)S</a:t>
            </a:r>
            <a:r>
              <a:rPr lang="en-US" b="1" i="1" baseline="-25000" dirty="0" smtClean="0"/>
              <a:t>8</a:t>
            </a:r>
            <a:r>
              <a:rPr lang="en-US" b="1" i="1" dirty="0" smtClean="0"/>
              <a:t>(B</a:t>
            </a:r>
            <a:r>
              <a:rPr lang="en-US" b="1" i="1" baseline="-25000" dirty="0" smtClean="0"/>
              <a:t>8</a:t>
            </a:r>
            <a:r>
              <a:rPr lang="en-US" b="1" i="1" dirty="0" smtClean="0"/>
              <a:t>)</a:t>
            </a:r>
            <a:r>
              <a:rPr lang="en-US" dirty="0" smtClean="0"/>
              <a:t> = 0101 1100 1000 0010 1011 0101 1001 0111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we get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 = 0010 0011 0100 1010 1010 1001 1011 1011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Now, calculate</a:t>
            </a:r>
            <a:endParaRPr lang="en-US" b="1" i="1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i="1" dirty="0" smtClean="0"/>
              <a:t>		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 = </a:t>
            </a:r>
            <a:r>
              <a:rPr lang="en-US" b="1" i="1" dirty="0" smtClean="0">
                <a:solidFill>
                  <a:srgbClr val="FF0000"/>
                </a:solidFill>
              </a:rPr>
              <a:t>L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 + </a:t>
            </a:r>
            <a:r>
              <a:rPr lang="en-US" b="1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 , </a:t>
            </a:r>
            <a:r>
              <a:rPr lang="en-US" b="1" i="1" dirty="0" smtClean="0">
                <a:solidFill>
                  <a:srgbClr val="FF0000"/>
                </a:solidFill>
              </a:rPr>
              <a:t>K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 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= 1100 1100 0000 0000 1100 1100 1111 1111 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+ 0010 0011 0100 1010 1010 1001 1011 1011 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= 1110 1111 0100 1010 0110 0101 0100 0100</a:t>
            </a:r>
          </a:p>
          <a:p>
            <a:r>
              <a:rPr lang="en-US" dirty="0" smtClean="0"/>
              <a:t>Similarly, 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2</a:t>
            </a:r>
            <a:r>
              <a:rPr lang="en-US" dirty="0" smtClean="0"/>
              <a:t> =</a:t>
            </a:r>
            <a:r>
              <a:rPr lang="en-US" b="1" i="1" dirty="0" smtClean="0"/>
              <a:t>L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 + f(R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, K</a:t>
            </a:r>
            <a:r>
              <a:rPr lang="en-US" b="1" i="1" baseline="-25000" dirty="0" smtClean="0"/>
              <a:t>2</a:t>
            </a:r>
            <a:r>
              <a:rPr lang="en-US" b="1" i="1" dirty="0" smtClean="0"/>
              <a:t>)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34640" y="2442754"/>
            <a:ext cx="195943" cy="235132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61425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At the end of the sixteenth round</a:t>
            </a:r>
            <a:r>
              <a:rPr lang="en-US" dirty="0" smtClean="0"/>
              <a:t> we have the blocks </a:t>
            </a:r>
            <a:r>
              <a:rPr lang="en-US" b="1" i="1" dirty="0" smtClean="0"/>
              <a:t>L</a:t>
            </a:r>
            <a:r>
              <a:rPr lang="en-US" b="1" i="1" baseline="-25000" dirty="0" smtClean="0"/>
              <a:t>16</a:t>
            </a:r>
            <a:r>
              <a:rPr lang="en-US" dirty="0" smtClean="0"/>
              <a:t> and 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16</a:t>
            </a:r>
            <a:r>
              <a:rPr lang="en-US" dirty="0" smtClean="0"/>
              <a:t>. We then </a:t>
            </a:r>
            <a:r>
              <a:rPr lang="en-US" b="1" i="1" dirty="0" smtClean="0">
                <a:solidFill>
                  <a:srgbClr val="FF0000"/>
                </a:solidFill>
              </a:rPr>
              <a:t>reverse</a:t>
            </a:r>
            <a:r>
              <a:rPr lang="en-US" dirty="0" smtClean="0">
                <a:solidFill>
                  <a:srgbClr val="FF0000"/>
                </a:solidFill>
              </a:rPr>
              <a:t> the order of the two blocks into the 64-bit block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		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16</a:t>
            </a:r>
            <a:r>
              <a:rPr lang="en-US" b="1" i="1" dirty="0" smtClean="0">
                <a:solidFill>
                  <a:srgbClr val="FF0000"/>
                </a:solidFill>
              </a:rPr>
              <a:t>L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16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apply a final permutation </a:t>
            </a:r>
            <a:r>
              <a:rPr lang="en-US" b="1" dirty="0" smtClean="0">
                <a:solidFill>
                  <a:srgbClr val="FF0000"/>
                </a:solidFill>
              </a:rPr>
              <a:t> IP</a:t>
            </a:r>
            <a:r>
              <a:rPr lang="en-US" b="1" baseline="30000" dirty="0" smtClean="0">
                <a:solidFill>
                  <a:srgbClr val="FF0000"/>
                </a:solidFill>
              </a:rPr>
              <a:t>-1  </a:t>
            </a:r>
            <a:r>
              <a:rPr lang="en-US" dirty="0" smtClean="0">
                <a:solidFill>
                  <a:srgbClr val="FF0000"/>
                </a:solidFill>
              </a:rPr>
              <a:t>by using following table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62" y="2724051"/>
            <a:ext cx="7597855" cy="323127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If we process all 16 blocks using the method defined previously, </a:t>
            </a:r>
            <a:r>
              <a:rPr lang="en-US" dirty="0" smtClean="0">
                <a:solidFill>
                  <a:srgbClr val="FF0000"/>
                </a:solidFill>
              </a:rPr>
              <a:t>we get, on the 16th round,</a:t>
            </a:r>
          </a:p>
          <a:p>
            <a:pPr>
              <a:lnSpc>
                <a:spcPct val="150000"/>
              </a:lnSpc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	L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16</a:t>
            </a:r>
            <a:r>
              <a:rPr lang="en-US" dirty="0" smtClean="0">
                <a:solidFill>
                  <a:srgbClr val="FF0000"/>
                </a:solidFill>
              </a:rPr>
              <a:t> = 0100 0011 0100 0010 0011 0010 0011 0100 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16</a:t>
            </a:r>
            <a:r>
              <a:rPr lang="en-US" dirty="0" smtClean="0">
                <a:solidFill>
                  <a:srgbClr val="FF0000"/>
                </a:solidFill>
              </a:rPr>
              <a:t> = 0000 1010 0100 1100 1101 1001 1001 0101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2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 reverse the order of these two blocks and apply the final permutation to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16</a:t>
            </a:r>
            <a:r>
              <a:rPr lang="en-US" b="1" i="1" dirty="0" smtClean="0">
                <a:solidFill>
                  <a:srgbClr val="FF0000"/>
                </a:solidFill>
              </a:rPr>
              <a:t>L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16</a:t>
            </a:r>
            <a:r>
              <a:rPr lang="en-US" dirty="0" smtClean="0">
                <a:solidFill>
                  <a:srgbClr val="FF0000"/>
                </a:solidFill>
              </a:rPr>
              <a:t> = 00001010 01001100 11011001 10010101 01000011 01000010 00110010 00110100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IP</a:t>
            </a:r>
            <a:r>
              <a:rPr lang="en-US" b="1" i="1" baseline="30000" dirty="0" smtClean="0">
                <a:solidFill>
                  <a:srgbClr val="FF0000"/>
                </a:solidFill>
              </a:rPr>
              <a:t>-1</a:t>
            </a:r>
            <a:r>
              <a:rPr lang="en-US" dirty="0" smtClean="0">
                <a:solidFill>
                  <a:srgbClr val="FF0000"/>
                </a:solidFill>
              </a:rPr>
              <a:t> = 10000101 11101000 00010011 01010100 00001111 00001010 10110100 00000101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Which is our cipher text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Bernard MT Condensed" pitchFamily="18" charset="0"/>
              </a:rPr>
              <a:t>DES CRACKED</a:t>
            </a:r>
            <a:endParaRPr lang="en-US" sz="5400" b="1" dirty="0">
              <a:latin typeface="Bernard MT Condense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1998, Under the direction of John Gilmore of the EFF, a team spent $220,000 and built a machine that can </a:t>
            </a:r>
            <a:r>
              <a:rPr lang="en-US" sz="3600" dirty="0" smtClean="0">
                <a:solidFill>
                  <a:srgbClr val="FF0000"/>
                </a:solidFill>
              </a:rPr>
              <a:t>go through the entire 56-bit DES key space in an average of 4.5 days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On July 17, 1998, they announced they </a:t>
            </a:r>
            <a:r>
              <a:rPr lang="en-US" sz="3600" dirty="0" smtClean="0">
                <a:solidFill>
                  <a:srgbClr val="FF0000"/>
                </a:solidFill>
              </a:rPr>
              <a:t>had cracked a 56-bit key in 56 hours.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computer, called </a:t>
            </a:r>
            <a:r>
              <a:rPr lang="en-US" sz="3600" b="1" dirty="0" smtClean="0">
                <a:solidFill>
                  <a:srgbClr val="FF0000"/>
                </a:solidFill>
              </a:rPr>
              <a:t>Deep Crack</a:t>
            </a:r>
            <a:r>
              <a:rPr lang="en-US" dirty="0" smtClean="0"/>
              <a:t>, uses 27 boards each containing 64 chips, and is </a:t>
            </a:r>
            <a:r>
              <a:rPr lang="en-US" dirty="0" smtClean="0">
                <a:solidFill>
                  <a:srgbClr val="FF0000"/>
                </a:solidFill>
              </a:rPr>
              <a:t>capable of testing 90 billion keys a second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Weak keys in DES</a:t>
            </a:r>
            <a:endParaRPr lang="en-US" dirty="0" smtClean="0"/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A weak key is the one which after parity drop operation, consists either of all 0's,all 1's or half 0's and half 1's</a:t>
            </a:r>
          </a:p>
          <a:p>
            <a:pPr lvl="0"/>
            <a:r>
              <a:rPr lang="en-US" dirty="0" smtClean="0"/>
              <a:t>Four out of the 2</a:t>
            </a:r>
            <a:r>
              <a:rPr lang="en-US" baseline="30000" dirty="0" smtClean="0"/>
              <a:t>56</a:t>
            </a:r>
            <a:r>
              <a:rPr lang="en-US" dirty="0" smtClean="0"/>
              <a:t> keys are weak keys.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the </a:t>
            </a:r>
            <a:r>
              <a:rPr lang="en-US" dirty="0" smtClean="0">
                <a:solidFill>
                  <a:srgbClr val="FF0000"/>
                </a:solidFill>
              </a:rPr>
              <a:t>key scheduling algorithms </a:t>
            </a:r>
            <a:r>
              <a:rPr lang="en-US" dirty="0" smtClean="0"/>
              <a:t>does it </a:t>
            </a:r>
            <a:r>
              <a:rPr lang="en-US" dirty="0" smtClean="0">
                <a:solidFill>
                  <a:srgbClr val="FF0000"/>
                </a:solidFill>
              </a:rPr>
              <a:t>just </a:t>
            </a:r>
            <a:r>
              <a:rPr lang="en-US" dirty="0" err="1" smtClean="0">
                <a:solidFill>
                  <a:srgbClr val="FF0000"/>
                </a:solidFill>
              </a:rPr>
              <a:t>permutates</a:t>
            </a:r>
            <a:r>
              <a:rPr lang="en-US" dirty="0" smtClean="0">
                <a:solidFill>
                  <a:srgbClr val="FF0000"/>
                </a:solidFill>
              </a:rPr>
              <a:t> and shift operations.</a:t>
            </a:r>
          </a:p>
          <a:p>
            <a:pPr lvl="0"/>
            <a:r>
              <a:rPr lang="en-US" dirty="0" smtClean="0"/>
              <a:t>so if we do with the shift operation and permutation for this bits </a:t>
            </a:r>
            <a:r>
              <a:rPr lang="en-US" dirty="0" smtClean="0">
                <a:solidFill>
                  <a:srgbClr val="FF0000"/>
                </a:solidFill>
              </a:rPr>
              <a:t>it almost results the same</a:t>
            </a:r>
            <a:r>
              <a:rPr lang="en-US" dirty="0" smtClean="0"/>
              <a:t>. That means there is non-linearity in the key scheduling its just transposition.</a:t>
            </a:r>
          </a:p>
          <a:p>
            <a:pPr lvl="0"/>
            <a:r>
              <a:rPr lang="en-US" dirty="0" smtClean="0"/>
              <a:t>so these keys are considered as the weak keys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If we encrypt a block with a weak key and subsequently encrypt the result with the same weak key, we get the original block.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 prevent the drawbacks of DES, double DES and triple DES were introduced </a:t>
            </a:r>
            <a:r>
              <a:rPr lang="en-US" dirty="0" smtClean="0"/>
              <a:t>which are much more secured than the original DES because </a:t>
            </a:r>
            <a:r>
              <a:rPr lang="en-US" dirty="0" smtClean="0">
                <a:solidFill>
                  <a:srgbClr val="FF0000"/>
                </a:solidFill>
              </a:rPr>
              <a:t>it uses 112 and 168 bit keys respectively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They offer much more security than DES.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First, we apply an encrypting function ‘f’ that takes two input − the key K and R</a:t>
            </a:r>
            <a:r>
              <a:rPr lang="en-US" sz="2000" dirty="0" smtClean="0">
                <a:latin typeface="DejaVu Sans"/>
                <a:ea typeface="DejaVu Sans"/>
                <a:cs typeface="DejaVu Sans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The function produces the output </a:t>
            </a:r>
            <a:r>
              <a:rPr lang="en-US" sz="2000" dirty="0" err="1" smtClean="0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f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Liberation Serif"/>
                <a:ea typeface="DejaVu Sans"/>
                <a:cs typeface="DejaVu Sans"/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  <a:latin typeface="Liberation Serif"/>
                <a:ea typeface="DejaVu Sans"/>
                <a:cs typeface="DejaVu Sans"/>
              </a:rPr>
              <a:t>, </a:t>
            </a:r>
            <a:r>
              <a:rPr lang="en-US" sz="2000" i="1" baseline="-25000" dirty="0" smtClean="0">
                <a:solidFill>
                  <a:srgbClr val="FF0000"/>
                </a:solidFill>
                <a:latin typeface="Liberation Serif"/>
                <a:ea typeface="DejaVu Sans"/>
                <a:cs typeface="DejaVu Sans"/>
              </a:rPr>
              <a:t>K</a:t>
            </a:r>
            <a:r>
              <a:rPr lang="en-US" sz="2000" dirty="0" smtClean="0">
                <a:latin typeface="DejaVu Sans"/>
                <a:ea typeface="DejaVu Sans"/>
                <a:cs typeface="DejaVu Sans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Then, we XOR the output of the mathematical function with L</a:t>
            </a:r>
            <a:r>
              <a:rPr lang="en-US" sz="2000" dirty="0" smtClean="0">
                <a:latin typeface="DejaVu Sans"/>
                <a:ea typeface="DejaVu Sans"/>
                <a:cs typeface="DejaVu Sans"/>
              </a:rPr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 smtClean="0"/>
              <a:t>Double DES:</a:t>
            </a:r>
            <a:r>
              <a:rPr lang="en-US" dirty="0" smtClean="0"/>
              <a:t> 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Double DES is a encryption technique which </a:t>
            </a:r>
            <a:r>
              <a:rPr lang="en-US" b="1" dirty="0" smtClean="0">
                <a:solidFill>
                  <a:srgbClr val="FF0000"/>
                </a:solidFill>
              </a:rPr>
              <a:t>uses two instance of DES </a:t>
            </a:r>
            <a:r>
              <a:rPr lang="en-US" dirty="0" smtClean="0">
                <a:solidFill>
                  <a:srgbClr val="FF0000"/>
                </a:solidFill>
              </a:rPr>
              <a:t>on same plain text</a:t>
            </a:r>
            <a:r>
              <a:rPr lang="en-US" dirty="0" smtClean="0"/>
              <a:t>. 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In both instances it </a:t>
            </a:r>
            <a:r>
              <a:rPr lang="en-US" b="1" dirty="0" smtClean="0">
                <a:solidFill>
                  <a:srgbClr val="FF0000"/>
                </a:solidFill>
              </a:rPr>
              <a:t>uses different keys </a:t>
            </a:r>
            <a:r>
              <a:rPr lang="en-US" dirty="0" smtClean="0">
                <a:solidFill>
                  <a:srgbClr val="FF0000"/>
                </a:solidFill>
              </a:rPr>
              <a:t>to encrypt the plain text</a:t>
            </a:r>
            <a:r>
              <a:rPr lang="en-US" dirty="0" smtClean="0"/>
              <a:t>. Both keys are required at the time of decryption. 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The 64 bit plain text goes into first DES instance which then converted into a 64 bit middle text using the first key,</a:t>
            </a:r>
          </a:p>
          <a:p>
            <a:pPr fontAlgn="base"/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then it goes to second DES instance which gives 64 bit cipher text by using second key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0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505" y="3015579"/>
            <a:ext cx="9464158" cy="25880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Triple DES</a:t>
            </a:r>
          </a:p>
          <a:p>
            <a:pPr>
              <a:buNone/>
            </a:pPr>
            <a:r>
              <a:rPr lang="en-US" b="1" dirty="0" smtClean="0"/>
              <a:t>3-KEY Triple DES</a:t>
            </a:r>
          </a:p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two variants of Triple DES </a:t>
            </a:r>
            <a:r>
              <a:rPr lang="en-US" dirty="0" smtClean="0"/>
              <a:t>known as </a:t>
            </a:r>
            <a:r>
              <a:rPr lang="en-US" b="1" dirty="0" smtClean="0">
                <a:solidFill>
                  <a:srgbClr val="FF0000"/>
                </a:solidFill>
              </a:rPr>
              <a:t>3-key Triple DES </a:t>
            </a:r>
            <a:r>
              <a:rPr lang="en-US" dirty="0" smtClean="0">
                <a:solidFill>
                  <a:srgbClr val="FF0000"/>
                </a:solidFill>
              </a:rPr>
              <a:t>(3TDES) and </a:t>
            </a:r>
            <a:r>
              <a:rPr lang="en-US" b="1" dirty="0" smtClean="0">
                <a:solidFill>
                  <a:srgbClr val="FF0000"/>
                </a:solidFill>
              </a:rPr>
              <a:t>2-key Triple DES </a:t>
            </a:r>
            <a:r>
              <a:rPr lang="en-US" dirty="0" smtClean="0">
                <a:solidFill>
                  <a:srgbClr val="FF0000"/>
                </a:solidFill>
              </a:rPr>
              <a:t>(2TDES).</a:t>
            </a:r>
          </a:p>
          <a:p>
            <a:r>
              <a:rPr lang="en-US" dirty="0" smtClean="0"/>
              <a:t>Before </a:t>
            </a:r>
            <a:r>
              <a:rPr lang="en-US" dirty="0" smtClean="0">
                <a:solidFill>
                  <a:srgbClr val="FF0000"/>
                </a:solidFill>
              </a:rPr>
              <a:t>using 3TDES, user first generates and distributes a 3TDES key K, which consists of three different DES keys K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K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 and K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means that the actual </a:t>
            </a:r>
            <a:r>
              <a:rPr lang="en-US" dirty="0" smtClean="0">
                <a:solidFill>
                  <a:srgbClr val="FF0000"/>
                </a:solidFill>
              </a:rPr>
              <a:t>3TDES key has length 3×56 = 168 bits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encryption scheme is illustrated as follows −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Encryption Schem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423987"/>
            <a:ext cx="6210300" cy="502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encryption-decryption process is as follows −</a:t>
            </a:r>
          </a:p>
          <a:p>
            <a:pPr lvl="0">
              <a:buNone/>
            </a:pPr>
            <a:r>
              <a:rPr lang="en-US" dirty="0" smtClean="0"/>
              <a:t>1)</a:t>
            </a:r>
            <a:r>
              <a:rPr lang="en-US" dirty="0" smtClean="0">
                <a:solidFill>
                  <a:srgbClr val="FF0000"/>
                </a:solidFill>
              </a:rPr>
              <a:t> Encrypt the plaintext blocks using single DES with key K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>2) </a:t>
            </a:r>
            <a:r>
              <a:rPr lang="en-US" dirty="0" smtClean="0">
                <a:solidFill>
                  <a:srgbClr val="FF0000"/>
                </a:solidFill>
              </a:rPr>
              <a:t>Now decrypt the output of step 1 using single DES with key K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>3) </a:t>
            </a:r>
            <a:r>
              <a:rPr lang="en-US" dirty="0" smtClean="0">
                <a:solidFill>
                  <a:srgbClr val="FF0000"/>
                </a:solidFill>
              </a:rPr>
              <a:t>Finally, encrypt the output of step 2 using single DES with key K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output of step 3 is the </a:t>
            </a:r>
            <a:r>
              <a:rPr lang="en-US" dirty="0" err="1" smtClean="0">
                <a:solidFill>
                  <a:srgbClr val="FF0000"/>
                </a:solidFill>
              </a:rPr>
              <a:t>ciphertext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Decryption of a </a:t>
            </a:r>
            <a:r>
              <a:rPr lang="en-US" dirty="0" err="1" smtClean="0">
                <a:solidFill>
                  <a:srgbClr val="FF0000"/>
                </a:solidFill>
              </a:rPr>
              <a:t>ciphertext</a:t>
            </a:r>
            <a:r>
              <a:rPr lang="en-US" dirty="0" smtClean="0">
                <a:solidFill>
                  <a:srgbClr val="FF0000"/>
                </a:solidFill>
              </a:rPr>
              <a:t> is a reverse process. 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User first decrypt using K</a:t>
            </a:r>
            <a:r>
              <a:rPr lang="en-US" baseline="-25000" dirty="0" smtClean="0">
                <a:solidFill>
                  <a:srgbClr val="FF0000"/>
                </a:solidFill>
              </a:rPr>
              <a:t>3,</a:t>
            </a:r>
            <a:r>
              <a:rPr lang="en-US" dirty="0" smtClean="0">
                <a:solidFill>
                  <a:srgbClr val="FF0000"/>
                </a:solidFill>
              </a:rPr>
              <a:t> then encrypt with K</a:t>
            </a:r>
            <a:r>
              <a:rPr lang="en-US" baseline="-25000" dirty="0" smtClean="0">
                <a:solidFill>
                  <a:srgbClr val="FF0000"/>
                </a:solidFill>
              </a:rPr>
              <a:t>2,</a:t>
            </a:r>
            <a:r>
              <a:rPr lang="en-US" dirty="0" smtClean="0">
                <a:solidFill>
                  <a:srgbClr val="FF0000"/>
                </a:solidFill>
              </a:rPr>
              <a:t> and finally decrypt with K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2 KEY Triple DES</a:t>
            </a:r>
          </a:p>
          <a:p>
            <a:r>
              <a:rPr lang="en-US" dirty="0" smtClean="0"/>
              <a:t>Triple DES </a:t>
            </a:r>
            <a:r>
              <a:rPr lang="en-US" dirty="0" smtClean="0">
                <a:solidFill>
                  <a:srgbClr val="FF0000"/>
                </a:solidFill>
              </a:rPr>
              <a:t>(2TDES) is identical to 3TDES except that K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is replaced by K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other words, </a:t>
            </a:r>
            <a:r>
              <a:rPr lang="en-US" dirty="0" smtClean="0">
                <a:solidFill>
                  <a:srgbClr val="FF0000"/>
                </a:solidFill>
              </a:rPr>
              <a:t>user encrypt plaintext blocks with key K</a:t>
            </a:r>
            <a:r>
              <a:rPr lang="en-US" baseline="-25000" dirty="0" smtClean="0">
                <a:solidFill>
                  <a:srgbClr val="FF0000"/>
                </a:solidFill>
              </a:rPr>
              <a:t>1,</a:t>
            </a:r>
            <a:r>
              <a:rPr lang="en-US" dirty="0" smtClean="0">
                <a:solidFill>
                  <a:srgbClr val="FF0000"/>
                </a:solidFill>
              </a:rPr>
              <a:t> then decrypt with key K</a:t>
            </a:r>
            <a:r>
              <a:rPr lang="en-US" baseline="-25000" dirty="0" smtClean="0">
                <a:solidFill>
                  <a:srgbClr val="FF0000"/>
                </a:solidFill>
              </a:rPr>
              <a:t>2,</a:t>
            </a:r>
            <a:r>
              <a:rPr lang="en-US" dirty="0" smtClean="0">
                <a:solidFill>
                  <a:srgbClr val="FF0000"/>
                </a:solidFill>
              </a:rPr>
              <a:t> and finally encrypt with K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 again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Therefore, </a:t>
            </a:r>
            <a:r>
              <a:rPr lang="en-US" dirty="0" smtClean="0">
                <a:solidFill>
                  <a:srgbClr val="FF0000"/>
                </a:solidFill>
              </a:rPr>
              <a:t>2TDES has a key length of 112 bits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3E0659-CBB5-BDBD-352A-ED858DB8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04C6A4-F1F8-0CC8-7F72-D996E607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323"/>
            <a:ext cx="10515600" cy="47936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In real implementation of the Feistel Cipher, such as DES, instead of using the whole encryption key during each round</a:t>
            </a:r>
            <a:r>
              <a:rPr lang="en-US" sz="24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, a round-dependent key </a:t>
            </a:r>
            <a:r>
              <a:rPr lang="en-US" sz="2400" i="1" dirty="0" smtClean="0">
                <a:solidFill>
                  <a:srgbClr val="FF0000"/>
                </a:solidFill>
                <a:effectLst/>
                <a:latin typeface="Liberation Serif"/>
                <a:ea typeface="DejaVu Sans"/>
                <a:cs typeface="DejaVu Sans"/>
              </a:rPr>
              <a:t> </a:t>
            </a:r>
            <a:r>
              <a:rPr lang="en-US" sz="3600" i="1" dirty="0" smtClean="0">
                <a:solidFill>
                  <a:srgbClr val="FF0000"/>
                </a:solidFill>
                <a:effectLst/>
                <a:latin typeface="Liberation Serif"/>
                <a:ea typeface="DejaVu Sans"/>
                <a:cs typeface="DejaVu Sans"/>
              </a:rPr>
              <a:t>“</a:t>
            </a:r>
            <a:r>
              <a:rPr lang="en-US" sz="3600" i="1" dirty="0" err="1" smtClean="0">
                <a:solidFill>
                  <a:srgbClr val="FF0000"/>
                </a:solidFill>
                <a:effectLst/>
                <a:latin typeface="Liberation Serif"/>
                <a:ea typeface="DejaVu Sans"/>
                <a:cs typeface="DejaVu Sans"/>
              </a:rPr>
              <a:t>subkey</a:t>
            </a:r>
            <a:r>
              <a:rPr lang="en-US" sz="3600" i="1" dirty="0" smtClean="0">
                <a:solidFill>
                  <a:srgbClr val="FF0000"/>
                </a:solidFill>
                <a:effectLst/>
                <a:latin typeface="Liberation Serif"/>
                <a:ea typeface="DejaVu Sans"/>
                <a:cs typeface="DejaVu Sans"/>
              </a:rPr>
              <a:t>”</a:t>
            </a:r>
            <a:r>
              <a:rPr lang="en-US" sz="2400" i="1" dirty="0" smtClean="0">
                <a:solidFill>
                  <a:srgbClr val="FF0000"/>
                </a:solidFill>
                <a:effectLst/>
                <a:latin typeface="Liberation Serif"/>
                <a:ea typeface="DejaVu Sans"/>
                <a:cs typeface="DejaVu Sans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is derived from the encryption key</a:t>
            </a: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. </a:t>
            </a:r>
            <a:endParaRPr lang="en-US" sz="2400" dirty="0" smtClean="0">
              <a:effectLst/>
              <a:latin typeface="DejaVu Sans"/>
              <a:ea typeface="DejaVu Sans"/>
              <a:cs typeface="DejaVu San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effectLst/>
                <a:latin typeface="DejaVu Sans"/>
                <a:ea typeface="DejaVu Sans"/>
                <a:cs typeface="DejaVu Sans"/>
              </a:rPr>
              <a:t>This </a:t>
            </a: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means that </a:t>
            </a:r>
            <a:r>
              <a:rPr lang="en-US" sz="24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each round uses a different key</a:t>
            </a: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, although all these subkeys are </a:t>
            </a:r>
            <a:r>
              <a:rPr lang="en-US" sz="24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related to the original key</a:t>
            </a: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The permutation step </a:t>
            </a:r>
            <a:r>
              <a:rPr lang="en-US" sz="24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at the end of each round </a:t>
            </a:r>
            <a:r>
              <a:rPr lang="en-US" sz="36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swaps</a:t>
            </a:r>
            <a:r>
              <a:rPr lang="en-US" sz="24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 the modified L and unmodified R</a:t>
            </a: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. </a:t>
            </a:r>
            <a:endParaRPr lang="en-US" sz="2400" dirty="0" smtClean="0">
              <a:effectLst/>
              <a:latin typeface="DejaVu Sans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856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9FE9C-ABCD-5A47-DE70-0CA80A4A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23F700-1524-0349-B366-D26FCFEE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DejaVu Sans"/>
                <a:ea typeface="DejaVu Sans"/>
                <a:cs typeface="DejaVu Sans"/>
              </a:rPr>
              <a:t>Therefore, </a:t>
            </a:r>
            <a:r>
              <a:rPr lang="en-US" sz="2400" u="sng" dirty="0" smtClean="0">
                <a:latin typeface="DejaVu Sans"/>
                <a:ea typeface="DejaVu Sans"/>
                <a:cs typeface="DejaVu Sans"/>
              </a:rPr>
              <a:t>the L for the next round would be R of the current round. </a:t>
            </a:r>
          </a:p>
          <a:p>
            <a:pPr>
              <a:lnSpc>
                <a:spcPct val="150000"/>
              </a:lnSpc>
            </a:pPr>
            <a:r>
              <a:rPr lang="en-US" sz="2400" u="sng" dirty="0" smtClean="0">
                <a:latin typeface="DejaVu Sans"/>
                <a:ea typeface="DejaVu Sans"/>
                <a:cs typeface="DejaVu Sans"/>
              </a:rPr>
              <a:t>And R for the next round be the output L of the current round</a:t>
            </a:r>
            <a:r>
              <a:rPr lang="en-US" sz="2400" dirty="0" smtClean="0">
                <a:latin typeface="DejaVu Sans"/>
                <a:ea typeface="DejaVu Sans"/>
                <a:cs typeface="DejaVu Sans"/>
              </a:rPr>
              <a:t>.</a:t>
            </a:r>
            <a:endParaRPr lang="en-US" sz="2400" dirty="0" smtClean="0">
              <a:effectLst/>
              <a:latin typeface="DejaVu Sans"/>
              <a:ea typeface="DejaVu Sans"/>
              <a:cs typeface="DejaVu San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effectLst/>
                <a:latin typeface="DejaVu Sans"/>
                <a:ea typeface="DejaVu Sans"/>
                <a:cs typeface="DejaVu Sans"/>
              </a:rPr>
              <a:t>Above </a:t>
            </a: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substitution and permutation steps form a ‘round’. </a:t>
            </a:r>
            <a:r>
              <a:rPr lang="en-US" sz="24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The number of rounds are specified by the algorithm design.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Once the last round is completed then the two sub blocks, ‘R’ and ‘L’ are concatenated </a:t>
            </a:r>
            <a:r>
              <a:rPr lang="en-US" sz="2400" dirty="0">
                <a:effectLst/>
                <a:latin typeface="DejaVu Sans"/>
                <a:ea typeface="DejaVu Sans"/>
                <a:cs typeface="DejaVu Sans"/>
              </a:rPr>
              <a:t>in this order </a:t>
            </a:r>
            <a:r>
              <a:rPr lang="en-US" sz="2400" dirty="0">
                <a:solidFill>
                  <a:srgbClr val="FF0000"/>
                </a:solidFill>
                <a:effectLst/>
                <a:latin typeface="DejaVu Sans"/>
                <a:ea typeface="DejaVu Sans"/>
                <a:cs typeface="DejaVu Sans"/>
              </a:rPr>
              <a:t>to form the ciphertext block.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514BF9-B1E4-AAC0-D509-52E203F3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65FD0A-B986-5ADD-CBE8-AADCA8CC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DejaVu Sans"/>
                <a:ea typeface="DejaVu Sans"/>
                <a:cs typeface="DejaVu Sans"/>
              </a:rPr>
              <a:t>The </a:t>
            </a:r>
            <a:r>
              <a:rPr lang="en-US" u="sng" dirty="0">
                <a:effectLst/>
                <a:latin typeface="DejaVu Sans"/>
                <a:ea typeface="DejaVu Sans"/>
                <a:cs typeface="DejaVu Sans"/>
              </a:rPr>
              <a:t>difficult part of designing a Feistel Cipher is selection of round function ‘f’. </a:t>
            </a:r>
            <a:endParaRPr lang="en-US" u="sng" dirty="0" smtClean="0">
              <a:effectLst/>
              <a:latin typeface="DejaVu Sans"/>
              <a:ea typeface="DejaVu Sans"/>
              <a:cs typeface="DejaVu San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effectLst/>
                <a:latin typeface="DejaVu Sans"/>
                <a:ea typeface="DejaVu Sans"/>
                <a:cs typeface="DejaVu Sans"/>
              </a:rPr>
              <a:t>In </a:t>
            </a:r>
            <a:r>
              <a:rPr lang="en-US" dirty="0">
                <a:effectLst/>
                <a:latin typeface="DejaVu Sans"/>
                <a:ea typeface="DejaVu Sans"/>
                <a:cs typeface="DejaVu Sans"/>
              </a:rPr>
              <a:t>order to be unbreakable scheme, this function needs to have several important properties that are beyond the scope of our discussion.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1522</Words>
  <Application>Microsoft Office PowerPoint</Application>
  <PresentationFormat>Widescreen</PresentationFormat>
  <Paragraphs>188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Bernard MT Condensed</vt:lpstr>
      <vt:lpstr>Calibri</vt:lpstr>
      <vt:lpstr>Calibri Light</vt:lpstr>
      <vt:lpstr>DejaVu Sans</vt:lpstr>
      <vt:lpstr>Liberation Serif</vt:lpstr>
      <vt:lpstr>Office Theme</vt:lpstr>
      <vt:lpstr>Cryptography Unit ‘2’  Part 1 Symmetric Ciphers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 CRACKED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encryption scheme is illustrated as follows −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Unit ‘2’  Symmetric Ciphers</dc:title>
  <dc:creator>Abhishek Dewan</dc:creator>
  <cp:lastModifiedBy>Abhishek-PC</cp:lastModifiedBy>
  <cp:revision>227</cp:revision>
  <dcterms:created xsi:type="dcterms:W3CDTF">2022-11-01T16:54:36Z</dcterms:created>
  <dcterms:modified xsi:type="dcterms:W3CDTF">2024-05-20T05:22:09Z</dcterms:modified>
</cp:coreProperties>
</file>