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9" r:id="rId10"/>
    <p:sldId id="270" r:id="rId11"/>
    <p:sldId id="276" r:id="rId12"/>
    <p:sldId id="279" r:id="rId13"/>
    <p:sldId id="280" r:id="rId14"/>
    <p:sldId id="289" r:id="rId15"/>
    <p:sldId id="290" r:id="rId16"/>
    <p:sldId id="296" r:id="rId17"/>
    <p:sldId id="291" r:id="rId18"/>
    <p:sldId id="292" r:id="rId19"/>
    <p:sldId id="293" r:id="rId20"/>
    <p:sldId id="294" r:id="rId21"/>
    <p:sldId id="295" r:id="rId22"/>
    <p:sldId id="281" r:id="rId23"/>
    <p:sldId id="282" r:id="rId24"/>
    <p:sldId id="284" r:id="rId25"/>
    <p:sldId id="285" r:id="rId26"/>
    <p:sldId id="286" r:id="rId27"/>
    <p:sldId id="287" r:id="rId28"/>
    <p:sldId id="288" r:id="rId29"/>
    <p:sldId id="283" r:id="rId30"/>
    <p:sldId id="27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8FB7-CBE0-4216-9B34-F45C558FFD8B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A773-778C-44C9-8AE6-FAEDC16675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8FB7-CBE0-4216-9B34-F45C558FFD8B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A773-778C-44C9-8AE6-FAEDC1667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8FB7-CBE0-4216-9B34-F45C558FFD8B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A773-778C-44C9-8AE6-FAEDC1667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8FB7-CBE0-4216-9B34-F45C558FFD8B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A773-778C-44C9-8AE6-FAEDC1667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8FB7-CBE0-4216-9B34-F45C558FFD8B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A773-778C-44C9-8AE6-FAEDC1667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8FB7-CBE0-4216-9B34-F45C558FFD8B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A773-778C-44C9-8AE6-FAEDC1667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8FB7-CBE0-4216-9B34-F45C558FFD8B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A773-778C-44C9-8AE6-FAEDC1667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8FB7-CBE0-4216-9B34-F45C558FFD8B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A773-778C-44C9-8AE6-FAEDC1667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8FB7-CBE0-4216-9B34-F45C558FFD8B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A773-778C-44C9-8AE6-FAEDC1667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8FB7-CBE0-4216-9B34-F45C558FFD8B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6A773-778C-44C9-8AE6-FAEDC16675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19F8FB7-CBE0-4216-9B34-F45C558FFD8B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7A6A773-778C-44C9-8AE6-FAEDC1667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19F8FB7-CBE0-4216-9B34-F45C558FFD8B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7A6A773-778C-44C9-8AE6-FAEDC16675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Unit </a:t>
            </a:r>
            <a:r>
              <a:rPr lang="en-US" sz="4800"/>
              <a:t>‘4’ (Part 2)</a:t>
            </a:r>
            <a:br>
              <a:rPr lang="en-US" sz="4800"/>
            </a:br>
            <a:r>
              <a:rPr lang="en-US"/>
              <a:t> </a:t>
            </a:r>
            <a:r>
              <a:rPr lang="en-US" dirty="0"/>
              <a:t>Digital Signatures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Prepared by: </a:t>
            </a:r>
            <a:r>
              <a:rPr lang="en-US" sz="3200" b="1" dirty="0" err="1"/>
              <a:t>Abhishek</a:t>
            </a:r>
            <a:r>
              <a:rPr lang="en-US" sz="3200" b="1" dirty="0"/>
              <a:t> </a:t>
            </a:r>
            <a:r>
              <a:rPr lang="en-US" sz="3200" b="1" dirty="0" err="1"/>
              <a:t>Dewan</a:t>
            </a:r>
            <a:endParaRPr lang="en-US" sz="3200" b="1" dirty="0"/>
          </a:p>
          <a:p>
            <a:pPr algn="ctr"/>
            <a:r>
              <a:rPr lang="en-US" sz="3200" b="1"/>
              <a:t>Lecturer Cryptography</a:t>
            </a:r>
            <a:br>
              <a:rPr lang="en-US" sz="3200" b="1"/>
            </a:br>
            <a:r>
              <a:rPr lang="en-US" sz="3200" b="1"/>
              <a:t>Trinity International College</a:t>
            </a:r>
            <a:endParaRPr lang="en-US"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 in RSA</a:t>
            </a:r>
          </a:p>
        </p:txBody>
      </p:sp>
      <p:pic>
        <p:nvPicPr>
          <p:cNvPr id="4" name="Content Placeholder 3" descr="DS1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600200"/>
            <a:ext cx="8382000" cy="2274160"/>
          </a:xfrm>
        </p:spPr>
      </p:pic>
      <p:pic>
        <p:nvPicPr>
          <p:cNvPr id="5" name="Picture 4" descr="DS1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4038600"/>
            <a:ext cx="8686800" cy="2514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2600" y="6324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Hash Value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86000" y="6019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Digital Signature in Digital Signature Standard(DSS)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1"/>
            <a:ext cx="89916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sz="4200" dirty="0"/>
              <a:t>The DSS approach also </a:t>
            </a:r>
            <a:r>
              <a:rPr lang="en-US" sz="4200" dirty="0">
                <a:solidFill>
                  <a:srgbClr val="FF0000"/>
                </a:solidFill>
              </a:rPr>
              <a:t>makes use of a hash function. </a:t>
            </a:r>
          </a:p>
          <a:p>
            <a:r>
              <a:rPr lang="en-US" sz="4200" dirty="0"/>
              <a:t>The </a:t>
            </a:r>
            <a:r>
              <a:rPr lang="en-US" sz="4200" dirty="0">
                <a:solidFill>
                  <a:srgbClr val="FF0000"/>
                </a:solidFill>
              </a:rPr>
              <a:t>hash code </a:t>
            </a:r>
            <a:r>
              <a:rPr lang="en-US" sz="4200" dirty="0"/>
              <a:t>is provided as </a:t>
            </a:r>
            <a:r>
              <a:rPr lang="en-US" sz="4200" dirty="0">
                <a:solidFill>
                  <a:srgbClr val="FF0000"/>
                </a:solidFill>
              </a:rPr>
              <a:t>input to a signature function</a:t>
            </a:r>
            <a:r>
              <a:rPr lang="en-US" sz="4200" dirty="0"/>
              <a:t> along </a:t>
            </a:r>
            <a:r>
              <a:rPr lang="en-US" sz="4200" dirty="0">
                <a:solidFill>
                  <a:srgbClr val="FF0000"/>
                </a:solidFill>
              </a:rPr>
              <a:t>with a random number k </a:t>
            </a:r>
            <a:r>
              <a:rPr lang="en-US" sz="4200" dirty="0"/>
              <a:t>generated for this particular signature. </a:t>
            </a:r>
          </a:p>
          <a:p>
            <a:r>
              <a:rPr lang="en-US" sz="4200" dirty="0"/>
              <a:t>The signature function </a:t>
            </a:r>
            <a:r>
              <a:rPr lang="en-US" sz="4200" dirty="0">
                <a:solidFill>
                  <a:srgbClr val="FF0000"/>
                </a:solidFill>
              </a:rPr>
              <a:t>also depends on </a:t>
            </a:r>
            <a:r>
              <a:rPr lang="en-US" sz="4200" dirty="0"/>
              <a:t>the </a:t>
            </a:r>
            <a:r>
              <a:rPr lang="en-US" sz="4200" dirty="0">
                <a:solidFill>
                  <a:srgbClr val="FF0000"/>
                </a:solidFill>
              </a:rPr>
              <a:t>sender's private key </a:t>
            </a:r>
            <a:r>
              <a:rPr lang="en-US" sz="4200" b="1" dirty="0">
                <a:solidFill>
                  <a:srgbClr val="FF0000"/>
                </a:solidFill>
              </a:rPr>
              <a:t>(</a:t>
            </a:r>
            <a:r>
              <a:rPr lang="en-US" sz="4200" b="1" dirty="0" err="1">
                <a:solidFill>
                  <a:srgbClr val="FF0000"/>
                </a:solidFill>
              </a:rPr>
              <a:t>PR</a:t>
            </a:r>
            <a:r>
              <a:rPr lang="en-US" sz="4200" b="1" baseline="-25000" dirty="0" err="1">
                <a:solidFill>
                  <a:srgbClr val="FF0000"/>
                </a:solidFill>
              </a:rPr>
              <a:t>a</a:t>
            </a:r>
            <a:r>
              <a:rPr lang="en-US" sz="4200" b="1" dirty="0">
                <a:solidFill>
                  <a:srgbClr val="FF0000"/>
                </a:solidFill>
              </a:rPr>
              <a:t>)</a:t>
            </a:r>
            <a:r>
              <a:rPr lang="en-US" sz="4200" dirty="0">
                <a:solidFill>
                  <a:srgbClr val="FF0000"/>
                </a:solidFill>
              </a:rPr>
              <a:t> </a:t>
            </a:r>
            <a:r>
              <a:rPr lang="en-US" sz="4200" dirty="0"/>
              <a:t>and a set of parameters known to a group of communicating principals. </a:t>
            </a:r>
          </a:p>
          <a:p>
            <a:r>
              <a:rPr lang="en-US" sz="4200" dirty="0"/>
              <a:t>We can consider this set to constitute a </a:t>
            </a:r>
            <a:r>
              <a:rPr lang="en-US" sz="4200" dirty="0">
                <a:solidFill>
                  <a:srgbClr val="FF0000"/>
                </a:solidFill>
              </a:rPr>
              <a:t>global public key </a:t>
            </a:r>
            <a:r>
              <a:rPr lang="en-US" sz="4200" b="1" dirty="0">
                <a:solidFill>
                  <a:srgbClr val="FF0000"/>
                </a:solidFill>
              </a:rPr>
              <a:t>(PU</a:t>
            </a:r>
            <a:r>
              <a:rPr lang="en-US" sz="4200" b="1" baseline="-25000" dirty="0">
                <a:solidFill>
                  <a:srgbClr val="FF0000"/>
                </a:solidFill>
              </a:rPr>
              <a:t>G</a:t>
            </a:r>
            <a:r>
              <a:rPr lang="en-US" sz="4200" b="1" dirty="0">
                <a:solidFill>
                  <a:srgbClr val="FF0000"/>
                </a:solidFill>
              </a:rPr>
              <a:t>)</a:t>
            </a:r>
            <a:r>
              <a:rPr lang="en-US" sz="4200" dirty="0"/>
              <a:t>.</a:t>
            </a:r>
          </a:p>
          <a:p>
            <a:r>
              <a:rPr lang="en-US" sz="3600" dirty="0">
                <a:solidFill>
                  <a:srgbClr val="FF0000"/>
                </a:solidFill>
              </a:rPr>
              <a:t>The result is a signature consisting of two components, labeled </a:t>
            </a:r>
            <a:r>
              <a:rPr lang="en-US" sz="3600" b="1" dirty="0">
                <a:solidFill>
                  <a:srgbClr val="0070C0"/>
                </a:solidFill>
              </a:rPr>
              <a:t>s</a:t>
            </a:r>
            <a:r>
              <a:rPr lang="en-US" sz="3600" dirty="0">
                <a:solidFill>
                  <a:srgbClr val="FF0000"/>
                </a:solidFill>
              </a:rPr>
              <a:t> and </a:t>
            </a:r>
            <a:r>
              <a:rPr lang="en-US" sz="3600" b="1" dirty="0">
                <a:solidFill>
                  <a:srgbClr val="0070C0"/>
                </a:solidFill>
              </a:rPr>
              <a:t>r</a:t>
            </a:r>
            <a:r>
              <a:rPr lang="en-US" sz="3600" dirty="0">
                <a:solidFill>
                  <a:srgbClr val="FF0000"/>
                </a:solidFill>
              </a:rPr>
              <a:t>.</a:t>
            </a:r>
            <a:r>
              <a:rPr lang="en-US" sz="3600" dirty="0"/>
              <a:t> </a:t>
            </a:r>
          </a:p>
          <a:p>
            <a:endParaRPr lang="en-US" sz="42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At the receiving end, the hash code of the incoming message is generated. This plus the signature is input to a verification function.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verification function </a:t>
            </a:r>
            <a:r>
              <a:rPr lang="en-US" dirty="0"/>
              <a:t>also </a:t>
            </a:r>
            <a:r>
              <a:rPr lang="en-US" dirty="0">
                <a:solidFill>
                  <a:srgbClr val="FF0000"/>
                </a:solidFill>
              </a:rPr>
              <a:t>depends on </a:t>
            </a:r>
            <a:r>
              <a:rPr lang="en-US" dirty="0"/>
              <a:t>the global public key </a:t>
            </a:r>
            <a:r>
              <a:rPr lang="en-US" b="1" dirty="0">
                <a:solidFill>
                  <a:srgbClr val="FF0000"/>
                </a:solidFill>
              </a:rPr>
              <a:t>(PU</a:t>
            </a:r>
            <a:r>
              <a:rPr lang="en-US" b="1" baseline="-25000" dirty="0">
                <a:solidFill>
                  <a:srgbClr val="FF0000"/>
                </a:solidFill>
              </a:rPr>
              <a:t>G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as well as the </a:t>
            </a:r>
            <a:r>
              <a:rPr lang="en-US" dirty="0">
                <a:solidFill>
                  <a:srgbClr val="FF0000"/>
                </a:solidFill>
              </a:rPr>
              <a:t>sender's public key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PUa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, which is paired with the </a:t>
            </a:r>
            <a:r>
              <a:rPr lang="en-US" dirty="0">
                <a:solidFill>
                  <a:srgbClr val="FF0000"/>
                </a:solidFill>
              </a:rPr>
              <a:t>sender's private key.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 of the verification function is a value that </a:t>
            </a:r>
            <a:r>
              <a:rPr lang="en-US" dirty="0">
                <a:solidFill>
                  <a:srgbClr val="FF0000"/>
                </a:solidFill>
              </a:rPr>
              <a:t>is equal to the signature component r if the signature is valid.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 in DSS</a:t>
            </a:r>
          </a:p>
        </p:txBody>
      </p:sp>
      <p:pic>
        <p:nvPicPr>
          <p:cNvPr id="5" name="Picture 4" descr="DS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057400"/>
            <a:ext cx="8763000" cy="34290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C8E8D2-87A3-41D0-82D3-8137F2BB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CD83EA-0B6D-4196-B1E7-1384CD8F3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 algn="l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Steps involved in DSS:</a:t>
            </a:r>
            <a:b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</a:br>
            <a:endParaRPr lang="en-US" b="0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Generation of keys i.e., public and private keys for the source.</a:t>
            </a:r>
            <a:b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</a:br>
            <a:endParaRPr lang="en-US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Creation of digital signature by the source for a message.</a:t>
            </a:r>
            <a:b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</a:br>
            <a:endParaRPr lang="en-US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The receiver verifies the digital signature.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86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A9B994-84C9-4749-BBF5-D227FF14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1.Generation of Global Public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2C8EB2-7434-4D10-8A25-976C5C2C0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Find a prime number p such that 2</a:t>
            </a:r>
            <a:r>
              <a:rPr lang="en-US" b="0" i="0" baseline="3000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L-1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&lt; p &lt; 2</a:t>
            </a:r>
            <a:r>
              <a:rPr lang="en-US" b="0" i="0" baseline="3000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L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 where L is an integer between 512 and 1024 i.e., 512 &lt;= L &lt;= 1024.</a:t>
            </a:r>
            <a:b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</a:br>
            <a:endParaRPr lang="en-US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Find another number q which is a prime divisor of (p-1).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18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1FCA77-E227-4AF7-8F95-24018FBD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5EB2BC-4579-4B3C-9EF5-8323EED53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Compute: g = h</a:t>
            </a:r>
            <a:r>
              <a:rPr lang="en-US" b="0" i="0" baseline="3000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(p-1)/q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mod p, </a:t>
            </a:r>
            <a:b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/>
            </a:r>
            <a:b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where, h is an integer between 1 &lt; h &lt; p-1 </a:t>
            </a:r>
            <a:b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		and g should greater than 1 or h</a:t>
            </a:r>
            <a:r>
              <a:rPr lang="en-US" b="0" i="0" baseline="3000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(p-1)/q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mod p&gt;1.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76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0DEB3C-BFE7-4220-B8F4-6F8994D4C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3672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/>
              <a:t>2.Finding the user Private &amp; Public Key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63F529-3D48-430D-895A-8005B0274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The private key, x is any random number such that 0 &lt; x&lt; q.</a:t>
            </a:r>
            <a:b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</a:br>
            <a:endParaRPr lang="en-US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The public key, y =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g</a:t>
            </a:r>
            <a:r>
              <a:rPr lang="en-US" b="0" i="0" baseline="3000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x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mod 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3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499A0-1D32-4E32-8B76-2512FFC4C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Generating the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30BF79-B4AF-481F-8303-A685BADC5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Finding the components of signature s and r.</a:t>
            </a:r>
            <a:b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</a:br>
            <a:endParaRPr lang="en-US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r = (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g</a:t>
            </a:r>
            <a:r>
              <a:rPr lang="en-US" b="0" i="0" baseline="3000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k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mod p) mod q</a:t>
            </a:r>
            <a:b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</a:br>
            <a:endParaRPr lang="en-US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 = [k</a:t>
            </a:r>
            <a:r>
              <a:rPr lang="en-US" b="0" i="0" baseline="3000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-1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{H(M) + x*r}] mod q where k is an integer such that 0 &lt; k &lt;q.</a:t>
            </a:r>
            <a:b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</a:br>
            <a:endParaRPr lang="en-US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Signature= (r, 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85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22D1FD-C57A-4DE6-9DE3-86C22C3B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Verifying the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85CC34-D328-4F47-BFAA-6EC902B73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Let M’, r’, and s’ be the message and signature components respectively received corresponding to M, r, and s.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To verify the signature is valid or not, first the following condition needs to be checked:</a:t>
            </a:r>
            <a:b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0 &lt; r’ &lt; q and 0 &lt; s’ &lt; q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7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</a:t>
            </a:r>
          </a:p>
        </p:txBody>
      </p:sp>
      <p:pic>
        <p:nvPicPr>
          <p:cNvPr id="4" name="Content Placeholder 3" descr="DS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62200"/>
            <a:ext cx="8229600" cy="3200399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164BA4-E113-4B1A-9311-E6D935CC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59256F-637A-4131-98C4-956F3957F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If any of the above conditions is not met, the </a:t>
            </a:r>
            <a:r>
              <a:rPr lang="en-US" b="0" i="0" dirty="0">
                <a:solidFill>
                  <a:srgbClr val="00B0F0"/>
                </a:solidFill>
                <a:effectLst/>
                <a:latin typeface="Verdana" panose="020B0604030504040204" pitchFamily="34" charset="0"/>
              </a:rPr>
              <a:t>signature is considered </a:t>
            </a:r>
            <a:r>
              <a:rPr lang="en-US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invalid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and is therefore discarded;</a:t>
            </a:r>
            <a:b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</a:br>
            <a:endParaRPr lang="en-US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otherwise, if both conditions are met, the following parameters are computed: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181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B99F44-D113-40E0-BB96-D91093AB6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9D3DF1-FD6C-4696-9EA6-FC9397A45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v = [(g</a:t>
            </a:r>
            <a:r>
              <a:rPr lang="en-US" b="0" i="0" baseline="3000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u1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y</a:t>
            </a:r>
            <a:r>
              <a:rPr lang="en-US" b="0" i="0" baseline="3000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u2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) mod p] mod q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u1 = [H(M)w] mod q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u2 = (r’) w mod q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w = (s’)</a:t>
            </a:r>
            <a:r>
              <a:rPr lang="en-US" b="0" i="0" baseline="3000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-1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mod q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Test: v = r’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If v = r’, the signature is correct; otherwise, the data or message has been altered.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73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Direct Digital Signature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There are </a:t>
            </a:r>
            <a:r>
              <a:rPr lang="en-US" b="1" dirty="0">
                <a:solidFill>
                  <a:srgbClr val="FF0000"/>
                </a:solidFill>
              </a:rPr>
              <a:t>only two parties involved</a:t>
            </a:r>
            <a:r>
              <a:rPr lang="en-US" dirty="0"/>
              <a:t> in the passing of the signed information: </a:t>
            </a:r>
            <a:r>
              <a:rPr lang="en-US" dirty="0">
                <a:solidFill>
                  <a:srgbClr val="FF0000"/>
                </a:solidFill>
              </a:rPr>
              <a:t>the sender and the receiver</a:t>
            </a:r>
            <a:r>
              <a:rPr lang="en-US" dirty="0"/>
              <a:t>.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Direct digital signatures only require these two entities because the receiver of the data (digital signature) knows the public key used by the sender.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And the sender of the signature trusts the receiver not to alter the document in any way.</a:t>
            </a:r>
            <a:endParaRPr lang="en-US" b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Arbitrated Digital Signature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Implementing an arbitrated digital signature invites </a:t>
            </a:r>
            <a:r>
              <a:rPr lang="en-US" b="1" dirty="0">
                <a:solidFill>
                  <a:srgbClr val="FF0000"/>
                </a:solidFill>
              </a:rPr>
              <a:t>a third party</a:t>
            </a:r>
            <a:r>
              <a:rPr lang="en-US" dirty="0"/>
              <a:t> into the process called a </a:t>
            </a:r>
            <a:r>
              <a:rPr lang="en-US" b="1" dirty="0">
                <a:solidFill>
                  <a:srgbClr val="FF0000"/>
                </a:solidFill>
              </a:rPr>
              <a:t>"trusted arbiter“</a:t>
            </a:r>
            <a:r>
              <a:rPr lang="en-US" dirty="0"/>
              <a:t>.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The role of the trusted arbiter is usually twofold: </a:t>
            </a:r>
            <a:r>
              <a:rPr lang="en-US" dirty="0">
                <a:solidFill>
                  <a:srgbClr val="00B0F0"/>
                </a:solidFill>
              </a:rPr>
              <a:t>first</a:t>
            </a:r>
            <a:r>
              <a:rPr lang="en-US" dirty="0"/>
              <a:t> this independent </a:t>
            </a:r>
            <a:r>
              <a:rPr lang="en-US" dirty="0">
                <a:solidFill>
                  <a:srgbClr val="FF0000"/>
                </a:solidFill>
              </a:rPr>
              <a:t>third party verifies the integrity of the signed message</a:t>
            </a:r>
            <a:r>
              <a:rPr lang="en-US" dirty="0"/>
              <a:t> or data. 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00B0F0"/>
                </a:solidFill>
              </a:rPr>
              <a:t>Second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the trusted arbiter </a:t>
            </a:r>
            <a:r>
              <a:rPr lang="en-US" dirty="0"/>
              <a:t>dates, or </a:t>
            </a:r>
            <a:r>
              <a:rPr lang="en-US" dirty="0">
                <a:solidFill>
                  <a:srgbClr val="FF0000"/>
                </a:solidFill>
              </a:rPr>
              <a:t>time-stamps the document, verifying receipt and the passing on of the signed document to its intended final destination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Message Authentication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It is a mechanism or service used to verify the integrity of a message.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It assures that data received are exactly as sent by the real sender.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82000" cy="462560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/>
              <a:t>Message Authentication Functions</a:t>
            </a:r>
          </a:p>
          <a:p>
            <a:r>
              <a:rPr lang="en-US" sz="3000" b="1" dirty="0"/>
              <a:t>Hash function: </a:t>
            </a:r>
            <a:r>
              <a:rPr lang="en-US" sz="3000" dirty="0"/>
              <a:t>A function that maps a message of any length into a fixed-length hash value, which serves as the authenticator</a:t>
            </a:r>
          </a:p>
          <a:p>
            <a:r>
              <a:rPr lang="en-US" sz="3000" b="1" dirty="0"/>
              <a:t>Message encryption: </a:t>
            </a:r>
            <a:r>
              <a:rPr lang="en-US" sz="3000" dirty="0"/>
              <a:t>The </a:t>
            </a:r>
            <a:r>
              <a:rPr lang="en-US" sz="3000" dirty="0" err="1"/>
              <a:t>ciphertext</a:t>
            </a:r>
            <a:r>
              <a:rPr lang="en-US" sz="3000" dirty="0"/>
              <a:t> of the entire message serves as its authenticator</a:t>
            </a:r>
          </a:p>
          <a:p>
            <a:r>
              <a:rPr lang="en-US" sz="3000" b="1" dirty="0"/>
              <a:t>Message authentication code (MAC): </a:t>
            </a:r>
            <a:r>
              <a:rPr lang="en-US" sz="3000" dirty="0"/>
              <a:t>A function of </a:t>
            </a:r>
            <a:br>
              <a:rPr lang="en-US" sz="3000" dirty="0"/>
            </a:br>
            <a:r>
              <a:rPr lang="en-US" sz="3000" dirty="0"/>
              <a:t>the message and a secret key that produces a fixed-length value that serves as the authenticator</a:t>
            </a:r>
          </a:p>
          <a:p>
            <a:pPr>
              <a:buFont typeface="Wingdings" pitchFamily="2" charset="2"/>
              <a:buChar char="§"/>
            </a:pPr>
            <a:endParaRPr lang="en-US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5191"/>
            <a:ext cx="8839200" cy="493040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Message authentication code (MAC)</a:t>
            </a:r>
            <a:endParaRPr lang="en-US" dirty="0"/>
          </a:p>
          <a:p>
            <a:r>
              <a:rPr lang="en-US" dirty="0"/>
              <a:t>An alternative authentication technique </a:t>
            </a:r>
            <a:r>
              <a:rPr lang="en-US" b="1" dirty="0">
                <a:solidFill>
                  <a:srgbClr val="FF0000"/>
                </a:solidFill>
              </a:rPr>
              <a:t>involves the use of a secret 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key to generate a small fixed-size block of data</a:t>
            </a:r>
            <a:r>
              <a:rPr lang="en-US" dirty="0"/>
              <a:t>, known as a </a:t>
            </a:r>
            <a:r>
              <a:rPr lang="en-US" b="1" dirty="0">
                <a:solidFill>
                  <a:srgbClr val="00B0F0"/>
                </a:solidFill>
              </a:rPr>
              <a:t>cryptographic checksum or MAC</a:t>
            </a:r>
            <a:r>
              <a:rPr lang="en-US" dirty="0"/>
              <a:t>, that  is </a:t>
            </a:r>
            <a:r>
              <a:rPr lang="en-US" dirty="0">
                <a:solidFill>
                  <a:srgbClr val="FF0000"/>
                </a:solidFill>
              </a:rPr>
              <a:t>appended to the message</a:t>
            </a:r>
            <a:r>
              <a:rPr lang="en-US" dirty="0"/>
              <a:t>. </a:t>
            </a:r>
          </a:p>
          <a:p>
            <a:r>
              <a:rPr lang="en-US" dirty="0"/>
              <a:t>This technique </a:t>
            </a:r>
            <a:r>
              <a:rPr lang="en-US" dirty="0">
                <a:solidFill>
                  <a:srgbClr val="FF0000"/>
                </a:solidFill>
              </a:rPr>
              <a:t>assumes</a:t>
            </a:r>
            <a:r>
              <a:rPr lang="en-US" dirty="0"/>
              <a:t> that two communicating parties, say </a:t>
            </a:r>
            <a:r>
              <a:rPr lang="en-US" dirty="0">
                <a:solidFill>
                  <a:srgbClr val="FF0000"/>
                </a:solidFill>
              </a:rPr>
              <a:t>A and B, share a common secret key </a:t>
            </a:r>
            <a:r>
              <a:rPr lang="en-US" i="1" dirty="0">
                <a:solidFill>
                  <a:srgbClr val="FF0000"/>
                </a:solidFill>
              </a:rPr>
              <a:t>K</a:t>
            </a:r>
            <a:r>
              <a:rPr lang="en-US" dirty="0"/>
              <a:t>. </a:t>
            </a:r>
          </a:p>
          <a:p>
            <a:r>
              <a:rPr lang="en-US" dirty="0"/>
              <a:t>When A has a message to send to B, it </a:t>
            </a:r>
            <a:r>
              <a:rPr lang="en-US" dirty="0">
                <a:solidFill>
                  <a:srgbClr val="FF0000"/>
                </a:solidFill>
              </a:rPr>
              <a:t>calculates the MAC as a function of the message and the key: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MAC  = MAC(</a:t>
            </a:r>
            <a:r>
              <a:rPr lang="en-US" i="1" dirty="0"/>
              <a:t>K</a:t>
            </a:r>
            <a:r>
              <a:rPr lang="en-US" dirty="0"/>
              <a:t>, </a:t>
            </a:r>
            <a:r>
              <a:rPr lang="en-US" i="1" dirty="0"/>
              <a:t>M</a:t>
            </a:r>
            <a:r>
              <a:rPr lang="en-US" dirty="0"/>
              <a:t>)	where</a:t>
            </a:r>
          </a:p>
          <a:p>
            <a:pPr>
              <a:buNone/>
            </a:pPr>
            <a:r>
              <a:rPr lang="en-US" i="1" dirty="0"/>
              <a:t>M               </a:t>
            </a:r>
            <a:r>
              <a:rPr lang="en-US" dirty="0"/>
              <a:t>= input message</a:t>
            </a:r>
          </a:p>
          <a:p>
            <a:pPr>
              <a:buNone/>
            </a:pPr>
            <a:r>
              <a:rPr lang="en-US" dirty="0"/>
              <a:t>C                = MAC function</a:t>
            </a:r>
          </a:p>
          <a:p>
            <a:pPr>
              <a:buNone/>
            </a:pPr>
            <a:r>
              <a:rPr lang="en-US" i="1" dirty="0"/>
              <a:t>K                </a:t>
            </a:r>
            <a:r>
              <a:rPr lang="en-US" dirty="0"/>
              <a:t>= shared secret key</a:t>
            </a:r>
          </a:p>
          <a:p>
            <a:pPr>
              <a:buNone/>
            </a:pPr>
            <a:r>
              <a:rPr lang="en-US" dirty="0"/>
              <a:t>MAC = message authentication code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 </a:t>
            </a:r>
            <a:r>
              <a:rPr lang="en-US" dirty="0">
                <a:solidFill>
                  <a:srgbClr val="FF0000"/>
                </a:solidFill>
              </a:rPr>
              <a:t>message plus MAC are transmitted</a:t>
            </a:r>
            <a:r>
              <a:rPr lang="en-US" dirty="0"/>
              <a:t> to the intended recipient.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75191"/>
            <a:ext cx="8686800" cy="462560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 recipient performs the same calculation on the received message, using the same secret key, to generate a new MAC. </a:t>
            </a:r>
          </a:p>
          <a:p>
            <a:r>
              <a:rPr lang="en-US" dirty="0"/>
              <a:t>The </a:t>
            </a:r>
            <a:r>
              <a:rPr lang="en-US" dirty="0">
                <a:solidFill>
                  <a:srgbClr val="FF0000"/>
                </a:solidFill>
              </a:rPr>
              <a:t>received MAC </a:t>
            </a:r>
            <a:r>
              <a:rPr lang="en-US" dirty="0"/>
              <a:t>is </a:t>
            </a:r>
            <a:r>
              <a:rPr lang="en-US" dirty="0">
                <a:solidFill>
                  <a:srgbClr val="FF0000"/>
                </a:solidFill>
              </a:rPr>
              <a:t>compared to the calculated MAC</a:t>
            </a:r>
            <a:r>
              <a:rPr lang="en-US" dirty="0"/>
              <a:t>. </a:t>
            </a:r>
          </a:p>
          <a:p>
            <a:r>
              <a:rPr lang="en-US" dirty="0"/>
              <a:t>If we </a:t>
            </a:r>
            <a:r>
              <a:rPr lang="en-US" dirty="0">
                <a:solidFill>
                  <a:srgbClr val="FF0000"/>
                </a:solidFill>
              </a:rPr>
              <a:t>assume that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only the receiver and the sender know the identity of the secret key</a:t>
            </a:r>
            <a:r>
              <a:rPr lang="en-US" dirty="0"/>
              <a:t>, and if the received MAC matches the calculated MAC, then</a:t>
            </a:r>
          </a:p>
          <a:p>
            <a:r>
              <a:rPr lang="en-US" dirty="0"/>
              <a:t>The receiver is assured that the message has not been altered.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Untitle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8726" y="1981200"/>
            <a:ext cx="8364274" cy="2084936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Untitle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435662"/>
            <a:ext cx="5317227" cy="542233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S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2514601"/>
            <a:ext cx="8610600" cy="2131502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6600" b="1" dirty="0"/>
          </a:p>
          <a:p>
            <a:pPr algn="ctr">
              <a:buNone/>
            </a:pPr>
            <a:r>
              <a:rPr lang="en-US" sz="6600" b="1" dirty="0"/>
              <a:t>End of Unit ‘4’ (Part 2)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Digital Signature</a:t>
            </a:r>
          </a:p>
        </p:txBody>
      </p:sp>
      <p:pic>
        <p:nvPicPr>
          <p:cNvPr id="4" name="Content Placeholder 3" descr="DS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057400"/>
            <a:ext cx="8229600" cy="3810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</a:t>
            </a:r>
          </a:p>
        </p:txBody>
      </p:sp>
      <p:pic>
        <p:nvPicPr>
          <p:cNvPr id="4" name="Content Placeholder 3" descr="DS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905000"/>
            <a:ext cx="8382000" cy="403859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Digital Signature</a:t>
            </a:r>
          </a:p>
        </p:txBody>
      </p:sp>
      <p:pic>
        <p:nvPicPr>
          <p:cNvPr id="4" name="Content Placeholder 3" descr="DS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52600"/>
            <a:ext cx="8382000" cy="47244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S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524000"/>
            <a:ext cx="8229600" cy="46482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S1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2057400"/>
            <a:ext cx="8229600" cy="2438400"/>
          </a:xfrm>
        </p:spPr>
      </p:pic>
      <p:pic>
        <p:nvPicPr>
          <p:cNvPr id="6" name="Picture 5" descr="DS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4648200"/>
            <a:ext cx="822960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S1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81200"/>
            <a:ext cx="8229600" cy="23622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974</TotalTime>
  <Words>569</Words>
  <Application>Microsoft Office PowerPoint</Application>
  <PresentationFormat>On-screen Show (4:3)</PresentationFormat>
  <Paragraphs>75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Corbel</vt:lpstr>
      <vt:lpstr>roboto</vt:lpstr>
      <vt:lpstr>Verdana</vt:lpstr>
      <vt:lpstr>Wingdings</vt:lpstr>
      <vt:lpstr>Wingdings 2</vt:lpstr>
      <vt:lpstr>Wingdings 3</vt:lpstr>
      <vt:lpstr>Module</vt:lpstr>
      <vt:lpstr>Unit ‘4’ (Part 2)  Digital Signatures</vt:lpstr>
      <vt:lpstr>Digital Signatures</vt:lpstr>
      <vt:lpstr>PowerPoint Presentation</vt:lpstr>
      <vt:lpstr>Components of Digital Signature</vt:lpstr>
      <vt:lpstr>Hash</vt:lpstr>
      <vt:lpstr>Benefits of Digital Signature</vt:lpstr>
      <vt:lpstr>PowerPoint Presentation</vt:lpstr>
      <vt:lpstr>PowerPoint Presentation</vt:lpstr>
      <vt:lpstr>PowerPoint Presentation</vt:lpstr>
      <vt:lpstr>Digital Signature in RSA</vt:lpstr>
      <vt:lpstr>Digital Signature in Digital Signature Standard(DSS)</vt:lpstr>
      <vt:lpstr>PowerPoint Presentation</vt:lpstr>
      <vt:lpstr>Digital Signature in DSS</vt:lpstr>
      <vt:lpstr>PowerPoint Presentation</vt:lpstr>
      <vt:lpstr>1.Generation of Global Public Key</vt:lpstr>
      <vt:lpstr>PowerPoint Presentation</vt:lpstr>
      <vt:lpstr>2.Finding the user Private &amp; Public Key </vt:lpstr>
      <vt:lpstr>3. Generating the Signature</vt:lpstr>
      <vt:lpstr>4. Verifying the Signature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‘5’ Digital Signatures</dc:title>
  <dc:creator>Avi</dc:creator>
  <cp:lastModifiedBy>Abhishek-PC</cp:lastModifiedBy>
  <cp:revision>102</cp:revision>
  <dcterms:created xsi:type="dcterms:W3CDTF">2017-05-21T12:07:15Z</dcterms:created>
  <dcterms:modified xsi:type="dcterms:W3CDTF">2024-07-16T07:40:30Z</dcterms:modified>
</cp:coreProperties>
</file>