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71" r:id="rId5"/>
    <p:sldId id="279" r:id="rId6"/>
    <p:sldId id="280" r:id="rId7"/>
    <p:sldId id="272" r:id="rId8"/>
    <p:sldId id="273" r:id="rId9"/>
    <p:sldId id="268" r:id="rId10"/>
    <p:sldId id="269" r:id="rId11"/>
    <p:sldId id="270" r:id="rId12"/>
    <p:sldId id="258" r:id="rId13"/>
    <p:sldId id="304" r:id="rId14"/>
    <p:sldId id="305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74" r:id="rId23"/>
    <p:sldId id="275" r:id="rId24"/>
    <p:sldId id="276" r:id="rId25"/>
    <p:sldId id="277" r:id="rId26"/>
    <p:sldId id="278" r:id="rId27"/>
    <p:sldId id="306" r:id="rId28"/>
    <p:sldId id="323" r:id="rId29"/>
    <p:sldId id="324" r:id="rId30"/>
    <p:sldId id="325" r:id="rId31"/>
    <p:sldId id="319" r:id="rId32"/>
    <p:sldId id="349" r:id="rId33"/>
    <p:sldId id="346" r:id="rId34"/>
    <p:sldId id="313" r:id="rId35"/>
    <p:sldId id="317" r:id="rId36"/>
    <p:sldId id="314" r:id="rId37"/>
    <p:sldId id="308" r:id="rId38"/>
    <p:sldId id="347" r:id="rId39"/>
    <p:sldId id="348" r:id="rId40"/>
    <p:sldId id="309" r:id="rId41"/>
    <p:sldId id="310" r:id="rId42"/>
    <p:sldId id="311" r:id="rId43"/>
    <p:sldId id="318" r:id="rId44"/>
    <p:sldId id="316" r:id="rId45"/>
    <p:sldId id="350" r:id="rId46"/>
    <p:sldId id="312" r:id="rId47"/>
    <p:sldId id="353" r:id="rId48"/>
    <p:sldId id="351" r:id="rId49"/>
    <p:sldId id="352" r:id="rId50"/>
    <p:sldId id="315" r:id="rId51"/>
    <p:sldId id="320" r:id="rId52"/>
    <p:sldId id="321" r:id="rId53"/>
    <p:sldId id="322" r:id="rId54"/>
    <p:sldId id="331" r:id="rId55"/>
    <p:sldId id="327" r:id="rId56"/>
    <p:sldId id="328" r:id="rId57"/>
    <p:sldId id="329" r:id="rId58"/>
    <p:sldId id="326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2" r:id="rId69"/>
    <p:sldId id="341" r:id="rId70"/>
    <p:sldId id="343" r:id="rId71"/>
    <p:sldId id="344" r:id="rId72"/>
    <p:sldId id="345" r:id="rId73"/>
    <p:sldId id="281" r:id="rId74"/>
    <p:sldId id="372" r:id="rId75"/>
    <p:sldId id="354" r:id="rId76"/>
    <p:sldId id="355" r:id="rId77"/>
    <p:sldId id="283" r:id="rId78"/>
    <p:sldId id="284" r:id="rId79"/>
    <p:sldId id="298" r:id="rId80"/>
    <p:sldId id="299" r:id="rId81"/>
    <p:sldId id="300" r:id="rId82"/>
    <p:sldId id="301" r:id="rId83"/>
    <p:sldId id="302" r:id="rId84"/>
    <p:sldId id="285" r:id="rId85"/>
    <p:sldId id="303" r:id="rId86"/>
    <p:sldId id="286" r:id="rId87"/>
    <p:sldId id="287" r:id="rId88"/>
    <p:sldId id="288" r:id="rId89"/>
    <p:sldId id="289" r:id="rId90"/>
    <p:sldId id="356" r:id="rId91"/>
    <p:sldId id="290" r:id="rId92"/>
    <p:sldId id="294" r:id="rId93"/>
    <p:sldId id="295" r:id="rId94"/>
    <p:sldId id="291" r:id="rId95"/>
    <p:sldId id="292" r:id="rId96"/>
    <p:sldId id="293" r:id="rId97"/>
    <p:sldId id="296" r:id="rId98"/>
    <p:sldId id="360" r:id="rId99"/>
    <p:sldId id="357" r:id="rId100"/>
    <p:sldId id="358" r:id="rId101"/>
    <p:sldId id="367" r:id="rId102"/>
    <p:sldId id="359" r:id="rId103"/>
    <p:sldId id="361" r:id="rId104"/>
    <p:sldId id="362" r:id="rId105"/>
    <p:sldId id="363" r:id="rId106"/>
    <p:sldId id="364" r:id="rId107"/>
    <p:sldId id="371" r:id="rId108"/>
    <p:sldId id="370" r:id="rId109"/>
    <p:sldId id="365" r:id="rId110"/>
    <p:sldId id="366" r:id="rId111"/>
    <p:sldId id="368" r:id="rId112"/>
    <p:sldId id="369" r:id="rId113"/>
    <p:sldId id="297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CD1D620-274B-4C46-9DD4-E67792321730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CC0C949-A9A8-423B-B4AE-D63FFEE43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Unit ‘4’</a:t>
            </a:r>
            <a:br>
              <a:rPr lang="en-US" dirty="0"/>
            </a:br>
            <a:r>
              <a:rPr lang="en-US" dirty="0"/>
              <a:t> Hashing and Message Digest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8077200" cy="149961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Prepared by: </a:t>
            </a:r>
            <a:r>
              <a:rPr lang="en-US" sz="2400" b="1" dirty="0" err="1"/>
              <a:t>Abhishek</a:t>
            </a:r>
            <a:r>
              <a:rPr lang="en-US" sz="2400" b="1" dirty="0"/>
              <a:t> </a:t>
            </a:r>
            <a:r>
              <a:rPr lang="en-US" sz="2400" b="1" dirty="0" err="1"/>
              <a:t>Dewan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Lecturer Cryptography</a:t>
            </a:r>
            <a:br>
              <a:rPr lang="en-US" sz="2400" b="1" dirty="0"/>
            </a:br>
            <a:r>
              <a:rPr lang="en-US" sz="2400" b="1" dirty="0"/>
              <a:t>Trinity </a:t>
            </a:r>
            <a:r>
              <a:rPr lang="en-US" sz="2400" b="1"/>
              <a:t>International College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h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8077200" cy="1973361"/>
          </a:xfr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A7157-8597-4152-A85D-2821288D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BBC950-B2A9-42DA-9AF8-4A60E6F6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A brute force search for finding a message that corresponds to a given </a:t>
            </a:r>
            <a:r>
              <a:rPr lang="en-US" b="0" i="0" dirty="0">
                <a:solidFill>
                  <a:srgbClr val="00B0F0"/>
                </a:solidFill>
                <a:effectLst/>
                <a:latin typeface="Soleil"/>
              </a:rPr>
              <a:t>digest of length </a:t>
            </a:r>
            <a:r>
              <a:rPr lang="en-US" b="0" i="0" dirty="0">
                <a:solidFill>
                  <a:srgbClr val="00B0F0"/>
                </a:solidFill>
                <a:effectLst/>
                <a:latin typeface="KaTeX_Main"/>
              </a:rPr>
              <a:t>L</a:t>
            </a:r>
            <a:r>
              <a:rPr lang="en-US" b="0" i="0" dirty="0">
                <a:solidFill>
                  <a:srgbClr val="00B0F0"/>
                </a:solidFill>
                <a:effectLst/>
                <a:latin typeface="Soleil"/>
              </a:rPr>
              <a:t> using brute force would require </a:t>
            </a:r>
            <a:r>
              <a:rPr lang="en-US" b="0" i="0" dirty="0">
                <a:solidFill>
                  <a:srgbClr val="00B0F0"/>
                </a:solidFill>
                <a:effectLst/>
                <a:latin typeface="KaTeX_Main"/>
              </a:rPr>
              <a:t>2</a:t>
            </a:r>
            <a:r>
              <a:rPr lang="en-US" b="0" i="0" baseline="30000" dirty="0">
                <a:solidFill>
                  <a:srgbClr val="00B0F0"/>
                </a:solidFill>
                <a:effectLst/>
                <a:latin typeface="KaTeX_Main"/>
              </a:rPr>
              <a:t>L</a:t>
            </a:r>
            <a:r>
              <a:rPr lang="en-US" b="0" i="0" dirty="0">
                <a:solidFill>
                  <a:srgbClr val="00B0F0"/>
                </a:solidFill>
                <a:effectLst/>
                <a:latin typeface="Soleil"/>
              </a:rPr>
              <a:t> evaluations</a:t>
            </a:r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, which makes SHA-2 a lot safer against these kinds of attacks.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213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C8999-51E9-48B7-8F9A-912115AB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SHA-256: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9D7C1E-149E-4271-93D5-0FE3E63F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 Padding bits and length like before.</a:t>
            </a:r>
          </a:p>
        </p:txBody>
      </p:sp>
    </p:spTree>
    <p:extLst>
      <p:ext uri="{BB962C8B-B14F-4D97-AF65-F5344CB8AC3E}">
        <p14:creationId xmlns:p14="http://schemas.microsoft.com/office/powerpoint/2010/main" val="14662979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E4E7D-1F6B-4138-A60F-F6C01FC1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A3FB74-A018-4791-8354-D8AB3E2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Buffers: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872781-F3CD-4F29-9F4B-1245B46B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75" y="2695575"/>
            <a:ext cx="31083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058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A84F4-0711-4A10-A839-F19EAA22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B24D2F-0850-4E18-A6E2-2A23BAA1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8177"/>
            <a:ext cx="8229600" cy="4992624"/>
          </a:xfrm>
        </p:spPr>
        <p:txBody>
          <a:bodyPr/>
          <a:lstStyle/>
          <a:p>
            <a:r>
              <a:rPr lang="en-US" dirty="0"/>
              <a:t>Initialize constants: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3F631B-F9DF-45A2-B9FB-743EE273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477000" cy="2361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00B60D-B08B-49B9-BEF7-650814D39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95169"/>
            <a:ext cx="6477000" cy="21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872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F4127-25F1-4134-BBAD-72309AED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ACCBEB-0D4C-46A8-9913-3B077C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Copy the input data from step 1 into a new array where each entry is a 32-bit word:</a:t>
            </a:r>
          </a:p>
          <a:p>
            <a:endParaRPr lang="en-US" dirty="0"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2BF064-24B5-4BD7-9ED9-4000BE8E9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40257"/>
            <a:ext cx="7507231" cy="21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132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81B9D-8ED6-470F-8DF4-51B8A391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22755D-C048-4C12-B261-85483DDC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Add 48 more words initialized to zero, such that we have an array </a:t>
            </a:r>
            <a:r>
              <a:rPr lang="en-US" b="1" i="0" dirty="0">
                <a:effectLst/>
                <a:latin typeface="charter"/>
              </a:rPr>
              <a:t>w[0…63]</a:t>
            </a:r>
            <a:endParaRPr lang="en-US" b="0" i="0" dirty="0">
              <a:effectLst/>
              <a:latin typeface="charter"/>
            </a:endParaRPr>
          </a:p>
          <a:p>
            <a:endParaRPr lang="en-US" dirty="0"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1EA816-78D8-415C-BBBF-CB011F528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739352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735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A8CEC-4335-46AC-BC6B-5E96BEC7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3B85C4-145F-4F90-A2A0-B4B4E401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charter"/>
              </a:rPr>
              <a:t>Perform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charter"/>
              </a:rPr>
              <a:t>For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charter"/>
              </a:rPr>
              <a:t>i</a:t>
            </a:r>
            <a:r>
              <a:rPr lang="en-US" b="0" i="0" dirty="0">
                <a:solidFill>
                  <a:srgbClr val="242424"/>
                </a:solidFill>
                <a:effectLst/>
                <a:latin typeface="charter"/>
              </a:rPr>
              <a:t> from w[16…63]: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s0 = (w[i-15] </a:t>
            </a:r>
            <a:r>
              <a:rPr lang="en-US" sz="3200" dirty="0" err="1">
                <a:solidFill>
                  <a:srgbClr val="242424"/>
                </a:solidFill>
                <a:latin typeface="charter"/>
              </a:rPr>
              <a:t>R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ightRotate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 7) 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xor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 (w[i-15] </a:t>
            </a:r>
            <a:r>
              <a:rPr lang="en-US" sz="3200" dirty="0" err="1">
                <a:solidFill>
                  <a:srgbClr val="242424"/>
                </a:solidFill>
                <a:latin typeface="charter"/>
              </a:rPr>
              <a:t>R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ightRotate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 18) 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xor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 (w[i-15] 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rightshift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 3)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s1 = (w[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i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- 2] </a:t>
            </a:r>
            <a:r>
              <a:rPr lang="en-US" sz="3200" dirty="0" err="1">
                <a:solidFill>
                  <a:srgbClr val="242424"/>
                </a:solidFill>
                <a:latin typeface="charter"/>
              </a:rPr>
              <a:t>R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ightRotate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 17) 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xor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 (w[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i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- 2] </a:t>
            </a:r>
            <a:r>
              <a:rPr lang="en-US" sz="3200" dirty="0" err="1">
                <a:solidFill>
                  <a:srgbClr val="242424"/>
                </a:solidFill>
                <a:latin typeface="charter"/>
              </a:rPr>
              <a:t>R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ightRotate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 19) 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xor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 (w[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i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- 2] 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rightshift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 10)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w[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charter"/>
              </a:rPr>
              <a:t>i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harter"/>
              </a:rPr>
              <a:t>] = w[i-16] + s0 + w[i-7] + s1</a:t>
            </a:r>
          </a:p>
          <a:p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8201877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10CF2-56BF-4057-A2C7-11628F38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6DE1BA5-28E9-40DD-A991-630C4C7B4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1981200"/>
            <a:ext cx="7954347" cy="2362200"/>
          </a:xfrm>
        </p:spPr>
      </p:pic>
    </p:spTree>
    <p:extLst>
      <p:ext uri="{BB962C8B-B14F-4D97-AF65-F5344CB8AC3E}">
        <p14:creationId xmlns:p14="http://schemas.microsoft.com/office/powerpoint/2010/main" val="12456912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E0E12-8DC6-44FA-BEFF-6964EA7A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EE3780-8BAB-41E9-96DE-DBCCCDEC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above, </a:t>
            </a:r>
          </a:p>
          <a:p>
            <a:endParaRPr lang="en-US" dirty="0"/>
          </a:p>
          <a:p>
            <a:r>
              <a:rPr lang="en-US" dirty="0"/>
              <a:t>X &gt;&gt; n is obtained as follows:</a:t>
            </a:r>
          </a:p>
          <a:p>
            <a:endParaRPr lang="en-US" dirty="0"/>
          </a:p>
          <a:p>
            <a:r>
              <a:rPr lang="en-US" dirty="0"/>
              <a:t>the right-most n bits of X are discarded and then the results is padded with n zeros on the left.</a:t>
            </a:r>
          </a:p>
          <a:p>
            <a:endParaRPr lang="en-US" dirty="0"/>
          </a:p>
          <a:p>
            <a:r>
              <a:rPr lang="en-US" dirty="0"/>
              <a:t>X &lt;&lt; 32-n is obtained by discarding the n left-most bits and then padding the result with n zeros on the right.</a:t>
            </a:r>
          </a:p>
        </p:txBody>
      </p:sp>
    </p:spTree>
    <p:extLst>
      <p:ext uri="{BB962C8B-B14F-4D97-AF65-F5344CB8AC3E}">
        <p14:creationId xmlns:p14="http://schemas.microsoft.com/office/powerpoint/2010/main" val="291640242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DE4D1-77EE-4FF5-B98D-2F483DC0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7CC0C8-3320-4C39-9F90-E2DB3E4B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105400"/>
          </a:xfrm>
        </p:spPr>
        <p:txBody>
          <a:bodyPr/>
          <a:lstStyle/>
          <a:p>
            <a:r>
              <a:rPr lang="en-US" dirty="0"/>
              <a:t>Perform Compression: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841AF0-0945-4E19-91B7-8E4919385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958"/>
            <a:ext cx="7696200" cy="48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pic>
        <p:nvPicPr>
          <p:cNvPr id="4" name="Content Placeholder 3" descr="hash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33600"/>
            <a:ext cx="8229600" cy="3428999"/>
          </a:xfr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D2BB4-0710-407E-A4F0-994F5530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BACA69-E558-4BD1-BD38-371D7BE4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Final </a:t>
            </a:r>
            <a:r>
              <a:rPr lang="en-US"/>
              <a:t>Values: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dirty="0"/>
          </a:p>
          <a:p>
            <a:r>
              <a:rPr lang="en-US" dirty="0"/>
              <a:t>Append all the obtained hash.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2DDD0F-79CD-4027-A108-D1D93725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" y="2428874"/>
            <a:ext cx="8414385" cy="28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805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BCFBD-C7AC-49DC-9895-6CCDB793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SHA-512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A03702-C9CE-498C-B196-5ED86F4B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entire formatted message has basically three parts: the original message, padding bits, size of original message.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formatted message will be </a:t>
            </a:r>
            <a:r>
              <a:rPr lang="en-US" b="0" i="0" dirty="0">
                <a:solidFill>
                  <a:srgbClr val="00B0F0"/>
                </a:solidFill>
                <a:effectLst/>
                <a:latin typeface="charter"/>
              </a:rPr>
              <a:t>processed as blocks of 1024 bits each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so each bock should have 1024 bits to work with.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</a:t>
            </a:r>
            <a:r>
              <a:rPr lang="en-US" b="1" i="0" dirty="0">
                <a:solidFill>
                  <a:srgbClr val="FF0000"/>
                </a:solidFill>
                <a:effectLst/>
                <a:latin typeface="charter"/>
              </a:rPr>
              <a:t>size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 value needs to be </a:t>
            </a:r>
            <a:r>
              <a:rPr lang="en-US" b="1" i="0" dirty="0">
                <a:solidFill>
                  <a:srgbClr val="FF0000"/>
                </a:solidFill>
                <a:effectLst/>
                <a:latin typeface="charter"/>
              </a:rPr>
              <a:t>represented in 128 bits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SHA-512 has an </a:t>
            </a:r>
            <a:r>
              <a:rPr lang="en-US" b="0" i="0" dirty="0">
                <a:solidFill>
                  <a:srgbClr val="00B0F0"/>
                </a:solidFill>
                <a:effectLst/>
                <a:latin typeface="charter"/>
              </a:rPr>
              <a:t>output size of 512 bits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075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74DB9-19AF-4152-8EFD-B1A5E517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64DB5F-66FB-4739-866D-F71A59DF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Hashing Algorithm — SHA-512</a:t>
            </a:r>
          </a:p>
          <a:p>
            <a:pPr marL="118872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/>
            </a: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These stages go as follows:</a:t>
            </a: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Input formatting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Hash buffer initialization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Message Processing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464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8000" b="1" dirty="0"/>
          </a:p>
          <a:p>
            <a:pPr algn="ctr">
              <a:buNone/>
            </a:pPr>
            <a:r>
              <a:rPr lang="en-US" sz="8000" b="1" dirty="0"/>
              <a:t>End of Unit ‘4’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0A84349-73AB-4358-9690-85409A80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399726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A8AC4-AB2C-4C82-A110-4A21E2D1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306C2ABC-E920-43D6-8C6D-CA24ABE8A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6272"/>
            <a:ext cx="8229600" cy="1252728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465E4B42-FF6D-4564-B43D-D094C808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Given an arbitrary message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th-italic"/>
              </a:rPr>
              <a:t>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in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m1, weak collision resistance implies that it is difficult to produce another message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th-italic"/>
              </a:rPr>
              <a:t>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in"/>
              </a:rPr>
              <a:t>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m2 such that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th-italic"/>
              </a:rPr>
              <a:t>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in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th-italic"/>
              </a:rPr>
              <a:t>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in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in"/>
              </a:rPr>
              <a:t>)=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th-italic"/>
              </a:rPr>
              <a:t>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in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th-italic"/>
              </a:rPr>
              <a:t>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in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MathJax_Main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H(m1)=H(m2).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E83AF49-F7CE-4481-BA08-CD035C124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18"/>
            <a:ext cx="8229600" cy="8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6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02F40-A088-46C6-BA07-339642E7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D23E4BC-A5E1-40BB-B37F-6EB2BC590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5" y="2209800"/>
            <a:ext cx="8020050" cy="105578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49478B0-452F-4EE1-BE6A-F28E0D1A7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657600"/>
            <a:ext cx="7867125" cy="10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h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8801"/>
            <a:ext cx="8229600" cy="3601606"/>
          </a:xfrm>
        </p:spPr>
      </p:pic>
      <p:pic>
        <p:nvPicPr>
          <p:cNvPr id="5" name="Picture 4" descr="hash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486400"/>
            <a:ext cx="8382000" cy="9213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h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8229600" cy="2247973"/>
          </a:xfrm>
        </p:spPr>
      </p:pic>
      <p:pic>
        <p:nvPicPr>
          <p:cNvPr id="5" name="Picture 4" descr="hash 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267200"/>
            <a:ext cx="8153400" cy="16659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of Hash (TU)</a:t>
            </a:r>
          </a:p>
        </p:txBody>
      </p:sp>
      <p:pic>
        <p:nvPicPr>
          <p:cNvPr id="4" name="Content Placeholder 3" descr="hash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743200"/>
            <a:ext cx="8229600" cy="1849140"/>
          </a:xfrm>
        </p:spPr>
      </p:pic>
      <p:pic>
        <p:nvPicPr>
          <p:cNvPr id="5" name="Picture 4" descr="hash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905000"/>
            <a:ext cx="758281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 Prerequisites,</a:t>
            </a:r>
          </a:p>
        </p:txBody>
      </p:sp>
      <p:pic>
        <p:nvPicPr>
          <p:cNvPr id="4" name="Content Placeholder 3" descr="hash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7620000" cy="262110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h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8800"/>
            <a:ext cx="8229600" cy="1963856"/>
          </a:xfrm>
        </p:spPr>
      </p:pic>
      <p:pic>
        <p:nvPicPr>
          <p:cNvPr id="5" name="Picture 4" descr="hash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810000"/>
            <a:ext cx="7620000" cy="1314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pic>
        <p:nvPicPr>
          <p:cNvPr id="4" name="Content Placeholder 3" descr="hash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286001"/>
            <a:ext cx="8077200" cy="282113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h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8000999" cy="43434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hash</a:t>
            </a:r>
          </a:p>
        </p:txBody>
      </p:sp>
      <p:pic>
        <p:nvPicPr>
          <p:cNvPr id="4" name="Content Placeholder 3" descr="hash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8800"/>
            <a:ext cx="8229600" cy="44958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Hashing Algorithm</a:t>
            </a:r>
          </a:p>
        </p:txBody>
      </p:sp>
      <p:pic>
        <p:nvPicPr>
          <p:cNvPr id="4" name="Content Placeholder 3" descr="hash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153400" cy="304020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h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1201"/>
            <a:ext cx="8153400" cy="355937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h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8800"/>
            <a:ext cx="8229600" cy="44196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 function and Hashing Algorithm</a:t>
            </a:r>
          </a:p>
        </p:txBody>
      </p:sp>
      <p:pic>
        <p:nvPicPr>
          <p:cNvPr id="4" name="Content Placeholder 3" descr="hash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590800"/>
            <a:ext cx="8382000" cy="231151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Digest(MD)</a:t>
            </a:r>
          </a:p>
          <a:p>
            <a:r>
              <a:rPr lang="en-US" dirty="0"/>
              <a:t>Example: MD4 and MD5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Secure Hash Algorithm (SHA) or Secure Hash Function.</a:t>
            </a:r>
          </a:p>
          <a:p>
            <a:r>
              <a:rPr lang="en-US" dirty="0"/>
              <a:t> Example: SHA-1, SHA-2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68AE0-5C7C-4F6D-88A7-2D1843F8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MD4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2910CB-0D37-48CB-B117-7D6FA5DD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charter"/>
              </a:rPr>
              <a:t>The MD4 (message-digest algorithm) hashing algorithm is a one-way cryptographic function that accepts a message of any length as input and returns as output a fixed-length digest value.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Ronald Rivest, founder of RSA Data Security LLC and professor at Massachusetts Institute of Technology, designed MD4 in 1990.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16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379E9-365D-4AFA-B2AB-244D3179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D0AA8D-5BC4-4442-A77F-430403E2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The MD4 message-digest hashing algorithm processes data in 512-bit strings, broken down into 16 words composed of 32 bits each.</a:t>
            </a:r>
            <a:br>
              <a:rPr lang="en-US" b="0" i="0" dirty="0">
                <a:effectLst/>
                <a:latin typeface="charter"/>
              </a:rPr>
            </a:br>
            <a:endParaRPr lang="en-US" b="0" i="0" dirty="0">
              <a:effectLst/>
              <a:latin typeface="charter"/>
            </a:endParaRPr>
          </a:p>
          <a:p>
            <a:r>
              <a:rPr lang="en-US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The algorithm takes as input a message of   arbitrary length and produces</a:t>
            </a:r>
            <a:r>
              <a:rPr lang="en-US" dirty="0">
                <a:effectLst/>
                <a:latin typeface="charter"/>
                <a:ea typeface="Times New Roman" panose="02020603050405020304" pitchFamily="18" charset="0"/>
              </a:rPr>
              <a:t>  as output a 128-bit.</a:t>
            </a:r>
            <a:endParaRPr lang="en-US" b="0" i="0" dirty="0">
              <a:effectLst/>
              <a:latin typeface="charter"/>
            </a:endParaRPr>
          </a:p>
          <a:p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558499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59924-CF6F-4CFA-B921-25FE87F0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672805-E08D-4CE5-BB64-32695F8C8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Throughout the Algorithm,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Let the symbol "+" denote addition of words (i.e., modulo 2^32 addition).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effectLst/>
              <a:latin typeface="chart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Let X &lt;&lt;&lt; s denote the 32-bit value obtained by circularly</a:t>
            </a:r>
            <a:r>
              <a:rPr lang="en-US" dirty="0"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shifting (rotating) X left by s bit positions. </a:t>
            </a:r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6078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h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05000"/>
            <a:ext cx="7467599" cy="4092841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6628B-DA97-466C-9CCE-8DE0D081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0D7D45-B750-4681-A77F-FB90415D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Let not(X) denote the</a:t>
            </a:r>
            <a:r>
              <a:rPr lang="en-US" dirty="0"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bit-wise complement of X, and let X v Y denote the bit-wise OR of X</a:t>
            </a:r>
            <a:r>
              <a:rPr lang="en-US" dirty="0"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and Y. </a:t>
            </a:r>
          </a:p>
          <a:p>
            <a:pPr marL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Let X </a:t>
            </a:r>
            <a:r>
              <a:rPr lang="en-US" dirty="0" err="1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 Y denote the bit-wise XOR of X and Y, and, </a:t>
            </a:r>
          </a:p>
          <a:p>
            <a:pPr marL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et XY</a:t>
            </a:r>
            <a:r>
              <a:rPr lang="en-US" dirty="0"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harter"/>
                <a:ea typeface="Times New Roman" panose="02020603050405020304" pitchFamily="18" charset="0"/>
                <a:cs typeface="Times New Roman" panose="02020603050405020304" pitchFamily="18" charset="0"/>
              </a:rPr>
              <a:t>denote the bit-wise AND of X and Y.</a:t>
            </a:r>
            <a:endParaRPr lang="en-US" dirty="0">
              <a:effectLst/>
              <a:latin typeface="charte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79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07137-F7FF-4851-BF84-E9F314FA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D7B0E9-13CF-4A4D-98A8-EE5B61E1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Following the documentation, it consists of 5 steps that are as follow:</a:t>
            </a: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Append Padding bits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Append Length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Initialize MD buffer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Process the message in 16-Word blocks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72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0B2524-A2BF-4D5D-8F9D-3E7231D2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rter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1D87E-E04B-4610-A419-53B5DDA6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l">
              <a:buNone/>
            </a:pPr>
            <a:r>
              <a:rPr lang="en-US" b="1" i="0" dirty="0">
                <a:effectLst/>
                <a:latin typeface="charter"/>
              </a:rPr>
              <a:t>Converting the data to binary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When we put “They are deterministic” into an MD4 hash function, the first thing that happens is that it is converted to binary. 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This is done according to the</a:t>
            </a:r>
            <a:r>
              <a:rPr lang="en-US" b="1" i="0" dirty="0">
                <a:effectLst/>
                <a:latin typeface="charter"/>
              </a:rPr>
              <a:t> American Standard Code for Information Interchange (ASCII).</a:t>
            </a:r>
            <a:endParaRPr lang="en-US" b="0" i="0" dirty="0">
              <a:effectLst/>
              <a:latin typeface="charter"/>
            </a:endParaRPr>
          </a:p>
          <a:p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380464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AA72CC-620D-4F15-A241-009B3872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1F751D-3E75-4D2D-AE8A-B84A35AB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“They are deterministic” is written in binary as:</a:t>
            </a:r>
          </a:p>
          <a:p>
            <a:pPr marL="118872" indent="0" algn="l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01010100 01101000 01100101 01111001 00100000 01100001 01110010 01100101 00100000 01100100 01100101 01110100 01100101 01110010 01101101 01101001 01101110 01101001 01110011 01110100 01101001 01100011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6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D2932-B9A2-4E84-A399-CD5ACEAA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MD4 Step 1: Append Padding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A3D0DA-460B-44C5-937F-7B943F8F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step is very straightforward,  extend the input message so its length in bits is congruent to 448 modulo 512. 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need to end up with a message which latest block’s length is 64 bits shy from 512 bits.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padding pattern is as follow, a ‘1’ bit right after the message and then a series of ‘0’ to reach 448 modulo 512.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97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E74A9-68BE-4E72-9E61-69D10561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132E53B-F9B2-4351-9788-DEBCBF814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38400"/>
            <a:ext cx="4695825" cy="2362142"/>
          </a:xfrm>
        </p:spPr>
      </p:pic>
    </p:spTree>
    <p:extLst>
      <p:ext uri="{BB962C8B-B14F-4D97-AF65-F5344CB8AC3E}">
        <p14:creationId xmlns:p14="http://schemas.microsoft.com/office/powerpoint/2010/main" val="1301948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D250A-0B86-4C9A-AB7F-5DEE9C56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77EB3-9384-486E-97A7-F226F86C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Suppose, 106 chars would represent 106 * 8 = 848 bits. 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need it to be congruent with 448 mod 512. 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848 / 512 ≈1.65 means we have one full block of 512 bits here and almost 65% of a block.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848 % 512 = 336 bits the exact number of bits we fill inside the last block of 512.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Following this we need to feel 448–336 = 112 bits with our padding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64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7A7D99-7113-40E9-9383-97A1B437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MD4 Step 2: Append length of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F25ACA-DA9E-44A4-BAA5-2C630F27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Now fill the remaining 64 bits of the last block that will help us reach a perfect size of 512 bits by blocks for our input message.</a:t>
            </a:r>
          </a:p>
          <a:p>
            <a:pPr algn="l"/>
            <a:endParaRPr lang="en-US" dirty="0">
              <a:solidFill>
                <a:srgbClr val="292929"/>
              </a:solidFill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Which is 106 bytes* 8 = 848 bits, so ‘848’ will be the value we will append at the end of the message within a 64 bits representation.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‘848’ translated into its binary form is 00000011 01010000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09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D07CC-F71D-4D6E-864D-C26AD5A8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 &amp; 2: Padding &amp; adding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BC7283-22CB-41A9-B276-E4A6E241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Once the padding scheme is complete, we end up with the following 512-bit string:</a:t>
            </a:r>
            <a:endParaRPr lang="en-US" dirty="0"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8440DA-CDA6-44AF-A585-7F9948909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3200400"/>
            <a:ext cx="7229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28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43B2E-A865-4CAF-AD10-9A03BDA0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351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1DD380-411E-44CD-A21F-B9F6DDCD3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953000"/>
          </a:xfrm>
        </p:spPr>
        <p:txBody>
          <a:bodyPr/>
          <a:lstStyle/>
          <a:p>
            <a:r>
              <a:rPr lang="en-US" b="1" dirty="0">
                <a:latin typeface="charter"/>
              </a:rPr>
              <a:t>O</a:t>
            </a:r>
            <a:r>
              <a:rPr lang="en-US" b="1" i="0" dirty="0">
                <a:effectLst/>
                <a:latin typeface="charter"/>
              </a:rPr>
              <a:t>ur 512-bit M needs to be split into sixteen 32-bit “words”.</a:t>
            </a:r>
            <a:endParaRPr lang="en-US" dirty="0"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71A5DD-3FBE-48EE-B973-04881B28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133600"/>
            <a:ext cx="43624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5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real world hash value or message digest </a:t>
            </a:r>
          </a:p>
        </p:txBody>
      </p:sp>
      <p:pic>
        <p:nvPicPr>
          <p:cNvPr id="4" name="Content Placeholder 3" descr="md4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7162799" cy="1587587"/>
          </a:xfrm>
        </p:spPr>
      </p:pic>
      <p:pic>
        <p:nvPicPr>
          <p:cNvPr id="5" name="Picture 4" descr="MD4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505200"/>
            <a:ext cx="68580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5320C-8C09-4A50-8017-EC5121F9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MD4 Step 3: Initialize MD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4A0D65-20C4-4368-89FC-46E718D9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A four-word buffer (A,B,C,D) is used to compute the message digest. Here each of A, B, C, D is a 32-bit register.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These registers are initialized to the following values in hexadecimal: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C8ED3B-FA6A-4CF3-8C2D-49A255735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686300"/>
            <a:ext cx="3581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5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7F3A7-2185-410D-949F-42269336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MD4 Step 4: Process each 512 bit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7406EF-A901-4C7B-BD1A-9F292BEE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order to proceed, first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define some auxiliary functions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that will support the below computing operations.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three following function </a:t>
            </a:r>
            <a:r>
              <a:rPr lang="en-US" b="0" i="0" dirty="0">
                <a:solidFill>
                  <a:srgbClr val="00B0F0"/>
                </a:solidFill>
                <a:effectLst/>
                <a:latin typeface="charter"/>
              </a:rPr>
              <a:t>takes 3 words as input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and with some binary operations </a:t>
            </a:r>
            <a:r>
              <a:rPr lang="en-US" b="0" i="0" dirty="0">
                <a:solidFill>
                  <a:srgbClr val="00B0F0"/>
                </a:solidFill>
                <a:effectLst/>
                <a:latin typeface="charter"/>
              </a:rPr>
              <a:t>return 1 word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8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A15DE-3CF7-4E63-9B41-D6F0817F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D14261-C1A2-4D92-AA96-5860EB3C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brief, the functions acts as below bitwise operators:</a:t>
            </a: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F: if X then Y else 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G: if at least two of X, Y, Z then ‘1’ else ‘0’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H: X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xor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Y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xor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65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5CAC9-2D8A-4FB9-B1B1-4C105951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2F4F6D-DFAB-477D-AAF0-08CDB69E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4C5A8C4-B281-4522-9FE8-11DE0F88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4662"/>
            <a:ext cx="7150321" cy="14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6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BD8DD0-966B-4E87-AF66-0EF173A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C823219-FF8D-445F-9C7B-1349752BC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239000" cy="5164509"/>
          </a:xfrm>
        </p:spPr>
      </p:pic>
    </p:spTree>
    <p:extLst>
      <p:ext uri="{BB962C8B-B14F-4D97-AF65-F5344CB8AC3E}">
        <p14:creationId xmlns:p14="http://schemas.microsoft.com/office/powerpoint/2010/main" val="2338356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66FBD9-D17D-4C70-84E1-CB93311F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2B69AE-992A-4196-ADEE-19603FAF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A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 as B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 as C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D as D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24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B25B3-E01C-477A-8F14-528A9C06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AD998C1-8528-46CF-B906-7BB30C4E7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635752"/>
          </a:xfrm>
        </p:spPr>
      </p:pic>
    </p:spTree>
    <p:extLst>
      <p:ext uri="{BB962C8B-B14F-4D97-AF65-F5344CB8AC3E}">
        <p14:creationId xmlns:p14="http://schemas.microsoft.com/office/powerpoint/2010/main" val="3993951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E6156-67BC-43FA-A102-4B99AA02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B198B7-5677-412C-8EB9-DC8531CD2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 algn="l">
              <a:buNone/>
            </a:pPr>
            <a:r>
              <a:rPr lang="en-US" b="1" dirty="0">
                <a:latin typeface="charter"/>
              </a:rPr>
              <a:t>   </a:t>
            </a:r>
            <a:r>
              <a:rPr lang="en-US" b="1" i="0" dirty="0">
                <a:effectLst/>
                <a:latin typeface="charter"/>
              </a:rPr>
              <a:t>Modular addition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If you look at the arrow coming out of the F box, you will see that it points into another square that looks kind of like a window.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 There’s also an arrow from the A going into this box. 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The box symbol represents </a:t>
            </a:r>
            <a:r>
              <a:rPr lang="en-US" b="1" i="0" dirty="0">
                <a:effectLst/>
                <a:latin typeface="charter"/>
              </a:rPr>
              <a:t>modular addition</a:t>
            </a:r>
            <a:r>
              <a:rPr lang="en-US" b="0" i="0" dirty="0">
                <a:effectLst/>
                <a:latin typeface="charter"/>
              </a:rPr>
              <a:t>.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100000000 (this is the equivalent to 2</a:t>
            </a:r>
            <a:r>
              <a:rPr lang="en-US" b="0" i="0" baseline="30000" dirty="0">
                <a:effectLst/>
                <a:latin typeface="charter"/>
              </a:rPr>
              <a:t>32</a:t>
            </a:r>
            <a:r>
              <a:rPr lang="en-US" b="0" i="0" dirty="0">
                <a:effectLst/>
                <a:latin typeface="charter"/>
              </a:rPr>
              <a:t> (which ensures that the result of this equation are no more than eight characters long).</a:t>
            </a:r>
          </a:p>
          <a:p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9016629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E51DA-A502-4EBE-85D0-E3B0045F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Round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E54974B-7333-4F50-925C-D4FEA7390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2" y="1855979"/>
            <a:ext cx="7923628" cy="2139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2475C8D-758C-4439-B798-044EBCE24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70711"/>
            <a:ext cx="7772400" cy="25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3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61A89-5582-4F67-91DB-2C94F7C4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0F1C2F0-F474-4164-8FBF-5CB8ECAFF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543800" cy="2265955"/>
          </a:xfrm>
        </p:spPr>
      </p:pic>
    </p:spTree>
    <p:extLst>
      <p:ext uri="{BB962C8B-B14F-4D97-AF65-F5344CB8AC3E}">
        <p14:creationId xmlns:p14="http://schemas.microsoft.com/office/powerpoint/2010/main" val="100088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h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305799" cy="1901913"/>
          </a:xfrm>
        </p:spPr>
      </p:pic>
      <p:pic>
        <p:nvPicPr>
          <p:cNvPr id="5" name="Picture 4" descr="hash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657600"/>
            <a:ext cx="82296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08636-E17F-4DFD-BA3F-6D687C25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BF5F99-52B7-4719-A2BD-C3E34CFE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Ronald Rivest, founder of RSA Data Security LLC and professor at Massachusetts Institute of Technology, designed MD5 in 1991 as an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improvement to a prior message-digest algorithm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charter"/>
              </a:rPr>
              <a:t>MD5 is the third message-digest algorithm Rivest created. </a:t>
            </a:r>
          </a:p>
          <a:p>
            <a:r>
              <a:rPr lang="en-US" b="0" i="0" dirty="0">
                <a:effectLst/>
                <a:latin typeface="charter"/>
              </a:rPr>
              <a:t>MD2, MD4 and MD5 have similar structures</a:t>
            </a:r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428828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C7329-EB68-4372-8BC4-303A23BA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16B87B-442D-4551-B6B3-9D142DB7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charter"/>
              </a:rPr>
              <a:t>The MD5 algorithm is an extension of MD4, which the critical review found to be fast.</a:t>
            </a:r>
            <a:br>
              <a:rPr lang="en-US" b="0" i="0" dirty="0">
                <a:effectLst/>
                <a:latin typeface="charter"/>
              </a:rPr>
            </a:br>
            <a:endParaRPr lang="en-US" b="0" i="0" dirty="0">
              <a:effectLst/>
              <a:latin typeface="charter"/>
            </a:endParaRPr>
          </a:p>
          <a:p>
            <a:r>
              <a:rPr lang="en-US" b="0" i="0" dirty="0">
                <a:effectLst/>
                <a:latin typeface="charter"/>
              </a:rPr>
              <a:t>The MD5 message-digest hashing algorithm processes data in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512-bit strings</a:t>
            </a:r>
            <a:r>
              <a:rPr lang="en-US" b="0" i="0" dirty="0">
                <a:effectLst/>
                <a:latin typeface="charter"/>
              </a:rPr>
              <a:t>, broken down into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16 words composed of 32 bits each</a:t>
            </a:r>
            <a:r>
              <a:rPr lang="en-US" b="0" i="0" dirty="0">
                <a:effectLst/>
                <a:latin typeface="charter"/>
              </a:rPr>
              <a:t>. </a:t>
            </a:r>
          </a:p>
          <a:p>
            <a:r>
              <a:rPr lang="en-US" b="0" i="0" dirty="0">
                <a:effectLst/>
                <a:latin typeface="charter"/>
              </a:rPr>
              <a:t>The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output</a:t>
            </a:r>
            <a:r>
              <a:rPr lang="en-US" b="0" i="0" dirty="0">
                <a:effectLst/>
                <a:latin typeface="charter"/>
              </a:rPr>
              <a:t> from MD5 is a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128-bit</a:t>
            </a:r>
            <a:r>
              <a:rPr lang="en-US" b="0" i="0" dirty="0">
                <a:effectLst/>
                <a:latin typeface="charter"/>
              </a:rPr>
              <a:t> message-digest value.</a:t>
            </a:r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790580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1BE6BF-1288-41EA-8606-94383D2E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CE6DEC-A490-44B0-8A0F-D6EFB9B6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charter"/>
              </a:rPr>
              <a:t>Computation of the MD5 digest value is performed in separate stages that process each 512-bit block of data along with the value computed in the preceding stage. </a:t>
            </a:r>
          </a:p>
          <a:p>
            <a:r>
              <a:rPr lang="en-US" b="0" i="0" dirty="0">
                <a:effectLst/>
                <a:latin typeface="charter"/>
              </a:rPr>
              <a:t>The first stage begins with the message-digest values initialized using consecutive </a:t>
            </a:r>
            <a:r>
              <a:rPr lang="en-US" dirty="0">
                <a:latin typeface="charter"/>
              </a:rPr>
              <a:t>hexadecimal</a:t>
            </a:r>
            <a:r>
              <a:rPr lang="en-US" b="0" i="0" dirty="0">
                <a:effectLst/>
                <a:latin typeface="charter"/>
              </a:rPr>
              <a:t> numerical values. </a:t>
            </a:r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524661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9401D-D6F1-4762-9075-6D5FCCF2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5A1F51-6888-448B-890B-717AB34B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Each stage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includes four message-digest passes</a:t>
            </a:r>
            <a:r>
              <a:rPr lang="en-US" b="0" i="0" dirty="0">
                <a:effectLst/>
                <a:latin typeface="charter"/>
              </a:rPr>
              <a:t>, which manipulate values in the current data block and values processed from the previous block. </a:t>
            </a:r>
          </a:p>
          <a:p>
            <a:r>
              <a:rPr lang="en-US" b="0" i="0" dirty="0">
                <a:effectLst/>
                <a:latin typeface="charter"/>
              </a:rPr>
              <a:t>The final value computed from the last block becomes the MD5 digest for that block.</a:t>
            </a:r>
            <a:endParaRPr lang="en-US" dirty="0">
              <a:latin typeface="char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5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07137-F7FF-4851-BF84-E9F314FA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D7B0E9-13CF-4A4D-98A8-EE5B61E1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charter"/>
              </a:rPr>
              <a:t>Following the documentation, it consists of 5 steps that are as follow:</a:t>
            </a:r>
            <a:br>
              <a:rPr lang="en-US" b="0" i="0" dirty="0">
                <a:effectLst/>
                <a:latin typeface="charter"/>
              </a:rPr>
            </a:br>
            <a:endParaRPr lang="en-US" b="0" i="0" dirty="0"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Append Padding bits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Append Length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Initialize MD buffer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Process the message in 16-Word blocks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4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0B2524-A2BF-4D5D-8F9D-3E7231D2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rter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1D87E-E04B-4610-A419-53B5DDA6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l">
              <a:buNone/>
            </a:pPr>
            <a:r>
              <a:rPr lang="en-US" b="1" i="0" dirty="0">
                <a:effectLst/>
                <a:latin typeface="charter"/>
              </a:rPr>
              <a:t>Converting the data to binary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When we put “They are deterministic” into an MD5 hash function, the first thing that happens is that it is converted to binary. 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This is done according to the</a:t>
            </a:r>
            <a:r>
              <a:rPr lang="en-US" b="1" i="0" dirty="0">
                <a:effectLst/>
                <a:latin typeface="charter"/>
              </a:rPr>
              <a:t> American Standard Code for Information Interchange (ASCII).</a:t>
            </a:r>
            <a:endParaRPr lang="en-US" b="0" i="0" dirty="0">
              <a:effectLst/>
              <a:latin typeface="charter"/>
            </a:endParaRPr>
          </a:p>
          <a:p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9254736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AA72CC-620D-4F15-A241-009B3872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1F751D-3E75-4D2D-AE8A-B84A35AB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“They are deterministic” is written in binary as: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01010100 01101000 01100101 01111001 00100000 01100001 01110010 01100101 00100000 01100100 01100101 01110100 01100101 01110010 01101101 01101001 01101110 01101001 01110011 01110100 01101001 01100011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28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D07CC-F71D-4D6E-864D-C26AD5A8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 &amp; 2: Padding &amp; adding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BC7283-22CB-41A9-B276-E4A6E241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Once the padding scheme is complete, we end up with the following 512-bit string:</a:t>
            </a:r>
            <a:endParaRPr lang="en-US" dirty="0"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8440DA-CDA6-44AF-A585-7F9948909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3200400"/>
            <a:ext cx="7229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704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EFE56-869B-4AD4-9B09-34A0537A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36C923-00F4-474A-B057-D7BEC6BA3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76200"/>
            <a:ext cx="4114800" cy="6729495"/>
          </a:xfrm>
        </p:spPr>
      </p:pic>
    </p:spTree>
    <p:extLst>
      <p:ext uri="{BB962C8B-B14F-4D97-AF65-F5344CB8AC3E}">
        <p14:creationId xmlns:p14="http://schemas.microsoft.com/office/powerpoint/2010/main" val="2380042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43B2E-A865-4CAF-AD10-9A03BDA0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351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1DD380-411E-44CD-A21F-B9F6DDCD3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953000"/>
          </a:xfrm>
        </p:spPr>
        <p:txBody>
          <a:bodyPr/>
          <a:lstStyle/>
          <a:p>
            <a:r>
              <a:rPr lang="en-US" b="1" dirty="0">
                <a:latin typeface="charter"/>
              </a:rPr>
              <a:t>O</a:t>
            </a:r>
            <a:r>
              <a:rPr lang="en-US" b="1" i="0" dirty="0">
                <a:effectLst/>
                <a:latin typeface="charter"/>
              </a:rPr>
              <a:t>ur 512-bit M needs to be split into sixteen 32-bit “words”.</a:t>
            </a:r>
            <a:endParaRPr lang="en-US" dirty="0"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71A5DD-3FBE-48EE-B973-04881B28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133600"/>
            <a:ext cx="43624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6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h pi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33600"/>
            <a:ext cx="7086600" cy="3657600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B9636-2D7A-45BC-B3B9-E42B814C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B94DBA-BA1F-4345-9F09-86781644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8177"/>
            <a:ext cx="8229600" cy="4992624"/>
          </a:xfrm>
        </p:spPr>
        <p:txBody>
          <a:bodyPr/>
          <a:lstStyle/>
          <a:p>
            <a:r>
              <a:rPr lang="en-US" b="0" i="0" dirty="0">
                <a:effectLst/>
                <a:latin typeface="charter"/>
              </a:rPr>
              <a:t>We will mostly be using hexadecimal:</a:t>
            </a:r>
            <a:endParaRPr lang="en-US" dirty="0">
              <a:latin typeface="chart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F335D0-B5D5-47FF-BEB4-5CD7A4DF7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001808"/>
            <a:ext cx="2014537" cy="48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943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D863F-6CE0-4766-8A52-43AB49BA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ADC1C5-CBE9-433C-AE74-852AF8D2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charter"/>
              </a:rPr>
              <a:t>In the first round, the M inputs are added into the algorithm sequentially, </a:t>
            </a:r>
          </a:p>
          <a:p>
            <a:pPr marL="118872" indent="0" algn="l">
              <a:buNone/>
            </a:pPr>
            <a:r>
              <a:rPr lang="en-US" dirty="0">
                <a:latin typeface="charter"/>
              </a:rPr>
              <a:t>	</a:t>
            </a:r>
            <a:r>
              <a:rPr lang="en-US" b="0" i="0" dirty="0">
                <a:effectLst/>
                <a:latin typeface="charter"/>
              </a:rPr>
              <a:t>M0, M1, M2… M15.</a:t>
            </a:r>
            <a:br>
              <a:rPr lang="en-US" b="0" i="0" dirty="0">
                <a:effectLst/>
                <a:latin typeface="charter"/>
              </a:rPr>
            </a:br>
            <a:endParaRPr lang="en-US" b="0" i="0" dirty="0">
              <a:effectLst/>
              <a:latin typeface="charter"/>
            </a:endParaRPr>
          </a:p>
          <a:p>
            <a:pPr algn="l"/>
            <a:r>
              <a:rPr lang="en-US" b="0" i="0" dirty="0">
                <a:effectLst/>
                <a:latin typeface="charter"/>
              </a:rPr>
              <a:t>In the second round, the M inputs are added in the following order:</a:t>
            </a:r>
          </a:p>
          <a:p>
            <a:pPr marL="118872" indent="0" algn="l">
              <a:buNone/>
            </a:pPr>
            <a:r>
              <a:rPr lang="en-US" b="0" i="0" dirty="0">
                <a:effectLst/>
                <a:latin typeface="charter"/>
              </a:rPr>
              <a:t>	M1, M6, M11, M0, M5, M10, M15, M4, 	M9, M14, M3, M8, M13, M2, M7, M12</a:t>
            </a:r>
          </a:p>
          <a:p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726583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E0B94-244E-472F-9BD0-7DEE0AB2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9EF16F-A3DC-4276-B01B-B20395EF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charter"/>
              </a:rPr>
              <a:t>In the third round, the M inputs are added in this sequence:</a:t>
            </a:r>
          </a:p>
          <a:p>
            <a:pPr marL="118872" indent="0" algn="l">
              <a:buNone/>
            </a:pPr>
            <a:r>
              <a:rPr lang="en-US" b="0" i="0" dirty="0">
                <a:effectLst/>
                <a:latin typeface="charter"/>
              </a:rPr>
              <a:t>	M5, M8, M11, M14, M1, M4, M7, M10, 	M13, M0, M3, M6, M9, M12, M15, M2</a:t>
            </a:r>
            <a:br>
              <a:rPr lang="en-US" b="0" i="0" dirty="0">
                <a:effectLst/>
                <a:latin typeface="charter"/>
              </a:rPr>
            </a:br>
            <a:endParaRPr lang="en-US" b="0" i="0" dirty="0">
              <a:effectLst/>
              <a:latin typeface="charter"/>
            </a:endParaRPr>
          </a:p>
          <a:p>
            <a:pPr algn="l"/>
            <a:r>
              <a:rPr lang="en-US" b="0" i="0" dirty="0">
                <a:effectLst/>
                <a:latin typeface="charter"/>
              </a:rPr>
              <a:t>In the fourth round, the M inputs are added in the following order:</a:t>
            </a:r>
          </a:p>
          <a:p>
            <a:pPr marL="118872" indent="0" algn="l">
              <a:buNone/>
            </a:pPr>
            <a:r>
              <a:rPr lang="en-US" b="0" i="0" dirty="0">
                <a:effectLst/>
                <a:latin typeface="charter"/>
              </a:rPr>
              <a:t>	M0, M7, M14, M5, M12, M3, M10, M1, 	M8, M15, M6, M13, M4, M11, M2, M9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81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DA957-0B90-4B87-AC4D-65DF245A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Initialize MD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561BDC-EF04-4D0E-9958-DEC44881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harter"/>
              </a:rPr>
              <a:t>T</a:t>
            </a:r>
            <a:r>
              <a:rPr lang="en-US" b="0" i="0" dirty="0">
                <a:effectLst/>
                <a:latin typeface="charter"/>
              </a:rPr>
              <a:t>he initialization buffers:</a:t>
            </a:r>
            <a:endParaRPr lang="en-US" dirty="0">
              <a:latin typeface="char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930A29-B7DA-47E2-8639-3D3EFE0B5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505200"/>
            <a:ext cx="3581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820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B8BBD-FBD4-4E43-9F72-F9288616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4BE33F-58AB-45C4-A5D0-60D035FA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07151"/>
          </a:xfrm>
        </p:spPr>
        <p:txBody>
          <a:bodyPr>
            <a:noAutofit/>
          </a:bodyPr>
          <a:lstStyle/>
          <a:p>
            <a:pPr marL="118872" indent="0" algn="l">
              <a:buNone/>
            </a:pPr>
            <a:r>
              <a:rPr lang="en-US" sz="3000" b="0" i="0" dirty="0">
                <a:effectLst/>
                <a:latin typeface="charter"/>
              </a:rPr>
              <a:t>4 Auxiliary functions that will support the computing operations.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harter"/>
              </a:rPr>
              <a:t>Round 1:</a:t>
            </a:r>
            <a:br>
              <a:rPr lang="en-US" sz="2400" b="0" i="0" dirty="0">
                <a:effectLst/>
                <a:latin typeface="charter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F(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b,c,d</a:t>
            </a:r>
            <a:r>
              <a:rPr lang="en-US" sz="2400" dirty="0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) =</a:t>
            </a:r>
            <a:r>
              <a:rPr lang="en-US" sz="2400" b="0" i="0" dirty="0">
                <a:effectLst/>
                <a:latin typeface="charter"/>
              </a:rPr>
              <a:t> (b AND c) OR ((NOT b) AND (d))</a:t>
            </a:r>
            <a:br>
              <a:rPr lang="en-US" sz="2400" b="0" i="0" dirty="0">
                <a:effectLst/>
                <a:latin typeface="charter"/>
              </a:rPr>
            </a:br>
            <a:endParaRPr lang="en-US" sz="2400" b="0" i="0" dirty="0">
              <a:effectLst/>
              <a:latin typeface="charter"/>
            </a:endParaRPr>
          </a:p>
          <a:p>
            <a:pPr algn="l"/>
            <a:r>
              <a:rPr lang="en-US" sz="2400" b="0" i="0" dirty="0">
                <a:effectLst/>
                <a:latin typeface="charter"/>
              </a:rPr>
              <a:t>Round 2: </a:t>
            </a:r>
            <a:br>
              <a:rPr lang="en-US" sz="2400" b="0" i="0" dirty="0">
                <a:effectLst/>
                <a:latin typeface="charter"/>
              </a:rPr>
            </a:br>
            <a:r>
              <a:rPr lang="en-US" sz="2400" b="0" i="0" dirty="0">
                <a:solidFill>
                  <a:srgbClr val="000000"/>
                </a:solidFill>
                <a:latin typeface="charter"/>
              </a:rPr>
              <a:t>G</a:t>
            </a:r>
            <a:r>
              <a:rPr lang="en-US" sz="2400" dirty="0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b,c,d</a:t>
            </a:r>
            <a:r>
              <a:rPr lang="en-US" sz="2400" dirty="0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)=</a:t>
            </a:r>
            <a:r>
              <a:rPr lang="en-US" sz="2400" b="0" i="0" dirty="0">
                <a:effectLst/>
                <a:latin typeface="charter"/>
              </a:rPr>
              <a:t>(b AND d) OR (c AND (NOT d))</a:t>
            </a:r>
            <a:br>
              <a:rPr lang="en-US" sz="2400" b="0" i="0" dirty="0">
                <a:effectLst/>
                <a:latin typeface="charter"/>
              </a:rPr>
            </a:br>
            <a:endParaRPr lang="en-US" sz="2400" b="0" i="0" dirty="0">
              <a:effectLst/>
              <a:latin typeface="charter"/>
            </a:endParaRPr>
          </a:p>
          <a:p>
            <a:pPr algn="l"/>
            <a:r>
              <a:rPr lang="en-US" sz="2400" b="0" i="0" dirty="0">
                <a:effectLst/>
                <a:latin typeface="charter"/>
              </a:rPr>
              <a:t>Round 3: </a:t>
            </a:r>
            <a:br>
              <a:rPr lang="en-US" sz="2400" b="0" i="0" dirty="0">
                <a:effectLst/>
                <a:latin typeface="charter"/>
              </a:rPr>
            </a:br>
            <a:r>
              <a:rPr lang="en-US" sz="2400" b="0" i="0" dirty="0">
                <a:solidFill>
                  <a:srgbClr val="000000"/>
                </a:solidFill>
                <a:latin typeface="charter"/>
              </a:rPr>
              <a:t>H</a:t>
            </a:r>
            <a:r>
              <a:rPr lang="en-US" sz="2400" dirty="0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b,c,d</a:t>
            </a:r>
            <a:r>
              <a:rPr lang="en-US" sz="2400" dirty="0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)=</a:t>
            </a:r>
            <a:r>
              <a:rPr lang="en-US" sz="2400" b="0" i="0" dirty="0">
                <a:effectLst/>
                <a:latin typeface="charter"/>
              </a:rPr>
              <a:t>b XOR c XOR d</a:t>
            </a:r>
            <a:br>
              <a:rPr lang="en-US" sz="2400" b="0" i="0" dirty="0">
                <a:effectLst/>
                <a:latin typeface="charter"/>
              </a:rPr>
            </a:br>
            <a:endParaRPr lang="en-US" sz="2400" b="0" i="0" dirty="0">
              <a:effectLst/>
              <a:latin typeface="charter"/>
            </a:endParaRPr>
          </a:p>
          <a:p>
            <a:pPr algn="l"/>
            <a:r>
              <a:rPr lang="en-US" sz="2400" b="0" i="0" dirty="0">
                <a:effectLst/>
                <a:latin typeface="charter"/>
              </a:rPr>
              <a:t>Round 4: </a:t>
            </a:r>
            <a:br>
              <a:rPr lang="en-US" sz="2400" b="0" i="0" dirty="0">
                <a:effectLst/>
                <a:latin typeface="charter"/>
              </a:rPr>
            </a:br>
            <a:r>
              <a:rPr lang="en-US" sz="2400" b="0" i="0" dirty="0">
                <a:solidFill>
                  <a:srgbClr val="000000"/>
                </a:solidFill>
                <a:latin typeface="charter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b,c,d</a:t>
            </a:r>
            <a:r>
              <a:rPr lang="en-US" sz="2400" dirty="0">
                <a:solidFill>
                  <a:srgbClr val="000000"/>
                </a:solidFill>
                <a:effectLst/>
                <a:latin typeface="charter"/>
                <a:ea typeface="Times New Roman" panose="02020603050405020304" pitchFamily="18" charset="0"/>
              </a:rPr>
              <a:t>)=</a:t>
            </a:r>
            <a:r>
              <a:rPr lang="en-US" sz="2400" b="0" i="0" dirty="0">
                <a:effectLst/>
                <a:latin typeface="charter"/>
              </a:rPr>
              <a:t>c XOR (b OR (NOT d))</a:t>
            </a:r>
          </a:p>
          <a:p>
            <a:endParaRPr lang="en-US" sz="3000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6272157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5F088B-F3D3-4B23-9D10-31B7ED86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Process each 512 bit 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4278C18-8CD4-4F25-9217-228307727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5026152"/>
          </a:xfrm>
        </p:spPr>
      </p:pic>
    </p:spTree>
    <p:extLst>
      <p:ext uri="{BB962C8B-B14F-4D97-AF65-F5344CB8AC3E}">
        <p14:creationId xmlns:p14="http://schemas.microsoft.com/office/powerpoint/2010/main" val="310180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375B1-703D-4EDE-84F1-353EC07A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B09D56-1646-4B5A-BA6D-B5E60DF4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charter"/>
              </a:rPr>
              <a:t>A</a:t>
            </a:r>
            <a:r>
              <a:rPr lang="en-US" b="0" i="0" dirty="0">
                <a:effectLst/>
                <a:latin typeface="charter"/>
              </a:rPr>
              <a:t> constant, K, is added to the result, using the same special type of addition. 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The values for K are derived from the formula:</a:t>
            </a:r>
            <a:br>
              <a:rPr lang="en-US" b="0" i="0" dirty="0">
                <a:effectLst/>
                <a:latin typeface="charter"/>
              </a:rPr>
            </a:br>
            <a:endParaRPr lang="en-US" b="0" i="0" dirty="0">
              <a:effectLst/>
              <a:latin typeface="charter"/>
            </a:endParaRPr>
          </a:p>
          <a:p>
            <a:pPr marL="118872" indent="0" algn="l">
              <a:buNone/>
            </a:pPr>
            <a:r>
              <a:rPr lang="en-US" b="0" i="0" dirty="0">
                <a:effectLst/>
                <a:latin typeface="charter"/>
              </a:rPr>
              <a:t>		abs(sin(</a:t>
            </a:r>
            <a:r>
              <a:rPr lang="en-US" b="0" i="0" dirty="0" err="1">
                <a:effectLst/>
                <a:latin typeface="charter"/>
              </a:rPr>
              <a:t>i</a:t>
            </a:r>
            <a:r>
              <a:rPr lang="en-US" b="0" i="0" dirty="0">
                <a:effectLst/>
                <a:latin typeface="charter"/>
              </a:rPr>
              <a:t>+ 1))×2</a:t>
            </a:r>
            <a:r>
              <a:rPr lang="en-US" b="0" i="0" baseline="30000" dirty="0">
                <a:effectLst/>
                <a:latin typeface="charter"/>
              </a:rPr>
              <a:t>32</a:t>
            </a:r>
            <a:endParaRPr lang="en-US" b="0" i="0" dirty="0">
              <a:effectLst/>
              <a:latin typeface="charter"/>
            </a:endParaRPr>
          </a:p>
          <a:p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356380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438E6D-E332-4B0D-A4F4-8212B6FB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87F5F8A-8AE4-4299-B8E5-053112F0C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30" y="1528153"/>
            <a:ext cx="1371600" cy="52536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287F21-3E39-424F-BFDA-6E80F64E2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98" y="1604353"/>
            <a:ext cx="1220202" cy="525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115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C2BCD-AC80-43AC-9459-E10CDC42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9ECC88-780B-4C21-91F3-C8D81C0B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After the K value has been added, the next step is to shift the number of bits to the left by a predefined amount:</a:t>
            </a:r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89171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59644-6878-4C27-A136-5B9C33EF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6A0E51C-A6B4-480B-9A91-F419469A5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46093"/>
            <a:ext cx="2438400" cy="53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hash</a:t>
            </a:r>
          </a:p>
        </p:txBody>
      </p:sp>
      <p:pic>
        <p:nvPicPr>
          <p:cNvPr id="4" name="Content Placeholder 3" descr="hash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8001000" cy="3306940"/>
          </a:xfr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EF86C-BF3C-4D0B-BED8-72AC3359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CC2DF-F64D-43DE-8543-3CD043B0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After the shift has been made, </a:t>
            </a:r>
            <a:r>
              <a:rPr lang="en-US" b="0" i="0" dirty="0">
                <a:solidFill>
                  <a:srgbClr val="00B0F0"/>
                </a:solidFill>
                <a:effectLst/>
                <a:latin typeface="charter"/>
              </a:rPr>
              <a:t>the result of all of these calculations is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added to</a:t>
            </a:r>
            <a:r>
              <a:rPr lang="en-US" b="0" i="0" dirty="0">
                <a:solidFill>
                  <a:srgbClr val="00B0F0"/>
                </a:solidFill>
                <a:effectLst/>
                <a:latin typeface="charter"/>
              </a:rPr>
              <a:t> the value for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initialization buffer B</a:t>
            </a:r>
            <a:r>
              <a:rPr lang="en-US" b="0" i="0" dirty="0">
                <a:effectLst/>
                <a:latin typeface="charter"/>
              </a:rPr>
              <a:t>. </a:t>
            </a:r>
          </a:p>
          <a:p>
            <a:r>
              <a:rPr lang="en-US" b="0" i="0" dirty="0">
                <a:effectLst/>
                <a:latin typeface="charter"/>
              </a:rPr>
              <a:t>Initially, it’s 89abcdef, but it changes in subsequent operations.</a:t>
            </a:r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8460564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2D4D5-DF54-471C-8D5C-7EFB8541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6014F2-F821-4A37-B50C-AB873CFA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The output of this value becomes the initialization vector for B in the next operation. </a:t>
            </a:r>
          </a:p>
          <a:p>
            <a:r>
              <a:rPr lang="en-US" b="0" i="0" dirty="0">
                <a:effectLst/>
                <a:latin typeface="charter"/>
              </a:rPr>
              <a:t>The initialization vectors B, C and D are shuffled over one space to the right, so that B becomes C, C becomes D, and D becomes A in the next operation.</a:t>
            </a:r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298363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CE286-9ECA-485D-BD2C-944BE270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1E9892-7C39-425D-BB04-DC1F1F71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Upon conclusion of the fourth round and its 64th operation,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the outputs are added to the original initialization vectors</a:t>
            </a:r>
            <a:r>
              <a:rPr lang="en-US" b="0" i="0" dirty="0">
                <a:effectLst/>
                <a:latin typeface="charter"/>
              </a:rPr>
              <a:t>.</a:t>
            </a:r>
            <a:r>
              <a:rPr lang="en-US" b="1" i="0" dirty="0">
                <a:effectLst/>
                <a:latin typeface="charter"/>
              </a:rPr>
              <a:t> </a:t>
            </a:r>
          </a:p>
          <a:p>
            <a:r>
              <a:rPr lang="en-US" b="1" i="0" dirty="0">
                <a:effectLst/>
                <a:latin typeface="charter"/>
              </a:rPr>
              <a:t>The result of this calculation is the final MD5 hash of our input.</a:t>
            </a:r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3265778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and Operations involved in SHA-1 (TU)</a:t>
            </a:r>
          </a:p>
        </p:txBody>
      </p:sp>
      <p:pic>
        <p:nvPicPr>
          <p:cNvPr id="4" name="Content Placeholder 3" descr="sh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133600"/>
            <a:ext cx="7696200" cy="3962400"/>
          </a:xfr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2459F-6CD4-4769-984E-49FCCAA1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1B7FB5-F8BB-49BE-8D8A-06B70C89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0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6C5F6-007B-4B4A-BA58-F8906B27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822D3A-22CB-4416-9667-2E8E9DC0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effectLst/>
                <a:latin typeface="charter"/>
              </a:rPr>
              <a:t>SHA-1 or Secure Hash Algorithm 1 is a cryptographic hash function which takes an input and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produces a 160-bit </a:t>
            </a:r>
            <a:r>
              <a:rPr lang="en-US" b="0" i="0" dirty="0">
                <a:effectLst/>
                <a:latin typeface="charter"/>
              </a:rPr>
              <a:t>(20-byte) hash value. </a:t>
            </a:r>
          </a:p>
          <a:p>
            <a:pPr algn="l" fontAlgn="base"/>
            <a:r>
              <a:rPr lang="en-US" b="0" i="0" dirty="0">
                <a:effectLst/>
                <a:latin typeface="charter"/>
              </a:rPr>
              <a:t>This hash value is known as a message digest. </a:t>
            </a:r>
          </a:p>
          <a:p>
            <a:pPr algn="l" fontAlgn="base"/>
            <a:r>
              <a:rPr lang="en-US" b="0" i="0" dirty="0">
                <a:effectLst/>
                <a:latin typeface="charter"/>
              </a:rPr>
              <a:t>This message digest is usually then rendered as a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hexadecimal number which is 40 digits long</a:t>
            </a:r>
            <a:r>
              <a:rPr lang="en-US" b="0" i="0" dirty="0">
                <a:effectLst/>
                <a:latin typeface="charter"/>
              </a:rPr>
              <a:t>. </a:t>
            </a:r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6468853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3CA27-1896-45E6-936E-C5FB9143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1731FA-07F8-401A-A2F8-EDB7EA0D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charter"/>
              </a:rPr>
              <a:t>It is a U.S. Federal Information Processing Standard and was designed by the United States National Security Agency in 1993.</a:t>
            </a:r>
          </a:p>
          <a:p>
            <a:pPr algn="l" fontAlgn="base"/>
            <a:r>
              <a:rPr lang="en-US" b="0" i="0" dirty="0">
                <a:effectLst/>
                <a:latin typeface="charter"/>
              </a:rPr>
              <a:t>SHA-1 is now considered insecure since 2005.</a:t>
            </a:r>
          </a:p>
          <a:p>
            <a:pPr algn="l" fontAlgn="base"/>
            <a:r>
              <a:rPr lang="en-US" b="0" i="0" dirty="0">
                <a:effectLst/>
                <a:latin typeface="charter"/>
              </a:rPr>
              <a:t>Major tech giant browsers like Microsoft, Google, Apple and Mozilla have stopped accepting SHA-1.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840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8534400" cy="3505199"/>
          </a:xfr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8229600" cy="1905000"/>
          </a:xfrm>
        </p:spPr>
      </p:pic>
      <p:sp>
        <p:nvSpPr>
          <p:cNvPr id="5" name="TextBox 4"/>
          <p:cNvSpPr txBox="1"/>
          <p:nvPr/>
        </p:nvSpPr>
        <p:spPr>
          <a:xfrm>
            <a:off x="609600" y="4724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Since, 16 x 32 = 512 bits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5400" b="1" dirty="0"/>
              <a:t>Step 3: Prepare Processing Functions….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5400" b="1" dirty="0"/>
              <a:t>	</a:t>
            </a:r>
            <a:r>
              <a:rPr lang="en-US" sz="4400" b="1" dirty="0"/>
              <a:t>SHA1 requires 80 processing functions defined as: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		</a:t>
            </a:r>
            <a:r>
              <a:rPr lang="en-US" dirty="0"/>
              <a:t>f(</a:t>
            </a:r>
            <a:r>
              <a:rPr lang="en-US" dirty="0" err="1"/>
              <a:t>t;B,C,D</a:t>
            </a:r>
            <a:r>
              <a:rPr lang="en-US" dirty="0"/>
              <a:t>) = (B AND C) OR ((NOT B) AND D) 	( 0 &lt;= t &lt;= 19) 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f(</a:t>
            </a:r>
            <a:r>
              <a:rPr lang="en-US" dirty="0" err="1"/>
              <a:t>t;B,C,D</a:t>
            </a:r>
            <a:r>
              <a:rPr lang="en-US" dirty="0"/>
              <a:t>) = B XOR C XOR D 		(20 &lt;= t &lt;= 39)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f(</a:t>
            </a:r>
            <a:r>
              <a:rPr lang="en-US" dirty="0" err="1"/>
              <a:t>t;B,C,D</a:t>
            </a:r>
            <a:r>
              <a:rPr lang="en-US" dirty="0"/>
              <a:t>) = (B AND C) OR (B AND D) OR (C AND D) 				                          (40 &lt;= t&lt;=59)		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f(</a:t>
            </a:r>
            <a:r>
              <a:rPr lang="en-US" dirty="0" err="1"/>
              <a:t>t;B,C,D</a:t>
            </a:r>
            <a:r>
              <a:rPr lang="en-US" dirty="0"/>
              <a:t>) = B XOR C XOR D		 (60 &lt;= t &lt;= 79) 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5400" b="1" dirty="0"/>
              <a:t>Step 4: Prepare Processing Constants....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5400" b="1" dirty="0"/>
              <a:t> 	</a:t>
            </a:r>
            <a:r>
              <a:rPr lang="en-US" sz="4400" b="1" dirty="0"/>
              <a:t>SHA1 requires 80 processing constant words defined as:</a:t>
            </a:r>
            <a:r>
              <a:rPr lang="en-US" sz="2800" b="1" dirty="0"/>
              <a:t>		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		</a:t>
            </a:r>
            <a:r>
              <a:rPr lang="en-US" dirty="0"/>
              <a:t>K(t) = 5A827999 		( 0 &lt;= t &lt;= 19)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K(t) = 6ED9EBA1		(20 &lt;= t &lt;= 39) 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K(t) = 8F1BBCDC 		(40 &lt;= t &lt;= 59) 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K(t) = CA62C1D6		(60 &lt;= t &lt;= 79)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of hash function during log in procedure</a:t>
            </a:r>
          </a:p>
        </p:txBody>
      </p:sp>
      <p:pic>
        <p:nvPicPr>
          <p:cNvPr id="4" name="Content Placeholder 3" descr="hash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872940"/>
            <a:ext cx="8001000" cy="4429744"/>
          </a:xfr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/>
              <a:t>Step 5: Initialize Buffers…. </a:t>
            </a:r>
          </a:p>
          <a:p>
            <a:pPr marL="341313" indent="-341313">
              <a:spcBef>
                <a:spcPts val="6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</a:t>
            </a:r>
            <a:r>
              <a:rPr lang="en-US" sz="3600" dirty="0"/>
              <a:t>SHA1 requires 160 bits or 5 buffers of words (32 bits):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			</a:t>
            </a:r>
            <a:r>
              <a:rPr lang="en-US" dirty="0"/>
              <a:t>H0 = 67452301 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	H1 = EFCDAB89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	H2 = 98BADCFE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	H3 = 10325476</a:t>
            </a:r>
          </a:p>
          <a:p>
            <a:pPr marL="341313" indent="-341313">
              <a:spcBef>
                <a:spcPts val="3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	H4 = C3D2E1F0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1313" indent="-341313">
              <a:lnSpc>
                <a:spcPct val="90000"/>
              </a:lnSpc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/>
              <a:t>Step 6: Processing Message in 512-bit blocks (L blocks in total message)….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</a:t>
            </a:r>
            <a:r>
              <a:rPr lang="en-US" sz="2600" dirty="0"/>
              <a:t>This is the main task of SHA1 algorithm which loops through the padded and appended message in 512-bit blocks.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/>
              <a:t>	</a:t>
            </a:r>
            <a:r>
              <a:rPr lang="en-US" sz="4000" b="1" dirty="0"/>
              <a:t>Input and predefined functions: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M[1, 2, ..., L]: Blocks of the padded and appended message </a:t>
            </a:r>
            <a:br>
              <a:rPr lang="en-US" sz="2600" dirty="0"/>
            </a:br>
            <a:endParaRPr lang="en-US" sz="2600" dirty="0"/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 f(0;B,C,D), f(1,B,C,D), ..., f(79,B,C,D): 80 Processing Functions</a:t>
            </a:r>
            <a:br>
              <a:rPr lang="en-US" sz="2600" dirty="0"/>
            </a:br>
            <a:endParaRPr lang="en-US" sz="2600" dirty="0"/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 K(0), K(1), ..., K(79): 80 Processing Constant Words </a:t>
            </a:r>
            <a:br>
              <a:rPr lang="en-US" sz="2600" dirty="0"/>
            </a:br>
            <a:endParaRPr lang="en-US" sz="2600" dirty="0"/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H0, H1, H2, H3, H4, H5: 5 Word buffers with initial values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b="1" dirty="0"/>
              <a:t>Step 6: Pseudo Code….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/>
              <a:t>	</a:t>
            </a:r>
            <a:r>
              <a:rPr lang="en-US" dirty="0"/>
              <a:t>For loop on k = 1 to L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(W(0),W(1),...,W(15)) = M[k] </a:t>
            </a:r>
            <a:r>
              <a:rPr lang="en-US" sz="2400" i="1" dirty="0"/>
              <a:t>/* Divide M[k] into 16 words */</a:t>
            </a:r>
            <a:r>
              <a:rPr lang="en-US" dirty="0"/>
              <a:t>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For t = 16 to 79 do: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     </a:t>
            </a:r>
            <a:r>
              <a:rPr lang="en-US" sz="2800" dirty="0"/>
              <a:t>W(t) = (W(t-3) XOR W(t-8) XOR W(t-14) XOR W(t-16)) &lt;&lt;&lt; 1</a:t>
            </a:r>
            <a:r>
              <a:rPr lang="en-US" dirty="0"/>
              <a:t>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 A = H0, B = H1, C = H2, D = H3, E = H4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 For t = 0 to 79 do: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        TEMP = A&lt;&lt;&lt;5 + f(</a:t>
            </a:r>
            <a:r>
              <a:rPr lang="en-US" dirty="0" err="1"/>
              <a:t>t;B,C,D</a:t>
            </a:r>
            <a:r>
              <a:rPr lang="en-US" dirty="0"/>
              <a:t>) + E + W(t) + K(t)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         E = D, D = C, C = B&lt;&lt;&lt;30, B = A, A = TEMP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     		 End of for loop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               H0 = H0 + A, H1 = H1 + B, H2 = H2 + C, H3 = H3 + D, H4 = H4 + E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        End of for loop 	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Output: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H0, H1, H2, H3, H4, H5: Word buffers with final message digest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sz="6000" b="1" dirty="0"/>
              <a:t>SHA processing in detail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828800"/>
            <a:ext cx="8382000" cy="4495800"/>
          </a:xfr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229599" cy="3581400"/>
          </a:xfr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8382000" cy="3826555"/>
          </a:xfr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8382000" cy="3962399"/>
          </a:xfr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057401"/>
            <a:ext cx="8382000" cy="2133600"/>
          </a:xfr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2133600"/>
            <a:ext cx="7162800" cy="312595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h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905000"/>
            <a:ext cx="7848600" cy="3678446"/>
          </a:xfr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C7098-5F24-49C0-AB4D-DB707F90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591B2D7-C0DF-4F5B-A1E1-A9E7540C9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08176"/>
            <a:ext cx="5334000" cy="5449824"/>
          </a:xfrm>
        </p:spPr>
      </p:pic>
    </p:spTree>
    <p:extLst>
      <p:ext uri="{BB962C8B-B14F-4D97-AF65-F5344CB8AC3E}">
        <p14:creationId xmlns:p14="http://schemas.microsoft.com/office/powerpoint/2010/main" val="37465422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828800"/>
            <a:ext cx="6781800" cy="1663755"/>
          </a:xfrm>
        </p:spPr>
      </p:pic>
      <p:sp>
        <p:nvSpPr>
          <p:cNvPr id="5" name="TextBox 4"/>
          <p:cNvSpPr txBox="1"/>
          <p:nvPr/>
        </p:nvSpPr>
        <p:spPr>
          <a:xfrm>
            <a:off x="1219200" y="3657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here, S5*A means circular shift operation on A by 5 bits on the basis of:</a:t>
            </a:r>
          </a:p>
        </p:txBody>
      </p:sp>
      <p:pic>
        <p:nvPicPr>
          <p:cNvPr id="6" name="Picture 5" descr="sha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343400"/>
            <a:ext cx="8411835" cy="2190981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 in SHA-1</a:t>
            </a:r>
          </a:p>
        </p:txBody>
      </p:sp>
      <p:pic>
        <p:nvPicPr>
          <p:cNvPr id="4" name="Content Placeholder 3" descr="sha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343400"/>
          </a:xfr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used in SHA-1</a:t>
            </a:r>
          </a:p>
        </p:txBody>
      </p:sp>
      <p:pic>
        <p:nvPicPr>
          <p:cNvPr id="4" name="Content Placeholder 3" descr="sha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514600"/>
            <a:ext cx="8077200" cy="2606819"/>
          </a:xfr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438400"/>
            <a:ext cx="4953000" cy="2835440"/>
          </a:xfr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33600"/>
            <a:ext cx="8229600" cy="3086130"/>
          </a:xfr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a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828800"/>
            <a:ext cx="7696200" cy="2667000"/>
          </a:xfr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Due to the exposed vulnerabilities of SHA-1, cryptographers modified the algorithm to produce SHA-2, </a:t>
            </a:r>
            <a:r>
              <a:rPr lang="en-US" b="0" i="0" dirty="0">
                <a:solidFill>
                  <a:srgbClr val="FF0000"/>
                </a:solidFill>
                <a:effectLst/>
                <a:latin typeface="Soleil"/>
              </a:rPr>
              <a:t>which consists of not one but two hash functions known as SHA-256 and SHA-512</a:t>
            </a:r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, </a:t>
            </a:r>
            <a:r>
              <a:rPr lang="en-US" b="0" i="0" dirty="0">
                <a:solidFill>
                  <a:srgbClr val="00B0F0"/>
                </a:solidFill>
                <a:effectLst/>
                <a:latin typeface="Soleil"/>
              </a:rPr>
              <a:t>using 32- and 64-bit words</a:t>
            </a:r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, respectively. 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There are additional truncated versions of these hash functions, known as SHA-224, SHA-384, SHA-512/224, and SHA-512/256, which can be used for either part of the algorithm.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CCA5A-E342-46F9-9D73-8E2E5387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0D5CB8-633D-4CB4-B09B-E6B3CEBA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harter"/>
              </a:rPr>
              <a:t>The SHA-256 algorithm is one flavor of SHA-2 (Secure Hash Algorithm 2), which was created by the National Security Agency in 2001 as a successor to SHA-1.</a:t>
            </a:r>
            <a:endParaRPr lang="en-US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9132141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B06D5-C72E-4F36-8FDF-B69F20C8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78570-A9AF-4A2D-BF4C-B83CA581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SHA-1 and SHA-2 differ in several ways; mainly, SHA-2 produces 224- or 256-sized digests, whereas SHA-1 produces a 160-bit digest; 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SHA-2 can also have </a:t>
            </a:r>
            <a:r>
              <a:rPr lang="en-US" b="0" i="0" dirty="0">
                <a:solidFill>
                  <a:srgbClr val="00B0F0"/>
                </a:solidFill>
                <a:effectLst/>
                <a:latin typeface="Soleil"/>
              </a:rPr>
              <a:t>block sizes that contain 1024 bits, or 512 bits</a:t>
            </a:r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, like SHA-1.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Soleil"/>
              </a:rPr>
              <a:t>Brute force attacks</a:t>
            </a:r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 on SHA-2 are </a:t>
            </a:r>
            <a:r>
              <a:rPr lang="en-US" b="0" i="0" dirty="0">
                <a:solidFill>
                  <a:srgbClr val="00B0F0"/>
                </a:solidFill>
                <a:effectLst/>
                <a:latin typeface="Soleil"/>
              </a:rPr>
              <a:t>not as effective</a:t>
            </a:r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 as they are against SHA-1.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39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4767</TotalTime>
  <Words>1777</Words>
  <Application>Microsoft Office PowerPoint</Application>
  <PresentationFormat>On-screen Show (4:3)</PresentationFormat>
  <Paragraphs>233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30" baseType="lpstr">
      <vt:lpstr>Arial</vt:lpstr>
      <vt:lpstr>Calibri</vt:lpstr>
      <vt:lpstr>charter</vt:lpstr>
      <vt:lpstr>Corbel</vt:lpstr>
      <vt:lpstr>Courier New</vt:lpstr>
      <vt:lpstr>Helvetica Neue</vt:lpstr>
      <vt:lpstr>KaTeX_Main</vt:lpstr>
      <vt:lpstr>Lucida Grande</vt:lpstr>
      <vt:lpstr>MathJax_Main</vt:lpstr>
      <vt:lpstr>MathJax_Math-italic</vt:lpstr>
      <vt:lpstr>sohne</vt:lpstr>
      <vt:lpstr>Soleil</vt:lpstr>
      <vt:lpstr>Times New Roman</vt:lpstr>
      <vt:lpstr>Wingdings</vt:lpstr>
      <vt:lpstr>Wingdings 2</vt:lpstr>
      <vt:lpstr>Wingdings 3</vt:lpstr>
      <vt:lpstr>Module</vt:lpstr>
      <vt:lpstr>Unit ‘4’  Hashing and Message Digest</vt:lpstr>
      <vt:lpstr>Hash Function</vt:lpstr>
      <vt:lpstr>PowerPoint Presentation</vt:lpstr>
      <vt:lpstr>Example of real world hash value or message digest </vt:lpstr>
      <vt:lpstr>PowerPoint Presentation</vt:lpstr>
      <vt:lpstr>PowerPoint Presentation</vt:lpstr>
      <vt:lpstr>Working of hash</vt:lpstr>
      <vt:lpstr>Working of hash function during log in procedure</vt:lpstr>
      <vt:lpstr>PowerPoint Presentation</vt:lpstr>
      <vt:lpstr>PowerPoint Presentation</vt:lpstr>
      <vt:lpstr>Hash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Prerequisites of Hash (TU)</vt:lpstr>
      <vt:lpstr>Once again Prerequisites,</vt:lpstr>
      <vt:lpstr>PowerPoint Presentation</vt:lpstr>
      <vt:lpstr>PowerPoint Presentation</vt:lpstr>
      <vt:lpstr>Applications of hash</vt:lpstr>
      <vt:lpstr>Design of Hashing Algorithm</vt:lpstr>
      <vt:lpstr>PowerPoint Presentation</vt:lpstr>
      <vt:lpstr>PowerPoint Presentation</vt:lpstr>
      <vt:lpstr>Hashing function and Hashing Algorithm</vt:lpstr>
      <vt:lpstr>Some Popular Hash Functions</vt:lpstr>
      <vt:lpstr>MD4 Algorithm</vt:lpstr>
      <vt:lpstr>PowerPoint Presentation</vt:lpstr>
      <vt:lpstr>PowerPoint Presentation</vt:lpstr>
      <vt:lpstr>PowerPoint Presentation</vt:lpstr>
      <vt:lpstr>PowerPoint Presentation</vt:lpstr>
      <vt:lpstr>Example:</vt:lpstr>
      <vt:lpstr>PowerPoint Presentation</vt:lpstr>
      <vt:lpstr>MD4 Step 1: Append Padding Bits</vt:lpstr>
      <vt:lpstr>PowerPoint Presentation</vt:lpstr>
      <vt:lpstr>PowerPoint Presentation</vt:lpstr>
      <vt:lpstr>MD4 Step 2: Append length of Message</vt:lpstr>
      <vt:lpstr>Step 1 &amp; 2: Padding &amp; adding length</vt:lpstr>
      <vt:lpstr>PowerPoint Presentation</vt:lpstr>
      <vt:lpstr>MD4 Step 3: Initialize MD Buffer</vt:lpstr>
      <vt:lpstr>MD4 Step 4: Process each 512 bit 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Detail Round Operations</vt:lpstr>
      <vt:lpstr>PowerPoint Presentation</vt:lpstr>
      <vt:lpstr>MD5 Algorithm</vt:lpstr>
      <vt:lpstr>PowerPoint Presentation</vt:lpstr>
      <vt:lpstr>PowerPoint Presentation</vt:lpstr>
      <vt:lpstr>PowerPoint Presentation</vt:lpstr>
      <vt:lpstr>PowerPoint Presentation</vt:lpstr>
      <vt:lpstr>Example:</vt:lpstr>
      <vt:lpstr>PowerPoint Presentation</vt:lpstr>
      <vt:lpstr>Step 1 &amp; 2: Padding &amp; adding length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3: Initialize MD Buffer</vt:lpstr>
      <vt:lpstr>PowerPoint Presentation</vt:lpstr>
      <vt:lpstr>Step 4: Process each 512 bit 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and Operations involved in SHA-1 (TU)</vt:lpstr>
      <vt:lpstr>PowerPoint Presentation</vt:lpstr>
      <vt:lpstr>SHA-1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used in SHA-1</vt:lpstr>
      <vt:lpstr>Constants used in SHA-1</vt:lpstr>
      <vt:lpstr>PowerPoint Presentation</vt:lpstr>
      <vt:lpstr>PowerPoint Presentation</vt:lpstr>
      <vt:lpstr>PowerPoint Presentation</vt:lpstr>
      <vt:lpstr>SHA-2 Algorithm</vt:lpstr>
      <vt:lpstr>PowerPoint Presentation</vt:lpstr>
      <vt:lpstr>PowerPoint Presentation</vt:lpstr>
      <vt:lpstr>PowerPoint Presentation</vt:lpstr>
      <vt:lpstr>Steps in SHA-256: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SHA-512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‘6’  Hashing and Message Digest</dc:title>
  <dc:creator>Abishek</dc:creator>
  <cp:lastModifiedBy>Abhishek-PC</cp:lastModifiedBy>
  <cp:revision>124</cp:revision>
  <dcterms:created xsi:type="dcterms:W3CDTF">2017-05-23T03:09:55Z</dcterms:created>
  <dcterms:modified xsi:type="dcterms:W3CDTF">2024-07-14T06:36:19Z</dcterms:modified>
</cp:coreProperties>
</file>