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6" r:id="rId24"/>
    <p:sldId id="287" r:id="rId25"/>
    <p:sldId id="288" r:id="rId26"/>
    <p:sldId id="277" r:id="rId27"/>
    <p:sldId id="278" r:id="rId28"/>
    <p:sldId id="279" r:id="rId29"/>
    <p:sldId id="281" r:id="rId30"/>
    <p:sldId id="280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41A3-1766-4A34-8B45-69376B4C225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397-6A20-4857-86E1-0AD5225BD6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‘5’</a:t>
            </a:r>
            <a:br>
              <a:rPr lang="en-US" dirty="0"/>
            </a:br>
            <a:r>
              <a:rPr lang="en-US" dirty="0"/>
              <a:t>Authentication (Part </a:t>
            </a:r>
            <a:r>
              <a:rPr lang="en-US"/>
              <a:t>- 1)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  <a:br>
              <a:rPr lang="en-US" dirty="0"/>
            </a:br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Dewan</a:t>
            </a:r>
            <a:br>
              <a:rPr lang="en-US" dirty="0"/>
            </a:br>
            <a:r>
              <a:rPr lang="en-US" dirty="0"/>
              <a:t>Lecturer, Cryptography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using words in the dictionary, as well as any derivatives of those words known as </a:t>
            </a:r>
            <a:r>
              <a:rPr lang="en-US" b="1" dirty="0" err="1">
                <a:solidFill>
                  <a:srgbClr val="00B0F0"/>
                </a:solidFill>
              </a:rPr>
              <a:t>leetspeak</a:t>
            </a:r>
            <a:r>
              <a:rPr lang="en-US" dirty="0">
                <a:solidFill>
                  <a:srgbClr val="FF0000"/>
                </a:solidFill>
              </a:rPr>
              <a:t> (character replacement with alphanumeric and non-alphanumeric characters)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is common</a:t>
            </a:r>
            <a:r>
              <a:rPr lang="en-US" dirty="0"/>
              <a:t>, the dictionary in these types of attacks can also be a collection of previously leaked passwords or key phrases.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Risk?</a:t>
            </a:r>
          </a:p>
          <a:p>
            <a:r>
              <a:rPr lang="en-US" dirty="0"/>
              <a:t>It is estimated that around </a:t>
            </a:r>
            <a:r>
              <a:rPr lang="en-US" dirty="0">
                <a:solidFill>
                  <a:srgbClr val="FF0000"/>
                </a:solidFill>
              </a:rPr>
              <a:t>80% of people re-use their passwords</a:t>
            </a:r>
            <a:r>
              <a:rPr lang="en-US" dirty="0"/>
              <a:t> across online platforms including social media, personal banking, and even work-related systems. </a:t>
            </a:r>
          </a:p>
          <a:p>
            <a:r>
              <a:rPr lang="en-US" dirty="0"/>
              <a:t>While this may seem like a </a:t>
            </a:r>
            <a:r>
              <a:rPr lang="en-US" dirty="0">
                <a:solidFill>
                  <a:srgbClr val="00B0F0"/>
                </a:solidFill>
              </a:rPr>
              <a:t>good way to help remember</a:t>
            </a:r>
            <a:r>
              <a:rPr lang="en-US" dirty="0"/>
              <a:t> your passwords for important accounts, it is actually </a:t>
            </a:r>
            <a:r>
              <a:rPr lang="en-US" dirty="0">
                <a:solidFill>
                  <a:srgbClr val="FF0000"/>
                </a:solidFill>
              </a:rPr>
              <a:t>leaving you vulnerable </a:t>
            </a:r>
            <a:r>
              <a:rPr lang="en-US" dirty="0"/>
              <a:t>to a data breach.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How to prevent a password dictionary attack?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length</a:t>
            </a:r>
            <a:r>
              <a:rPr lang="en-US" dirty="0"/>
              <a:t> of the password is an effective defense against brute-force attacks.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best strategy for creating a long password</a:t>
            </a:r>
            <a:r>
              <a:rPr lang="en-US" dirty="0"/>
              <a:t>, that is also memorable, is to make it a </a:t>
            </a:r>
            <a:r>
              <a:rPr lang="en-US" b="1" dirty="0">
                <a:solidFill>
                  <a:srgbClr val="FF0000"/>
                </a:solidFill>
              </a:rPr>
              <a:t>passphrase</a:t>
            </a:r>
            <a:r>
              <a:rPr lang="en-US" dirty="0"/>
              <a:t>. </a:t>
            </a:r>
          </a:p>
          <a:p>
            <a:r>
              <a:rPr lang="en-US" dirty="0"/>
              <a:t>A passphrase is a </a:t>
            </a:r>
            <a:r>
              <a:rPr lang="en-US" dirty="0">
                <a:solidFill>
                  <a:srgbClr val="00B0F0"/>
                </a:solidFill>
              </a:rPr>
              <a:t>sentence</a:t>
            </a:r>
            <a:r>
              <a:rPr lang="en-US" dirty="0"/>
              <a:t> or phrase, </a:t>
            </a:r>
            <a:r>
              <a:rPr lang="en-US" dirty="0">
                <a:solidFill>
                  <a:srgbClr val="00B0F0"/>
                </a:solidFill>
              </a:rPr>
              <a:t>with or without spaces, typically more than 20 characters longer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words making up a passphrase should be meaningless together to make them less susceptible to social engineering. </a:t>
            </a:r>
          </a:p>
          <a:p>
            <a:r>
              <a:rPr lang="en-US" dirty="0">
                <a:solidFill>
                  <a:srgbClr val="FF0000"/>
                </a:solidFill>
              </a:rPr>
              <a:t>But a passphrase is only a good choice when it doesn’t appear on a list of leaked passwords.</a:t>
            </a:r>
          </a:p>
          <a:p>
            <a:r>
              <a:rPr lang="en-US" dirty="0">
                <a:solidFill>
                  <a:srgbClr val="FF0000"/>
                </a:solidFill>
              </a:rPr>
              <a:t>Blacklisting</a:t>
            </a:r>
            <a:r>
              <a:rPr lang="en-US" dirty="0"/>
              <a:t> these </a:t>
            </a:r>
            <a:r>
              <a:rPr lang="en-US" dirty="0">
                <a:solidFill>
                  <a:srgbClr val="FF0000"/>
                </a:solidFill>
              </a:rPr>
              <a:t>leaked passwords</a:t>
            </a:r>
            <a:r>
              <a:rPr lang="en-US" dirty="0"/>
              <a:t> is an effective way to protect your organization from falling victim to a password dictionary attack.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25 Worst Passwords of 2019</a:t>
            </a:r>
          </a:p>
          <a:p>
            <a:r>
              <a:rPr lang="en-US" dirty="0"/>
              <a:t>123456 </a:t>
            </a:r>
          </a:p>
          <a:p>
            <a:r>
              <a:rPr lang="en-US" dirty="0"/>
              <a:t>123456789 </a:t>
            </a:r>
          </a:p>
          <a:p>
            <a:r>
              <a:rPr lang="en-US" dirty="0"/>
              <a:t>Qwerty </a:t>
            </a:r>
          </a:p>
          <a:p>
            <a:r>
              <a:rPr lang="en-US" dirty="0"/>
              <a:t>Password </a:t>
            </a:r>
          </a:p>
          <a:p>
            <a:r>
              <a:rPr lang="en-US" dirty="0"/>
              <a:t>1234567 </a:t>
            </a:r>
          </a:p>
          <a:p>
            <a:r>
              <a:rPr lang="en-US" dirty="0"/>
              <a:t>P@$$w0rd </a:t>
            </a:r>
          </a:p>
          <a:p>
            <a:r>
              <a:rPr lang="en-US" dirty="0"/>
              <a:t>12345 </a:t>
            </a:r>
          </a:p>
          <a:p>
            <a:r>
              <a:rPr lang="en-US" dirty="0" err="1"/>
              <a:t>Iloveyou</a:t>
            </a:r>
            <a:r>
              <a:rPr lang="en-US" dirty="0"/>
              <a:t> </a:t>
            </a:r>
          </a:p>
          <a:p>
            <a:r>
              <a:rPr lang="en-US" dirty="0"/>
              <a:t>111111 </a:t>
            </a:r>
          </a:p>
          <a:p>
            <a:r>
              <a:rPr lang="en-US" dirty="0"/>
              <a:t>123123 </a:t>
            </a:r>
          </a:p>
          <a:p>
            <a:r>
              <a:rPr lang="en-US" dirty="0"/>
              <a:t>Abc123</a:t>
            </a:r>
          </a:p>
          <a:p>
            <a:r>
              <a:rPr lang="en-US" dirty="0"/>
              <a:t>Dragon </a:t>
            </a:r>
          </a:p>
          <a:p>
            <a:r>
              <a:rPr lang="en-US" dirty="0"/>
              <a:t>Password1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1828800"/>
            <a:ext cx="472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Qwerty123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1q2w3e4r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Admin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Qwertyuiop</a:t>
            </a:r>
            <a:r>
              <a:rPr lang="en-US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654321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555555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Lovely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7777777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Welcome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888888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Princess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123qwe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/>
              <a:t>	Challenge Response Authentication Mechanism (CRAM)</a:t>
            </a:r>
          </a:p>
          <a:p>
            <a:pPr fontAlgn="base"/>
            <a:r>
              <a:rPr lang="en-US" dirty="0"/>
              <a:t>It is the most often used way to authenticate actions. </a:t>
            </a:r>
          </a:p>
          <a:p>
            <a:pPr fontAlgn="base"/>
            <a:r>
              <a:rPr lang="en-US" dirty="0"/>
              <a:t>They are a group of protocols in which </a:t>
            </a:r>
            <a:r>
              <a:rPr lang="en-US" dirty="0">
                <a:solidFill>
                  <a:srgbClr val="FF0000"/>
                </a:solidFill>
              </a:rPr>
              <a:t>one side presents a challenge</a:t>
            </a:r>
            <a:r>
              <a:rPr lang="en-US" dirty="0"/>
              <a:t>(to be answered) and the </a:t>
            </a:r>
            <a:r>
              <a:rPr lang="en-US" dirty="0">
                <a:solidFill>
                  <a:srgbClr val="FF0000"/>
                </a:solidFill>
              </a:rPr>
              <a:t>other side must present a correct answer</a:t>
            </a:r>
            <a:r>
              <a:rPr lang="en-US" dirty="0"/>
              <a:t>(to be checked/validated) to the challenge in order to get authenticated.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70118"/>
            <a:ext cx="8229600" cy="198612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/>
              <a:t>Two types of questions (Challenge) –</a:t>
            </a:r>
            <a:endParaRPr lang="en-US" dirty="0"/>
          </a:p>
          <a:p>
            <a:pPr fontAlgn="base">
              <a:buNone/>
            </a:pPr>
            <a:r>
              <a:rPr lang="en-US" b="1" dirty="0"/>
              <a:t>	Static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Static questions, as the name suggests, involve a static approach to the challenge selection. </a:t>
            </a:r>
          </a:p>
          <a:p>
            <a:pPr fontAlgn="base"/>
            <a:r>
              <a:rPr lang="en-US" dirty="0"/>
              <a:t>The user can select his challenge and authenticate himself. </a:t>
            </a:r>
          </a:p>
          <a:p>
            <a:pPr fontAlgn="base"/>
            <a:r>
              <a:rPr lang="en-US" dirty="0"/>
              <a:t>For example, take the use case of </a:t>
            </a:r>
            <a:r>
              <a:rPr lang="en-US" dirty="0">
                <a:solidFill>
                  <a:srgbClr val="FF0000"/>
                </a:solidFill>
              </a:rPr>
              <a:t>FORGET PASSWORD </a:t>
            </a:r>
            <a:r>
              <a:rPr lang="en-US" dirty="0"/>
              <a:t>in email services. 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A static challenge is the ‘security question’</a:t>
            </a:r>
            <a:r>
              <a:rPr lang="en-US" dirty="0"/>
              <a:t> that you have saved as part of your account setup. The correct answer to those questions are not expected to change over time.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Dynamic</a:t>
            </a:r>
            <a:r>
              <a:rPr lang="en-US" dirty="0"/>
              <a:t> </a:t>
            </a:r>
          </a:p>
          <a:p>
            <a:r>
              <a:rPr lang="en-US" dirty="0"/>
              <a:t>Dynamic questions involve a dynamic approach to the Challenge selection and authentication. </a:t>
            </a:r>
          </a:p>
          <a:p>
            <a:r>
              <a:rPr lang="en-US" dirty="0"/>
              <a:t>The challenges are selected randomly presuming that the user will know the valid answer to the challenge considering the user is the real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Ways CRAM is executed:</a:t>
            </a:r>
          </a:p>
          <a:p>
            <a:pPr fontAlgn="base"/>
            <a:r>
              <a:rPr lang="en-US" b="1" dirty="0"/>
              <a:t>CAPTCHA: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dirty="0"/>
              <a:t>ompletely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utomated 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dirty="0"/>
              <a:t>ublic </a:t>
            </a:r>
            <a:r>
              <a:rPr lang="en-US" b="1" dirty="0">
                <a:solidFill>
                  <a:srgbClr val="00B0F0"/>
                </a:solidFill>
              </a:rPr>
              <a:t>T</a:t>
            </a:r>
            <a:r>
              <a:rPr lang="en-US" dirty="0"/>
              <a:t>uring </a:t>
            </a:r>
            <a:r>
              <a:rPr lang="en-US" b="1" dirty="0">
                <a:solidFill>
                  <a:srgbClr val="00B0F0"/>
                </a:solidFill>
              </a:rPr>
              <a:t>T</a:t>
            </a:r>
            <a:r>
              <a:rPr lang="en-US" dirty="0"/>
              <a:t>est to </a:t>
            </a:r>
            <a:r>
              <a:rPr lang="en-US" b="1" dirty="0">
                <a:solidFill>
                  <a:srgbClr val="00B0F0"/>
                </a:solidFill>
              </a:rPr>
              <a:t>T</a:t>
            </a:r>
            <a:r>
              <a:rPr lang="en-US" dirty="0"/>
              <a:t>ell </a:t>
            </a:r>
            <a:r>
              <a:rPr lang="en-US" b="1" dirty="0">
                <a:solidFill>
                  <a:srgbClr val="00B0F0"/>
                </a:solidFill>
              </a:rPr>
              <a:t>C</a:t>
            </a:r>
            <a:r>
              <a:rPr lang="en-US" dirty="0"/>
              <a:t>omputers and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  <a:r>
              <a:rPr lang="en-US" dirty="0"/>
              <a:t>umans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part. CAPTCHA is used to </a:t>
            </a:r>
            <a:r>
              <a:rPr lang="en-US" dirty="0">
                <a:solidFill>
                  <a:srgbClr val="FF0000"/>
                </a:solidFill>
              </a:rPr>
              <a:t>prevent spam and auto-registration </a:t>
            </a:r>
            <a:r>
              <a:rPr lang="en-US" dirty="0"/>
              <a:t>of new accounts for email or websites.</a:t>
            </a:r>
          </a:p>
          <a:p>
            <a:pPr fontAlgn="base"/>
            <a:r>
              <a:rPr lang="en-US" b="1" dirty="0"/>
              <a:t>SSH (Secure </a:t>
            </a:r>
            <a:r>
              <a:rPr lang="en-US" b="1" dirty="0" err="1"/>
              <a:t>SHell</a:t>
            </a:r>
            <a:r>
              <a:rPr lang="en-US" b="1" dirty="0"/>
              <a:t>):</a:t>
            </a:r>
            <a:br>
              <a:rPr lang="en-US" dirty="0"/>
            </a:br>
            <a:r>
              <a:rPr lang="en-US" dirty="0"/>
              <a:t>SSH is a cryptographic network protocol for operating network services securely over an unsecured network.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Authentication System</a:t>
            </a:r>
          </a:p>
          <a:p>
            <a:r>
              <a:rPr lang="en-US" dirty="0"/>
              <a:t>The process of identifying an individual, </a:t>
            </a:r>
            <a:r>
              <a:rPr lang="en-US" dirty="0">
                <a:solidFill>
                  <a:srgbClr val="FF0000"/>
                </a:solidFill>
              </a:rPr>
              <a:t>usually based on a username and password</a:t>
            </a:r>
            <a:r>
              <a:rPr lang="en-US" dirty="0"/>
              <a:t>. </a:t>
            </a:r>
          </a:p>
          <a:p>
            <a:r>
              <a:rPr lang="en-US" dirty="0"/>
              <a:t>In security systems, </a:t>
            </a:r>
            <a:r>
              <a:rPr lang="en-US" dirty="0">
                <a:solidFill>
                  <a:srgbClr val="00B0F0"/>
                </a:solidFill>
              </a:rPr>
              <a:t>authentication is distinct from </a:t>
            </a:r>
            <a:r>
              <a:rPr lang="en-US" i="1" dirty="0">
                <a:solidFill>
                  <a:srgbClr val="00B0F0"/>
                </a:solidFill>
              </a:rPr>
              <a:t>authorization</a:t>
            </a:r>
            <a:r>
              <a:rPr lang="en-US" dirty="0"/>
              <a:t> </a:t>
            </a:r>
            <a:r>
              <a:rPr lang="en-US" i="1" dirty="0"/>
              <a:t>, </a:t>
            </a:r>
            <a:r>
              <a:rPr lang="en-US" dirty="0"/>
              <a:t>which is the process of </a:t>
            </a:r>
            <a:r>
              <a:rPr lang="en-US" dirty="0">
                <a:solidFill>
                  <a:srgbClr val="FF0000"/>
                </a:solidFill>
              </a:rPr>
              <a:t>giving individuals access</a:t>
            </a:r>
            <a:r>
              <a:rPr lang="en-US" dirty="0"/>
              <a:t> to system objects based on their identity. </a:t>
            </a:r>
          </a:p>
          <a:p>
            <a:r>
              <a:rPr lang="en-US" dirty="0">
                <a:solidFill>
                  <a:srgbClr val="00B0F0"/>
                </a:solidFill>
              </a:rPr>
              <a:t>Authentication</a:t>
            </a:r>
            <a:r>
              <a:rPr lang="en-US" dirty="0"/>
              <a:t> merely </a:t>
            </a:r>
            <a:r>
              <a:rPr lang="en-US" dirty="0">
                <a:solidFill>
                  <a:srgbClr val="00B0F0"/>
                </a:solidFill>
              </a:rPr>
              <a:t>ensures</a:t>
            </a:r>
            <a:r>
              <a:rPr lang="en-US" dirty="0"/>
              <a:t> that the individual is </a:t>
            </a:r>
            <a:r>
              <a:rPr lang="en-US" dirty="0">
                <a:solidFill>
                  <a:srgbClr val="00B0F0"/>
                </a:solidFill>
              </a:rPr>
              <a:t>who he or she claims to be</a:t>
            </a:r>
            <a:r>
              <a:rPr lang="en-US" dirty="0"/>
              <a:t>, but says nothing about the access rights of the individual.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/>
              <a:t>Password:</a:t>
            </a:r>
            <a:br>
              <a:rPr lang="en-US" dirty="0"/>
            </a:br>
            <a:r>
              <a:rPr lang="en-US" dirty="0"/>
              <a:t>The password is sent to the server for validation by matching with the correct password.</a:t>
            </a:r>
          </a:p>
          <a:p>
            <a:pPr fontAlgn="base"/>
            <a:r>
              <a:rPr lang="en-US" b="1" dirty="0"/>
              <a:t>Biometrics:</a:t>
            </a:r>
            <a:br>
              <a:rPr lang="en-US" dirty="0"/>
            </a:br>
            <a:r>
              <a:rPr lang="en-US" dirty="0"/>
              <a:t>The biometric details(retina scan, fingerprint scan) that are unique are recorded and </a:t>
            </a:r>
            <a:r>
              <a:rPr lang="en-US" dirty="0" err="1"/>
              <a:t>everytime</a:t>
            </a:r>
            <a:r>
              <a:rPr lang="en-US" dirty="0"/>
              <a:t> a user wants to authenticate himself, he has to present his biometric credentials to the authenticating system for validation.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	Salted Challenge Response Authentication Mechanism (SCRAM, a variant of CRAM):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challenge is </a:t>
            </a:r>
            <a:r>
              <a:rPr lang="en-US" dirty="0">
                <a:solidFill>
                  <a:srgbClr val="00B0F0"/>
                </a:solidFill>
              </a:rPr>
              <a:t>salted with a hash </a:t>
            </a:r>
            <a:r>
              <a:rPr lang="en-US" dirty="0"/>
              <a:t>to make sure the password is used for only one time. </a:t>
            </a:r>
          </a:p>
          <a:p>
            <a:r>
              <a:rPr lang="en-US" dirty="0">
                <a:solidFill>
                  <a:srgbClr val="FF0000"/>
                </a:solidFill>
              </a:rPr>
              <a:t>The hash is sent to the server for matching with the hash of the correct password </a:t>
            </a:r>
            <a:r>
              <a:rPr lang="en-US" dirty="0"/>
              <a:t>for match and not the match of the plain text password itself. </a:t>
            </a:r>
          </a:p>
          <a:p>
            <a:r>
              <a:rPr lang="en-US" dirty="0"/>
              <a:t>So, the password is not revealed preventing the Man-in-the-Middle attack and replay attacks because the password can be used only once.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63EF-158A-4197-8417-85FA7A5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F917-0D9B-4376-B8A0-D2E00149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Salted Challenge Response Authentication Mechanism (SCRAM) is a password-based mutual authentication protocol designed to make an eavesdropping attack (i.e. man-in-the-middle) more difficult.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2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D9DE-EABA-4D69-B955-59FCE752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A489-9986-4BEE-99BD-ED1BC12E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Using cryptographic hashing techniques, a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client can prove to a server that the user knows a secret derived from the user’s password without sending the password itself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server can prove to the client that it knows a secret derived from the user’s password also without having to send the actual password.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680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4721-4B98-4F6D-9BCF-AC213A14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0922-5DF8-4D68-8892-E6AD0F87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Using a hash function, </a:t>
            </a:r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secret information (i.e. the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password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), in addition to a cryptographically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secure random value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is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used to compute another value at each end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of the communication channel.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This derived  value, or salted password, from the password is called a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salt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8A8D-DF02-4588-B735-78B11E97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A52C-5BF5-4C22-AD9E-FDCACC1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It is this computed value that is transmitted.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On receipt of the transmitted value, the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communicating parties compare their computed value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to the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received value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If these values match then the authentication process is successful, otherwise, it fails.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429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Biometric System</a:t>
            </a:r>
          </a:p>
          <a:p>
            <a:r>
              <a:rPr lang="en-US" dirty="0"/>
              <a:t>A biometric system is a technological system that </a:t>
            </a:r>
            <a:r>
              <a:rPr lang="en-US" dirty="0">
                <a:solidFill>
                  <a:srgbClr val="00B0F0"/>
                </a:solidFill>
              </a:rPr>
              <a:t>uses information about a person </a:t>
            </a:r>
            <a:r>
              <a:rPr lang="en-US" dirty="0"/>
              <a:t>(or other biological organism) to identify that person. </a:t>
            </a:r>
          </a:p>
          <a:p>
            <a:r>
              <a:rPr lang="en-US" dirty="0"/>
              <a:t>Biometric systems </a:t>
            </a:r>
            <a:r>
              <a:rPr lang="en-US" dirty="0">
                <a:solidFill>
                  <a:srgbClr val="00B0F0"/>
                </a:solidFill>
              </a:rPr>
              <a:t>rely on specific data about unique biological traits </a:t>
            </a:r>
            <a:r>
              <a:rPr lang="en-US" dirty="0"/>
              <a:t>in order to work effectively. </a:t>
            </a:r>
          </a:p>
          <a:p>
            <a:r>
              <a:rPr lang="en-US" dirty="0"/>
              <a:t>A biometric system will involve running data through algorithms for a particular result, usually related to a positive identification of a user or other individual.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Types of Biometric System:</a:t>
            </a:r>
          </a:p>
          <a:p>
            <a:r>
              <a:rPr lang="en-US" dirty="0"/>
              <a:t>Fingerprint Scanner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Retina Scanner</a:t>
            </a:r>
          </a:p>
          <a:p>
            <a:r>
              <a:rPr lang="en-US" dirty="0"/>
              <a:t>Voice Recognition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CBB-D36C-41CF-A621-657313A6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 Way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98F2-6705-453E-B540-3D8F00EC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One Way Authentication is when one side of a communication channel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verify other's identity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Either one of the client or server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in client-server communication verifies others identity before communication.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May authenticate certificates, shared secret keys or public/private key pair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559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04B2-0C1D-48C4-AAAF-AF3ABB4D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3F7-6D5A-4647-97BF-F167886B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One-way authentication happens all the time on the Internet: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Every time someone loads a website that uses </a:t>
            </a:r>
            <a:r>
              <a:rPr lang="en-US" dirty="0">
                <a:solidFill>
                  <a:srgbClr val="0055DC"/>
                </a:solidFill>
                <a:latin typeface="+mj-lt"/>
              </a:rPr>
              <a:t>HTTPS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, their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device authenticates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the identity of the web server by checking the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server's TLS certificate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Another example would be a person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signing in to their account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on an application — in this case, the application is authenticating the person.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10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aim of authentication systems is </a:t>
            </a:r>
            <a:r>
              <a:rPr lang="en-US" dirty="0">
                <a:solidFill>
                  <a:srgbClr val="00B0F0"/>
                </a:solidFill>
              </a:rPr>
              <a:t>to guarantee </a:t>
            </a:r>
            <a:r>
              <a:rPr lang="en-US" dirty="0"/>
              <a:t>that an </a:t>
            </a:r>
            <a:r>
              <a:rPr lang="en-US" dirty="0">
                <a:solidFill>
                  <a:srgbClr val="00B0F0"/>
                </a:solidFill>
              </a:rPr>
              <a:t>entity</a:t>
            </a:r>
            <a:r>
              <a:rPr lang="en-US" dirty="0"/>
              <a:t> attempting to access protected resources </a:t>
            </a:r>
            <a:r>
              <a:rPr lang="en-US" dirty="0">
                <a:solidFill>
                  <a:srgbClr val="00B0F0"/>
                </a:solidFill>
              </a:rPr>
              <a:t>is genuine</a:t>
            </a:r>
            <a:r>
              <a:rPr lang="en-US" dirty="0"/>
              <a:t>. </a:t>
            </a:r>
          </a:p>
          <a:p>
            <a:r>
              <a:rPr lang="en-US" dirty="0"/>
              <a:t>This consists of preventing two main types of attack, both of which may have serious consequences:</a:t>
            </a:r>
          </a:p>
          <a:p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fraudulent access </a:t>
            </a:r>
            <a:r>
              <a:rPr lang="en-US" dirty="0"/>
              <a:t>to a system, allowing access to sensitive data;</a:t>
            </a:r>
          </a:p>
          <a:p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identity theft</a:t>
            </a:r>
            <a:r>
              <a:rPr lang="en-US" dirty="0"/>
              <a:t>, which may result in an innocent individual being considered to be responsible for the actions of the attacker.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DC1B-83D9-487E-B945-AB64E88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Mutual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1331-C6DA-4D79-9F37-A63301FF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Mutual authentication is when two sides of a communications channel verify each other's identity.</a:t>
            </a:r>
          </a:p>
          <a:p>
            <a:r>
              <a:rPr lang="en-US" b="0" i="0" dirty="0">
                <a:effectLst/>
                <a:latin typeface="+mj-lt"/>
              </a:rPr>
              <a:t>also known as two-way authentication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191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BD7D-8576-4EBB-B78D-D2CD854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73A8-E8FC-4C9E-9FD2-60B026AA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this requires that both the client and the server must prove their identities. </a:t>
            </a:r>
          </a:p>
          <a:p>
            <a:r>
              <a:rPr lang="en-US" b="0" i="0" dirty="0">
                <a:effectLst/>
                <a:latin typeface="+mj-lt"/>
              </a:rPr>
              <a:t>In a mutual authentication process, a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connection can occur only if </a:t>
            </a:r>
            <a:r>
              <a:rPr lang="en-US" b="0" i="0" dirty="0">
                <a:effectLst/>
                <a:latin typeface="+mj-lt"/>
              </a:rPr>
              <a:t>the client and the server exchange, verify, and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trust each other’s identity.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43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9AE3-3A7E-4C7A-A4E5-FA74DA12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89D5-511F-4F8F-9947-E275D047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The certificate exchange occurs by means of the Transport Layer Security (TLS) protocol. </a:t>
            </a:r>
          </a:p>
          <a:p>
            <a:r>
              <a:rPr lang="en-US" b="0" i="0" dirty="0">
                <a:effectLst/>
                <a:latin typeface="+mj-lt"/>
              </a:rPr>
              <a:t>The core of this process is to make sure that 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clients communicate with legitimate servers</a:t>
            </a:r>
            <a:r>
              <a:rPr lang="en-US" b="0" i="0" dirty="0">
                <a:solidFill>
                  <a:srgbClr val="3A3B3F"/>
                </a:solidFill>
                <a:effectLst/>
                <a:latin typeface="+mj-lt"/>
              </a:rPr>
              <a:t>, and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servers cooperate only with clients who attempt access for legitimate purposes.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76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7C2-AF4F-4862-ABA8-02A8ABFB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DCE7-3D5C-487C-9E41-0F3F786A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There are three main methods for mutually authenticating the ends of a communications channel: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Public key authentication</a:t>
            </a:r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Certificate authentication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Username and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Multi Factor Authentication(MFA)</a:t>
            </a:r>
          </a:p>
          <a:p>
            <a:r>
              <a:rPr lang="en-US" dirty="0"/>
              <a:t>MFA is an effective way to provide enhanced security. </a:t>
            </a:r>
          </a:p>
          <a:p>
            <a:r>
              <a:rPr lang="en-US" dirty="0"/>
              <a:t>Traditional </a:t>
            </a:r>
            <a:r>
              <a:rPr lang="en-US" dirty="0">
                <a:solidFill>
                  <a:srgbClr val="FF0000"/>
                </a:solidFill>
              </a:rPr>
              <a:t>usernames and passwords can be stolen</a:t>
            </a:r>
            <a:r>
              <a:rPr lang="en-US" dirty="0"/>
              <a:t>, and they’ve become increasingly more vulnerable to brute force attacks. </a:t>
            </a:r>
          </a:p>
          <a:p>
            <a:r>
              <a:rPr lang="en-US" dirty="0"/>
              <a:t>MFA creates </a:t>
            </a:r>
            <a:r>
              <a:rPr lang="en-US" dirty="0">
                <a:solidFill>
                  <a:srgbClr val="00B0F0"/>
                </a:solidFill>
              </a:rPr>
              <a:t>multiple layers of security </a:t>
            </a:r>
            <a:r>
              <a:rPr lang="en-US" dirty="0"/>
              <a:t>to help increase the confidence that the user requesting access is actually who they claim to be. </a:t>
            </a:r>
          </a:p>
          <a:p>
            <a:r>
              <a:rPr lang="en-US" dirty="0"/>
              <a:t>With MFA, a cybercriminal </a:t>
            </a:r>
            <a:r>
              <a:rPr lang="en-US" dirty="0">
                <a:solidFill>
                  <a:srgbClr val="00B0F0"/>
                </a:solidFill>
              </a:rPr>
              <a:t>may steal one credential </a:t>
            </a:r>
            <a:r>
              <a:rPr lang="en-US" dirty="0"/>
              <a:t>but will be thwarted by </a:t>
            </a:r>
            <a:r>
              <a:rPr lang="en-US" dirty="0">
                <a:solidFill>
                  <a:srgbClr val="FF0000"/>
                </a:solidFill>
              </a:rPr>
              <a:t>having to verify identity in a different manner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	Examples of Multi-Factor Authentication include using a combination of these elements to authenticate:</a:t>
            </a:r>
          </a:p>
          <a:p>
            <a:r>
              <a:rPr lang="en-US" dirty="0"/>
              <a:t>Entering a PIN</a:t>
            </a:r>
          </a:p>
          <a:p>
            <a:r>
              <a:rPr lang="en-US" dirty="0"/>
              <a:t>Entering a One Time Password(OTP) sent to smart phones</a:t>
            </a:r>
          </a:p>
          <a:p>
            <a:r>
              <a:rPr lang="en-US" dirty="0"/>
              <a:t>Codes generated by smart phone apps </a:t>
            </a:r>
          </a:p>
          <a:p>
            <a:r>
              <a:rPr lang="en-US" dirty="0"/>
              <a:t>Tokens, certificates</a:t>
            </a:r>
          </a:p>
          <a:p>
            <a:r>
              <a:rPr lang="en-US" dirty="0"/>
              <a:t>Fingerprints</a:t>
            </a:r>
          </a:p>
          <a:p>
            <a:r>
              <a:rPr lang="en-US" dirty="0"/>
              <a:t>Codes sent to an email address</a:t>
            </a:r>
          </a:p>
          <a:p>
            <a:r>
              <a:rPr lang="en-US" dirty="0"/>
              <a:t>Facial recognition</a:t>
            </a:r>
          </a:p>
          <a:p>
            <a:r>
              <a:rPr lang="en-US" dirty="0"/>
              <a:t>Retina or iris scanning</a:t>
            </a:r>
          </a:p>
          <a:p>
            <a:r>
              <a:rPr lang="en-US" dirty="0"/>
              <a:t>Answers to personal security questions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Types of authentication factors:</a:t>
            </a:r>
          </a:p>
          <a:p>
            <a:pPr marL="0" indent="0">
              <a:buNone/>
            </a:pPr>
            <a:r>
              <a:rPr lang="en-US" dirty="0"/>
              <a:t>When it comes to MFA, we typically refer to three types of authentication factors:</a:t>
            </a:r>
          </a:p>
          <a:p>
            <a:r>
              <a:rPr lang="en-US" dirty="0">
                <a:solidFill>
                  <a:srgbClr val="FF0000"/>
                </a:solidFill>
              </a:rPr>
              <a:t>Things you know </a:t>
            </a:r>
            <a:r>
              <a:rPr lang="en-US" dirty="0"/>
              <a:t>(knowledge), such as a password or PIN</a:t>
            </a:r>
          </a:p>
          <a:p>
            <a:r>
              <a:rPr lang="en-US" dirty="0">
                <a:solidFill>
                  <a:srgbClr val="FF0000"/>
                </a:solidFill>
              </a:rPr>
              <a:t>Things you have </a:t>
            </a:r>
            <a:r>
              <a:rPr lang="en-US" dirty="0"/>
              <a:t>(possession), such as a badge or </a:t>
            </a:r>
            <a:r>
              <a:rPr lang="en-US" dirty="0" err="1"/>
              <a:t>smartphone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Things you are </a:t>
            </a:r>
            <a:r>
              <a:rPr lang="en-US" dirty="0"/>
              <a:t>(inheritance), indicated through biometrics, like fingerprints or voice recognition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Two-factor authentication</a:t>
            </a:r>
            <a:r>
              <a:rPr lang="en-US" dirty="0"/>
              <a:t> (also known as </a:t>
            </a:r>
            <a:r>
              <a:rPr lang="en-US" b="1" dirty="0"/>
              <a:t>2FA</a:t>
            </a:r>
            <a:r>
              <a:rPr lang="en-US" dirty="0"/>
              <a:t>) is a type, or </a:t>
            </a:r>
            <a:r>
              <a:rPr lang="en-US" dirty="0">
                <a:solidFill>
                  <a:srgbClr val="FF0000"/>
                </a:solidFill>
              </a:rPr>
              <a:t>subset, of multi-factor authentication</a:t>
            </a:r>
            <a:r>
              <a:rPr lang="en-US" dirty="0"/>
              <a:t>. </a:t>
            </a:r>
          </a:p>
          <a:p>
            <a:r>
              <a:rPr lang="en-US" dirty="0"/>
              <a:t>It is a method of confirming users' claimed identities by using a </a:t>
            </a:r>
            <a:r>
              <a:rPr lang="en-US" dirty="0">
                <a:solidFill>
                  <a:srgbClr val="00B0F0"/>
                </a:solidFill>
              </a:rPr>
              <a:t>combination of </a:t>
            </a:r>
            <a:r>
              <a:rPr lang="en-US" i="1" dirty="0">
                <a:solidFill>
                  <a:srgbClr val="00B0F0"/>
                </a:solidFill>
              </a:rPr>
              <a:t>two</a:t>
            </a:r>
            <a:r>
              <a:rPr lang="en-US" dirty="0">
                <a:solidFill>
                  <a:srgbClr val="00B0F0"/>
                </a:solidFill>
              </a:rPr>
              <a:t> different factors</a:t>
            </a:r>
            <a:r>
              <a:rPr lang="en-US" dirty="0"/>
              <a:t>: </a:t>
            </a:r>
          </a:p>
          <a:p>
            <a:r>
              <a:rPr lang="en-US" dirty="0"/>
              <a:t>1) something they know, </a:t>
            </a:r>
          </a:p>
          <a:p>
            <a:r>
              <a:rPr lang="en-US" dirty="0"/>
              <a:t>2) something they have, or </a:t>
            </a:r>
          </a:p>
          <a:p>
            <a:r>
              <a:rPr lang="en-US" dirty="0"/>
              <a:t>3) something they 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One-time password</a:t>
            </a:r>
            <a:r>
              <a:rPr lang="en-US" dirty="0"/>
              <a:t> (</a:t>
            </a:r>
            <a:r>
              <a:rPr lang="en-US" b="1" dirty="0"/>
              <a:t>OTP</a:t>
            </a:r>
            <a:r>
              <a:rPr lang="en-US" dirty="0"/>
              <a:t>)</a:t>
            </a:r>
          </a:p>
          <a:p>
            <a:r>
              <a:rPr lang="en-US" dirty="0"/>
              <a:t>also known as </a:t>
            </a:r>
            <a:r>
              <a:rPr lang="en-US" b="1" dirty="0"/>
              <a:t>one-time pin</a:t>
            </a:r>
            <a:r>
              <a:rPr lang="en-US" dirty="0"/>
              <a:t> or </a:t>
            </a:r>
            <a:r>
              <a:rPr lang="en-US" b="1" dirty="0"/>
              <a:t>dynamic password</a:t>
            </a:r>
            <a:r>
              <a:rPr lang="en-US" dirty="0"/>
              <a:t>, is a </a:t>
            </a:r>
            <a:r>
              <a:rPr lang="en-US" dirty="0">
                <a:solidFill>
                  <a:srgbClr val="00B0F0"/>
                </a:solidFill>
              </a:rPr>
              <a:t>password that is valid for only one login session or transaction</a:t>
            </a:r>
            <a:r>
              <a:rPr lang="en-US" dirty="0"/>
              <a:t>, on a computer system or other digital device. </a:t>
            </a:r>
          </a:p>
          <a:p>
            <a:r>
              <a:rPr lang="en-US" dirty="0"/>
              <a:t>OTPs </a:t>
            </a:r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 a number of </a:t>
            </a:r>
            <a:r>
              <a:rPr lang="en-US" dirty="0">
                <a:solidFill>
                  <a:srgbClr val="FF0000"/>
                </a:solidFill>
              </a:rPr>
              <a:t>shortcomings</a:t>
            </a:r>
            <a:r>
              <a:rPr lang="en-US" dirty="0"/>
              <a:t> that are </a:t>
            </a:r>
            <a:r>
              <a:rPr lang="en-US" dirty="0">
                <a:solidFill>
                  <a:srgbClr val="FF0000"/>
                </a:solidFill>
              </a:rPr>
              <a:t>associated with traditional (static) password</a:t>
            </a:r>
            <a:r>
              <a:rPr lang="en-US" dirty="0"/>
              <a:t>-based authentication.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Dictionary Attack</a:t>
            </a:r>
          </a:p>
          <a:p>
            <a:r>
              <a:rPr lang="en-US" dirty="0"/>
              <a:t>A password dictionary attack is a </a:t>
            </a:r>
            <a:r>
              <a:rPr lang="en-US" dirty="0">
                <a:solidFill>
                  <a:srgbClr val="FF0000"/>
                </a:solidFill>
              </a:rPr>
              <a:t>brute-force </a:t>
            </a:r>
            <a:r>
              <a:rPr lang="en-US" dirty="0"/>
              <a:t>hacking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 used to break into a password-protected computer or server by systematically </a:t>
            </a:r>
            <a:r>
              <a:rPr lang="en-US" dirty="0">
                <a:solidFill>
                  <a:srgbClr val="FF0000"/>
                </a:solidFill>
              </a:rPr>
              <a:t>entering every word in a dictionary</a:t>
            </a:r>
            <a:r>
              <a:rPr lang="en-US" dirty="0"/>
              <a:t> as a password. </a:t>
            </a:r>
          </a:p>
          <a:p>
            <a:r>
              <a:rPr lang="en-US" dirty="0"/>
              <a:t>This attack method </a:t>
            </a:r>
            <a:r>
              <a:rPr lang="en-US" dirty="0">
                <a:solidFill>
                  <a:srgbClr val="00B0F0"/>
                </a:solidFill>
              </a:rPr>
              <a:t>can also be employed </a:t>
            </a:r>
            <a:r>
              <a:rPr lang="en-US" dirty="0"/>
              <a:t>as a means </a:t>
            </a:r>
            <a:r>
              <a:rPr lang="en-US" dirty="0">
                <a:solidFill>
                  <a:srgbClr val="00B0F0"/>
                </a:solidFill>
              </a:rPr>
              <a:t>to find the key needed to decrypt </a:t>
            </a:r>
            <a:r>
              <a:rPr lang="en-US" dirty="0"/>
              <a:t>encrypted files.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1687</Words>
  <Application>Microsoft Office PowerPoint</Application>
  <PresentationFormat>On-screen Show (4:3)</PresentationFormat>
  <Paragraphs>135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-apple-system</vt:lpstr>
      <vt:lpstr>Arial</vt:lpstr>
      <vt:lpstr>Calibri</vt:lpstr>
      <vt:lpstr>Office Theme</vt:lpstr>
      <vt:lpstr>Unit ‘5’ Authentication (Part - 1)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Way Authentication</vt:lpstr>
      <vt:lpstr>PowerPoint Presentation</vt:lpstr>
      <vt:lpstr>Mutual Authentication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‘5’ Authentication (Part - 2)</dc:title>
  <dc:creator>Avi</dc:creator>
  <cp:lastModifiedBy>Abhishek Dewan</cp:lastModifiedBy>
  <cp:revision>55</cp:revision>
  <dcterms:created xsi:type="dcterms:W3CDTF">2020-02-19T15:14:57Z</dcterms:created>
  <dcterms:modified xsi:type="dcterms:W3CDTF">2021-12-12T06:36:22Z</dcterms:modified>
</cp:coreProperties>
</file>