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3" r:id="rId14"/>
    <p:sldId id="268" r:id="rId15"/>
    <p:sldId id="272" r:id="rId16"/>
    <p:sldId id="269" r:id="rId17"/>
    <p:sldId id="276" r:id="rId18"/>
    <p:sldId id="274" r:id="rId19"/>
    <p:sldId id="275" r:id="rId20"/>
    <p:sldId id="270" r:id="rId21"/>
    <p:sldId id="271"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318" r:id="rId37"/>
    <p:sldId id="294" r:id="rId38"/>
    <p:sldId id="295" r:id="rId39"/>
    <p:sldId id="296" r:id="rId40"/>
    <p:sldId id="299" r:id="rId41"/>
    <p:sldId id="297" r:id="rId42"/>
    <p:sldId id="298" r:id="rId43"/>
    <p:sldId id="291" r:id="rId44"/>
    <p:sldId id="292" r:id="rId45"/>
    <p:sldId id="317"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5AD474D7-C1A9-48DA-8BA0-4EDCA2D4F3DD}" type="datetimeFigureOut">
              <a:rPr lang="en-US" smtClean="0"/>
              <a:pPr/>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D08CAE-1389-4FDB-9B9F-1CCE05D61D96}"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AD474D7-C1A9-48DA-8BA0-4EDCA2D4F3DD}" type="datetimeFigureOut">
              <a:rPr lang="en-US" smtClean="0"/>
              <a:pPr/>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D08CAE-1389-4FDB-9B9F-1CCE05D61D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AD474D7-C1A9-48DA-8BA0-4EDCA2D4F3DD}" type="datetimeFigureOut">
              <a:rPr lang="en-US" smtClean="0"/>
              <a:pPr/>
              <a:t>12/13/2021</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51D08CAE-1389-4FDB-9B9F-1CCE05D61D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AD474D7-C1A9-48DA-8BA0-4EDCA2D4F3DD}" type="datetimeFigureOut">
              <a:rPr lang="en-US" smtClean="0"/>
              <a:pPr/>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D08CAE-1389-4FDB-9B9F-1CCE05D61D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AD474D7-C1A9-48DA-8BA0-4EDCA2D4F3DD}" type="datetimeFigureOut">
              <a:rPr lang="en-US" smtClean="0"/>
              <a:pPr/>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D08CAE-1389-4FDB-9B9F-1CCE05D61D9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AD474D7-C1A9-48DA-8BA0-4EDCA2D4F3DD}" type="datetimeFigureOut">
              <a:rPr lang="en-US" smtClean="0"/>
              <a:pPr/>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D08CAE-1389-4FDB-9B9F-1CCE05D61D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AD474D7-C1A9-48DA-8BA0-4EDCA2D4F3DD}" type="datetimeFigureOut">
              <a:rPr lang="en-US" smtClean="0"/>
              <a:pPr/>
              <a:t>12/13/2021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D08CAE-1389-4FDB-9B9F-1CCE05D61D9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AD474D7-C1A9-48DA-8BA0-4EDCA2D4F3DD}" type="datetimeFigureOut">
              <a:rPr lang="en-US" smtClean="0"/>
              <a:pPr/>
              <a:t>12/13/2021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D08CAE-1389-4FDB-9B9F-1CCE05D61D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D474D7-C1A9-48DA-8BA0-4EDCA2D4F3DD}" type="datetimeFigureOut">
              <a:rPr lang="en-US" smtClean="0"/>
              <a:pPr/>
              <a:t>12/13/2021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D08CAE-1389-4FDB-9B9F-1CCE05D61D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AD474D7-C1A9-48DA-8BA0-4EDCA2D4F3DD}" type="datetimeFigureOut">
              <a:rPr lang="en-US" smtClean="0"/>
              <a:pPr/>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D08CAE-1389-4FDB-9B9F-1CCE05D61D96}"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5AD474D7-C1A9-48DA-8BA0-4EDCA2D4F3DD}" type="datetimeFigureOut">
              <a:rPr lang="en-US" smtClean="0"/>
              <a:pPr/>
              <a:t>12/13/2021</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51D08CAE-1389-4FDB-9B9F-1CCE05D61D9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5AD474D7-C1A9-48DA-8BA0-4EDCA2D4F3DD}" type="datetimeFigureOut">
              <a:rPr lang="en-US" smtClean="0"/>
              <a:pPr/>
              <a:t>12/13/2021</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51D08CAE-1389-4FDB-9B9F-1CCE05D61D9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a:t>Unit ‘5’ Authentication and Public Key Infrastructure (Part 2)</a:t>
            </a:r>
          </a:p>
        </p:txBody>
      </p:sp>
      <p:sp>
        <p:nvSpPr>
          <p:cNvPr id="3" name="Subtitle 2"/>
          <p:cNvSpPr>
            <a:spLocks noGrp="1"/>
          </p:cNvSpPr>
          <p:nvPr>
            <p:ph type="subTitle" idx="1"/>
          </p:nvPr>
        </p:nvSpPr>
        <p:spPr/>
        <p:txBody>
          <a:bodyPr>
            <a:normAutofit/>
          </a:bodyPr>
          <a:lstStyle/>
          <a:p>
            <a:pPr algn="ctr"/>
            <a:r>
              <a:rPr lang="en-US" sz="2800" dirty="0"/>
              <a:t>Prepared by: </a:t>
            </a:r>
            <a:r>
              <a:rPr lang="en-US" sz="2800" dirty="0" err="1"/>
              <a:t>Abhishek</a:t>
            </a:r>
            <a:r>
              <a:rPr lang="en-US" sz="2800" dirty="0"/>
              <a:t> </a:t>
            </a:r>
            <a:r>
              <a:rPr lang="en-US" sz="2800" dirty="0" err="1"/>
              <a:t>Dewan</a:t>
            </a:r>
            <a:br>
              <a:rPr lang="en-US" sz="2800" dirty="0"/>
            </a:br>
            <a:r>
              <a:rPr lang="en-US" sz="2800" dirty="0"/>
              <a:t>Cryptography Lecturer</a:t>
            </a:r>
            <a:br>
              <a:rPr lang="en-US" sz="2800" dirty="0"/>
            </a:br>
            <a:r>
              <a:rPr lang="en-US" sz="2800" dirty="0"/>
              <a:t>Trinity International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Protocol used in Classical key exchange</a:t>
            </a:r>
          </a:p>
        </p:txBody>
      </p:sp>
      <p:pic>
        <p:nvPicPr>
          <p:cNvPr id="4" name="Content Placeholder 3" descr="a10.png"/>
          <p:cNvPicPr>
            <a:picLocks noGrp="1" noChangeAspect="1"/>
          </p:cNvPicPr>
          <p:nvPr>
            <p:ph idx="1"/>
          </p:nvPr>
        </p:nvPicPr>
        <p:blipFill>
          <a:blip r:embed="rId2" cstate="print"/>
          <a:stretch>
            <a:fillRect/>
          </a:stretch>
        </p:blipFill>
        <p:spPr>
          <a:xfrm>
            <a:off x="228600" y="1600200"/>
            <a:ext cx="8458199" cy="2810246"/>
          </a:xfrm>
        </p:spPr>
      </p:pic>
      <p:sp>
        <p:nvSpPr>
          <p:cNvPr id="5" name="TextBox 4"/>
          <p:cNvSpPr txBox="1"/>
          <p:nvPr/>
        </p:nvSpPr>
        <p:spPr>
          <a:xfrm>
            <a:off x="228600" y="4800600"/>
            <a:ext cx="8610600" cy="2031325"/>
          </a:xfrm>
          <a:prstGeom prst="rect">
            <a:avLst/>
          </a:prstGeom>
          <a:noFill/>
        </p:spPr>
        <p:txBody>
          <a:bodyPr wrap="square" rtlCol="0">
            <a:spAutoFit/>
          </a:bodyPr>
          <a:lstStyle/>
          <a:p>
            <a:r>
              <a:rPr lang="en-US" dirty="0"/>
              <a:t>Here, A wants to communicate with B. So, he requests for a key with the trusted third party key generator C. C provides A the session key, </a:t>
            </a:r>
            <a:r>
              <a:rPr lang="en-US" dirty="0" err="1"/>
              <a:t>k_session</a:t>
            </a:r>
            <a:r>
              <a:rPr lang="en-US" dirty="0"/>
              <a:t> encrypted with key </a:t>
            </a:r>
            <a:r>
              <a:rPr lang="en-US" dirty="0" err="1"/>
              <a:t>k_a</a:t>
            </a:r>
            <a:r>
              <a:rPr lang="en-US" dirty="0"/>
              <a:t> shared between A and C. C also provides A the session key, </a:t>
            </a:r>
            <a:r>
              <a:rPr lang="en-US" dirty="0" err="1"/>
              <a:t>k_session</a:t>
            </a:r>
            <a:r>
              <a:rPr lang="en-US" dirty="0"/>
              <a:t> encrypted with key </a:t>
            </a:r>
            <a:r>
              <a:rPr lang="en-US" dirty="0" err="1"/>
              <a:t>k_b</a:t>
            </a:r>
            <a:r>
              <a:rPr lang="en-US" dirty="0"/>
              <a:t> shared between B and C.</a:t>
            </a:r>
            <a:br>
              <a:rPr lang="en-US" dirty="0"/>
            </a:br>
            <a:r>
              <a:rPr lang="en-US" dirty="0"/>
              <a:t>A then forwards the </a:t>
            </a:r>
            <a:r>
              <a:rPr lang="en-US" dirty="0" err="1"/>
              <a:t>k_session</a:t>
            </a:r>
            <a:r>
              <a:rPr lang="en-US" dirty="0"/>
              <a:t> key to B. B can then decrypt it with key </a:t>
            </a:r>
            <a:r>
              <a:rPr lang="en-US" dirty="0" err="1"/>
              <a:t>K_b</a:t>
            </a:r>
            <a:r>
              <a:rPr lang="en-US" dirty="0"/>
              <a:t> to obtain the same key as A and start the communication using that key.</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Problems with classical key exchange</a:t>
            </a:r>
          </a:p>
        </p:txBody>
      </p:sp>
      <p:pic>
        <p:nvPicPr>
          <p:cNvPr id="4" name="Content Placeholder 3" descr="a11.png"/>
          <p:cNvPicPr>
            <a:picLocks noGrp="1" noChangeAspect="1"/>
          </p:cNvPicPr>
          <p:nvPr>
            <p:ph idx="1"/>
          </p:nvPr>
        </p:nvPicPr>
        <p:blipFill>
          <a:blip r:embed="rId2" cstate="print"/>
          <a:stretch>
            <a:fillRect/>
          </a:stretch>
        </p:blipFill>
        <p:spPr>
          <a:xfrm>
            <a:off x="228600" y="1600200"/>
            <a:ext cx="8610600" cy="2048837"/>
          </a:xfrm>
        </p:spPr>
      </p:pic>
      <p:pic>
        <p:nvPicPr>
          <p:cNvPr id="5" name="Picture 4" descr="a12.png"/>
          <p:cNvPicPr>
            <a:picLocks noChangeAspect="1"/>
          </p:cNvPicPr>
          <p:nvPr/>
        </p:nvPicPr>
        <p:blipFill>
          <a:blip r:embed="rId3" cstate="print"/>
          <a:stretch>
            <a:fillRect/>
          </a:stretch>
        </p:blipFill>
        <p:spPr>
          <a:xfrm>
            <a:off x="228600" y="4038600"/>
            <a:ext cx="8610600" cy="914400"/>
          </a:xfrm>
          <a:prstGeom prst="rect">
            <a:avLst/>
          </a:prstGeom>
        </p:spPr>
      </p:pic>
      <p:pic>
        <p:nvPicPr>
          <p:cNvPr id="6" name="Picture 5" descr="a13.png"/>
          <p:cNvPicPr>
            <a:picLocks noChangeAspect="1"/>
          </p:cNvPicPr>
          <p:nvPr/>
        </p:nvPicPr>
        <p:blipFill>
          <a:blip r:embed="rId4" cstate="print"/>
          <a:stretch>
            <a:fillRect/>
          </a:stretch>
        </p:blipFill>
        <p:spPr>
          <a:xfrm>
            <a:off x="0" y="4953000"/>
            <a:ext cx="9144000" cy="914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Needham-Schroeder Protocol </a:t>
            </a:r>
            <a:br>
              <a:rPr lang="en-US" dirty="0"/>
            </a:br>
            <a:r>
              <a:rPr lang="en-US" dirty="0"/>
              <a:t> </a:t>
            </a:r>
          </a:p>
        </p:txBody>
      </p:sp>
      <p:sp>
        <p:nvSpPr>
          <p:cNvPr id="3" name="Content Placeholder 2"/>
          <p:cNvSpPr>
            <a:spLocks noGrp="1"/>
          </p:cNvSpPr>
          <p:nvPr>
            <p:ph idx="1"/>
          </p:nvPr>
        </p:nvSpPr>
        <p:spPr/>
        <p:txBody>
          <a:bodyPr/>
          <a:lstStyle/>
          <a:p>
            <a:pPr lvl="0" fontAlgn="base"/>
            <a:r>
              <a:rPr lang="en-US" sz="3000" dirty="0"/>
              <a:t>Under Needham-Schroeder Protocol, we have:  1) Needham-Schroeder protocol with symmetric key</a:t>
            </a:r>
          </a:p>
          <a:p>
            <a:pPr lvl="0" fontAlgn="base"/>
            <a:r>
              <a:rPr lang="en-US" sz="3000" dirty="0"/>
              <a:t>2) Needham-Schroeder protocol with </a:t>
            </a:r>
            <a:r>
              <a:rPr lang="en-US" sz="3000" dirty="0" err="1"/>
              <a:t>assymetric</a:t>
            </a:r>
            <a:r>
              <a:rPr lang="en-US" sz="3000" dirty="0"/>
              <a:t> key</a:t>
            </a:r>
          </a:p>
          <a:p>
            <a:endParaRPr lang="en-US" dirty="0"/>
          </a:p>
          <a:p>
            <a:pPr>
              <a:buNone/>
            </a:pPr>
            <a:endParaRPr lang="en-US" dirty="0"/>
          </a:p>
        </p:txBody>
      </p:sp>
      <p:pic>
        <p:nvPicPr>
          <p:cNvPr id="4" name="Picture 3" descr="a14.png"/>
          <p:cNvPicPr>
            <a:picLocks noChangeAspect="1"/>
          </p:cNvPicPr>
          <p:nvPr/>
        </p:nvPicPr>
        <p:blipFill>
          <a:blip r:embed="rId2" cstate="print"/>
          <a:stretch>
            <a:fillRect/>
          </a:stretch>
        </p:blipFill>
        <p:spPr>
          <a:xfrm>
            <a:off x="179290" y="4168587"/>
            <a:ext cx="8763000" cy="244325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633222" indent="-514350">
              <a:buAutoNum type="arabicParenR"/>
            </a:pPr>
            <a:r>
              <a:rPr lang="en-US" dirty="0"/>
              <a:t>Needham-Schroeder protocol with symmetric key</a:t>
            </a:r>
          </a:p>
          <a:p>
            <a:pPr marL="633222" indent="-514350">
              <a:buNone/>
            </a:pPr>
            <a:endParaRPr lang="en-US" dirty="0"/>
          </a:p>
        </p:txBody>
      </p:sp>
      <p:pic>
        <p:nvPicPr>
          <p:cNvPr id="4" name="Picture 3" descr="http://www.slashroot.in/sites/default/files/Needham-Schroeder%20protocol.png"/>
          <p:cNvPicPr/>
          <p:nvPr/>
        </p:nvPicPr>
        <p:blipFill>
          <a:blip r:embed="rId2" cstate="print"/>
          <a:srcRect/>
          <a:stretch>
            <a:fillRect/>
          </a:stretch>
        </p:blipFill>
        <p:spPr bwMode="auto">
          <a:xfrm>
            <a:off x="1371600" y="2958355"/>
            <a:ext cx="6324600" cy="3810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 notation</a:t>
            </a:r>
          </a:p>
        </p:txBody>
      </p:sp>
      <p:pic>
        <p:nvPicPr>
          <p:cNvPr id="4" name="Content Placeholder 3" descr="a15.png"/>
          <p:cNvPicPr>
            <a:picLocks noGrp="1" noChangeAspect="1"/>
          </p:cNvPicPr>
          <p:nvPr>
            <p:ph idx="1"/>
          </p:nvPr>
        </p:nvPicPr>
        <p:blipFill>
          <a:blip r:embed="rId2" cstate="print"/>
          <a:stretch>
            <a:fillRect/>
          </a:stretch>
        </p:blipFill>
        <p:spPr>
          <a:xfrm>
            <a:off x="228600" y="1752600"/>
            <a:ext cx="8686800" cy="2998537"/>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*Nonce:</a:t>
            </a:r>
            <a:br>
              <a:rPr lang="en-US" dirty="0"/>
            </a:br>
            <a:r>
              <a:rPr lang="en-US" dirty="0"/>
              <a:t>In cryptography, a </a:t>
            </a:r>
            <a:r>
              <a:rPr lang="en-US" b="1" dirty="0"/>
              <a:t>nonce</a:t>
            </a:r>
            <a:r>
              <a:rPr lang="en-US" dirty="0"/>
              <a:t> is an arbitrary number that may only be used once.  It is often a random or pseudo-random number issued in an </a:t>
            </a:r>
            <a:r>
              <a:rPr lang="en-US" dirty="0">
                <a:solidFill>
                  <a:srgbClr val="FF0000"/>
                </a:solidFill>
              </a:rPr>
              <a:t>authentication protocol</a:t>
            </a:r>
            <a:r>
              <a:rPr lang="en-US" dirty="0"/>
              <a:t> to ensure that old communications cannot be reused in replay attacks.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16.png"/>
          <p:cNvPicPr>
            <a:picLocks noGrp="1" noChangeAspect="1"/>
          </p:cNvPicPr>
          <p:nvPr>
            <p:ph idx="1"/>
          </p:nvPr>
        </p:nvPicPr>
        <p:blipFill>
          <a:blip r:embed="rId2" cstate="print"/>
          <a:stretch>
            <a:fillRect/>
          </a:stretch>
        </p:blipFill>
        <p:spPr>
          <a:xfrm>
            <a:off x="114296" y="1752601"/>
            <a:ext cx="8915400" cy="3172984"/>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a18.png"/>
          <p:cNvPicPr>
            <a:picLocks noGrp="1" noChangeAspect="1"/>
          </p:cNvPicPr>
          <p:nvPr>
            <p:ph idx="1"/>
          </p:nvPr>
        </p:nvPicPr>
        <p:blipFill>
          <a:blip r:embed="rId2" cstate="print"/>
          <a:stretch>
            <a:fillRect/>
          </a:stretch>
        </p:blipFill>
        <p:spPr>
          <a:xfrm>
            <a:off x="457200" y="1828800"/>
            <a:ext cx="8229600" cy="281940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19.png"/>
          <p:cNvPicPr>
            <a:picLocks noGrp="1" noChangeAspect="1"/>
          </p:cNvPicPr>
          <p:nvPr>
            <p:ph idx="1"/>
          </p:nvPr>
        </p:nvPicPr>
        <p:blipFill>
          <a:blip r:embed="rId2" cstate="print"/>
          <a:stretch>
            <a:fillRect/>
          </a:stretch>
        </p:blipFill>
        <p:spPr>
          <a:xfrm>
            <a:off x="457200" y="2209800"/>
            <a:ext cx="8229600" cy="2410565"/>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20.png"/>
          <p:cNvPicPr>
            <a:picLocks noGrp="1" noChangeAspect="1"/>
          </p:cNvPicPr>
          <p:nvPr>
            <p:ph idx="1"/>
          </p:nvPr>
        </p:nvPicPr>
        <p:blipFill>
          <a:blip r:embed="rId2" cstate="print"/>
          <a:stretch>
            <a:fillRect/>
          </a:stretch>
        </p:blipFill>
        <p:spPr>
          <a:xfrm>
            <a:off x="0" y="1905000"/>
            <a:ext cx="9144000" cy="43434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management</a:t>
            </a:r>
          </a:p>
        </p:txBody>
      </p:sp>
      <p:pic>
        <p:nvPicPr>
          <p:cNvPr id="4" name="Content Placeholder 3" descr="a1.png"/>
          <p:cNvPicPr>
            <a:picLocks noGrp="1" noChangeAspect="1"/>
          </p:cNvPicPr>
          <p:nvPr>
            <p:ph idx="1"/>
          </p:nvPr>
        </p:nvPicPr>
        <p:blipFill>
          <a:blip r:embed="rId2" cstate="print"/>
          <a:stretch>
            <a:fillRect/>
          </a:stretch>
        </p:blipFill>
        <p:spPr>
          <a:xfrm>
            <a:off x="457200" y="1524000"/>
            <a:ext cx="8458200" cy="3984544"/>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Attacks on the protocol</a:t>
            </a:r>
          </a:p>
        </p:txBody>
      </p:sp>
      <p:pic>
        <p:nvPicPr>
          <p:cNvPr id="4" name="Content Placeholder 3" descr="a17.png"/>
          <p:cNvPicPr>
            <a:picLocks noGrp="1" noChangeAspect="1"/>
          </p:cNvPicPr>
          <p:nvPr>
            <p:ph idx="1"/>
          </p:nvPr>
        </p:nvPicPr>
        <p:blipFill>
          <a:blip r:embed="rId2" cstate="print"/>
          <a:stretch>
            <a:fillRect/>
          </a:stretch>
        </p:blipFill>
        <p:spPr>
          <a:xfrm>
            <a:off x="0" y="1981200"/>
            <a:ext cx="9144000" cy="8382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a:br>
            <a:r>
              <a:rPr lang="en-US"/>
              <a:t>Fixing the attack:</a:t>
            </a:r>
            <a:br>
              <a:rPr lang="en-US"/>
            </a:br>
            <a:r>
              <a:rPr lang="en-US"/>
              <a:t>Denning-Sacco Modification </a:t>
            </a:r>
            <a:br>
              <a:rPr lang="en-US"/>
            </a:br>
            <a:endParaRPr lang="en-US" dirty="0"/>
          </a:p>
        </p:txBody>
      </p:sp>
      <p:pic>
        <p:nvPicPr>
          <p:cNvPr id="4" name="Content Placeholder 3" descr="a20.png"/>
          <p:cNvPicPr>
            <a:picLocks noGrp="1" noChangeAspect="1"/>
          </p:cNvPicPr>
          <p:nvPr>
            <p:ph idx="1"/>
          </p:nvPr>
        </p:nvPicPr>
        <p:blipFill>
          <a:blip r:embed="rId2" cstate="print"/>
          <a:stretch>
            <a:fillRect/>
          </a:stretch>
        </p:blipFill>
        <p:spPr>
          <a:xfrm>
            <a:off x="457200" y="2286000"/>
            <a:ext cx="8229600" cy="2168916"/>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a21.png"/>
          <p:cNvPicPr>
            <a:picLocks noGrp="1" noChangeAspect="1"/>
          </p:cNvPicPr>
          <p:nvPr>
            <p:ph idx="1"/>
          </p:nvPr>
        </p:nvPicPr>
        <p:blipFill>
          <a:blip r:embed="rId2" cstate="print"/>
          <a:stretch>
            <a:fillRect/>
          </a:stretch>
        </p:blipFill>
        <p:spPr>
          <a:xfrm>
            <a:off x="457200" y="1905000"/>
            <a:ext cx="8229600" cy="3072499"/>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Needham-Schroeder with Denning-Sacco Modification </a:t>
            </a:r>
            <a:br>
              <a:rPr lang="en-US" dirty="0"/>
            </a:br>
            <a:endParaRPr lang="en-US" dirty="0"/>
          </a:p>
        </p:txBody>
      </p:sp>
      <p:pic>
        <p:nvPicPr>
          <p:cNvPr id="4" name="Content Placeholder 3" descr="a22.png"/>
          <p:cNvPicPr>
            <a:picLocks noGrp="1" noChangeAspect="1"/>
          </p:cNvPicPr>
          <p:nvPr>
            <p:ph idx="1"/>
          </p:nvPr>
        </p:nvPicPr>
        <p:blipFill>
          <a:blip r:embed="rId2" cstate="print"/>
          <a:stretch>
            <a:fillRect/>
          </a:stretch>
        </p:blipFill>
        <p:spPr>
          <a:xfrm>
            <a:off x="381000" y="2057400"/>
            <a:ext cx="8305800" cy="3559388"/>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23.png"/>
          <p:cNvPicPr>
            <a:picLocks noGrp="1" noChangeAspect="1"/>
          </p:cNvPicPr>
          <p:nvPr>
            <p:ph idx="1"/>
          </p:nvPr>
        </p:nvPicPr>
        <p:blipFill>
          <a:blip r:embed="rId2" cstate="print"/>
          <a:stretch>
            <a:fillRect/>
          </a:stretch>
        </p:blipFill>
        <p:spPr>
          <a:xfrm>
            <a:off x="304800" y="2286000"/>
            <a:ext cx="8534400" cy="2667438"/>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Otway-Rees Protocol </a:t>
            </a:r>
            <a:br>
              <a:rPr lang="en-US" dirty="0"/>
            </a:br>
            <a:endParaRPr lang="en-US" dirty="0"/>
          </a:p>
        </p:txBody>
      </p:sp>
      <p:pic>
        <p:nvPicPr>
          <p:cNvPr id="4" name="Content Placeholder 3" descr="a24.png"/>
          <p:cNvPicPr>
            <a:picLocks noGrp="1" noChangeAspect="1"/>
          </p:cNvPicPr>
          <p:nvPr>
            <p:ph idx="1"/>
          </p:nvPr>
        </p:nvPicPr>
        <p:blipFill>
          <a:blip r:embed="rId2" cstate="print"/>
          <a:stretch>
            <a:fillRect/>
          </a:stretch>
        </p:blipFill>
        <p:spPr>
          <a:xfrm>
            <a:off x="228600" y="2590800"/>
            <a:ext cx="8610600" cy="2158689"/>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25.png"/>
          <p:cNvPicPr>
            <a:picLocks noGrp="1" noChangeAspect="1"/>
          </p:cNvPicPr>
          <p:nvPr>
            <p:ph idx="1"/>
          </p:nvPr>
        </p:nvPicPr>
        <p:blipFill>
          <a:blip r:embed="rId2" cstate="print"/>
          <a:stretch>
            <a:fillRect/>
          </a:stretch>
        </p:blipFill>
        <p:spPr>
          <a:xfrm>
            <a:off x="457200" y="2057400"/>
            <a:ext cx="8382000" cy="1525676"/>
          </a:xfrm>
        </p:spPr>
      </p:pic>
      <p:pic>
        <p:nvPicPr>
          <p:cNvPr id="5" name="Picture 4" descr="a26.png"/>
          <p:cNvPicPr>
            <a:picLocks noChangeAspect="1"/>
          </p:cNvPicPr>
          <p:nvPr/>
        </p:nvPicPr>
        <p:blipFill>
          <a:blip r:embed="rId3" cstate="print"/>
          <a:stretch>
            <a:fillRect/>
          </a:stretch>
        </p:blipFill>
        <p:spPr>
          <a:xfrm>
            <a:off x="28136" y="3581400"/>
            <a:ext cx="8610600" cy="1143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27.png"/>
          <p:cNvPicPr>
            <a:picLocks noGrp="1" noChangeAspect="1"/>
          </p:cNvPicPr>
          <p:nvPr>
            <p:ph idx="1"/>
          </p:nvPr>
        </p:nvPicPr>
        <p:blipFill>
          <a:blip r:embed="rId2" cstate="print"/>
          <a:stretch>
            <a:fillRect/>
          </a:stretch>
        </p:blipFill>
        <p:spPr>
          <a:xfrm>
            <a:off x="304800" y="2209800"/>
            <a:ext cx="8610600" cy="2929389"/>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28.png"/>
          <p:cNvPicPr>
            <a:picLocks noGrp="1" noChangeAspect="1"/>
          </p:cNvPicPr>
          <p:nvPr>
            <p:ph idx="1"/>
          </p:nvPr>
        </p:nvPicPr>
        <p:blipFill>
          <a:blip r:embed="rId2" cstate="print"/>
          <a:stretch>
            <a:fillRect/>
          </a:stretch>
        </p:blipFill>
        <p:spPr>
          <a:xfrm>
            <a:off x="152400" y="2514600"/>
            <a:ext cx="8686800" cy="2479793"/>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29.png"/>
          <p:cNvPicPr>
            <a:picLocks noGrp="1" noChangeAspect="1"/>
          </p:cNvPicPr>
          <p:nvPr>
            <p:ph idx="1"/>
          </p:nvPr>
        </p:nvPicPr>
        <p:blipFill>
          <a:blip r:embed="rId2" cstate="print"/>
          <a:stretch>
            <a:fillRect/>
          </a:stretch>
        </p:blipFill>
        <p:spPr>
          <a:xfrm>
            <a:off x="304800" y="1981200"/>
            <a:ext cx="8534400" cy="2730734"/>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notations used in key communication</a:t>
            </a:r>
          </a:p>
        </p:txBody>
      </p:sp>
      <p:pic>
        <p:nvPicPr>
          <p:cNvPr id="4" name="Content Placeholder 3" descr="a2.png"/>
          <p:cNvPicPr>
            <a:picLocks noGrp="1" noChangeAspect="1"/>
          </p:cNvPicPr>
          <p:nvPr>
            <p:ph idx="1"/>
          </p:nvPr>
        </p:nvPicPr>
        <p:blipFill>
          <a:blip r:embed="rId2" cstate="print"/>
          <a:stretch>
            <a:fillRect/>
          </a:stretch>
        </p:blipFill>
        <p:spPr>
          <a:xfrm>
            <a:off x="457200" y="1905000"/>
            <a:ext cx="8458200" cy="3291272"/>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Kerberos</a:t>
            </a:r>
          </a:p>
        </p:txBody>
      </p:sp>
      <p:pic>
        <p:nvPicPr>
          <p:cNvPr id="4" name="Content Placeholder 3" descr="a30.png"/>
          <p:cNvPicPr>
            <a:picLocks noGrp="1" noChangeAspect="1"/>
          </p:cNvPicPr>
          <p:nvPr>
            <p:ph idx="1"/>
          </p:nvPr>
        </p:nvPicPr>
        <p:blipFill>
          <a:blip r:embed="rId2" cstate="print"/>
          <a:stretch>
            <a:fillRect/>
          </a:stretch>
        </p:blipFill>
        <p:spPr>
          <a:xfrm>
            <a:off x="228600" y="1905000"/>
            <a:ext cx="8610600" cy="2924406"/>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31.png"/>
          <p:cNvPicPr>
            <a:picLocks noGrp="1" noChangeAspect="1"/>
          </p:cNvPicPr>
          <p:nvPr>
            <p:ph idx="1"/>
          </p:nvPr>
        </p:nvPicPr>
        <p:blipFill>
          <a:blip r:embed="rId2" cstate="print"/>
          <a:stretch>
            <a:fillRect/>
          </a:stretch>
        </p:blipFill>
        <p:spPr>
          <a:xfrm>
            <a:off x="169980" y="1752601"/>
            <a:ext cx="8763000" cy="990599"/>
          </a:xfrm>
        </p:spPr>
      </p:pic>
      <p:pic>
        <p:nvPicPr>
          <p:cNvPr id="5" name="Picture 4" descr="a32.png"/>
          <p:cNvPicPr>
            <a:picLocks noChangeAspect="1"/>
          </p:cNvPicPr>
          <p:nvPr/>
        </p:nvPicPr>
        <p:blipFill>
          <a:blip r:embed="rId3" cstate="print"/>
          <a:stretch>
            <a:fillRect/>
          </a:stretch>
        </p:blipFill>
        <p:spPr>
          <a:xfrm>
            <a:off x="228600" y="2971800"/>
            <a:ext cx="8686800" cy="25908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Kerberos works</a:t>
            </a:r>
          </a:p>
        </p:txBody>
      </p:sp>
      <p:pic>
        <p:nvPicPr>
          <p:cNvPr id="4" name="Content Placeholder 3" descr="a33.png"/>
          <p:cNvPicPr>
            <a:picLocks noGrp="1" noChangeAspect="1"/>
          </p:cNvPicPr>
          <p:nvPr>
            <p:ph idx="1"/>
          </p:nvPr>
        </p:nvPicPr>
        <p:blipFill>
          <a:blip r:embed="rId2" cstate="print"/>
          <a:stretch>
            <a:fillRect/>
          </a:stretch>
        </p:blipFill>
        <p:spPr>
          <a:xfrm>
            <a:off x="457200" y="2133600"/>
            <a:ext cx="8229600" cy="2846431"/>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34.png"/>
          <p:cNvPicPr>
            <a:picLocks noGrp="1" noChangeAspect="1"/>
          </p:cNvPicPr>
          <p:nvPr>
            <p:ph idx="1"/>
          </p:nvPr>
        </p:nvPicPr>
        <p:blipFill>
          <a:blip r:embed="rId2" cstate="print"/>
          <a:stretch>
            <a:fillRect/>
          </a:stretch>
        </p:blipFill>
        <p:spPr>
          <a:xfrm>
            <a:off x="228600" y="2514600"/>
            <a:ext cx="8610600" cy="2659580"/>
          </a:xfrm>
        </p:spPr>
      </p:pic>
      <p:sp>
        <p:nvSpPr>
          <p:cNvPr id="5" name="TextBox 4"/>
          <p:cNvSpPr txBox="1"/>
          <p:nvPr/>
        </p:nvSpPr>
        <p:spPr>
          <a:xfrm>
            <a:off x="228600" y="1752600"/>
            <a:ext cx="8534400" cy="461665"/>
          </a:xfrm>
          <a:prstGeom prst="rect">
            <a:avLst/>
          </a:prstGeom>
          <a:noFill/>
        </p:spPr>
        <p:txBody>
          <a:bodyPr wrap="square" rtlCol="0">
            <a:spAutoFit/>
          </a:bodyPr>
          <a:lstStyle/>
          <a:p>
            <a:r>
              <a:rPr lang="en-US" sz="2400" b="1" dirty="0"/>
              <a:t>Kerberos works on the basis of Ticket.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35.png"/>
          <p:cNvPicPr>
            <a:picLocks noGrp="1" noChangeAspect="1"/>
          </p:cNvPicPr>
          <p:nvPr>
            <p:ph idx="1"/>
          </p:nvPr>
        </p:nvPicPr>
        <p:blipFill>
          <a:blip r:embed="rId2" cstate="print"/>
          <a:stretch>
            <a:fillRect/>
          </a:stretch>
        </p:blipFill>
        <p:spPr>
          <a:xfrm>
            <a:off x="304800" y="2057400"/>
            <a:ext cx="8534400" cy="2662857"/>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Kerberos Protocol</a:t>
            </a:r>
          </a:p>
        </p:txBody>
      </p:sp>
      <p:pic>
        <p:nvPicPr>
          <p:cNvPr id="4" name="Content Placeholder 3" descr="a36.png"/>
          <p:cNvPicPr>
            <a:picLocks noGrp="1" noChangeAspect="1"/>
          </p:cNvPicPr>
          <p:nvPr>
            <p:ph idx="1"/>
          </p:nvPr>
        </p:nvPicPr>
        <p:blipFill>
          <a:blip r:embed="rId2" cstate="print"/>
          <a:stretch>
            <a:fillRect/>
          </a:stretch>
        </p:blipFill>
        <p:spPr>
          <a:xfrm>
            <a:off x="304800" y="1905000"/>
            <a:ext cx="6705600" cy="3611772"/>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911352"/>
          </a:xfrm>
        </p:spPr>
        <p:txBody>
          <a:bodyPr/>
          <a:lstStyle/>
          <a:p>
            <a:endParaRPr lang="en-US" dirty="0"/>
          </a:p>
        </p:txBody>
      </p:sp>
      <p:sp>
        <p:nvSpPr>
          <p:cNvPr id="3" name="Content Placeholder 2"/>
          <p:cNvSpPr>
            <a:spLocks noGrp="1"/>
          </p:cNvSpPr>
          <p:nvPr>
            <p:ph idx="1"/>
          </p:nvPr>
        </p:nvSpPr>
        <p:spPr>
          <a:xfrm>
            <a:off x="457200" y="1295400"/>
            <a:ext cx="8458200" cy="5333999"/>
          </a:xfrm>
        </p:spPr>
        <p:txBody>
          <a:bodyPr/>
          <a:lstStyle/>
          <a:p>
            <a:pPr>
              <a:buNone/>
            </a:pPr>
            <a:endParaRPr lang="en-US" dirty="0"/>
          </a:p>
        </p:txBody>
      </p:sp>
      <p:sp>
        <p:nvSpPr>
          <p:cNvPr id="8" name="Rectangle 7"/>
          <p:cNvSpPr/>
          <p:nvPr/>
        </p:nvSpPr>
        <p:spPr>
          <a:xfrm>
            <a:off x="609600" y="1752600"/>
            <a:ext cx="1828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(Alice)</a:t>
            </a:r>
          </a:p>
        </p:txBody>
      </p:sp>
      <p:sp>
        <p:nvSpPr>
          <p:cNvPr id="9" name="Oval 8"/>
          <p:cNvSpPr/>
          <p:nvPr/>
        </p:nvSpPr>
        <p:spPr>
          <a:xfrm>
            <a:off x="2882169" y="1783974"/>
            <a:ext cx="350520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3227311" y="2308406"/>
            <a:ext cx="9906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a:t>
            </a:r>
          </a:p>
        </p:txBody>
      </p:sp>
      <p:sp>
        <p:nvSpPr>
          <p:cNvPr id="11" name="Rectangle 10"/>
          <p:cNvSpPr/>
          <p:nvPr/>
        </p:nvSpPr>
        <p:spPr>
          <a:xfrm>
            <a:off x="5006801" y="2286000"/>
            <a:ext cx="9906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TGS</a:t>
            </a:r>
          </a:p>
        </p:txBody>
      </p:sp>
      <p:sp>
        <p:nvSpPr>
          <p:cNvPr id="13" name="Rectangle 12"/>
          <p:cNvSpPr/>
          <p:nvPr/>
        </p:nvSpPr>
        <p:spPr>
          <a:xfrm>
            <a:off x="6822142" y="1734685"/>
            <a:ext cx="1981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 </a:t>
            </a:r>
            <a:r>
              <a:rPr lang="en-US"/>
              <a:t>(Bob)</a:t>
            </a:r>
            <a:endParaRPr lang="en-US" dirty="0"/>
          </a:p>
        </p:txBody>
      </p:sp>
      <p:cxnSp>
        <p:nvCxnSpPr>
          <p:cNvPr id="15" name="Straight Connector 14"/>
          <p:cNvCxnSpPr/>
          <p:nvPr/>
        </p:nvCxnSpPr>
        <p:spPr>
          <a:xfrm>
            <a:off x="762000" y="2895600"/>
            <a:ext cx="0" cy="350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62000" y="3581400"/>
            <a:ext cx="2057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276600" y="38100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762000" y="4343400"/>
            <a:ext cx="2438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562600" y="41148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62000" y="4953000"/>
            <a:ext cx="480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648200" y="1752600"/>
            <a:ext cx="9144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562600" y="46482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838200" y="5410200"/>
            <a:ext cx="472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001000" y="2895600"/>
            <a:ext cx="0" cy="350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762000" y="5840503"/>
            <a:ext cx="7239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762000" y="6324600"/>
            <a:ext cx="7162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38200" y="2856908"/>
            <a:ext cx="1828800" cy="646331"/>
          </a:xfrm>
          <a:prstGeom prst="rect">
            <a:avLst/>
          </a:prstGeom>
          <a:noFill/>
        </p:spPr>
        <p:txBody>
          <a:bodyPr wrap="square" rtlCol="0">
            <a:spAutoFit/>
          </a:bodyPr>
          <a:lstStyle/>
          <a:p>
            <a:r>
              <a:rPr lang="en-US" dirty="0"/>
              <a:t>1) Request ticket for TGS</a:t>
            </a:r>
          </a:p>
        </p:txBody>
      </p:sp>
      <p:sp>
        <p:nvSpPr>
          <p:cNvPr id="42" name="TextBox 41"/>
          <p:cNvSpPr txBox="1"/>
          <p:nvPr/>
        </p:nvSpPr>
        <p:spPr>
          <a:xfrm>
            <a:off x="865181" y="3747252"/>
            <a:ext cx="2514600" cy="646331"/>
          </a:xfrm>
          <a:prstGeom prst="rect">
            <a:avLst/>
          </a:prstGeom>
          <a:noFill/>
        </p:spPr>
        <p:txBody>
          <a:bodyPr wrap="square" rtlCol="0">
            <a:spAutoFit/>
          </a:bodyPr>
          <a:lstStyle/>
          <a:p>
            <a:r>
              <a:rPr lang="en-US" dirty="0"/>
              <a:t>2)Alice-TGS session key and ticket for TGS</a:t>
            </a:r>
          </a:p>
        </p:txBody>
      </p:sp>
      <p:sp>
        <p:nvSpPr>
          <p:cNvPr id="43" name="TextBox 42"/>
          <p:cNvSpPr txBox="1"/>
          <p:nvPr/>
        </p:nvSpPr>
        <p:spPr>
          <a:xfrm>
            <a:off x="788995" y="4536114"/>
            <a:ext cx="2743200" cy="369332"/>
          </a:xfrm>
          <a:prstGeom prst="rect">
            <a:avLst/>
          </a:prstGeom>
          <a:noFill/>
        </p:spPr>
        <p:txBody>
          <a:bodyPr wrap="square" rtlCol="0">
            <a:spAutoFit/>
          </a:bodyPr>
          <a:lstStyle/>
          <a:p>
            <a:r>
              <a:rPr lang="en-US" dirty="0"/>
              <a:t>  3)Request ticket for Bob</a:t>
            </a:r>
          </a:p>
        </p:txBody>
      </p:sp>
      <p:sp>
        <p:nvSpPr>
          <p:cNvPr id="44" name="TextBox 43"/>
          <p:cNvSpPr txBox="1"/>
          <p:nvPr/>
        </p:nvSpPr>
        <p:spPr>
          <a:xfrm>
            <a:off x="851645" y="5038161"/>
            <a:ext cx="4038600" cy="369332"/>
          </a:xfrm>
          <a:prstGeom prst="rect">
            <a:avLst/>
          </a:prstGeom>
          <a:noFill/>
        </p:spPr>
        <p:txBody>
          <a:bodyPr wrap="square" rtlCol="0">
            <a:spAutoFit/>
          </a:bodyPr>
          <a:lstStyle/>
          <a:p>
            <a:r>
              <a:rPr lang="en-US" dirty="0"/>
              <a:t>4)Alice-Bob session key &amp; ticket for Bob</a:t>
            </a:r>
          </a:p>
        </p:txBody>
      </p:sp>
      <p:sp>
        <p:nvSpPr>
          <p:cNvPr id="47" name="TextBox 46"/>
          <p:cNvSpPr txBox="1"/>
          <p:nvPr/>
        </p:nvSpPr>
        <p:spPr>
          <a:xfrm>
            <a:off x="860704" y="5576010"/>
            <a:ext cx="2895600" cy="369332"/>
          </a:xfrm>
          <a:prstGeom prst="rect">
            <a:avLst/>
          </a:prstGeom>
          <a:noFill/>
        </p:spPr>
        <p:txBody>
          <a:bodyPr wrap="square" rtlCol="0">
            <a:spAutoFit/>
          </a:bodyPr>
          <a:lstStyle/>
          <a:p>
            <a:r>
              <a:rPr lang="en-US" dirty="0"/>
              <a:t>5)Request access</a:t>
            </a:r>
          </a:p>
        </p:txBody>
      </p:sp>
      <p:sp>
        <p:nvSpPr>
          <p:cNvPr id="48" name="TextBox 47"/>
          <p:cNvSpPr txBox="1"/>
          <p:nvPr/>
        </p:nvSpPr>
        <p:spPr>
          <a:xfrm>
            <a:off x="896471" y="6078064"/>
            <a:ext cx="2667000" cy="369332"/>
          </a:xfrm>
          <a:prstGeom prst="rect">
            <a:avLst/>
          </a:prstGeom>
          <a:noFill/>
        </p:spPr>
        <p:txBody>
          <a:bodyPr wrap="square" rtlCol="0">
            <a:spAutoFit/>
          </a:bodyPr>
          <a:lstStyle/>
          <a:p>
            <a:r>
              <a:rPr lang="en-US" dirty="0"/>
              <a:t>6)Grant access</a:t>
            </a:r>
          </a:p>
        </p:txBody>
      </p:sp>
      <p:sp>
        <p:nvSpPr>
          <p:cNvPr id="49" name="TextBox 48"/>
          <p:cNvSpPr txBox="1"/>
          <p:nvPr/>
        </p:nvSpPr>
        <p:spPr>
          <a:xfrm>
            <a:off x="3429000" y="1465736"/>
            <a:ext cx="2514600" cy="369332"/>
          </a:xfrm>
          <a:prstGeom prst="rect">
            <a:avLst/>
          </a:prstGeom>
          <a:noFill/>
        </p:spPr>
        <p:txBody>
          <a:bodyPr wrap="square" rtlCol="0">
            <a:spAutoFit/>
          </a:bodyPr>
          <a:lstStyle/>
          <a:p>
            <a:r>
              <a:rPr lang="en-US" b="1" dirty="0"/>
              <a:t>Key Distribution Center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Step 1:</a:t>
            </a:r>
          </a:p>
          <a:p>
            <a:pPr>
              <a:buNone/>
            </a:pPr>
            <a:r>
              <a:rPr lang="en-US" dirty="0"/>
              <a:t>     User asks Authenticating Server  the ticket for Ticket Granting Server. For this, the user sends his identity and request for ticket to TGS.</a:t>
            </a:r>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Step 2:</a:t>
            </a:r>
          </a:p>
          <a:p>
            <a:pPr>
              <a:buNone/>
            </a:pPr>
            <a:r>
              <a:rPr lang="en-US" dirty="0"/>
              <a:t>    The </a:t>
            </a:r>
            <a:r>
              <a:rPr lang="en-US" b="1" dirty="0"/>
              <a:t>Authentication Server</a:t>
            </a:r>
            <a:r>
              <a:rPr lang="en-US" dirty="0"/>
              <a:t> identifies and authenticates the user that he is valid. Then, </a:t>
            </a:r>
            <a:r>
              <a:rPr lang="en-US" b="1" dirty="0"/>
              <a:t>AS</a:t>
            </a:r>
            <a:r>
              <a:rPr lang="en-US" dirty="0"/>
              <a:t> provides the user the session-key </a:t>
            </a:r>
            <a:r>
              <a:rPr lang="en-US" dirty="0" err="1"/>
              <a:t>K_u,TGS</a:t>
            </a:r>
            <a:r>
              <a:rPr lang="en-US" dirty="0"/>
              <a:t> between user and TGS encrypting it with user’s key </a:t>
            </a:r>
            <a:r>
              <a:rPr lang="en-US" dirty="0" err="1"/>
              <a:t>k_u</a:t>
            </a:r>
            <a:r>
              <a:rPr lang="en-US" dirty="0"/>
              <a:t>. The </a:t>
            </a:r>
            <a:r>
              <a:rPr lang="en-US" b="1" dirty="0"/>
              <a:t>AS</a:t>
            </a:r>
            <a:r>
              <a:rPr lang="en-US" dirty="0"/>
              <a:t> also provides the Ticket </a:t>
            </a:r>
            <a:r>
              <a:rPr lang="en-US" dirty="0" err="1"/>
              <a:t>T_u,TGS</a:t>
            </a:r>
            <a:r>
              <a:rPr lang="en-US" dirty="0"/>
              <a:t> to the user for communicating with TGS.</a:t>
            </a:r>
          </a:p>
          <a:p>
            <a:pPr>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Step 3:</a:t>
            </a:r>
          </a:p>
          <a:p>
            <a:pPr>
              <a:buNone/>
            </a:pPr>
            <a:r>
              <a:rPr lang="en-US" dirty="0"/>
              <a:t>    After the user gets ticket to </a:t>
            </a:r>
            <a:r>
              <a:rPr lang="en-US" b="1" dirty="0"/>
              <a:t>TGS</a:t>
            </a:r>
            <a:r>
              <a:rPr lang="en-US" dirty="0"/>
              <a:t>, he communicates with </a:t>
            </a:r>
            <a:r>
              <a:rPr lang="en-US" b="1" dirty="0"/>
              <a:t>TGS</a:t>
            </a:r>
            <a:r>
              <a:rPr lang="en-US" dirty="0"/>
              <a:t>. He provides his identification and authentication </a:t>
            </a:r>
            <a:r>
              <a:rPr lang="en-US" b="1" dirty="0" err="1"/>
              <a:t>A_u,TGS</a:t>
            </a:r>
            <a:r>
              <a:rPr lang="en-US" dirty="0"/>
              <a:t> and also the ticket </a:t>
            </a:r>
            <a:r>
              <a:rPr lang="en-US" b="1" dirty="0" err="1"/>
              <a:t>T_u,TGS</a:t>
            </a:r>
            <a:r>
              <a:rPr lang="en-US" dirty="0"/>
              <a:t> asking for the ticket to communicate with </a:t>
            </a:r>
            <a:r>
              <a:rPr lang="en-US" b="1" dirty="0"/>
              <a:t>Server</a:t>
            </a:r>
            <a:r>
              <a:rPr lang="en-US" dirty="0"/>
              <a:t> or the other user.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keys Interchange keys</a:t>
            </a:r>
          </a:p>
        </p:txBody>
      </p:sp>
      <p:pic>
        <p:nvPicPr>
          <p:cNvPr id="4" name="Content Placeholder 3" descr="a3.png"/>
          <p:cNvPicPr>
            <a:picLocks noGrp="1" noChangeAspect="1"/>
          </p:cNvPicPr>
          <p:nvPr>
            <p:ph idx="1"/>
          </p:nvPr>
        </p:nvPicPr>
        <p:blipFill>
          <a:blip r:embed="rId2" cstate="print"/>
          <a:stretch>
            <a:fillRect/>
          </a:stretch>
        </p:blipFill>
        <p:spPr>
          <a:xfrm>
            <a:off x="304800" y="1600200"/>
            <a:ext cx="8534400" cy="2895600"/>
          </a:xfrm>
        </p:spPr>
      </p:pic>
      <p:pic>
        <p:nvPicPr>
          <p:cNvPr id="5" name="Picture 4" descr="a4.png"/>
          <p:cNvPicPr>
            <a:picLocks noChangeAspect="1"/>
          </p:cNvPicPr>
          <p:nvPr/>
        </p:nvPicPr>
        <p:blipFill>
          <a:blip r:embed="rId3" cstate="print"/>
          <a:stretch>
            <a:fillRect/>
          </a:stretch>
        </p:blipFill>
        <p:spPr>
          <a:xfrm>
            <a:off x="228600" y="4419600"/>
            <a:ext cx="8534400" cy="304800"/>
          </a:xfrm>
          <a:prstGeom prst="rect">
            <a:avLst/>
          </a:prstGeom>
        </p:spPr>
      </p:pic>
      <p:sp>
        <p:nvSpPr>
          <p:cNvPr id="6" name="TextBox 5"/>
          <p:cNvSpPr txBox="1"/>
          <p:nvPr/>
        </p:nvSpPr>
        <p:spPr>
          <a:xfrm>
            <a:off x="304800" y="5257800"/>
            <a:ext cx="8458200" cy="923330"/>
          </a:xfrm>
          <a:prstGeom prst="rect">
            <a:avLst/>
          </a:prstGeom>
          <a:noFill/>
        </p:spPr>
        <p:txBody>
          <a:bodyPr wrap="square" rtlCol="0">
            <a:spAutoFit/>
          </a:bodyPr>
          <a:lstStyle/>
          <a:p>
            <a:r>
              <a:rPr lang="en-US" b="1" dirty="0"/>
              <a:t>Which means encrypting message m with session key </a:t>
            </a:r>
            <a:r>
              <a:rPr lang="en-US" b="1" dirty="0" err="1"/>
              <a:t>k_session</a:t>
            </a:r>
            <a:r>
              <a:rPr lang="en-US" b="1" dirty="0"/>
              <a:t> and </a:t>
            </a:r>
            <a:r>
              <a:rPr lang="en-US" b="1" dirty="0" err="1"/>
              <a:t>k_session</a:t>
            </a:r>
            <a:r>
              <a:rPr lang="en-US" b="1" dirty="0"/>
              <a:t> key with B’s </a:t>
            </a:r>
            <a:r>
              <a:rPr lang="en-US" b="1"/>
              <a:t>public key(interchange key).</a:t>
            </a:r>
            <a:endParaRPr lang="en-US" b="1" dirty="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Step 4:</a:t>
            </a:r>
          </a:p>
          <a:p>
            <a:pPr>
              <a:buNone/>
            </a:pPr>
            <a:r>
              <a:rPr lang="en-US" dirty="0"/>
              <a:t>    The TGS then provides the user, the </a:t>
            </a:r>
            <a:r>
              <a:rPr lang="en-US" dirty="0" err="1"/>
              <a:t>session_key</a:t>
            </a:r>
            <a:r>
              <a:rPr lang="en-US" dirty="0"/>
              <a:t> between user and the server(Bob) encrypting it with </a:t>
            </a:r>
            <a:r>
              <a:rPr lang="en-US" dirty="0" err="1"/>
              <a:t>session_key</a:t>
            </a:r>
            <a:r>
              <a:rPr lang="en-US" dirty="0"/>
              <a:t> between user and TGS </a:t>
            </a:r>
            <a:r>
              <a:rPr lang="en-US" dirty="0" err="1"/>
              <a:t>K_u,TGS</a:t>
            </a:r>
            <a:r>
              <a:rPr lang="en-US" dirty="0"/>
              <a:t>. The TGS also provides the user the ticket </a:t>
            </a:r>
            <a:r>
              <a:rPr lang="en-US" dirty="0" err="1"/>
              <a:t>T_u,s</a:t>
            </a:r>
            <a:r>
              <a:rPr lang="en-US" dirty="0"/>
              <a:t> to communicate with server.</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Step 5:</a:t>
            </a:r>
          </a:p>
          <a:p>
            <a:pPr>
              <a:buNone/>
            </a:pPr>
            <a:r>
              <a:rPr lang="en-US" dirty="0"/>
              <a:t>    After the user gets the ticket to communicate with the server, he then authenticates himself with </a:t>
            </a:r>
            <a:r>
              <a:rPr lang="en-US" dirty="0" err="1"/>
              <a:t>A_u,s</a:t>
            </a:r>
            <a:r>
              <a:rPr lang="en-US" dirty="0"/>
              <a:t>. He then also provides the ticket </a:t>
            </a:r>
            <a:r>
              <a:rPr lang="en-US" dirty="0" err="1"/>
              <a:t>T_u,s</a:t>
            </a:r>
            <a:r>
              <a:rPr lang="en-US" dirty="0"/>
              <a:t> requesting for the service or permission to communicate.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Step 6:</a:t>
            </a:r>
          </a:p>
          <a:p>
            <a:pPr>
              <a:buNone/>
            </a:pPr>
            <a:r>
              <a:rPr lang="en-US" dirty="0"/>
              <a:t>    The server then provides the service to the   user or communicates with the user.</a:t>
            </a:r>
          </a:p>
          <a:p>
            <a:pPr>
              <a:buNone/>
            </a:pPr>
            <a:r>
              <a:rPr lang="en-US" dirty="0"/>
              <a:t>    It may also include confirmation from the server.</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Kerberos Protocol</a:t>
            </a:r>
          </a:p>
        </p:txBody>
      </p:sp>
      <p:pic>
        <p:nvPicPr>
          <p:cNvPr id="4" name="Content Placeholder 3" descr="a37.png"/>
          <p:cNvPicPr>
            <a:picLocks noGrp="1" noChangeAspect="1"/>
          </p:cNvPicPr>
          <p:nvPr>
            <p:ph idx="1"/>
          </p:nvPr>
        </p:nvPicPr>
        <p:blipFill>
          <a:blip r:embed="rId2" cstate="print"/>
          <a:stretch>
            <a:fillRect/>
          </a:stretch>
        </p:blipFill>
        <p:spPr>
          <a:xfrm>
            <a:off x="228600" y="1981200"/>
            <a:ext cx="8610600" cy="3212081"/>
          </a:xfr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38.png"/>
          <p:cNvPicPr>
            <a:picLocks noGrp="1" noChangeAspect="1"/>
          </p:cNvPicPr>
          <p:nvPr>
            <p:ph idx="1"/>
          </p:nvPr>
        </p:nvPicPr>
        <p:blipFill>
          <a:blip r:embed="rId2" cstate="print"/>
          <a:stretch>
            <a:fillRect/>
          </a:stretch>
        </p:blipFill>
        <p:spPr>
          <a:xfrm>
            <a:off x="228600" y="2133601"/>
            <a:ext cx="8686800" cy="2833302"/>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endParaRPr lang="en-US" sz="1400" b="1" dirty="0"/>
          </a:p>
          <a:p>
            <a:pPr>
              <a:buNone/>
            </a:pPr>
            <a:r>
              <a:rPr lang="en-US" sz="2000" i="1" dirty="0">
                <a:solidFill>
                  <a:srgbClr val="00B0F0"/>
                </a:solidFill>
              </a:rPr>
              <a:t>*Note: Refer note and book for topics covered in this unit.</a:t>
            </a:r>
          </a:p>
          <a:p>
            <a:pPr algn="ctr">
              <a:buNone/>
            </a:pPr>
            <a:endParaRPr lang="en-US" sz="6600" b="1" dirty="0"/>
          </a:p>
          <a:p>
            <a:pPr algn="ctr">
              <a:buNone/>
            </a:pPr>
            <a:r>
              <a:rPr lang="en-US" sz="6600" b="1" dirty="0"/>
              <a:t>End of Unit ‘5’ part 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a5.png"/>
          <p:cNvPicPr>
            <a:picLocks noGrp="1" noChangeAspect="1"/>
          </p:cNvPicPr>
          <p:nvPr>
            <p:ph idx="1"/>
          </p:nvPr>
        </p:nvPicPr>
        <p:blipFill>
          <a:blip r:embed="rId2" cstate="print"/>
          <a:stretch>
            <a:fillRect/>
          </a:stretch>
        </p:blipFill>
        <p:spPr>
          <a:xfrm>
            <a:off x="304800" y="1752600"/>
            <a:ext cx="7391400" cy="914528"/>
          </a:xfrm>
        </p:spPr>
      </p:pic>
      <p:sp>
        <p:nvSpPr>
          <p:cNvPr id="5" name="TextBox 4"/>
          <p:cNvSpPr txBox="1"/>
          <p:nvPr/>
        </p:nvSpPr>
        <p:spPr>
          <a:xfrm>
            <a:off x="228600" y="2971800"/>
            <a:ext cx="8305800" cy="707886"/>
          </a:xfrm>
          <a:prstGeom prst="rect">
            <a:avLst/>
          </a:prstGeom>
          <a:noFill/>
        </p:spPr>
        <p:txBody>
          <a:bodyPr wrap="square" rtlCol="0">
            <a:spAutoFit/>
          </a:bodyPr>
          <a:lstStyle/>
          <a:p>
            <a:r>
              <a:rPr lang="en-US" sz="2000" dirty="0"/>
              <a:t>decreases the amount of traffic an attacker can obtain, because each session uses different keys.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6.png"/>
          <p:cNvPicPr>
            <a:picLocks noGrp="1" noChangeAspect="1"/>
          </p:cNvPicPr>
          <p:nvPr>
            <p:ph idx="1"/>
          </p:nvPr>
        </p:nvPicPr>
        <p:blipFill>
          <a:blip r:embed="rId2" cstate="print"/>
          <a:stretch>
            <a:fillRect/>
          </a:stretch>
        </p:blipFill>
        <p:spPr>
          <a:xfrm>
            <a:off x="0" y="1676400"/>
            <a:ext cx="8915400" cy="2209800"/>
          </a:xfrm>
        </p:spPr>
      </p:pic>
      <p:sp>
        <p:nvSpPr>
          <p:cNvPr id="6" name="TextBox 5"/>
          <p:cNvSpPr txBox="1"/>
          <p:nvPr/>
        </p:nvSpPr>
        <p:spPr>
          <a:xfrm>
            <a:off x="0" y="4343400"/>
            <a:ext cx="8915400" cy="1015663"/>
          </a:xfrm>
          <a:prstGeom prst="rect">
            <a:avLst/>
          </a:prstGeom>
          <a:noFill/>
        </p:spPr>
        <p:txBody>
          <a:bodyPr wrap="square" rtlCol="0">
            <a:spAutoFit/>
          </a:bodyPr>
          <a:lstStyle/>
          <a:p>
            <a:r>
              <a:rPr lang="en-US" sz="2000" dirty="0"/>
              <a:t>Since, the public key is publically known, the attacker may first intercept the messages and  then encrypt with one user’s public key. Then he compares it with the intercepted message to know the content.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Exchange</a:t>
            </a:r>
          </a:p>
        </p:txBody>
      </p:sp>
      <p:pic>
        <p:nvPicPr>
          <p:cNvPr id="5" name="Content Placeholder 4" descr="a7.png"/>
          <p:cNvPicPr>
            <a:picLocks noGrp="1" noChangeAspect="1"/>
          </p:cNvPicPr>
          <p:nvPr>
            <p:ph idx="1"/>
          </p:nvPr>
        </p:nvPicPr>
        <p:blipFill>
          <a:blip r:embed="rId2" cstate="print"/>
          <a:stretch>
            <a:fillRect/>
          </a:stretch>
        </p:blipFill>
        <p:spPr>
          <a:xfrm>
            <a:off x="228600" y="2133600"/>
            <a:ext cx="8686800" cy="2621477"/>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key exchange</a:t>
            </a:r>
          </a:p>
        </p:txBody>
      </p:sp>
      <p:pic>
        <p:nvPicPr>
          <p:cNvPr id="4" name="Content Placeholder 3" descr="a8.png"/>
          <p:cNvPicPr>
            <a:picLocks noGrp="1" noChangeAspect="1"/>
          </p:cNvPicPr>
          <p:nvPr>
            <p:ph idx="1"/>
          </p:nvPr>
        </p:nvPicPr>
        <p:blipFill>
          <a:blip r:embed="rId2" cstate="print"/>
          <a:stretch>
            <a:fillRect/>
          </a:stretch>
        </p:blipFill>
        <p:spPr>
          <a:xfrm>
            <a:off x="152400" y="1905000"/>
            <a:ext cx="8763000" cy="41910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Classical Key exchange</a:t>
            </a:r>
          </a:p>
        </p:txBody>
      </p:sp>
      <p:pic>
        <p:nvPicPr>
          <p:cNvPr id="4" name="Content Placeholder 3" descr="a9.png"/>
          <p:cNvPicPr>
            <a:picLocks noGrp="1" noChangeAspect="1"/>
          </p:cNvPicPr>
          <p:nvPr>
            <p:ph idx="1"/>
          </p:nvPr>
        </p:nvPicPr>
        <p:blipFill>
          <a:blip r:embed="rId2" cstate="print"/>
          <a:stretch>
            <a:fillRect/>
          </a:stretch>
        </p:blipFill>
        <p:spPr>
          <a:xfrm>
            <a:off x="133344" y="1676400"/>
            <a:ext cx="8839200" cy="326773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778</TotalTime>
  <Words>710</Words>
  <Application>Microsoft Office PowerPoint</Application>
  <PresentationFormat>On-screen Show (4:3)</PresentationFormat>
  <Paragraphs>57</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Corbel</vt:lpstr>
      <vt:lpstr>Wingdings</vt:lpstr>
      <vt:lpstr>Wingdings 2</vt:lpstr>
      <vt:lpstr>Wingdings 3</vt:lpstr>
      <vt:lpstr>Module</vt:lpstr>
      <vt:lpstr>Unit ‘5’ Authentication and Public Key Infrastructure (Part 2)</vt:lpstr>
      <vt:lpstr>Key management</vt:lpstr>
      <vt:lpstr>Some notations used in key communication</vt:lpstr>
      <vt:lpstr>Session keys Interchange keys</vt:lpstr>
      <vt:lpstr>PowerPoint Presentation</vt:lpstr>
      <vt:lpstr>PowerPoint Presentation</vt:lpstr>
      <vt:lpstr>Key Exchange</vt:lpstr>
      <vt:lpstr>Purpose of key exchange</vt:lpstr>
      <vt:lpstr>Classical Key exchange</vt:lpstr>
      <vt:lpstr>Protocol used in Classical key exchange</vt:lpstr>
      <vt:lpstr>Problems with classical key exchange</vt:lpstr>
      <vt:lpstr>Needham-Schroeder Protocol   </vt:lpstr>
      <vt:lpstr>PowerPoint Presentation</vt:lpstr>
      <vt:lpstr>Protocol notation</vt:lpstr>
      <vt:lpstr>PowerPoint Presentation</vt:lpstr>
      <vt:lpstr>PowerPoint Presentation</vt:lpstr>
      <vt:lpstr>PowerPoint Presentation</vt:lpstr>
      <vt:lpstr>PowerPoint Presentation</vt:lpstr>
      <vt:lpstr>PowerPoint Presentation</vt:lpstr>
      <vt:lpstr>Attacks on the protocol</vt:lpstr>
      <vt:lpstr> Fixing the attack: Denning-Sacco Modification  </vt:lpstr>
      <vt:lpstr>PowerPoint Presentation</vt:lpstr>
      <vt:lpstr> Needham-Schroeder with Denning-Sacco Modification  </vt:lpstr>
      <vt:lpstr>PowerPoint Presentation</vt:lpstr>
      <vt:lpstr> Otway-Rees Protocol  </vt:lpstr>
      <vt:lpstr>PowerPoint Presentation</vt:lpstr>
      <vt:lpstr>PowerPoint Presentation</vt:lpstr>
      <vt:lpstr>PowerPoint Presentation</vt:lpstr>
      <vt:lpstr>PowerPoint Presentation</vt:lpstr>
      <vt:lpstr>Kerberos</vt:lpstr>
      <vt:lpstr>PowerPoint Presentation</vt:lpstr>
      <vt:lpstr>How Kerberos works</vt:lpstr>
      <vt:lpstr>PowerPoint Presentation</vt:lpstr>
      <vt:lpstr>PowerPoint Presentation</vt:lpstr>
      <vt:lpstr>Kerberos Protocol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of Kerberos Protocol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‘7’ Authentication and Public Key Infrastructure</dc:title>
  <dc:creator>Avi</dc:creator>
  <cp:lastModifiedBy>Abhishek Dewan</cp:lastModifiedBy>
  <cp:revision>109</cp:revision>
  <dcterms:created xsi:type="dcterms:W3CDTF">2017-05-30T15:28:54Z</dcterms:created>
  <dcterms:modified xsi:type="dcterms:W3CDTF">2021-12-13T08:09:55Z</dcterms:modified>
</cp:coreProperties>
</file>