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qKRq4SRUIjA5Ebkc2Xth29w1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481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13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10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6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25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35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469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98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48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808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65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58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461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2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283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18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009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586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847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152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024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578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87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92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096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3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40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322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77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541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380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687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282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2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090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697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792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36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030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401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3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29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611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94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48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79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34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88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4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012874"/>
            <a:ext cx="7772400" cy="258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Unit ‘6’</a:t>
            </a:r>
            <a:br>
              <a:rPr lang="en-US" b="1" dirty="0"/>
            </a:br>
            <a:r>
              <a:rPr lang="en-US" b="1" dirty="0"/>
              <a:t>Network </a:t>
            </a:r>
            <a:r>
              <a:rPr lang="en-US" b="1" dirty="0" smtClean="0"/>
              <a:t>Security </a:t>
            </a:r>
            <a:br>
              <a:rPr lang="en-US" b="1" dirty="0" smtClean="0"/>
            </a:br>
            <a:r>
              <a:rPr lang="en-US" b="1" dirty="0" smtClean="0"/>
              <a:t>&amp; </a:t>
            </a:r>
            <a:br>
              <a:rPr lang="en-US" b="1" dirty="0" smtClean="0"/>
            </a:br>
            <a:r>
              <a:rPr lang="en-US" b="1" dirty="0" smtClean="0"/>
              <a:t>Public Key Infrastructure </a:t>
            </a:r>
            <a:endParaRPr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Prepared by: </a:t>
            </a:r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Dewan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Lecturer, Cryptography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1" name="Google Shape;141;p10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7" y="3572439"/>
            <a:ext cx="8458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 descr="Untitl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082" y="4787155"/>
            <a:ext cx="835511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of PGP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0" name="Google Shape;150;p11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62200"/>
            <a:ext cx="9144000" cy="318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56" name="Google Shape;156;p12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984" y="1600200"/>
            <a:ext cx="9093016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2" name="Google Shape;162;p13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345" y="1546406"/>
            <a:ext cx="878114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8" name="Google Shape;168;p14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1"/>
            <a:ext cx="8458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Internet Engineering Task Force(IETF) with the goal of email privacy develop electronic mail protocols that would provide the following services:</a:t>
            </a:r>
            <a:endParaRPr/>
          </a:p>
        </p:txBody>
      </p:sp>
      <p:pic>
        <p:nvPicPr>
          <p:cNvPr id="175" name="Google Shape;175;p15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73" y="3572446"/>
            <a:ext cx="8803349" cy="267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1" name="Google Shape;181;p16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064545"/>
            <a:ext cx="8229600" cy="159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at Network Layer</a:t>
            </a:r>
            <a:endParaRPr/>
          </a:p>
        </p:txBody>
      </p:sp>
      <p:pic>
        <p:nvPicPr>
          <p:cNvPr id="187" name="Google Shape;187;p17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1"/>
            <a:ext cx="8458200" cy="357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3" name="Google Shape;193;p18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19" y="2743200"/>
            <a:ext cx="8941831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at Transport Layer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Secured Socket Layer(SSL)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The secure Socket Layer is a standard developed by Netscape Corporation to provide security in WWW browsers and servers.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ISO/OSI model</a:t>
            </a:r>
            <a:endParaRPr/>
          </a:p>
        </p:txBody>
      </p:sp>
      <p:pic>
        <p:nvPicPr>
          <p:cNvPr id="91" name="Google Shape;91;p2" descr="osi_feature-950x64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05000"/>
            <a:ext cx="80010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0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832" y="1874495"/>
            <a:ext cx="8870568" cy="437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SSL Architecture</a:t>
            </a:r>
            <a:endParaRPr/>
          </a:p>
        </p:txBody>
      </p:sp>
      <p:pic>
        <p:nvPicPr>
          <p:cNvPr id="212" name="Google Shape;212;p21" descr="ssl-tls-architecture-short-11-72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2268056"/>
            <a:ext cx="72009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18" name="Google Shape;218;p22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791" y="2429439"/>
            <a:ext cx="8611356" cy="285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SSL </a:t>
            </a:r>
            <a:r>
              <a:rPr lang="en-US" dirty="0">
                <a:solidFill>
                  <a:srgbClr val="FF0000"/>
                </a:solidFill>
              </a:rPr>
              <a:t>works in terms of connections and sessions between clients and servers</a:t>
            </a:r>
            <a:r>
              <a:rPr lang="en-US" dirty="0"/>
              <a:t>.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An SSL session is an association between two peers.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An SSL connection is the set of mechanisms used to transport data in an SSL session.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single session may have many connections</a:t>
            </a:r>
            <a:r>
              <a:rPr lang="en-US" dirty="0"/>
              <a:t>.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Each party keeps information related to a session with each peer.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data associated with a session includes the following information: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31" name="Google Shape;231;p24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73" y="2819400"/>
            <a:ext cx="8730527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information associated with the connection includes the following:</a:t>
            </a:r>
            <a:endParaRPr/>
          </a:p>
        </p:txBody>
      </p:sp>
      <p:pic>
        <p:nvPicPr>
          <p:cNvPr id="238" name="Google Shape;238;p25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68" y="2650188"/>
            <a:ext cx="9058832" cy="352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44" name="Google Shape;244;p26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520" y="1443351"/>
            <a:ext cx="842288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4" y="4020671"/>
            <a:ext cx="8888066" cy="245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1" name="Google Shape;251;p27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77033"/>
            <a:ext cx="8229600" cy="263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4936" y="4935050"/>
            <a:ext cx="3637190" cy="171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609600" y="1676400"/>
            <a:ext cx="472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Cipher Spec Protocol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9" name="Google Shape;259;p28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477" y="1528498"/>
            <a:ext cx="8668603" cy="343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930435"/>
            <a:ext cx="2514600" cy="158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66" name="Google Shape;266;p29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10600" cy="513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at different layers</a:t>
            </a:r>
            <a:endParaRPr/>
          </a:p>
        </p:txBody>
      </p:sp>
      <p:pic>
        <p:nvPicPr>
          <p:cNvPr id="97" name="Google Shape;97;p3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1"/>
            <a:ext cx="8229600" cy="33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Firewall</a:t>
            </a:r>
            <a:endParaRPr/>
          </a:p>
        </p:txBody>
      </p:sp>
      <p:pic>
        <p:nvPicPr>
          <p:cNvPr id="273" name="Google Shape;273;p30" descr="firewal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510" y="2552700"/>
            <a:ext cx="762669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79" name="Google Shape;279;p31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0"/>
            <a:ext cx="8229600" cy="230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main purpose of a firewall system is to </a:t>
            </a:r>
            <a:r>
              <a:rPr lang="en-US">
                <a:solidFill>
                  <a:srgbClr val="00B0F0"/>
                </a:solidFill>
              </a:rPr>
              <a:t>control access </a:t>
            </a:r>
            <a:r>
              <a:rPr lang="en-US"/>
              <a:t>to or from a protected network (i.e., a site).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</a:t>
            </a:r>
            <a:r>
              <a:rPr lang="en-US">
                <a:solidFill>
                  <a:srgbClr val="00B0F0"/>
                </a:solidFill>
              </a:rPr>
              <a:t>implements a network access policy </a:t>
            </a:r>
            <a:r>
              <a:rPr lang="en-US"/>
              <a:t>by forcing connections to pass through the firewall, where they can be examined and evaluated.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firewall system </a:t>
            </a:r>
            <a:r>
              <a:rPr lang="en-US">
                <a:solidFill>
                  <a:srgbClr val="00B0F0"/>
                </a:solidFill>
              </a:rPr>
              <a:t>can be a router, a personal computer, a host, or a collection of hosts</a:t>
            </a:r>
            <a:r>
              <a:rPr lang="en-US"/>
              <a:t>, set up specifically to shield a site or subnet from protocols and services that can be abused from hosts outside the subnet.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firewall system is usually located at a higher level gateway, such as a site's connection to the Internet, however firewall systems can be located at lower-level gateways to provide protection for some smaller collection of hosts or subnets.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97" name="Google Shape;297;p34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676013"/>
            <a:ext cx="8534399" cy="136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96" y="3061452"/>
            <a:ext cx="8507503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Cover Types of Firewall Yourself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Public Key Infrastructure (PKI) Trust Model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</a:t>
            </a:r>
            <a:r>
              <a:rPr lang="en-US">
                <a:solidFill>
                  <a:srgbClr val="FF0000"/>
                </a:solidFill>
              </a:rPr>
              <a:t>large networks</a:t>
            </a:r>
            <a:r>
              <a:rPr lang="en-US"/>
              <a:t> with varying communication topologies where network </a:t>
            </a:r>
            <a:r>
              <a:rPr lang="en-US">
                <a:solidFill>
                  <a:srgbClr val="FF0000"/>
                </a:solidFill>
              </a:rPr>
              <a:t>communicating  elements cannot belong to the same</a:t>
            </a:r>
            <a:r>
              <a:rPr lang="en-US"/>
              <a:t> key distribution center(</a:t>
            </a:r>
            <a:r>
              <a:rPr lang="en-US">
                <a:solidFill>
                  <a:srgbClr val="FF0000"/>
                </a:solidFill>
              </a:rPr>
              <a:t>KDC</a:t>
            </a:r>
            <a:r>
              <a:rPr lang="en-US"/>
              <a:t>)  becomes a real </a:t>
            </a:r>
            <a:r>
              <a:rPr lang="en-US">
                <a:solidFill>
                  <a:srgbClr val="FF0000"/>
                </a:solidFill>
              </a:rPr>
              <a:t>problem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Its solved when PKI is used instead of KDC.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 </a:t>
            </a:r>
            <a:r>
              <a:rPr lang="en-US" b="1"/>
              <a:t>public key infrastructure</a:t>
            </a:r>
            <a:r>
              <a:rPr lang="en-US"/>
              <a:t> (</a:t>
            </a:r>
            <a:r>
              <a:rPr lang="en-US" b="1">
                <a:solidFill>
                  <a:srgbClr val="FF0000"/>
                </a:solidFill>
              </a:rPr>
              <a:t>PKI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is a set of roles, policies, hardware, software and procedures needed to create, manage, distribute, use, store and revoke </a:t>
            </a:r>
            <a:r>
              <a:rPr lang="en-US" b="1">
                <a:solidFill>
                  <a:srgbClr val="FF0000"/>
                </a:solidFill>
              </a:rPr>
              <a:t>digital certificates</a:t>
            </a:r>
            <a:r>
              <a:rPr lang="en-US">
                <a:solidFill>
                  <a:srgbClr val="FF0000"/>
                </a:solidFill>
              </a:rPr>
              <a:t> and manage </a:t>
            </a:r>
            <a:r>
              <a:rPr lang="en-US" b="1">
                <a:solidFill>
                  <a:srgbClr val="FF0000"/>
                </a:solidFill>
              </a:rPr>
              <a:t>public-key</a:t>
            </a:r>
            <a:r>
              <a:rPr lang="en-US"/>
              <a:t> encryption.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PKI</a:t>
            </a:r>
            <a:r>
              <a:rPr lang="en-US"/>
              <a:t> is an arrangement that </a:t>
            </a:r>
            <a:r>
              <a:rPr lang="en-US" i="1">
                <a:solidFill>
                  <a:srgbClr val="FF0000"/>
                </a:solidFill>
              </a:rPr>
              <a:t>binds</a:t>
            </a:r>
            <a:r>
              <a:rPr lang="en-US">
                <a:solidFill>
                  <a:srgbClr val="FF0000"/>
                </a:solidFill>
              </a:rPr>
              <a:t> public keys with respective identities</a:t>
            </a:r>
            <a:r>
              <a:rPr lang="en-US"/>
              <a:t> of entities (like people and organizations).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binding</a:t>
            </a:r>
            <a:r>
              <a:rPr lang="en-US"/>
              <a:t> is established </a:t>
            </a:r>
            <a:r>
              <a:rPr lang="en-US">
                <a:solidFill>
                  <a:srgbClr val="FF0000"/>
                </a:solidFill>
              </a:rPr>
              <a:t>through a process of registration and issuance of certificates</a:t>
            </a:r>
            <a:r>
              <a:rPr lang="en-US"/>
              <a:t> at and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a certificate authority (</a:t>
            </a:r>
            <a:r>
              <a:rPr lang="en-US" b="1">
                <a:solidFill>
                  <a:srgbClr val="FF0000"/>
                </a:solidFill>
              </a:rPr>
              <a:t>CA</a:t>
            </a:r>
            <a:r>
              <a:rPr lang="en-US"/>
              <a:t>).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Depending on the assurance level of the binding, this may be carried out </a:t>
            </a:r>
            <a:r>
              <a:rPr lang="en-US">
                <a:solidFill>
                  <a:srgbClr val="FF0000"/>
                </a:solidFill>
              </a:rPr>
              <a:t>by an automated process or under human supervision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PKI role that </a:t>
            </a:r>
            <a:r>
              <a:rPr lang="en-US">
                <a:solidFill>
                  <a:srgbClr val="FF0000"/>
                </a:solidFill>
              </a:rPr>
              <a:t>assures valid and correct registration</a:t>
            </a:r>
            <a:r>
              <a:rPr lang="en-US"/>
              <a:t> is called a </a:t>
            </a:r>
            <a:r>
              <a:rPr lang="en-US" i="1"/>
              <a:t>registration authority</a:t>
            </a:r>
            <a:r>
              <a:rPr lang="en-US"/>
              <a:t> (</a:t>
            </a:r>
            <a:r>
              <a:rPr lang="en-US" b="1">
                <a:solidFill>
                  <a:srgbClr val="FF0000"/>
                </a:solidFill>
              </a:rPr>
              <a:t>RA</a:t>
            </a:r>
            <a:r>
              <a:rPr lang="en-US"/>
              <a:t>).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RA</a:t>
            </a:r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responsible for accepting requests for digital certificates and authenticating the entity</a:t>
            </a:r>
            <a:r>
              <a:rPr lang="en-US"/>
              <a:t> making the request.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Security at the Application Layer: Email</a:t>
            </a:r>
            <a:endParaRPr/>
          </a:p>
        </p:txBody>
      </p:sp>
      <p:pic>
        <p:nvPicPr>
          <p:cNvPr id="103" name="Google Shape;103;p4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469" y="1972225"/>
            <a:ext cx="820896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entity must be uniquely identifiable</a:t>
            </a:r>
            <a:r>
              <a:rPr lang="en-US"/>
              <a:t> within each CA domain on the basis of information about that entity.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third-party</a:t>
            </a:r>
            <a:r>
              <a:rPr lang="en-US"/>
              <a:t> validation authority (</a:t>
            </a:r>
            <a:r>
              <a:rPr lang="en-US">
                <a:solidFill>
                  <a:srgbClr val="FF0000"/>
                </a:solidFill>
              </a:rPr>
              <a:t>VA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can provide this entity information on behalf of the CA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 PKI consists of: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Certificates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lang="en-US" i="1"/>
              <a:t>certificate authority</a:t>
            </a:r>
            <a:r>
              <a:rPr lang="en-US"/>
              <a:t> (</a:t>
            </a:r>
            <a:r>
              <a:rPr lang="en-US">
                <a:solidFill>
                  <a:srgbClr val="FF0000"/>
                </a:solidFill>
              </a:rPr>
              <a:t>CA</a:t>
            </a:r>
            <a:r>
              <a:rPr lang="en-US"/>
              <a:t>) that stores, issues and signs the digital certificates;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lang="en-US" i="1"/>
              <a:t>registration authority</a:t>
            </a:r>
            <a:r>
              <a:rPr lang="en-US"/>
              <a:t> (</a:t>
            </a:r>
            <a:r>
              <a:rPr lang="en-US">
                <a:solidFill>
                  <a:srgbClr val="FF0000"/>
                </a:solidFill>
              </a:rPr>
              <a:t>RA</a:t>
            </a:r>
            <a:r>
              <a:rPr lang="en-US"/>
              <a:t>) which </a:t>
            </a:r>
            <a:r>
              <a:rPr lang="en-US">
                <a:solidFill>
                  <a:srgbClr val="FF0000"/>
                </a:solidFill>
              </a:rPr>
              <a:t>verifies the identity of entities requesting</a:t>
            </a:r>
            <a:r>
              <a:rPr lang="en-US"/>
              <a:t> their digital </a:t>
            </a:r>
            <a:r>
              <a:rPr lang="en-US">
                <a:solidFill>
                  <a:srgbClr val="FF0000"/>
                </a:solidFill>
              </a:rPr>
              <a:t>certificates</a:t>
            </a:r>
            <a:r>
              <a:rPr lang="en-US"/>
              <a:t> to be stored at the CA;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lang="en-US" i="1">
                <a:solidFill>
                  <a:srgbClr val="FF0000"/>
                </a:solidFill>
              </a:rPr>
              <a:t>central directory</a:t>
            </a:r>
            <a:r>
              <a:rPr lang="en-US"/>
              <a:t>—i.e., a </a:t>
            </a:r>
            <a:r>
              <a:rPr lang="en-US">
                <a:solidFill>
                  <a:srgbClr val="FF0000"/>
                </a:solidFill>
              </a:rPr>
              <a:t>secure location</a:t>
            </a:r>
            <a:r>
              <a:rPr lang="en-US"/>
              <a:t> in which </a:t>
            </a:r>
            <a:r>
              <a:rPr lang="en-US">
                <a:solidFill>
                  <a:srgbClr val="FF0000"/>
                </a:solidFill>
              </a:rPr>
              <a:t>key</a:t>
            </a:r>
            <a:r>
              <a:rPr lang="en-US"/>
              <a:t>s are </a:t>
            </a:r>
            <a:r>
              <a:rPr lang="en-US">
                <a:solidFill>
                  <a:srgbClr val="FF0000"/>
                </a:solidFill>
              </a:rPr>
              <a:t>stored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indexed</a:t>
            </a:r>
            <a:r>
              <a:rPr lang="en-US"/>
              <a:t>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lang="en-US" i="1">
                <a:solidFill>
                  <a:srgbClr val="FF0000"/>
                </a:solidFill>
              </a:rPr>
              <a:t>certificate management system</a:t>
            </a:r>
            <a:r>
              <a:rPr lang="en-US"/>
              <a:t> managing things like the access to stored certificates or the delivery of the certificates to be issued;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lang="en-US" i="1">
                <a:solidFill>
                  <a:srgbClr val="FF0000"/>
                </a:solidFill>
              </a:rPr>
              <a:t>certificate policy</a:t>
            </a:r>
            <a:r>
              <a:rPr lang="en-US"/>
              <a:t> which </a:t>
            </a:r>
            <a:r>
              <a:rPr lang="en-US">
                <a:solidFill>
                  <a:srgbClr val="FF0000"/>
                </a:solidFill>
              </a:rPr>
              <a:t>states</a:t>
            </a:r>
            <a:r>
              <a:rPr lang="en-US"/>
              <a:t> the </a:t>
            </a:r>
            <a:r>
              <a:rPr lang="en-US">
                <a:solidFill>
                  <a:srgbClr val="FF0000"/>
                </a:solidFill>
              </a:rPr>
              <a:t>PKI's requirements </a:t>
            </a:r>
            <a:r>
              <a:rPr lang="en-US"/>
              <a:t>concerning its procedures. Its purpose is to allow outsiders to analyze the PKI's trustworthiness.</a:t>
            </a:r>
            <a:endParaRPr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Life Cycle </a:t>
            </a:r>
            <a:r>
              <a:rPr lang="en-US" smtClean="0"/>
              <a:t>of Certificate</a:t>
            </a:r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PKI identifies a number of management functions that potentially need to be supported by management protocols. :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Registration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the </a:t>
            </a:r>
            <a:r>
              <a:rPr lang="en-US">
                <a:solidFill>
                  <a:srgbClr val="FF0000"/>
                </a:solidFill>
              </a:rPr>
              <a:t>process</a:t>
            </a:r>
            <a:r>
              <a:rPr lang="en-US"/>
              <a:t> whereby a </a:t>
            </a:r>
            <a:r>
              <a:rPr lang="en-US">
                <a:solidFill>
                  <a:srgbClr val="FF0000"/>
                </a:solidFill>
              </a:rPr>
              <a:t>user</a:t>
            </a:r>
            <a:r>
              <a:rPr lang="en-US"/>
              <a:t> first </a:t>
            </a:r>
            <a:r>
              <a:rPr lang="en-US">
                <a:solidFill>
                  <a:srgbClr val="FF0000"/>
                </a:solidFill>
              </a:rPr>
              <a:t>makes itself known to a CA </a:t>
            </a:r>
            <a:r>
              <a:rPr lang="en-US"/>
              <a:t>(directly or through an RA), prior to that CA issuing a certificate or certificates for that user</a:t>
            </a:r>
            <a:r>
              <a:rPr lang="en-US">
                <a:solidFill>
                  <a:srgbClr val="FF0000"/>
                </a:solidFill>
              </a:rPr>
              <a:t>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Registration begins the process of enrolling in a PKI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Registration usually </a:t>
            </a:r>
            <a:r>
              <a:rPr lang="en-US">
                <a:solidFill>
                  <a:srgbClr val="FF0000"/>
                </a:solidFill>
              </a:rPr>
              <a:t>involves</a:t>
            </a:r>
            <a:r>
              <a:rPr lang="en-US"/>
              <a:t> some offline or online procedure for </a:t>
            </a:r>
            <a:r>
              <a:rPr lang="en-US">
                <a:solidFill>
                  <a:srgbClr val="FF0000"/>
                </a:solidFill>
              </a:rPr>
              <a:t>mutual authentication</a:t>
            </a:r>
            <a:r>
              <a:rPr lang="en-US"/>
              <a:t>. Typically, the end entity is issued one or more shared secret keys used for subsequent authentication.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Initialization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Before a client system can operate securely, it is necessary to </a:t>
            </a:r>
            <a:r>
              <a:rPr lang="en-US">
                <a:solidFill>
                  <a:srgbClr val="FF0000"/>
                </a:solidFill>
              </a:rPr>
              <a:t>install key materials that have the appropriate relationship with key</a:t>
            </a:r>
            <a:r>
              <a:rPr lang="en-US"/>
              <a:t> stored elsewhere in the infrastructure.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example, the </a:t>
            </a:r>
            <a:r>
              <a:rPr lang="en-US">
                <a:solidFill>
                  <a:srgbClr val="FF0000"/>
                </a:solidFill>
              </a:rPr>
              <a:t>client needs to be securely initialized with the public key</a:t>
            </a:r>
            <a:r>
              <a:rPr lang="en-US"/>
              <a:t> and other assured </a:t>
            </a:r>
            <a:r>
              <a:rPr lang="en-US">
                <a:solidFill>
                  <a:srgbClr val="FF0000"/>
                </a:solidFill>
              </a:rPr>
              <a:t>information of the trusted CA</a:t>
            </a:r>
            <a:r>
              <a:rPr lang="en-US"/>
              <a:t>(s), to be used in validating certificate paths.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8" name="Google Shape;358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Certification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is the process in which a </a:t>
            </a:r>
            <a:r>
              <a:rPr lang="en-US">
                <a:solidFill>
                  <a:srgbClr val="FF0000"/>
                </a:solidFill>
              </a:rPr>
              <a:t>CA issues a certificate for a user’s public key</a:t>
            </a:r>
            <a:r>
              <a:rPr lang="en-US"/>
              <a:t>, returns that certificate to the user’s client system, and/or </a:t>
            </a:r>
            <a:r>
              <a:rPr lang="en-US">
                <a:solidFill>
                  <a:srgbClr val="FF0000"/>
                </a:solidFill>
              </a:rPr>
              <a:t>posts that certificate in a repository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Key pair recovery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pairs can be used to support digital signature creation and verification, encryption and decryption, or both. 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key pair is used for encryption/decryption, it is important to provide a mechanism </a:t>
            </a:r>
            <a:r>
              <a:rPr lang="en-US">
                <a:solidFill>
                  <a:srgbClr val="FF0000"/>
                </a:solidFill>
              </a:rPr>
              <a:t>to recover the necessary decryption keys when normal access to the keying material is no longer possible</a:t>
            </a:r>
            <a:r>
              <a:rPr lang="en-US"/>
              <a:t>, otherwise it will not be possible to recover the encrypted data. 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Loss of access to the decryption key can result from forgotten passwords/PINs, corrupted disk drives, damage to hardware tokens, and so on. Key pair recovery allows end entities to restore their encryption/decryption key pair from an authorized key backup facility (typically, the CA that issued the end entity’s certificate).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Key pair update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All key pairs need to be updated regularly (i.e., replaced with a new key pair) and new certificates issued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is required </a:t>
            </a:r>
            <a:r>
              <a:rPr lang="en-US">
                <a:solidFill>
                  <a:srgbClr val="FF0000"/>
                </a:solidFill>
              </a:rPr>
              <a:t>when</a:t>
            </a:r>
            <a:r>
              <a:rPr lang="en-US"/>
              <a:t> the </a:t>
            </a:r>
            <a:r>
              <a:rPr lang="en-US">
                <a:solidFill>
                  <a:srgbClr val="FF0000"/>
                </a:solidFill>
              </a:rPr>
              <a:t>certificate lifetime expires</a:t>
            </a:r>
            <a:r>
              <a:rPr lang="en-US"/>
              <a:t> and as a result of certificate revocation.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76" name="Google Shape;376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Revocation request (Cancelling request)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authorized person advises a CA of an </a:t>
            </a:r>
            <a:r>
              <a:rPr lang="en-US">
                <a:solidFill>
                  <a:srgbClr val="FF0000"/>
                </a:solidFill>
              </a:rPr>
              <a:t>abnormal situation </a:t>
            </a:r>
            <a:r>
              <a:rPr lang="en-US"/>
              <a:t>requiring </a:t>
            </a:r>
            <a:r>
              <a:rPr lang="en-US">
                <a:solidFill>
                  <a:srgbClr val="FF0000"/>
                </a:solidFill>
              </a:rPr>
              <a:t>certificate revocation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Reasons for revocation include </a:t>
            </a:r>
            <a:r>
              <a:rPr lang="en-US">
                <a:solidFill>
                  <a:srgbClr val="FF0000"/>
                </a:solidFill>
              </a:rPr>
              <a:t>private- key compromise, change in affiliation, and name change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ctr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8800" b="1"/>
              <a:t>End of Unit ‘6’</a:t>
            </a:r>
            <a:endParaRPr sz="8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9" name="Google Shape;109;p5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845" y="1617893"/>
            <a:ext cx="8505973" cy="430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5" name="Google Shape;115;p6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669" y="1548261"/>
            <a:ext cx="8983164" cy="222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3886200"/>
            <a:ext cx="8305800" cy="26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assume a sender wants to send a confidential e-mail to a recipient. The provision of privacy in this case is achieved as follows −</a:t>
            </a:r>
            <a:endParaRPr/>
          </a:p>
        </p:txBody>
      </p:sp>
      <p:pic>
        <p:nvPicPr>
          <p:cNvPr id="123" name="Google Shape;123;p7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750683"/>
            <a:ext cx="9144000" cy="301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29" name="Google Shape;129;p8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168" y="1540531"/>
            <a:ext cx="8915401" cy="509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at Application Layer</a:t>
            </a:r>
            <a:endParaRPr/>
          </a:p>
        </p:txBody>
      </p:sp>
      <p:pic>
        <p:nvPicPr>
          <p:cNvPr id="135" name="Google Shape;135;p9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1"/>
            <a:ext cx="8229600" cy="352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810</Words>
  <Application>Microsoft Office PowerPoint</Application>
  <PresentationFormat>On-screen Show (4:3)</PresentationFormat>
  <Paragraphs>71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Unit ‘6’ Network Security  &amp;  Public Key Infrastructure </vt:lpstr>
      <vt:lpstr>ISO/OSI model</vt:lpstr>
      <vt:lpstr>Security at different layers</vt:lpstr>
      <vt:lpstr>Security at the Application Layer: Email</vt:lpstr>
      <vt:lpstr>PowerPoint Presentation</vt:lpstr>
      <vt:lpstr>PowerPoint Presentation</vt:lpstr>
      <vt:lpstr>PowerPoint Presentation</vt:lpstr>
      <vt:lpstr>PowerPoint Presentation</vt:lpstr>
      <vt:lpstr>Security at Application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at Network Layer</vt:lpstr>
      <vt:lpstr>PowerPoint Presentation</vt:lpstr>
      <vt:lpstr>Security at Transport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Key Infrastructure (PKI) Trust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 Cycle of Certificate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‘6’ Network Security  &amp;  Public Key Infrastructure </dc:title>
  <dc:creator>Avishek</dc:creator>
  <cp:lastModifiedBy>Abhishek-PC</cp:lastModifiedBy>
  <cp:revision>4</cp:revision>
  <dcterms:created xsi:type="dcterms:W3CDTF">2019-04-29T01:34:31Z</dcterms:created>
  <dcterms:modified xsi:type="dcterms:W3CDTF">2024-07-21T05:26:05Z</dcterms:modified>
</cp:coreProperties>
</file>