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85" r:id="rId6"/>
    <p:sldId id="258" r:id="rId7"/>
    <p:sldId id="261" r:id="rId8"/>
    <p:sldId id="286" r:id="rId9"/>
    <p:sldId id="306" r:id="rId10"/>
    <p:sldId id="307" r:id="rId11"/>
    <p:sldId id="287" r:id="rId12"/>
    <p:sldId id="288" r:id="rId13"/>
    <p:sldId id="289" r:id="rId14"/>
    <p:sldId id="290" r:id="rId15"/>
    <p:sldId id="291" r:id="rId16"/>
    <p:sldId id="309" r:id="rId17"/>
    <p:sldId id="262" r:id="rId18"/>
    <p:sldId id="263" r:id="rId19"/>
    <p:sldId id="276" r:id="rId20"/>
    <p:sldId id="265" r:id="rId21"/>
    <p:sldId id="266" r:id="rId22"/>
    <p:sldId id="264" r:id="rId23"/>
    <p:sldId id="272" r:id="rId24"/>
    <p:sldId id="267" r:id="rId25"/>
    <p:sldId id="274" r:id="rId26"/>
    <p:sldId id="268" r:id="rId27"/>
    <p:sldId id="273" r:id="rId28"/>
    <p:sldId id="269" r:id="rId29"/>
    <p:sldId id="275" r:id="rId30"/>
    <p:sldId id="270" r:id="rId31"/>
    <p:sldId id="271" r:id="rId32"/>
    <p:sldId id="282" r:id="rId33"/>
    <p:sldId id="283" r:id="rId34"/>
    <p:sldId id="284" r:id="rId35"/>
    <p:sldId id="292" r:id="rId36"/>
    <p:sldId id="293" r:id="rId37"/>
    <p:sldId id="294" r:id="rId38"/>
    <p:sldId id="295" r:id="rId39"/>
    <p:sldId id="296" r:id="rId40"/>
    <p:sldId id="303" r:id="rId41"/>
    <p:sldId id="304" r:id="rId42"/>
    <p:sldId id="305" r:id="rId43"/>
    <p:sldId id="297" r:id="rId44"/>
    <p:sldId id="298" r:id="rId45"/>
    <p:sldId id="299" r:id="rId46"/>
    <p:sldId id="300" r:id="rId47"/>
    <p:sldId id="301" r:id="rId48"/>
    <p:sldId id="302" r:id="rId49"/>
    <p:sldId id="310" r:id="rId50"/>
    <p:sldId id="30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7DD803-E040-4FD3-9F9C-1339F1C91DB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52F1DD-7A52-4A4B-8C50-11EFDF31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wire.com/how-do-spammers-get-my-email-address-248360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wire.com/properly-scan-your-computer-for-viruses-and-other-malware-262452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wire.com/definition-of-virus-81658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286962"/>
          </a:xfrm>
        </p:spPr>
        <p:txBody>
          <a:bodyPr anchor="t"/>
          <a:lstStyle/>
          <a:p>
            <a:pPr algn="ctr"/>
            <a:r>
              <a:rPr lang="en-US" dirty="0"/>
              <a:t>Malicious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569993"/>
          </a:xfrm>
        </p:spPr>
        <p:txBody>
          <a:bodyPr/>
          <a:lstStyle/>
          <a:p>
            <a:r>
              <a:rPr lang="en-US" dirty="0"/>
              <a:t>Unit 7</a:t>
            </a:r>
          </a:p>
          <a:p>
            <a:r>
              <a:rPr lang="en-US" dirty="0"/>
              <a:t>Abhishek Dewan</a:t>
            </a:r>
            <a:br>
              <a:rPr lang="en-US" dirty="0"/>
            </a:br>
            <a:r>
              <a:rPr lang="en-US" dirty="0"/>
              <a:t>Lecturer Cryptography, Trinity Int’l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Opening the attachment activates the Visual Basic script.</a:t>
            </a:r>
            <a:r>
              <a:rPr lang="en-US" dirty="0"/>
              <a:t> </a:t>
            </a:r>
          </a:p>
          <a:p>
            <a:r>
              <a:rPr lang="en-US" dirty="0"/>
              <a:t>The worm inflicts damage on the local machine, </a:t>
            </a:r>
            <a:r>
              <a:rPr lang="en-US" dirty="0">
                <a:solidFill>
                  <a:srgbClr val="FF0000"/>
                </a:solidFill>
              </a:rPr>
              <a:t>overwriting random types of files </a:t>
            </a:r>
            <a:r>
              <a:rPr lang="en-US" dirty="0"/>
              <a:t>(including Office files, image files, and audio files; however after overwriting MP3 files the virus hides the file), and </a:t>
            </a:r>
            <a:r>
              <a:rPr lang="en-US" dirty="0">
                <a:solidFill>
                  <a:srgbClr val="FF0000"/>
                </a:solidFill>
              </a:rPr>
              <a:t>sends a copy of itself to all addresses</a:t>
            </a:r>
            <a:r>
              <a:rPr lang="en-US" dirty="0"/>
              <a:t> in the Windows Address Book used by </a:t>
            </a:r>
            <a:r>
              <a:rPr lang="en-US" dirty="0">
                <a:solidFill>
                  <a:srgbClr val="FF0000"/>
                </a:solidFill>
              </a:rPr>
              <a:t>Microsoft Outlook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sweet-named virus had terrified the world in 2000.</a:t>
            </a:r>
            <a:br>
              <a:rPr lang="en-US" dirty="0"/>
            </a:br>
            <a:endParaRPr lang="en-US" dirty="0"/>
          </a:p>
          <a:p>
            <a:r>
              <a:rPr lang="en-US" dirty="0"/>
              <a:t> It was detected in Philippines and soon captured 10% of the world's web-connected computers.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damage was worth over five billion dollars.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My Doom: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ydoom-650-x-350_0904150157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981200"/>
            <a:ext cx="80010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January 26, 2004, this virus spread all over the Internet via emails with random  addresses and subject lines.</a:t>
            </a:r>
          </a:p>
          <a:p>
            <a:r>
              <a:rPr lang="en-US" dirty="0"/>
              <a:t> My Doom or </a:t>
            </a:r>
            <a:r>
              <a:rPr lang="en-US" dirty="0" err="1"/>
              <a:t>Novarg</a:t>
            </a:r>
            <a:r>
              <a:rPr lang="en-US" dirty="0"/>
              <a:t> is said to be the most dangerous virus ever to occur.</a:t>
            </a:r>
          </a:p>
          <a:p>
            <a:r>
              <a:rPr lang="en-US" dirty="0"/>
              <a:t> It </a:t>
            </a:r>
            <a:r>
              <a:rPr lang="en-US" dirty="0">
                <a:solidFill>
                  <a:srgbClr val="FF0000"/>
                </a:solidFill>
              </a:rPr>
              <a:t>infected two million computers</a:t>
            </a:r>
            <a:r>
              <a:rPr lang="en-US" dirty="0"/>
              <a:t> and triggered a huge denial of service attack.</a:t>
            </a:r>
          </a:p>
          <a:p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damage</a:t>
            </a:r>
            <a:r>
              <a:rPr lang="en-US" dirty="0"/>
              <a:t> caused by My Doom was estimated at over </a:t>
            </a:r>
            <a:r>
              <a:rPr lang="en-US" dirty="0">
                <a:solidFill>
                  <a:srgbClr val="FF0000"/>
                </a:solidFill>
              </a:rPr>
              <a:t>38 billion dollars</a:t>
            </a:r>
            <a:r>
              <a:rPr lang="en-US" dirty="0"/>
              <a:t>. (Isn’t that huge?)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Sobig</a:t>
            </a:r>
            <a:r>
              <a:rPr lang="en-US" b="1" i="1" dirty="0"/>
              <a:t> 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obig-f-650-x-350_0904150157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8229600" cy="39868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virus would </a:t>
            </a:r>
            <a:r>
              <a:rPr lang="en-US" dirty="0">
                <a:solidFill>
                  <a:srgbClr val="FF0000"/>
                </a:solidFill>
              </a:rPr>
              <a:t>fool the user </a:t>
            </a:r>
            <a:r>
              <a:rPr lang="en-US" dirty="0"/>
              <a:t>by trying to </a:t>
            </a:r>
            <a:r>
              <a:rPr lang="en-US" dirty="0">
                <a:solidFill>
                  <a:srgbClr val="FF0000"/>
                </a:solidFill>
              </a:rPr>
              <a:t>convince</a:t>
            </a:r>
            <a:r>
              <a:rPr lang="en-US" dirty="0"/>
              <a:t> them that the spam </a:t>
            </a:r>
            <a:r>
              <a:rPr lang="en-US" dirty="0">
                <a:solidFill>
                  <a:srgbClr val="FF0000"/>
                </a:solidFill>
              </a:rPr>
              <a:t>mail they received is from an authentic source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Sobig</a:t>
            </a:r>
            <a:r>
              <a:rPr lang="en-US" dirty="0"/>
              <a:t> F worm replicated over one million copies of itself within 24 hours of its launch in 2003. </a:t>
            </a:r>
          </a:p>
          <a:p>
            <a:r>
              <a:rPr lang="en-US" dirty="0"/>
              <a:t>The virus caused a damage of 3 to 4 billion dollars and infected over 2 million systems across the world.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33112A-8673-4425-9415-1261755E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/>
              <a:t>Self-study on some most recent popular viruses around the world.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4DEAA7-6D51-480D-A408-F6455DC9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700" b="1" dirty="0"/>
              <a:t>Probable effects of virus</a:t>
            </a:r>
            <a:r>
              <a:rPr lang="en-US" sz="6700" dirty="0"/>
              <a:t>:</a:t>
            </a:r>
          </a:p>
          <a:p>
            <a:pPr>
              <a:buNone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sz="6000" dirty="0"/>
              <a:t>deletion of critical system files</a:t>
            </a:r>
            <a:br>
              <a:rPr lang="en-US" sz="6000" dirty="0"/>
            </a:br>
            <a:endParaRPr lang="en-US" sz="6000" dirty="0"/>
          </a:p>
          <a:p>
            <a:pPr lvl="1">
              <a:buFont typeface="Wingdings" pitchFamily="2" charset="2"/>
              <a:buChar char="q"/>
            </a:pPr>
            <a:r>
              <a:rPr lang="en-US" sz="6000" dirty="0"/>
              <a:t>random reboots of your computer</a:t>
            </a:r>
            <a:br>
              <a:rPr lang="en-US" sz="6000" dirty="0"/>
            </a:br>
            <a:endParaRPr lang="en-US" sz="6000" dirty="0"/>
          </a:p>
          <a:p>
            <a:pPr lvl="1">
              <a:buFont typeface="Wingdings" pitchFamily="2" charset="2"/>
              <a:buChar char="q"/>
            </a:pPr>
            <a:r>
              <a:rPr lang="en-US" sz="6000" dirty="0"/>
              <a:t>can corrupt hard drives</a:t>
            </a:r>
            <a:br>
              <a:rPr lang="en-US" sz="6000" dirty="0"/>
            </a:br>
            <a:endParaRPr lang="en-US" sz="6000" dirty="0"/>
          </a:p>
          <a:p>
            <a:pPr lvl="1">
              <a:buFont typeface="Wingdings" pitchFamily="2" charset="2"/>
              <a:buChar char="q"/>
            </a:pPr>
            <a:r>
              <a:rPr lang="en-US" sz="6000" dirty="0"/>
              <a:t>can corrupt the file</a:t>
            </a:r>
            <a:br>
              <a:rPr lang="en-US" sz="6000" dirty="0"/>
            </a:br>
            <a:endParaRPr lang="en-US" sz="6000" dirty="0"/>
          </a:p>
          <a:p>
            <a:pPr lvl="1">
              <a:buFont typeface="Wingdings" pitchFamily="2" charset="2"/>
              <a:buChar char="q"/>
            </a:pPr>
            <a:r>
              <a:rPr lang="en-US" sz="6000" dirty="0"/>
              <a:t>hiding the file</a:t>
            </a:r>
            <a:br>
              <a:rPr lang="en-US" sz="6000" dirty="0"/>
            </a:br>
            <a:endParaRPr lang="en-US" sz="6000" dirty="0"/>
          </a:p>
          <a:p>
            <a:pPr lvl="1">
              <a:buFont typeface="Wingdings" pitchFamily="2" charset="2"/>
              <a:buChar char="q"/>
            </a:pPr>
            <a:r>
              <a:rPr lang="en-US" sz="6000" dirty="0"/>
              <a:t>making duplicate copies of files.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Delivery of virus: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Viruses are delivered to systems in a variety of ways.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Email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most common </a:t>
            </a:r>
            <a:r>
              <a:rPr lang="en-US" dirty="0"/>
              <a:t>method for spreading viruses.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For example, </a:t>
            </a:r>
            <a:r>
              <a:rPr lang="en-US" dirty="0">
                <a:hlinkClick r:id="rId2"/>
              </a:rPr>
              <a:t>spammers</a:t>
            </a:r>
            <a:r>
              <a:rPr lang="en-US" dirty="0"/>
              <a:t> will email viruses as attachments and will entice users to download and open the attachment, which in turn will execute the virus.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Users can also transmit viruses </a:t>
            </a:r>
            <a:r>
              <a:rPr lang="en-US" dirty="0">
                <a:solidFill>
                  <a:srgbClr val="FF0000"/>
                </a:solidFill>
              </a:rPr>
              <a:t>by using infected USB flash drives </a:t>
            </a:r>
            <a:r>
              <a:rPr lang="en-US" dirty="0">
                <a:solidFill>
                  <a:srgbClr val="00B0F0"/>
                </a:solidFill>
              </a:rPr>
              <a:t>or infected applications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beginvirus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/>
              <a:t>	if</a:t>
            </a:r>
            <a:r>
              <a:rPr lang="en-US" dirty="0"/>
              <a:t> spread-condition </a:t>
            </a:r>
            <a:r>
              <a:rPr lang="en-US" b="1" dirty="0"/>
              <a:t>then begin</a:t>
            </a:r>
            <a:endParaRPr lang="en-US" dirty="0"/>
          </a:p>
          <a:p>
            <a:pPr>
              <a:buNone/>
            </a:pPr>
            <a:r>
              <a:rPr lang="en-US" b="1" dirty="0"/>
              <a:t>		for</a:t>
            </a:r>
            <a:r>
              <a:rPr lang="en-US" dirty="0"/>
              <a:t> some set of target files </a:t>
            </a:r>
            <a:r>
              <a:rPr lang="en-US" b="1" dirty="0"/>
              <a:t>do begin</a:t>
            </a:r>
            <a:endParaRPr lang="en-US" dirty="0"/>
          </a:p>
          <a:p>
            <a:pPr>
              <a:buNone/>
            </a:pPr>
            <a:r>
              <a:rPr lang="en-US" b="1" dirty="0"/>
              <a:t>			if</a:t>
            </a:r>
            <a:r>
              <a:rPr lang="en-US" dirty="0"/>
              <a:t> target is not infected </a:t>
            </a:r>
            <a:r>
              <a:rPr lang="en-US" b="1" dirty="0"/>
              <a:t>then begin</a:t>
            </a:r>
            <a:endParaRPr lang="en-US" dirty="0"/>
          </a:p>
          <a:p>
            <a:pPr>
              <a:buNone/>
            </a:pPr>
            <a:r>
              <a:rPr lang="en-US" dirty="0"/>
              <a:t>	determine where to place virus instructions</a:t>
            </a:r>
          </a:p>
          <a:p>
            <a:pPr>
              <a:buNone/>
            </a:pPr>
            <a:r>
              <a:rPr lang="en-US" dirty="0"/>
              <a:t>	copy instructions from </a:t>
            </a:r>
            <a:r>
              <a:rPr lang="en-US" dirty="0" err="1"/>
              <a:t>beginvirus</a:t>
            </a:r>
            <a:r>
              <a:rPr lang="en-US" dirty="0"/>
              <a:t> to </a:t>
            </a:r>
            <a:r>
              <a:rPr lang="en-US" dirty="0" err="1"/>
              <a:t>endvirus</a:t>
            </a:r>
            <a:r>
              <a:rPr lang="en-US" dirty="0"/>
              <a:t> into target</a:t>
            </a:r>
          </a:p>
          <a:p>
            <a:pPr>
              <a:buNone/>
            </a:pPr>
            <a:r>
              <a:rPr lang="en-US" dirty="0"/>
              <a:t>	alter target to execute added instructions</a:t>
            </a:r>
          </a:p>
          <a:p>
            <a:pPr>
              <a:buNone/>
            </a:pPr>
            <a:r>
              <a:rPr lang="en-US" b="1" dirty="0"/>
              <a:t>			end;</a:t>
            </a:r>
            <a:endParaRPr lang="en-US" dirty="0"/>
          </a:p>
          <a:p>
            <a:pPr>
              <a:buNone/>
            </a:pPr>
            <a:r>
              <a:rPr lang="en-US" b="1" dirty="0"/>
              <a:t>		end;</a:t>
            </a:r>
            <a:endParaRPr lang="en-US" dirty="0"/>
          </a:p>
          <a:p>
            <a:pPr>
              <a:buNone/>
            </a:pPr>
            <a:r>
              <a:rPr lang="en-US" b="1" dirty="0"/>
              <a:t>	end;</a:t>
            </a:r>
            <a:endParaRPr lang="en-US" dirty="0"/>
          </a:p>
          <a:p>
            <a:pPr>
              <a:buNone/>
            </a:pPr>
            <a:r>
              <a:rPr lang="en-US" dirty="0"/>
              <a:t>	perform some action(s)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goto</a:t>
            </a:r>
            <a:r>
              <a:rPr lang="en-US" dirty="0"/>
              <a:t> beginning of infected program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endvirus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algorithm of Virus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en-US" sz="9600" dirty="0"/>
          </a:p>
          <a:p>
            <a:pPr algn="ctr">
              <a:buNone/>
            </a:pPr>
            <a:r>
              <a:rPr lang="en-US" sz="9600" dirty="0"/>
              <a:t>Is everything virus?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Types of Virus:</a:t>
            </a:r>
          </a:p>
          <a:p>
            <a:pPr>
              <a:buNone/>
            </a:pPr>
            <a:endParaRPr lang="en-US" b="1" dirty="0"/>
          </a:p>
          <a:p>
            <a:pPr lvl="1">
              <a:buFont typeface="Wingdings" pitchFamily="2" charset="2"/>
              <a:buChar char="q"/>
            </a:pPr>
            <a:r>
              <a:rPr lang="en-US" b="1" dirty="0"/>
              <a:t>Boot Sector Virus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Modify boot sector files causing unexpected reboots or preventing from booting.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b="1" dirty="0"/>
              <a:t>Example: Disk Killer, Stoned</a:t>
            </a:r>
          </a:p>
          <a:p>
            <a:pPr lvl="1">
              <a:buNone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b="1" dirty="0"/>
              <a:t>Parasitic Virus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Attaches to a file and activates when that file is executed.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b="1" dirty="0"/>
              <a:t>Example: Jerusalem, </a:t>
            </a:r>
            <a:r>
              <a:rPr lang="en-US" b="1" dirty="0" err="1"/>
              <a:t>Datacrime</a:t>
            </a:r>
            <a:endParaRPr lang="en-US" b="1" dirty="0"/>
          </a:p>
          <a:p>
            <a:pPr lvl="1">
              <a:buNone/>
            </a:pPr>
            <a:r>
              <a:rPr lang="en-US" dirty="0"/>
              <a:t>   </a:t>
            </a:r>
            <a:endParaRPr lang="en-US" b="1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n-US" b="1" dirty="0"/>
              <a:t>Polymorphic Virus</a:t>
            </a:r>
          </a:p>
          <a:p>
            <a:pPr lvl="1">
              <a:buNone/>
            </a:pPr>
            <a:r>
              <a:rPr lang="en-US" dirty="0"/>
              <a:t>	Changes virus signature every time it replicates. Mutate like a biological virus.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b="1" dirty="0"/>
              <a:t>Example: Cascade, Phoenix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b="1" dirty="0"/>
              <a:t>Stealth Virus</a:t>
            </a:r>
          </a:p>
          <a:p>
            <a:pPr lvl="2">
              <a:buNone/>
            </a:pPr>
            <a:r>
              <a:rPr lang="en-US" dirty="0"/>
              <a:t>Hard to detect. Tries to skip from Antivirus applications,</a:t>
            </a:r>
          </a:p>
          <a:p>
            <a:pPr lvl="2">
              <a:buNone/>
            </a:pPr>
            <a:r>
              <a:rPr lang="en-US" dirty="0"/>
              <a:t>usually Quick Scan.</a:t>
            </a:r>
          </a:p>
          <a:p>
            <a:pPr lvl="2">
              <a:buNone/>
            </a:pPr>
            <a:r>
              <a:rPr lang="en-US" b="1" dirty="0"/>
              <a:t>Example: Frodo, Whale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Trojan Horse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hlinkClick r:id="rId2"/>
              </a:rPr>
              <a:t>Trojan horses</a:t>
            </a:r>
            <a:r>
              <a:rPr lang="en-US" dirty="0"/>
              <a:t> trick users by posing as legitimate applications.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program with an overt (documented or known)  effect and a  covert (undocumented or unexpected) effect.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a  useful program  or command containing hidden code that, when invoked, performs some unwanted or harmful actions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n-US" sz="2400" dirty="0"/>
              <a:t>For example, a Trojan horse </a:t>
            </a:r>
            <a:r>
              <a:rPr lang="en-US" sz="2400" dirty="0">
                <a:solidFill>
                  <a:srgbClr val="FF0000"/>
                </a:solidFill>
              </a:rPr>
              <a:t>may appear to be a game or a screensaver</a:t>
            </a:r>
            <a:r>
              <a:rPr lang="en-US" sz="2400" dirty="0"/>
              <a:t> or a game or a mobile application or a utility program or a textual hyperlink</a:t>
            </a:r>
            <a:br>
              <a:rPr lang="en-US" sz="2400" dirty="0"/>
            </a:br>
            <a:endParaRPr lang="en-US" sz="2400" dirty="0"/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Trojan horse is released once the user executes the program.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Font typeface="Wingdings" pitchFamily="2" charset="2"/>
              <a:buChar char="q"/>
            </a:pPr>
            <a:r>
              <a:rPr lang="en-US" sz="2400" b="1" dirty="0"/>
              <a:t>Once activated, Trojans can steal your sensitive data or gain backdoor access to your system but the effect may vary.</a:t>
            </a:r>
          </a:p>
          <a:p>
            <a:pPr lvl="1">
              <a:buFont typeface="Wingdings" pitchFamily="2" charset="2"/>
              <a:buChar char="q"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Probable effects of Trojan Horse: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Deleting data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Blocking data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Modifying data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Copying data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Disrupting the performance of computers or computer networks</a:t>
            </a:r>
          </a:p>
          <a:p>
            <a:pPr lvl="1">
              <a:buNone/>
            </a:pPr>
            <a:endParaRPr lang="en-US" b="1" dirty="0"/>
          </a:p>
          <a:p>
            <a:pPr lvl="1">
              <a:buNone/>
            </a:pPr>
            <a:r>
              <a:rPr lang="en-US" b="1" dirty="0"/>
              <a:t>Note: Trojans are not able to self replicate like virus.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named "waterfalls.scr" serves as a simple example of a Trojan horse. The author claims it is a free waterfall screensaver. When run, it instead unloads hidden programs, commands, scripts, or any number of commands without the user's knowledge or consent.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Trojan Horse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Worms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Unlike viruses and Trojan horses, worms </a:t>
            </a:r>
            <a:r>
              <a:rPr lang="en-US" dirty="0">
                <a:solidFill>
                  <a:srgbClr val="FF0000"/>
                </a:solidFill>
              </a:rPr>
              <a:t>do not need to be executed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Worms reside within memory and can travel throughout a network without depending on an infected computer application or interaction.</a:t>
            </a:r>
            <a:br>
              <a:rPr lang="en-US" dirty="0"/>
            </a:b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Worms replicate themselves exponentially and can literally crash networks by consuming excessive bandwidth.</a:t>
            </a:r>
            <a:endParaRPr lang="en-US" b="1" dirty="0"/>
          </a:p>
          <a:p>
            <a:pPr lvl="1">
              <a:buFont typeface="Wingdings" pitchFamily="2" charset="2"/>
              <a:buChar char="q"/>
            </a:pP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Electronic mail facility:</a:t>
            </a:r>
            <a:r>
              <a:rPr lang="en-US" dirty="0"/>
              <a:t> A worm mails a copy of itself to other system.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Remote execution capability:</a:t>
            </a:r>
            <a:r>
              <a:rPr lang="en-US" dirty="0"/>
              <a:t> A worm executes a copy of itself on another system.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Remote  login  capability:</a:t>
            </a:r>
            <a:r>
              <a:rPr lang="en-US" dirty="0"/>
              <a:t>  A worm logs onto a  remote  system as a  user and then uses commands to copy itself from one system to the other.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Worms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 Bomb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A </a:t>
            </a:r>
            <a:r>
              <a:rPr lang="en-US" dirty="0">
                <a:solidFill>
                  <a:srgbClr val="FF0000"/>
                </a:solidFill>
              </a:rPr>
              <a:t>logic bomb</a:t>
            </a:r>
            <a:r>
              <a:rPr lang="en-US" dirty="0"/>
              <a:t> is malicious code embedded within an application that executes based on certain events.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logic bomb lies dormant until that event occurs.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event may be when a specific date is reached.</a:t>
            </a:r>
          </a:p>
          <a:p>
            <a:pPr lvl="1">
              <a:buNone/>
            </a:pPr>
            <a:endParaRPr lang="en-US" b="1" dirty="0"/>
          </a:p>
          <a:p>
            <a:pPr lvl="1">
              <a:buNone/>
            </a:pPr>
            <a:r>
              <a:rPr lang="en-US" b="1" dirty="0"/>
              <a:t>Note: Time Bomb </a:t>
            </a:r>
            <a:r>
              <a:rPr lang="en-US" dirty="0"/>
              <a:t>is a variant of Logic Bomb.  It       	    executes when a certain date/time is reached.  	    Like Christmas, New Year.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example, cyber-criminals may use spyware to covertly install a </a:t>
            </a:r>
            <a:r>
              <a:rPr lang="en-US" dirty="0" err="1">
                <a:solidFill>
                  <a:srgbClr val="FF0000"/>
                </a:solidFill>
              </a:rPr>
              <a:t>keylogger</a:t>
            </a:r>
            <a:r>
              <a:rPr lang="en-US" dirty="0"/>
              <a:t> on your computer. </a:t>
            </a:r>
          </a:p>
          <a:p>
            <a:r>
              <a:rPr lang="en-US" dirty="0"/>
              <a:t>The </a:t>
            </a:r>
            <a:r>
              <a:rPr lang="en-US" dirty="0" err="1"/>
              <a:t>keylogger</a:t>
            </a:r>
            <a:r>
              <a:rPr lang="en-US" dirty="0"/>
              <a:t> can capture your keystrokes, such as usernames and passwords. </a:t>
            </a:r>
          </a:p>
          <a:p>
            <a:r>
              <a:rPr lang="en-US" dirty="0"/>
              <a:t>The logic bomb is designed to wait until you visit a website that requires you to log in with your credentials, such as a banking site or </a:t>
            </a:r>
            <a:r>
              <a:rPr lang="en-US" dirty="0">
                <a:solidFill>
                  <a:srgbClr val="FF0000"/>
                </a:solidFill>
              </a:rPr>
              <a:t>social network</a:t>
            </a:r>
            <a:r>
              <a:rPr lang="en-US" dirty="0"/>
              <a:t>. </a:t>
            </a:r>
          </a:p>
          <a:p>
            <a:r>
              <a:rPr lang="en-US" dirty="0"/>
              <a:t>Consequently, this will trigger the logic bomb to execute the </a:t>
            </a:r>
            <a:r>
              <a:rPr lang="en-US" dirty="0" err="1"/>
              <a:t>keylogger</a:t>
            </a:r>
            <a:r>
              <a:rPr lang="en-US" dirty="0"/>
              <a:t> and capture your credentials and send them to a </a:t>
            </a:r>
            <a:r>
              <a:rPr lang="en-US" dirty="0">
                <a:solidFill>
                  <a:srgbClr val="FF0000"/>
                </a:solidFill>
              </a:rPr>
              <a:t>remote attacker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Logic Bomb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Malicious code  refers to a  broad category  of software  threats to our network  and systems.</a:t>
            </a:r>
          </a:p>
          <a:p>
            <a:r>
              <a:rPr lang="en-US" dirty="0"/>
              <a:t>Also known as </a:t>
            </a:r>
            <a:r>
              <a:rPr lang="en-US" b="1" u="sng" dirty="0"/>
              <a:t>Malware</a:t>
            </a:r>
            <a:r>
              <a:rPr lang="en-US" dirty="0"/>
              <a:t>.</a:t>
            </a:r>
          </a:p>
          <a:p>
            <a:r>
              <a:rPr lang="en-US" dirty="0"/>
              <a:t>exploit vulnerabilities in computer  systems.</a:t>
            </a:r>
          </a:p>
          <a:p>
            <a:r>
              <a:rPr lang="en-US" dirty="0"/>
              <a:t>Any  code  which  </a:t>
            </a:r>
            <a:r>
              <a:rPr lang="en-US" i="1" dirty="0"/>
              <a:t>modifies or destroys</a:t>
            </a:r>
            <a:endParaRPr lang="en-US" dirty="0"/>
          </a:p>
          <a:p>
            <a:pPr>
              <a:buNone/>
            </a:pPr>
            <a:r>
              <a:rPr lang="en-US" i="1" dirty="0"/>
              <a:t>  data, steals data , allows unauthorized access, exploits or damage a system, and does something that user did not intend to do</a:t>
            </a:r>
            <a:r>
              <a:rPr lang="en-US" dirty="0"/>
              <a:t>, is called malicious code.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Malicious code: The general term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Homogeneity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when all computer in the network run same OS.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If one of them is infected, then others can be infected soon.</a:t>
            </a:r>
          </a:p>
          <a:p>
            <a:pPr lvl="1"/>
            <a:endParaRPr lang="en-US" b="1" dirty="0"/>
          </a:p>
          <a:p>
            <a:r>
              <a:rPr lang="en-US" b="1" dirty="0"/>
              <a:t>Defects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systems containing errors which may be exploited by malware.</a:t>
            </a:r>
            <a:br>
              <a:rPr lang="en-US" dirty="0"/>
            </a:br>
            <a:endParaRPr lang="en-US" b="1" dirty="0"/>
          </a:p>
          <a:p>
            <a:r>
              <a:rPr lang="en-US" b="1" dirty="0"/>
              <a:t>Over-privileged users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providing over-privilege to the users, gives extra permission which may lead to attack</a:t>
            </a:r>
            <a:r>
              <a:rPr lang="en-US" b="1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/>
              <a:t>Example: Rooting </a:t>
            </a:r>
            <a:r>
              <a:rPr lang="en-US" b="1" dirty="0" err="1"/>
              <a:t>andriod</a:t>
            </a:r>
            <a:r>
              <a:rPr lang="en-US" b="1" dirty="0"/>
              <a:t> devices and </a:t>
            </a:r>
            <a:r>
              <a:rPr lang="en-US" b="1" dirty="0" err="1"/>
              <a:t>jailbreaking</a:t>
            </a:r>
            <a:r>
              <a:rPr lang="en-US" b="1" dirty="0"/>
              <a:t> </a:t>
            </a:r>
            <a:r>
              <a:rPr lang="en-US" b="1" dirty="0" err="1"/>
              <a:t>ios</a:t>
            </a:r>
            <a:r>
              <a:rPr lang="en-US" b="1" dirty="0"/>
              <a:t> devices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Over-privileged codes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providing over-privilege to the code, gives extra permission which may lead to attack.</a:t>
            </a:r>
            <a:br>
              <a:rPr lang="en-US" dirty="0"/>
            </a:br>
            <a:endParaRPr lang="en-US" b="1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to malicious code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Cryptanalysis</a:t>
            </a:r>
            <a:r>
              <a:rPr lang="en-US" dirty="0"/>
              <a:t> is the study  of  methods for  obtaining  the  meaning of  encrypted  information, without  access to the secret information which is normally required to do so. Typically, this involves finding a secret</a:t>
            </a:r>
          </a:p>
          <a:p>
            <a:pPr>
              <a:buNone/>
            </a:pPr>
            <a:r>
              <a:rPr lang="en-US" dirty="0"/>
              <a:t>	key.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Cryptanalytic Attacks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Man-in-the-middle attack</a:t>
            </a:r>
            <a:br>
              <a:rPr lang="en-US" b="1" dirty="0"/>
            </a:br>
            <a:endParaRPr lang="en-US" b="1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In this "man-in-the-middle attack“, the attacker is able to position himself to intercept the key exchange between two parties. 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He performs his own key exchange with each.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Users will be unknown of the attack and message interception.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attacker  uses his key to both encrypt and decrypt the message in the communication.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Brute force attack</a:t>
            </a:r>
            <a:br>
              <a:rPr lang="en-US" b="1" dirty="0"/>
            </a:br>
            <a:endParaRPr lang="en-US" b="1" dirty="0"/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A </a:t>
            </a:r>
            <a:r>
              <a:rPr lang="en-US" sz="2400" b="1" u="sng" dirty="0"/>
              <a:t>brute-force attack</a:t>
            </a:r>
            <a:r>
              <a:rPr lang="en-US" sz="2400" dirty="0"/>
              <a:t> involves trying every possible key until an intelligible translation of the cipher text into plain text  is obtained.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On average, half of all  possible keys must  be  tried to achieve success.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This can involve significant costs related to the amount of processing required to try millions of keys.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Multiple computers can be assigned to the task in parallel.</a:t>
            </a:r>
          </a:p>
          <a:p>
            <a:endParaRPr lang="en-US" sz="4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table shows the times required for a brute force attack on various key lengths.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rute 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614498"/>
            <a:ext cx="6858000" cy="294810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Denial of Service Attack (</a:t>
            </a:r>
            <a:r>
              <a:rPr lang="en-US" dirty="0" err="1"/>
              <a:t>DoS</a:t>
            </a:r>
            <a:r>
              <a:rPr lang="en-US" dirty="0"/>
              <a:t>)</a:t>
            </a:r>
          </a:p>
          <a:p>
            <a:pPr marL="624078" indent="-514350">
              <a:buFont typeface="Wingdings" pitchFamily="2" charset="2"/>
              <a:buChar char="q"/>
            </a:pPr>
            <a:r>
              <a:rPr lang="en-US" dirty="0"/>
              <a:t>a </a:t>
            </a:r>
            <a:r>
              <a:rPr lang="en-US" b="1" dirty="0"/>
              <a:t>denial-of-service attack</a:t>
            </a:r>
            <a:r>
              <a:rPr lang="en-US" dirty="0"/>
              <a:t> (</a:t>
            </a:r>
            <a:r>
              <a:rPr lang="en-US" b="1" dirty="0" err="1"/>
              <a:t>DoS</a:t>
            </a:r>
            <a:r>
              <a:rPr lang="en-US" b="1" dirty="0"/>
              <a:t> attack</a:t>
            </a:r>
            <a:r>
              <a:rPr lang="en-US" dirty="0"/>
              <a:t>) is a cyber-attack in which the perpetrator seeks to make a machine or network resource unavailable to its intended users by temporarily or indefinitely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 of a host connected to the Internet. </a:t>
            </a:r>
          </a:p>
          <a:p>
            <a:pPr marL="624078" indent="-514350">
              <a:buFont typeface="Wingdings" pitchFamily="2" charset="2"/>
              <a:buChar char="q"/>
            </a:pPr>
            <a:r>
              <a:rPr lang="en-US" dirty="0"/>
              <a:t>Denial of service is typically accomplished by </a:t>
            </a:r>
            <a:r>
              <a:rPr lang="en-US" dirty="0">
                <a:solidFill>
                  <a:srgbClr val="FF0000"/>
                </a:solidFill>
              </a:rPr>
              <a:t>flooding</a:t>
            </a:r>
            <a:r>
              <a:rPr lang="en-US" dirty="0"/>
              <a:t> the targeted machine or resource with superfluous requests in an attempt to overload systems and prevent some or all legitimate requests from being fulfilled.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DoS</a:t>
            </a:r>
            <a:r>
              <a:rPr lang="en-US" dirty="0"/>
              <a:t> attack: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Flooding attacks</a:t>
            </a:r>
            <a:br>
              <a:rPr lang="en-US" dirty="0"/>
            </a:br>
            <a:r>
              <a:rPr lang="en-US" dirty="0"/>
              <a:t>flooding is the more common form of </a:t>
            </a:r>
            <a:r>
              <a:rPr lang="en-US" dirty="0" err="1"/>
              <a:t>DoS</a:t>
            </a:r>
            <a:r>
              <a:rPr lang="en-US" dirty="0"/>
              <a:t>  attack.</a:t>
            </a:r>
            <a:br>
              <a:rPr lang="en-US" dirty="0"/>
            </a:br>
            <a:r>
              <a:rPr lang="en-US" dirty="0"/>
              <a:t>It occurs when the attacker overwhelms the system by large amount of traffic that the server is unable to handle.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ICMP flood</a:t>
            </a:r>
            <a:br>
              <a:rPr lang="en-US" dirty="0"/>
            </a:br>
            <a:r>
              <a:rPr lang="en-US" dirty="0"/>
              <a:t>- also known as ping flood.</a:t>
            </a:r>
            <a:br>
              <a:rPr lang="en-US" dirty="0"/>
            </a:br>
            <a:r>
              <a:rPr lang="en-US" dirty="0"/>
              <a:t>- Type of attack that sends packets of information to every computer in a targeted network.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SYN flood</a:t>
            </a:r>
          </a:p>
          <a:p>
            <a:pPr>
              <a:buNone/>
            </a:pPr>
            <a:r>
              <a:rPr lang="en-US" dirty="0"/>
              <a:t>	-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SYN flood</a:t>
            </a:r>
          </a:p>
          <a:p>
            <a:pPr>
              <a:buFontTx/>
              <a:buChar char="-"/>
            </a:pPr>
            <a:r>
              <a:rPr lang="en-US" dirty="0"/>
              <a:t>In a SYN flood scenario, the requester sends multiple SYN requests, but either does not respond to the host’s SYN-ACK response.</a:t>
            </a:r>
          </a:p>
          <a:p>
            <a:pPr>
              <a:buFontTx/>
              <a:buChar char="-"/>
            </a:pPr>
            <a:r>
              <a:rPr lang="en-US" dirty="0"/>
              <a:t>the host system continues to wait for acknowledgement for each of the requests, binding resources until no new connections can be made, and ultimately resulting in denial of service.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Denial of Service Attack(</a:t>
            </a:r>
            <a:r>
              <a:rPr lang="en-US" dirty="0" err="1"/>
              <a:t>DDoS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DDoS</a:t>
            </a:r>
            <a:r>
              <a:rPr lang="en-US" dirty="0"/>
              <a:t> attack is an attack where multiple compromised systems simultaneously attack a single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program is a sequence of instructions that are caused to achieve a desired functionality.</a:t>
            </a:r>
          </a:p>
          <a:p>
            <a:r>
              <a:rPr lang="en-US" dirty="0"/>
              <a:t>the program is termed malicious when their sequences of instructions are used to intentionally cause adverse affects to the system.</a:t>
            </a:r>
          </a:p>
          <a:p>
            <a:r>
              <a:rPr lang="en-US" b="1" u="sng" dirty="0"/>
              <a:t>Note: A ‘bug’ is not a malicious code:</a:t>
            </a:r>
            <a:r>
              <a:rPr lang="en-US" b="1" dirty="0"/>
              <a:t> </a:t>
            </a:r>
            <a:r>
              <a:rPr lang="en-US" dirty="0"/>
              <a:t>it’s just a code with some errors which can be fixed. Usually, Beta version </a:t>
            </a:r>
            <a:r>
              <a:rPr lang="en-US" dirty="0" err="1"/>
              <a:t>softwares</a:t>
            </a:r>
            <a:r>
              <a:rPr lang="en-US" dirty="0"/>
              <a:t> contain bugs.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Intruder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en-US" dirty="0"/>
              <a:t>Intruder is a person who attempts to gain unauthorized access to a system, to damage that system or to disturb data on that system.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Examples of intrusion:</a:t>
            </a:r>
          </a:p>
          <a:p>
            <a:pPr>
              <a:buFontTx/>
              <a:buChar char="-"/>
            </a:pPr>
            <a:r>
              <a:rPr lang="en-US" dirty="0"/>
              <a:t>Cracking of passwords</a:t>
            </a:r>
          </a:p>
          <a:p>
            <a:pPr>
              <a:buFontTx/>
              <a:buChar char="-"/>
            </a:pPr>
            <a:r>
              <a:rPr lang="en-US" dirty="0"/>
              <a:t>Copying a database contents</a:t>
            </a:r>
          </a:p>
          <a:p>
            <a:pPr>
              <a:buFontTx/>
              <a:buChar char="-"/>
            </a:pPr>
            <a:r>
              <a:rPr lang="en-US" dirty="0"/>
              <a:t>Viewing sensitive data</a:t>
            </a:r>
          </a:p>
          <a:p>
            <a:pPr>
              <a:buFontTx/>
              <a:buChar char="-"/>
            </a:pPr>
            <a:r>
              <a:rPr lang="en-US" dirty="0"/>
              <a:t>Running a packet sniffer</a:t>
            </a:r>
          </a:p>
          <a:p>
            <a:pPr>
              <a:buFontTx/>
              <a:buChar char="-"/>
            </a:pPr>
            <a:r>
              <a:rPr lang="en-US" dirty="0"/>
              <a:t>Gaining unauthorized network access</a:t>
            </a:r>
          </a:p>
          <a:p>
            <a:pPr>
              <a:buFontTx/>
              <a:buChar char="-"/>
            </a:pPr>
            <a:r>
              <a:rPr lang="en-US" dirty="0"/>
              <a:t>Using unattended workstation without permission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Three classes of intruders:</a:t>
            </a:r>
          </a:p>
          <a:p>
            <a:pPr marL="624078" indent="-514350">
              <a:buFont typeface="+mj-lt"/>
              <a:buAutoNum type="alphaLcParenR"/>
            </a:pPr>
            <a:r>
              <a:rPr lang="en-US" b="1" dirty="0"/>
              <a:t>Masquerader</a:t>
            </a:r>
          </a:p>
          <a:p>
            <a:pPr marL="624078" indent="-514350">
              <a:buFontTx/>
              <a:buChar char="-"/>
            </a:pPr>
            <a:r>
              <a:rPr lang="en-US" dirty="0"/>
              <a:t>unauthorized user who penetrates a system exploiting a legitimate user’s account.</a:t>
            </a:r>
          </a:p>
          <a:p>
            <a:pPr marL="624078" indent="-514350">
              <a:buFont typeface="+mj-lt"/>
              <a:buAutoNum type="alphaLcParenR" startAt="2"/>
            </a:pPr>
            <a:r>
              <a:rPr lang="en-US" b="1" dirty="0"/>
              <a:t>Misfeasor</a:t>
            </a:r>
          </a:p>
          <a:p>
            <a:pPr marL="624078" indent="-514350">
              <a:buFontTx/>
              <a:buChar char="-"/>
            </a:pPr>
            <a:r>
              <a:rPr lang="en-US" dirty="0"/>
              <a:t>legitimate user who makes unauthorized accesses or misuses his privileges.</a:t>
            </a:r>
          </a:p>
          <a:p>
            <a:pPr marL="624078" indent="-514350">
              <a:buFont typeface="+mj-lt"/>
              <a:buAutoNum type="alphaLcParenR" startAt="3"/>
            </a:pPr>
            <a:r>
              <a:rPr lang="en-US" b="1" dirty="0"/>
              <a:t>Clandestine user</a:t>
            </a:r>
          </a:p>
          <a:p>
            <a:pPr marL="624078" indent="-514350">
              <a:buNone/>
            </a:pPr>
            <a:r>
              <a:rPr lang="en-US" dirty="0"/>
              <a:t>- 	seizes supervisory control to evade auditing and access controls.</a:t>
            </a:r>
          </a:p>
          <a:p>
            <a:pPr marL="624078" indent="-514350">
              <a:buNone/>
            </a:pPr>
            <a:endParaRPr lang="en-US" dirty="0"/>
          </a:p>
          <a:p>
            <a:pPr marL="624078" indent="-514350">
              <a:buNone/>
            </a:pPr>
            <a:endParaRPr lang="en-US" dirty="0"/>
          </a:p>
          <a:p>
            <a:pPr marL="624078" indent="-51435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Intrusion Detection System (IDS)</a:t>
            </a:r>
          </a:p>
          <a:p>
            <a:pPr>
              <a:buFontTx/>
              <a:buChar char="-"/>
            </a:pPr>
            <a:r>
              <a:rPr lang="en-US" dirty="0"/>
              <a:t>An </a:t>
            </a:r>
            <a:r>
              <a:rPr lang="en-US" b="1" dirty="0"/>
              <a:t>Intrusion Detection System (IDS)</a:t>
            </a:r>
            <a:r>
              <a:rPr lang="en-US" dirty="0"/>
              <a:t> is a system that monitors </a:t>
            </a:r>
            <a:r>
              <a:rPr lang="en-US" b="1" dirty="0"/>
              <a:t>network traffic</a:t>
            </a:r>
            <a:r>
              <a:rPr lang="en-US" dirty="0"/>
              <a:t> </a:t>
            </a:r>
            <a:r>
              <a:rPr lang="en-US" dirty="0">
                <a:solidFill>
                  <a:srgbClr val="00B0F0"/>
                </a:solidFill>
              </a:rPr>
              <a:t>for suspicious activity and issues alerts</a:t>
            </a:r>
            <a:r>
              <a:rPr lang="en-US" dirty="0"/>
              <a:t> when such activity is discovered. </a:t>
            </a:r>
          </a:p>
          <a:p>
            <a:pPr>
              <a:buFontTx/>
              <a:buChar char="-"/>
            </a:pPr>
            <a:r>
              <a:rPr lang="en-US" dirty="0"/>
              <a:t>It is </a:t>
            </a:r>
            <a:r>
              <a:rPr lang="en-US" dirty="0">
                <a:solidFill>
                  <a:srgbClr val="00B0F0"/>
                </a:solidFill>
              </a:rPr>
              <a:t>a software application </a:t>
            </a:r>
            <a:r>
              <a:rPr lang="en-US" dirty="0"/>
              <a:t>that scans a network or a system for harmful activity or policy breaching. </a:t>
            </a:r>
          </a:p>
          <a:p>
            <a:pPr>
              <a:buFontTx/>
              <a:buChar char="-"/>
            </a:pPr>
            <a:r>
              <a:rPr lang="en-US" dirty="0"/>
              <a:t>Any malicious venture or violation is normally </a:t>
            </a:r>
            <a:r>
              <a:rPr lang="en-US" dirty="0">
                <a:solidFill>
                  <a:srgbClr val="00B0F0"/>
                </a:solidFill>
              </a:rPr>
              <a:t>reported either to an administrator or collected centrally </a:t>
            </a:r>
            <a:r>
              <a:rPr lang="en-US" dirty="0"/>
              <a:t>using a security information and event management (SIEM) system.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Classification of Intrusion Detection System: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Network Intrusion Detection System (NIDS)</a:t>
            </a:r>
          </a:p>
          <a:p>
            <a:pPr marL="624078" indent="-514350">
              <a:buFontTx/>
              <a:buChar char="-"/>
            </a:pPr>
            <a:r>
              <a:rPr lang="en-US" dirty="0"/>
              <a:t>NIDS are set up at a planned point within the network to examine traffic from all devices on the network. </a:t>
            </a:r>
          </a:p>
          <a:p>
            <a:pPr marL="624078" indent="-514350">
              <a:buFontTx/>
              <a:buChar char="-"/>
            </a:pPr>
            <a:r>
              <a:rPr lang="en-US" dirty="0"/>
              <a:t>It </a:t>
            </a:r>
            <a:r>
              <a:rPr lang="en-US" dirty="0">
                <a:solidFill>
                  <a:srgbClr val="00B0F0"/>
                </a:solidFill>
              </a:rPr>
              <a:t>performs an observation of passing traffic </a:t>
            </a:r>
            <a:r>
              <a:rPr lang="en-US" dirty="0"/>
              <a:t>on the entire subnet and matches the traffic that is passed on the subnets to the collection of known attacks. </a:t>
            </a:r>
          </a:p>
          <a:p>
            <a:pPr marL="624078" indent="-514350">
              <a:buFontTx/>
              <a:buChar char="-"/>
            </a:pPr>
            <a:r>
              <a:rPr lang="en-US" dirty="0"/>
              <a:t>Once an attack is identified or </a:t>
            </a:r>
            <a:r>
              <a:rPr lang="en-US" dirty="0">
                <a:solidFill>
                  <a:srgbClr val="00B0F0"/>
                </a:solidFill>
              </a:rPr>
              <a:t>abnormal behavior is observed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alert can be sent</a:t>
            </a:r>
            <a:r>
              <a:rPr lang="en-US" dirty="0"/>
              <a:t> to the administrator.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 startAt="2"/>
            </a:pPr>
            <a:r>
              <a:rPr lang="en-US" dirty="0"/>
              <a:t>Host Intrusion Detection System (HIDS)</a:t>
            </a:r>
          </a:p>
          <a:p>
            <a:pPr marL="624078" indent="-514350">
              <a:buFontTx/>
              <a:buChar char="-"/>
            </a:pPr>
            <a:r>
              <a:rPr lang="en-US" dirty="0"/>
              <a:t>Host intrusion detection systems (HIDS) </a:t>
            </a:r>
            <a:r>
              <a:rPr lang="en-US" dirty="0">
                <a:solidFill>
                  <a:srgbClr val="FF0000"/>
                </a:solidFill>
              </a:rPr>
              <a:t>run on independent hosts or devices </a:t>
            </a:r>
            <a:r>
              <a:rPr lang="en-US" dirty="0"/>
              <a:t>on the network. </a:t>
            </a:r>
          </a:p>
          <a:p>
            <a:pPr marL="624078" indent="-514350">
              <a:buFontTx/>
              <a:buChar char="-"/>
            </a:pPr>
            <a:r>
              <a:rPr lang="en-US" dirty="0"/>
              <a:t>A HIDS </a:t>
            </a:r>
            <a:r>
              <a:rPr lang="en-US" dirty="0">
                <a:solidFill>
                  <a:srgbClr val="FF0000"/>
                </a:solidFill>
              </a:rPr>
              <a:t>monitors the </a:t>
            </a:r>
            <a:r>
              <a:rPr lang="en-US" b="1" u="sng" dirty="0">
                <a:solidFill>
                  <a:srgbClr val="00B050"/>
                </a:solidFill>
              </a:rPr>
              <a:t>incoming and outgoing packets from the device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only and </a:t>
            </a:r>
            <a:r>
              <a:rPr lang="en-US" dirty="0">
                <a:solidFill>
                  <a:srgbClr val="00B0F0"/>
                </a:solidFill>
              </a:rPr>
              <a:t>will alert the administrator if suspicious or malicious activity is detected</a:t>
            </a:r>
            <a:r>
              <a:rPr lang="en-US" dirty="0"/>
              <a:t>.</a:t>
            </a:r>
          </a:p>
          <a:p>
            <a:pPr marL="624078" indent="-514350">
              <a:buFontTx/>
              <a:buChar char="-"/>
            </a:pPr>
            <a:r>
              <a:rPr lang="en-US" dirty="0"/>
              <a:t>It takes a snapshot of existing system files and compares it with the previous snapshot.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 startAt="3"/>
            </a:pPr>
            <a:r>
              <a:rPr lang="en-US" dirty="0"/>
              <a:t>Application Protocol-based Intrusion Detection System (APIDS)</a:t>
            </a:r>
          </a:p>
          <a:p>
            <a:pPr marL="624078" indent="-514350">
              <a:buFontTx/>
              <a:buChar char="-"/>
            </a:pPr>
            <a:r>
              <a:rPr lang="en-US" dirty="0"/>
              <a:t>Application Protocol-based Intrusion Detection System (APIDS) is a system or agent that generally resides within a group of servers. </a:t>
            </a:r>
          </a:p>
          <a:p>
            <a:pPr marL="624078" indent="-5143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It identifies the intrusions by monitoring and interpreting the communication on application specific protocols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Detection Method of IDS: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Signature-based Method</a:t>
            </a:r>
          </a:p>
          <a:p>
            <a:pPr marL="624078" indent="-5143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Detects on the basis of the already known malicious instruction </a:t>
            </a:r>
            <a:r>
              <a:rPr lang="en-US" dirty="0"/>
              <a:t>sequence that is used by the malware. </a:t>
            </a:r>
          </a:p>
          <a:p>
            <a:pPr marL="624078" indent="-514350">
              <a:buFontTx/>
              <a:buChar char="-"/>
            </a:pPr>
            <a:r>
              <a:rPr lang="en-US" dirty="0"/>
              <a:t>The detected patterns in the IDS are known as signatures.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 startAt="2"/>
            </a:pPr>
            <a:r>
              <a:rPr lang="en-US" dirty="0"/>
              <a:t>Anomaly-based Method</a:t>
            </a:r>
          </a:p>
          <a:p>
            <a:pPr marL="624078" indent="-514350">
              <a:buFontTx/>
              <a:buChar char="-"/>
            </a:pPr>
            <a:r>
              <a:rPr lang="en-US" dirty="0"/>
              <a:t>Introduced to </a:t>
            </a:r>
            <a:r>
              <a:rPr lang="en-US" dirty="0">
                <a:solidFill>
                  <a:srgbClr val="FF0000"/>
                </a:solidFill>
              </a:rPr>
              <a:t>detect the unknown malware </a:t>
            </a:r>
            <a:r>
              <a:rPr lang="en-US" dirty="0"/>
              <a:t>attacks as new malware are developed rapidly. </a:t>
            </a:r>
          </a:p>
          <a:p>
            <a:pPr marL="624078" indent="-514350">
              <a:buFontTx/>
              <a:buChar char="-"/>
            </a:pPr>
            <a:r>
              <a:rPr lang="en-US" dirty="0"/>
              <a:t>In anomaly-based IDS there is </a:t>
            </a:r>
            <a:r>
              <a:rPr lang="en-US" dirty="0">
                <a:solidFill>
                  <a:srgbClr val="FF0000"/>
                </a:solidFill>
              </a:rPr>
              <a:t>use of machine learning</a:t>
            </a:r>
            <a:r>
              <a:rPr lang="en-US" dirty="0"/>
              <a:t> to create a trustful activity model and anything coming is </a:t>
            </a:r>
            <a:r>
              <a:rPr lang="en-US" dirty="0">
                <a:solidFill>
                  <a:srgbClr val="FF0000"/>
                </a:solidFill>
              </a:rPr>
              <a:t>compared with that model</a:t>
            </a:r>
            <a:r>
              <a:rPr lang="en-US" dirty="0"/>
              <a:t> and it is declared suspicious if it is not found in model.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F83357-F6DA-4372-8567-7931B36B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		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/>
              <a:t>Self-study a </a:t>
            </a:r>
            <a:r>
              <a:rPr lang="en-US"/>
              <a:t>bit in </a:t>
            </a:r>
            <a:r>
              <a:rPr lang="en-US" dirty="0"/>
              <a:t>detail about topics covered in  this unit.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6EACD-ACC5-4BE9-B752-AABDBFE6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Malicious Program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Needs host program                      Independent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Logic    Trojan        Virus                 Worms</a:t>
            </a:r>
            <a:br>
              <a:rPr lang="en-US" dirty="0"/>
            </a:br>
            <a:r>
              <a:rPr lang="en-US" dirty="0"/>
              <a:t>Bomb    Horse</a:t>
            </a:r>
          </a:p>
          <a:p>
            <a:pPr>
              <a:buNone/>
            </a:pPr>
            <a:r>
              <a:rPr lang="en-US" dirty="0"/>
              <a:t>                                   *can replicate itself    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43400" y="1905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2421984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7800" y="2498184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9000" y="2438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3600" y="3200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22268" y="35814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3633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9708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04132" y="3581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15200" y="3200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43434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67400" y="43434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800" b="1" dirty="0"/>
              <a:t>End of </a:t>
            </a:r>
            <a:r>
              <a:rPr lang="en-US" sz="4800" b="1"/>
              <a:t>Unit ‘7’</a:t>
            </a:r>
            <a:endParaRPr lang="en-US" sz="4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Virus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Trojan Horse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Logic Bomb</a:t>
            </a:r>
            <a:br>
              <a:rPr lang="en-US" dirty="0"/>
            </a:br>
            <a:endParaRPr lang="en-US" dirty="0"/>
          </a:p>
          <a:p>
            <a:r>
              <a:rPr lang="en-US" dirty="0"/>
              <a:t>Worm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malicious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Virus</a:t>
            </a:r>
            <a:br>
              <a:rPr lang="en-US" b="1" dirty="0"/>
            </a:br>
            <a:endParaRPr lang="en-US" b="1" dirty="0"/>
          </a:p>
          <a:p>
            <a:pPr lvl="1">
              <a:buFont typeface="Wingdings" pitchFamily="2" charset="2"/>
              <a:buChar char="q"/>
            </a:pPr>
            <a:r>
              <a:rPr lang="en-US" b="1" dirty="0"/>
              <a:t>V</a:t>
            </a:r>
            <a:r>
              <a:rPr lang="en-US" dirty="0"/>
              <a:t>ital </a:t>
            </a:r>
            <a:r>
              <a:rPr lang="en-US" b="1" dirty="0"/>
              <a:t>I</a:t>
            </a:r>
            <a:r>
              <a:rPr lang="en-US" dirty="0"/>
              <a:t>nformation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U</a:t>
            </a:r>
            <a:r>
              <a:rPr lang="en-US" dirty="0"/>
              <a:t>nder </a:t>
            </a:r>
            <a:r>
              <a:rPr lang="en-US" b="1" dirty="0"/>
              <a:t>S</a:t>
            </a:r>
            <a:r>
              <a:rPr lang="en-US" dirty="0"/>
              <a:t>eize</a:t>
            </a:r>
            <a:br>
              <a:rPr lang="en-US" dirty="0"/>
            </a:b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A </a:t>
            </a:r>
            <a:r>
              <a:rPr lang="en-US" dirty="0">
                <a:hlinkClick r:id="rId2"/>
              </a:rPr>
              <a:t>virus</a:t>
            </a:r>
            <a:r>
              <a:rPr lang="en-US" dirty="0"/>
              <a:t> contains malicious code that attaches itself to an application.</a:t>
            </a:r>
            <a:br>
              <a:rPr lang="en-US" dirty="0"/>
            </a:b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When the infected application is executed, the virus is launched and will attempt to spread to other computers and files in the computer.</a:t>
            </a:r>
            <a:br>
              <a:rPr lang="en-US" dirty="0"/>
            </a:b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A virus may not cause immediate damage as it needs time to replicate in order to infect other computers.</a:t>
            </a:r>
          </a:p>
          <a:p>
            <a:pPr lvl="1"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World’s some top virus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love you virus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i love you vir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2033954"/>
            <a:ext cx="8242300" cy="36175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ILOVEYOU</a:t>
            </a:r>
            <a:r>
              <a:rPr lang="en-US" dirty="0"/>
              <a:t>, sometimes referred to as </a:t>
            </a:r>
            <a:r>
              <a:rPr lang="en-US" b="1" dirty="0"/>
              <a:t>Love Bug</a:t>
            </a:r>
            <a:r>
              <a:rPr lang="en-US" dirty="0"/>
              <a:t> or </a:t>
            </a:r>
            <a:r>
              <a:rPr lang="en-US" b="1" dirty="0"/>
              <a:t>Love Letter for you</a:t>
            </a:r>
            <a:r>
              <a:rPr lang="en-US" dirty="0"/>
              <a:t>, is a computer worm that infected over ten million Windows personal computers on and after 5 May 2000 local time in the Philippines </a:t>
            </a:r>
          </a:p>
          <a:p>
            <a:r>
              <a:rPr lang="en-US" dirty="0"/>
              <a:t>When it started spreading as an email message with the subject line "ILOVEYOU" and the attachment "LOVE-LETTER-FOR-</a:t>
            </a:r>
            <a:r>
              <a:rPr lang="en-US" dirty="0" err="1"/>
              <a:t>YOU.txt.vbs</a:t>
            </a:r>
            <a:r>
              <a:rPr lang="en-US" dirty="0"/>
              <a:t>".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936</TotalTime>
  <Words>2335</Words>
  <Application>Microsoft Office PowerPoint</Application>
  <PresentationFormat>On-screen Show (4:3)</PresentationFormat>
  <Paragraphs>234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Lucida Sans Unicode</vt:lpstr>
      <vt:lpstr>Verdana</vt:lpstr>
      <vt:lpstr>Wingdings</vt:lpstr>
      <vt:lpstr>Wingdings 2</vt:lpstr>
      <vt:lpstr>Wingdings 3</vt:lpstr>
      <vt:lpstr>Concourse</vt:lpstr>
      <vt:lpstr>Malicious Logic</vt:lpstr>
      <vt:lpstr>PowerPoint Presentation</vt:lpstr>
      <vt:lpstr>Malicious code: The general term</vt:lpstr>
      <vt:lpstr>PowerPoint Presentation</vt:lpstr>
      <vt:lpstr>PowerPoint Presentation</vt:lpstr>
      <vt:lpstr>Types of malicious code</vt:lpstr>
      <vt:lpstr>PowerPoint Presentation</vt:lpstr>
      <vt:lpstr>World’s some top virus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Infection algorithm of Virus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Trojan Horse</vt:lpstr>
      <vt:lpstr>PowerPoint Presentation</vt:lpstr>
      <vt:lpstr>Types of Worms</vt:lpstr>
      <vt:lpstr>PowerPoint Presentation</vt:lpstr>
      <vt:lpstr>Example of Logic Bomb</vt:lpstr>
      <vt:lpstr>Vulnerability to malicious code</vt:lpstr>
      <vt:lpstr>Cryptanalytic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Viruses, Trojan Horse and Worms</dc:title>
  <dc:creator>Avi</dc:creator>
  <cp:lastModifiedBy>Abhishek Dewan</cp:lastModifiedBy>
  <cp:revision>128</cp:revision>
  <dcterms:created xsi:type="dcterms:W3CDTF">2017-03-14T16:22:23Z</dcterms:created>
  <dcterms:modified xsi:type="dcterms:W3CDTF">2021-12-13T06:17:14Z</dcterms:modified>
</cp:coreProperties>
</file>