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sldIdLst>
    <p:sldId id="256" r:id="rId2"/>
    <p:sldId id="303" r:id="rId3"/>
    <p:sldId id="304" r:id="rId4"/>
    <p:sldId id="307" r:id="rId5"/>
    <p:sldId id="308" r:id="rId6"/>
    <p:sldId id="309" r:id="rId7"/>
    <p:sldId id="310" r:id="rId8"/>
    <p:sldId id="288" r:id="rId9"/>
    <p:sldId id="258" r:id="rId10"/>
    <p:sldId id="278" r:id="rId11"/>
    <p:sldId id="272" r:id="rId12"/>
    <p:sldId id="270" r:id="rId13"/>
    <p:sldId id="312" r:id="rId14"/>
    <p:sldId id="313" r:id="rId15"/>
    <p:sldId id="314" r:id="rId16"/>
    <p:sldId id="315" r:id="rId17"/>
    <p:sldId id="316" r:id="rId18"/>
    <p:sldId id="317" r:id="rId19"/>
    <p:sldId id="311" r:id="rId20"/>
    <p:sldId id="318" r:id="rId21"/>
    <p:sldId id="319" r:id="rId22"/>
    <p:sldId id="320" r:id="rId23"/>
    <p:sldId id="381" r:id="rId24"/>
    <p:sldId id="321" r:id="rId25"/>
    <p:sldId id="322" r:id="rId26"/>
    <p:sldId id="323" r:id="rId27"/>
    <p:sldId id="324" r:id="rId28"/>
    <p:sldId id="325" r:id="rId29"/>
    <p:sldId id="326" r:id="rId30"/>
    <p:sldId id="329" r:id="rId31"/>
    <p:sldId id="327" r:id="rId32"/>
    <p:sldId id="330" r:id="rId33"/>
    <p:sldId id="331" r:id="rId34"/>
    <p:sldId id="332" r:id="rId35"/>
    <p:sldId id="334" r:id="rId36"/>
    <p:sldId id="335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283" r:id="rId48"/>
    <p:sldId id="347" r:id="rId49"/>
    <p:sldId id="348" r:id="rId50"/>
    <p:sldId id="349" r:id="rId51"/>
    <p:sldId id="350" r:id="rId52"/>
    <p:sldId id="351" r:id="rId53"/>
    <p:sldId id="352" r:id="rId54"/>
    <p:sldId id="353" r:id="rId55"/>
    <p:sldId id="354" r:id="rId56"/>
    <p:sldId id="355" r:id="rId57"/>
    <p:sldId id="356" r:id="rId58"/>
    <p:sldId id="357" r:id="rId59"/>
    <p:sldId id="360" r:id="rId60"/>
    <p:sldId id="358" r:id="rId61"/>
    <p:sldId id="361" r:id="rId62"/>
    <p:sldId id="363" r:id="rId63"/>
    <p:sldId id="362" r:id="rId64"/>
    <p:sldId id="364" r:id="rId65"/>
    <p:sldId id="365" r:id="rId66"/>
    <p:sldId id="366" r:id="rId67"/>
    <p:sldId id="367" r:id="rId68"/>
    <p:sldId id="369" r:id="rId69"/>
    <p:sldId id="370" r:id="rId70"/>
    <p:sldId id="368" r:id="rId71"/>
    <p:sldId id="371" r:id="rId72"/>
    <p:sldId id="373" r:id="rId73"/>
    <p:sldId id="372" r:id="rId74"/>
    <p:sldId id="374" r:id="rId75"/>
    <p:sldId id="376" r:id="rId76"/>
    <p:sldId id="377" r:id="rId77"/>
    <p:sldId id="375" r:id="rId78"/>
    <p:sldId id="378" r:id="rId79"/>
    <p:sldId id="379" r:id="rId80"/>
    <p:sldId id="380" r:id="rId81"/>
    <p:sldId id="382" r:id="rId82"/>
    <p:sldId id="383" r:id="rId8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75091" autoAdjust="0"/>
  </p:normalViewPr>
  <p:slideViewPr>
    <p:cSldViewPr snapToGrid="0">
      <p:cViewPr varScale="1">
        <p:scale>
          <a:sx n="72" d="100"/>
          <a:sy n="72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245-6107-44A1-ADE1-2323F26B6E9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F1085-292F-43CC-AECE-421FA846F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4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F1085-292F-43CC-AECE-421FA846FF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5F1085-292F-43CC-AECE-421FA846FF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4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BE52D88E-B4F5-41B7-88F3-74919D73A9E4}" type="datetime1">
              <a:rPr lang="en-US" smtClean="0"/>
              <a:t>2/20/2024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70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2B02-B23E-4950-8E08-9278D8191D54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9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B5555-5AF9-45B1-ABD5-BC6CB5B41CA3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788"/>
            <a:ext cx="10515600" cy="1325563"/>
          </a:xfrm>
        </p:spPr>
        <p:txBody>
          <a:bodyPr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4683013"/>
          </a:xfrm>
        </p:spPr>
        <p:txBody>
          <a:bodyPr/>
          <a:lstStyle>
            <a:lvl1pPr algn="just">
              <a:spcAft>
                <a:spcPts val="1200"/>
              </a:spcAft>
              <a:defRPr/>
            </a:lvl1pPr>
            <a:lvl2pPr algn="just">
              <a:spcAft>
                <a:spcPts val="600"/>
              </a:spcAft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1757-5938-480C-B640-6249BBE30342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09692364-13FC-47D4-9585-56F3A59B99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6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6784-D295-43B8-95F0-A7B7CC74A673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A3E60-C1EB-4CE1-92A1-BDF053634D47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869D-E17F-4F97-A904-5160B66FCEDA}" type="datetime1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6B909-6846-43F5-B130-2B4E1F05C066}" type="datetime1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5169A-A04B-4917-8550-21D7EA456FBA}" type="datetime1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0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C2B-A365-4943-B252-47D3217ED28F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4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AAC14-3E6D-45A9-B1D4-613F8C7D615A}" type="datetime1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5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B074F-DC9A-4561-9C48-A81E7892A945}" type="datetime1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92364-13FC-47D4-9585-56F3A59B9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68586"/>
          </a:xfrm>
        </p:spPr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1146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sz="5400" dirty="0"/>
              <a:t>Unit 1:</a:t>
            </a:r>
            <a:br>
              <a:rPr lang="en-US" sz="5400" dirty="0"/>
            </a:br>
            <a:r>
              <a:rPr lang="en-US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 of Systems Analysis and Design </a:t>
            </a:r>
            <a:endParaRPr lang="en-US" sz="1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6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097"/>
            <a:ext cx="10515600" cy="56453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– raw facts that provide some insight to events occurring in system</a:t>
            </a:r>
          </a:p>
          <a:p>
            <a:pPr marL="0" indent="0">
              <a:buNone/>
            </a:pPr>
            <a:r>
              <a:rPr lang="en-US" dirty="0"/>
              <a:t>Information is data shaped in a meaningful form.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74D0E2-35E5-4D4F-FC6E-14725C56280E}"/>
              </a:ext>
            </a:extLst>
          </p:cNvPr>
          <p:cNvGrpSpPr/>
          <p:nvPr/>
        </p:nvGrpSpPr>
        <p:grpSpPr>
          <a:xfrm>
            <a:off x="1510748" y="2454791"/>
            <a:ext cx="7494104" cy="2558416"/>
            <a:chOff x="1510748" y="2988322"/>
            <a:chExt cx="7494104" cy="255841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DE65503-903C-002A-08FB-FA9C85C44891}"/>
                </a:ext>
              </a:extLst>
            </p:cNvPr>
            <p:cNvSpPr/>
            <p:nvPr/>
          </p:nvSpPr>
          <p:spPr>
            <a:xfrm>
              <a:off x="1510748" y="3442231"/>
              <a:ext cx="1669774" cy="8481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2A6F528-EF0C-CD6B-93DA-15BAE15CE44A}"/>
                </a:ext>
              </a:extLst>
            </p:cNvPr>
            <p:cNvSpPr/>
            <p:nvPr/>
          </p:nvSpPr>
          <p:spPr>
            <a:xfrm>
              <a:off x="4172779" y="2988322"/>
              <a:ext cx="1871869" cy="17559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Processing </a:t>
              </a:r>
            </a:p>
            <a:p>
              <a:pPr algn="ctr"/>
              <a:r>
                <a:rPr lang="en-US" dirty="0"/>
                <a:t>Classify</a:t>
              </a:r>
            </a:p>
            <a:p>
              <a:pPr algn="ctr"/>
              <a:r>
                <a:rPr lang="en-US" dirty="0"/>
                <a:t>Arrange</a:t>
              </a:r>
            </a:p>
            <a:p>
              <a:pPr algn="ctr"/>
              <a:r>
                <a:rPr lang="en-US" dirty="0"/>
                <a:t>Calculate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C98F63B-D595-1A9F-0E82-649B6CC3E07C}"/>
                </a:ext>
              </a:extLst>
            </p:cNvPr>
            <p:cNvSpPr/>
            <p:nvPr/>
          </p:nvSpPr>
          <p:spPr>
            <a:xfrm>
              <a:off x="7335078" y="3405788"/>
              <a:ext cx="1669774" cy="84813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08C19EA-0738-AE70-A3C6-CEC5E6544B54}"/>
                </a:ext>
              </a:extLst>
            </p:cNvPr>
            <p:cNvSpPr/>
            <p:nvPr/>
          </p:nvSpPr>
          <p:spPr>
            <a:xfrm>
              <a:off x="4374874" y="5055005"/>
              <a:ext cx="1669774" cy="49173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8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Feedback</a:t>
              </a:r>
              <a:r>
                <a:rPr lang="en-US" dirty="0"/>
                <a:t>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3F8964-3445-FEAD-CEDB-45A917FEC90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3180522" y="3866300"/>
              <a:ext cx="9922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E88B877-E71B-E38A-CF05-B6AAD7257C75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016487" y="3816626"/>
              <a:ext cx="1318591" cy="13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B3A67FC-051D-97FB-082C-72068928AEA3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8169965" y="4253927"/>
              <a:ext cx="0" cy="78189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C68792E-382A-65A7-05BB-9A3CD2E23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6365" y="5022574"/>
              <a:ext cx="59436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C4A20A8-F6B3-581B-3F26-D3954DDED7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6365" y="4290370"/>
              <a:ext cx="0" cy="732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CD222E-E5FF-FBA4-6CB2-7076140E7E5E}"/>
              </a:ext>
            </a:extLst>
          </p:cNvPr>
          <p:cNvSpPr txBox="1"/>
          <p:nvPr/>
        </p:nvSpPr>
        <p:spPr>
          <a:xfrm>
            <a:off x="2948609" y="5695011"/>
            <a:ext cx="522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Basic Information System model</a:t>
            </a:r>
          </a:p>
        </p:txBody>
      </p:sp>
    </p:spTree>
    <p:extLst>
      <p:ext uri="{BB962C8B-B14F-4D97-AF65-F5344CB8AC3E}">
        <p14:creationId xmlns:p14="http://schemas.microsoft.com/office/powerpoint/2010/main" val="359256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94747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Hardware</a:t>
            </a:r>
            <a:r>
              <a:rPr lang="en-US" dirty="0"/>
              <a:t>: Computer-based information systems use computer hardware, such as processors, monitors, keyboard and printers. </a:t>
            </a:r>
          </a:p>
          <a:p>
            <a:r>
              <a:rPr lang="en-US" b="1" dirty="0"/>
              <a:t>Software</a:t>
            </a:r>
            <a:r>
              <a:rPr lang="en-US" dirty="0"/>
              <a:t>: These are the programs used to organize, process, and analyze data. </a:t>
            </a:r>
          </a:p>
          <a:p>
            <a:r>
              <a:rPr lang="en-US" b="1" dirty="0"/>
              <a:t>Databases</a:t>
            </a:r>
            <a:r>
              <a:rPr lang="en-US" dirty="0"/>
              <a:t>: Information systems work with data, organized into tables and files.</a:t>
            </a:r>
          </a:p>
          <a:p>
            <a:r>
              <a:rPr lang="en-US" b="1" dirty="0"/>
              <a:t>Network</a:t>
            </a:r>
            <a:r>
              <a:rPr lang="en-US" dirty="0"/>
              <a:t>: Different elements need to be connected to each other, especially if many different people in an organization use the same information system. </a:t>
            </a:r>
          </a:p>
          <a:p>
            <a:r>
              <a:rPr lang="en-US" b="1" dirty="0"/>
              <a:t>Procedures</a:t>
            </a:r>
            <a:r>
              <a:rPr lang="en-US" dirty="0"/>
              <a:t>: These describe how specific data are processed and analyzed in order to get the answers for which the information system is designed.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2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Information systems are developed for different purposes, depending on the needs of human users and the business.</a:t>
            </a:r>
          </a:p>
          <a:p>
            <a:pPr marL="514350" indent="-514350">
              <a:buAutoNum type="arabicPeriod"/>
            </a:pPr>
            <a:r>
              <a:rPr lang="en-US" b="1" dirty="0"/>
              <a:t>Transaction processing systems (TPS) </a:t>
            </a:r>
          </a:p>
          <a:p>
            <a:r>
              <a:rPr lang="en-US" dirty="0"/>
              <a:t>function at the operational level of the organization</a:t>
            </a:r>
          </a:p>
          <a:p>
            <a:r>
              <a:rPr lang="en-US" dirty="0"/>
              <a:t>computerized information systems that were </a:t>
            </a:r>
            <a:r>
              <a:rPr lang="en-US" b="1" dirty="0"/>
              <a:t>developed</a:t>
            </a:r>
            <a:r>
              <a:rPr lang="en-US" dirty="0"/>
              <a:t> to handle/process </a:t>
            </a:r>
            <a:r>
              <a:rPr lang="en-US" b="1" dirty="0"/>
              <a:t>large amounts </a:t>
            </a:r>
            <a:r>
              <a:rPr lang="en-US" dirty="0"/>
              <a:t>of </a:t>
            </a:r>
            <a:r>
              <a:rPr lang="en-US" b="1" dirty="0"/>
              <a:t>data</a:t>
            </a:r>
            <a:r>
              <a:rPr lang="en-US" dirty="0"/>
              <a:t> for routine business transactions </a:t>
            </a:r>
          </a:p>
          <a:p>
            <a:r>
              <a:rPr lang="en-US" dirty="0"/>
              <a:t>such as </a:t>
            </a:r>
            <a:r>
              <a:rPr lang="en-US" b="1" dirty="0"/>
              <a:t>payroll</a:t>
            </a:r>
            <a:r>
              <a:rPr lang="en-US" dirty="0"/>
              <a:t> and </a:t>
            </a:r>
            <a:r>
              <a:rPr lang="en-US" b="1" dirty="0"/>
              <a:t>inventory</a:t>
            </a:r>
            <a:r>
              <a:rPr lang="en-US" dirty="0"/>
              <a:t>.</a:t>
            </a:r>
          </a:p>
          <a:p>
            <a:r>
              <a:rPr lang="en-US" b="1" dirty="0"/>
              <a:t>Process</a:t>
            </a:r>
            <a:r>
              <a:rPr lang="en-US" dirty="0"/>
              <a:t> oriented</a:t>
            </a:r>
          </a:p>
          <a:p>
            <a:r>
              <a:rPr lang="en-US" dirty="0"/>
              <a:t>Eliminates or reduces the time once required to perform them </a:t>
            </a:r>
            <a:r>
              <a:rPr lang="en-US" b="1" dirty="0"/>
              <a:t>manually</a:t>
            </a:r>
            <a:r>
              <a:rPr lang="en-US" dirty="0"/>
              <a:t>, although people must still input data to computerized systems.</a:t>
            </a:r>
          </a:p>
          <a:p>
            <a:r>
              <a:rPr lang="en-US" dirty="0"/>
              <a:t>Used for day to day operation of business without interruption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1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45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Office Automation Systems 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(OAS)</a:t>
            </a:r>
            <a:r>
              <a:rPr lang="en-US" b="1" dirty="0"/>
              <a:t> and Knowledge Work Systems 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(KWS)</a:t>
            </a:r>
            <a:r>
              <a:rPr lang="en-US" b="1" dirty="0"/>
              <a:t> </a:t>
            </a:r>
          </a:p>
          <a:p>
            <a:r>
              <a:rPr lang="en-US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OAS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 </a:t>
            </a:r>
            <a:r>
              <a:rPr lang="en-US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workers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who </a:t>
            </a:r>
            <a:r>
              <a:rPr lang="en-US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usually create new </a:t>
            </a:r>
            <a:r>
              <a:rPr lang="en-US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 rather </a:t>
            </a:r>
            <a:r>
              <a:rPr lang="en-US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to </a:t>
            </a:r>
            <a:r>
              <a:rPr lang="en-US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manipulate </a:t>
            </a:r>
            <a:r>
              <a:rPr lang="en-US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r>
              <a:rPr lang="en-US" b="1" i="0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word processing, spreadsheets, desktop publishing, electronic wo scheduling, and communication through voice mail, email (electronic mail), and teleconferencing. </a:t>
            </a:r>
          </a:p>
          <a:p>
            <a:r>
              <a:rPr lang="en-US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KWS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 </a:t>
            </a:r>
            <a:r>
              <a:rPr lang="en-US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workers 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b="1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scientists, doctors, engineers, data analyst, </a:t>
            </a:r>
            <a:r>
              <a:rPr lang="en-US" b="1" i="0" dirty="0" err="1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by aiding them in their efforts to create new knowledge</a:t>
            </a:r>
          </a:p>
          <a:p>
            <a:r>
              <a:rPr lang="en-US" dirty="0">
                <a:solidFill>
                  <a:srgbClr val="2E2E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i="0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llows them to contribute it to their organization or to society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31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9808-4B21-3486-852D-284E3C01D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456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Management information systems (MIS) </a:t>
            </a:r>
          </a:p>
          <a:p>
            <a:r>
              <a:rPr lang="en-US" dirty="0"/>
              <a:t>Converts raw data from TPS into meaningful form</a:t>
            </a:r>
          </a:p>
          <a:p>
            <a:r>
              <a:rPr lang="en-US" dirty="0"/>
              <a:t>Data oriented</a:t>
            </a:r>
          </a:p>
          <a:p>
            <a:r>
              <a:rPr lang="en-US" dirty="0"/>
              <a:t>requires people, software, and hardware to function </a:t>
            </a:r>
          </a:p>
          <a:p>
            <a:r>
              <a:rPr lang="en-US" dirty="0"/>
              <a:t>purposeful interaction between people and computers. </a:t>
            </a:r>
          </a:p>
          <a:p>
            <a:r>
              <a:rPr lang="en-US" dirty="0"/>
              <a:t>support users in accomplishing a broader spectrum of organizational </a:t>
            </a:r>
            <a:r>
              <a:rPr lang="en-US" b="1" dirty="0"/>
              <a:t>tasks</a:t>
            </a:r>
            <a:r>
              <a:rPr lang="en-US" dirty="0"/>
              <a:t> than transaction processing systems</a:t>
            </a:r>
          </a:p>
          <a:p>
            <a:r>
              <a:rPr lang="en-US" dirty="0"/>
              <a:t>including decision analysis and decision making.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a common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35D0-48E7-DFA0-9015-1DC093E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4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BF319-5FE5-8D3F-75EC-6FAE991B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9706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Decision support systems (DSS)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workers to make decision in all its phases actual decision is still the exclusive province of the decision maker.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interaction environment  for decision making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business intelligence.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data warehouse, executive info. system</a:t>
            </a:r>
          </a:p>
          <a:p>
            <a:pPr marL="0" indent="0">
              <a:buNone/>
            </a:pPr>
            <a:r>
              <a:rPr lang="en-US" b="1" dirty="0"/>
              <a:t>5. ﻿Artificial intelligence (AI) and expert systems (ES)</a:t>
            </a:r>
          </a:p>
          <a:p>
            <a:r>
              <a:rPr lang="en-US" dirty="0"/>
              <a:t>(AI) can be considered the broad field for expert systems. </a:t>
            </a:r>
          </a:p>
          <a:p>
            <a:r>
              <a:rPr lang="en-US" dirty="0"/>
              <a:t>These 2 go hand in hand</a:t>
            </a:r>
          </a:p>
          <a:p>
            <a:r>
              <a:rPr lang="en-US" dirty="0"/>
              <a:t>Extension of DSS</a:t>
            </a:r>
          </a:p>
          <a:p>
            <a:r>
              <a:rPr lang="en-US" dirty="0"/>
              <a:t>AI research goals:</a:t>
            </a:r>
          </a:p>
          <a:p>
            <a:pPr lvl="1"/>
            <a:r>
              <a:rPr lang="en-US" sz="2800" dirty="0"/>
              <a:t>understanding natural language and </a:t>
            </a:r>
          </a:p>
          <a:p>
            <a:pPr lvl="1"/>
            <a:r>
              <a:rPr lang="en-US" sz="2800" dirty="0"/>
              <a:t>analyzing the ability to reason through a problem to its logical conclusion.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461A2-212E-67D6-3309-2108CB30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379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449805"/>
          </a:xfrm>
        </p:spPr>
        <p:txBody>
          <a:bodyPr>
            <a:normAutofit/>
          </a:bodyPr>
          <a:lstStyle/>
          <a:p>
            <a:r>
              <a:rPr lang="en-US" dirty="0"/>
              <a:t>Expert systems use the approaches of AI reasoning to solve the problems put to them by business users.</a:t>
            </a:r>
          </a:p>
          <a:p>
            <a:r>
              <a:rPr lang="en-US" dirty="0"/>
              <a:t>also called </a:t>
            </a:r>
            <a:r>
              <a:rPr lang="en-US" b="1" dirty="0"/>
              <a:t>a knowledge- based system,</a:t>
            </a:r>
            <a:r>
              <a:rPr lang="en-US" dirty="0"/>
              <a:t> effectively </a:t>
            </a:r>
            <a:r>
              <a:rPr lang="en-US" b="1" dirty="0"/>
              <a:t>captures</a:t>
            </a:r>
            <a:r>
              <a:rPr lang="en-US" dirty="0"/>
              <a:t> and </a:t>
            </a:r>
            <a:r>
              <a:rPr lang="en-US" b="1" dirty="0"/>
              <a:t>uses</a:t>
            </a:r>
            <a:r>
              <a:rPr lang="en-US" dirty="0"/>
              <a:t> the </a:t>
            </a:r>
            <a:r>
              <a:rPr lang="en-US" b="1" dirty="0"/>
              <a:t>knowledge</a:t>
            </a:r>
            <a:r>
              <a:rPr lang="en-US" dirty="0"/>
              <a:t> of a </a:t>
            </a:r>
            <a:r>
              <a:rPr lang="en-US" b="1" dirty="0"/>
              <a:t>human</a:t>
            </a:r>
            <a:r>
              <a:rPr lang="en-US" dirty="0"/>
              <a:t> </a:t>
            </a:r>
            <a:r>
              <a:rPr lang="en-US" b="1" dirty="0"/>
              <a:t>experts</a:t>
            </a:r>
            <a:r>
              <a:rPr lang="en-US" dirty="0"/>
              <a:t> for solving a particular problem experienced in an organization. </a:t>
            </a:r>
          </a:p>
          <a:p>
            <a:r>
              <a:rPr lang="en-US" dirty="0"/>
              <a:t>Notice that unlike </a:t>
            </a:r>
            <a:r>
              <a:rPr lang="en-US" b="1" dirty="0"/>
              <a:t>DSS</a:t>
            </a:r>
            <a:r>
              <a:rPr lang="en-US" dirty="0"/>
              <a:t>, which leave the ultimate judgment to the </a:t>
            </a:r>
            <a:r>
              <a:rPr lang="en-US" b="1" dirty="0"/>
              <a:t>decision maker</a:t>
            </a:r>
            <a:r>
              <a:rPr lang="en-US" dirty="0"/>
              <a:t>, an expert system </a:t>
            </a:r>
            <a:r>
              <a:rPr lang="en-US" b="1" dirty="0"/>
              <a:t>selects</a:t>
            </a:r>
            <a:r>
              <a:rPr lang="en-US" dirty="0"/>
              <a:t> the </a:t>
            </a:r>
            <a:r>
              <a:rPr lang="en-US" b="1" dirty="0"/>
              <a:t>best solution</a:t>
            </a:r>
            <a:r>
              <a:rPr lang="en-US" dirty="0"/>
              <a:t> to a problem or a specific class of problems.</a:t>
            </a:r>
          </a:p>
          <a:p>
            <a:r>
              <a:rPr lang="en-US" dirty="0"/>
              <a:t>The basic components of an expert system are </a:t>
            </a:r>
          </a:p>
          <a:p>
            <a:pPr lvl="1"/>
            <a:r>
              <a:rPr lang="en-US" dirty="0"/>
              <a:t>the knowledge base, </a:t>
            </a:r>
          </a:p>
          <a:p>
            <a:pPr lvl="1"/>
            <a:r>
              <a:rPr lang="en-US" dirty="0"/>
              <a:t>an inference engine connecting the user with the system by processing queries via languages such as structured query language (SQL), </a:t>
            </a:r>
          </a:p>
          <a:p>
            <a:pPr lvl="1"/>
            <a:r>
              <a:rPr lang="en-US" dirty="0"/>
              <a:t>and the user interface.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99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9C2A-95CC-6E7A-2F00-15A5CBD3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6. Group decision support systems (GDSS) and computer-supported collaborative work systems (CSCWS)</a:t>
            </a:r>
          </a:p>
          <a:p>
            <a:r>
              <a:rPr lang="en-US" dirty="0"/>
              <a:t>Organizations are reliant on groups or teams to make decisions together and find a solution. </a:t>
            </a:r>
          </a:p>
          <a:p>
            <a:r>
              <a:rPr lang="en-US" dirty="0"/>
              <a:t>GDSS systems are intended to bring a group together to solve a problem with creation.</a:t>
            </a:r>
          </a:p>
          <a:p>
            <a:r>
              <a:rPr lang="en-US" dirty="0"/>
              <a:t>Enables effective </a:t>
            </a:r>
            <a:r>
              <a:rPr lang="en-US" b="1" dirty="0"/>
              <a:t>communication</a:t>
            </a:r>
            <a:r>
              <a:rPr lang="en-US" dirty="0"/>
              <a:t> between workers, partners, customers suppliers, </a:t>
            </a:r>
            <a:r>
              <a:rPr lang="en-US" dirty="0" err="1"/>
              <a:t>etc</a:t>
            </a:r>
            <a:r>
              <a:rPr lang="en-US" dirty="0"/>
              <a:t> to enhance their </a:t>
            </a:r>
            <a:r>
              <a:rPr lang="en-US" b="1" dirty="0"/>
              <a:t>ability</a:t>
            </a:r>
            <a:r>
              <a:rPr lang="en-US" dirty="0"/>
              <a:t>  to collaborate.</a:t>
            </a:r>
          </a:p>
          <a:p>
            <a:r>
              <a:rPr lang="en-US" dirty="0"/>
              <a:t>GDSS software can be designed to minimize typical </a:t>
            </a:r>
            <a:r>
              <a:rPr lang="en-US" b="1" dirty="0"/>
              <a:t>negative</a:t>
            </a:r>
            <a:r>
              <a:rPr lang="en-US" dirty="0"/>
              <a:t> group behaviors such as the help of various supports such as </a:t>
            </a:r>
            <a:r>
              <a:rPr lang="en-US" b="1" dirty="0"/>
              <a:t>polling</a:t>
            </a:r>
            <a:r>
              <a:rPr lang="en-US" dirty="0"/>
              <a:t>, </a:t>
            </a:r>
            <a:r>
              <a:rPr lang="en-US" b="1" dirty="0"/>
              <a:t>questionnaires</a:t>
            </a:r>
            <a:r>
              <a:rPr lang="en-US" dirty="0"/>
              <a:t>, </a:t>
            </a:r>
            <a:r>
              <a:rPr lang="en-US" b="1" dirty="0"/>
              <a:t>brainstorming</a:t>
            </a:r>
            <a:r>
              <a:rPr lang="en-US" dirty="0"/>
              <a:t>, and </a:t>
            </a:r>
            <a:r>
              <a:rPr lang="en-US" b="1" dirty="0"/>
              <a:t>scenario</a:t>
            </a:r>
          </a:p>
          <a:p>
            <a:r>
              <a:rPr lang="en-US" dirty="0"/>
              <a:t>CSCWS, which might include software support called </a:t>
            </a:r>
            <a:r>
              <a:rPr lang="en-US" b="1" dirty="0"/>
              <a:t>groupware</a:t>
            </a:r>
            <a:r>
              <a:rPr lang="en-US" dirty="0"/>
              <a:t> for team collaboration via networked computers. Group decision support systems can also be used in a virtual setting.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4EF26-2B97-0C4E-7CFB-68441E39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69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6794-CE24-8E20-C0D1-A35576659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791"/>
            <a:ext cx="10515600" cy="5976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7. EXECUTIVE SUPPORT SYSTEMS (ESS)</a:t>
            </a:r>
          </a:p>
          <a:p>
            <a:r>
              <a:rPr lang="en-US" dirty="0"/>
              <a:t>Decision making on the strategic level. </a:t>
            </a:r>
          </a:p>
          <a:p>
            <a:r>
              <a:rPr lang="en-US" dirty="0"/>
              <a:t>incorporate data about external </a:t>
            </a:r>
            <a:r>
              <a:rPr lang="en-US" b="1" dirty="0"/>
              <a:t>environment</a:t>
            </a:r>
            <a:r>
              <a:rPr lang="en-US" dirty="0"/>
              <a:t> such as new tax laws but also draw summarized information from MIS and DSS</a:t>
            </a:r>
          </a:p>
          <a:p>
            <a:r>
              <a:rPr lang="en-US" dirty="0" err="1"/>
              <a:t>Eg</a:t>
            </a:r>
            <a:r>
              <a:rPr lang="en-US" dirty="0"/>
              <a:t>, 5 year operating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82A44-895C-C901-007F-ED8420CE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13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6878D-F4E8-FB27-A00F-C0C0DC81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17C161-988A-97DC-7B0E-1BECF2A67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983" y="136526"/>
            <a:ext cx="9448800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92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DBC6-B57D-74E7-385B-788E4C7F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System? </a:t>
            </a:r>
            <a:endParaRPr lang="en-US" sz="8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6E8F-0851-A164-25C5-E6D1CFC32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system is a collection/set/group of components/subsystems/modules that work together or 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 with each other 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accomplish some purpose. </a:t>
            </a:r>
          </a:p>
          <a:p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the 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library system</a:t>
            </a:r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librarians, books, and periodicals as components to provide knowledge for its members. </a:t>
            </a:r>
          </a:p>
          <a:p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College system, economic system, language system,</a:t>
            </a:r>
          </a:p>
          <a:p>
            <a:r>
              <a:rPr lang="en-US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system – marketing, sales, accounting, shipping, etc.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F6469-31A0-0208-044C-564B48CC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44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412B-4B13-9979-CC41-84A71D58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CA57-575A-3B7C-9EBA-5B1E8B25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94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﻿System analysis and design is a </a:t>
            </a:r>
            <a:r>
              <a:rPr lang="en-US" b="1" dirty="0"/>
              <a:t>complex</a:t>
            </a:r>
            <a:r>
              <a:rPr lang="en-US" dirty="0"/>
              <a:t>, </a:t>
            </a:r>
            <a:r>
              <a:rPr lang="en-US" b="1" dirty="0"/>
              <a:t>challenging </a:t>
            </a:r>
            <a:r>
              <a:rPr lang="en-US" dirty="0"/>
              <a:t>and </a:t>
            </a:r>
            <a:r>
              <a:rPr lang="en-US" b="1" dirty="0"/>
              <a:t>simulating</a:t>
            </a:r>
            <a:r>
              <a:rPr lang="en-US" dirty="0"/>
              <a:t> organizational process that a </a:t>
            </a:r>
            <a:r>
              <a:rPr lang="en-US" b="1" dirty="0"/>
              <a:t>team</a:t>
            </a:r>
            <a:r>
              <a:rPr lang="en-US" dirty="0"/>
              <a:t> of </a:t>
            </a:r>
            <a:r>
              <a:rPr lang="en-US" b="1" dirty="0"/>
              <a:t>business</a:t>
            </a:r>
            <a:r>
              <a:rPr lang="en-US" dirty="0"/>
              <a:t> and </a:t>
            </a:r>
            <a:r>
              <a:rPr lang="en-US" b="1" dirty="0"/>
              <a:t>systems</a:t>
            </a:r>
            <a:r>
              <a:rPr lang="en-US" dirty="0"/>
              <a:t> </a:t>
            </a:r>
            <a:r>
              <a:rPr lang="en-US" b="1" dirty="0"/>
              <a:t>professionals</a:t>
            </a:r>
            <a:r>
              <a:rPr lang="en-US" dirty="0"/>
              <a:t> uses to </a:t>
            </a:r>
            <a:r>
              <a:rPr lang="en-US" b="1" dirty="0"/>
              <a:t>develop</a:t>
            </a:r>
            <a:r>
              <a:rPr lang="en-US" dirty="0"/>
              <a:t> and </a:t>
            </a:r>
            <a:r>
              <a:rPr lang="en-US" b="1" dirty="0"/>
              <a:t>maintain</a:t>
            </a:r>
            <a:r>
              <a:rPr lang="en-US" dirty="0"/>
              <a:t> computer-based Information systems. </a:t>
            </a:r>
          </a:p>
          <a:p>
            <a:r>
              <a:rPr lang="en-US" dirty="0"/>
              <a:t>It is an organizational </a:t>
            </a:r>
            <a:r>
              <a:rPr lang="en-US" b="1" dirty="0"/>
              <a:t>improvement</a:t>
            </a:r>
            <a:r>
              <a:rPr lang="en-US" dirty="0"/>
              <a:t> process built </a:t>
            </a:r>
            <a:r>
              <a:rPr lang="en-US" b="1" dirty="0"/>
              <a:t>benefits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System Analysis </a:t>
            </a:r>
            <a:r>
              <a:rPr lang="en-US" dirty="0"/>
              <a:t>- Process of </a:t>
            </a:r>
            <a:r>
              <a:rPr lang="en-US" b="1" dirty="0"/>
              <a:t>gathering/selecting</a:t>
            </a:r>
            <a:r>
              <a:rPr lang="en-US" dirty="0"/>
              <a:t> and interpreting </a:t>
            </a:r>
            <a:r>
              <a:rPr lang="en-US" b="1" dirty="0"/>
              <a:t>facts</a:t>
            </a:r>
            <a:r>
              <a:rPr lang="en-US" dirty="0"/>
              <a:t>, </a:t>
            </a:r>
            <a:r>
              <a:rPr lang="en-US" b="1" dirty="0"/>
              <a:t>diagnosing</a:t>
            </a:r>
            <a:r>
              <a:rPr lang="en-US" dirty="0"/>
              <a:t> </a:t>
            </a:r>
            <a:r>
              <a:rPr lang="en-US" b="1" dirty="0"/>
              <a:t>problems</a:t>
            </a:r>
            <a:r>
              <a:rPr lang="en-US" dirty="0"/>
              <a:t>, and using the facts to </a:t>
            </a:r>
            <a:r>
              <a:rPr lang="en-US" b="1" dirty="0"/>
              <a:t>improve</a:t>
            </a:r>
            <a:r>
              <a:rPr lang="en-US" dirty="0"/>
              <a:t> the system.</a:t>
            </a:r>
          </a:p>
          <a:p>
            <a:pPr marL="0" indent="0">
              <a:buNone/>
            </a:pPr>
            <a:r>
              <a:rPr lang="en-US" b="1" dirty="0"/>
              <a:t>Systems Design - </a:t>
            </a:r>
            <a:r>
              <a:rPr lang="en-US" dirty="0"/>
              <a:t>Process of </a:t>
            </a:r>
            <a:r>
              <a:rPr lang="en-US" b="1" dirty="0"/>
              <a:t>planning</a:t>
            </a:r>
            <a:r>
              <a:rPr lang="en-US" dirty="0"/>
              <a:t> a </a:t>
            </a:r>
            <a:r>
              <a:rPr lang="en-US" b="1" dirty="0"/>
              <a:t>new system </a:t>
            </a:r>
            <a:r>
              <a:rPr lang="en-US" dirty="0"/>
              <a:t>to </a:t>
            </a:r>
            <a:r>
              <a:rPr lang="en-US" b="1" dirty="0"/>
              <a:t>replace</a:t>
            </a:r>
            <a:r>
              <a:rPr lang="en-US" dirty="0"/>
              <a:t> or </a:t>
            </a:r>
            <a:r>
              <a:rPr lang="en-US" b="1" dirty="0"/>
              <a:t>complement</a:t>
            </a:r>
            <a:r>
              <a:rPr lang="en-US" dirty="0"/>
              <a:t> the old. </a:t>
            </a:r>
          </a:p>
          <a:p>
            <a:pPr marL="0" indent="0">
              <a:buNone/>
            </a:pPr>
            <a:r>
              <a:rPr lang="en-US" b="1" dirty="0"/>
              <a:t>Analysis</a:t>
            </a:r>
            <a:r>
              <a:rPr lang="en-US" dirty="0"/>
              <a:t> specifies </a:t>
            </a:r>
            <a:r>
              <a:rPr lang="en-US" b="1" dirty="0"/>
              <a:t>what</a:t>
            </a:r>
            <a:r>
              <a:rPr lang="en-US" dirty="0"/>
              <a:t> the </a:t>
            </a:r>
            <a:r>
              <a:rPr lang="en-US" b="1" dirty="0"/>
              <a:t>system</a:t>
            </a:r>
            <a:r>
              <a:rPr lang="en-US" dirty="0"/>
              <a:t> should </a:t>
            </a:r>
            <a:r>
              <a:rPr lang="en-US" b="1" dirty="0"/>
              <a:t>do</a:t>
            </a:r>
            <a:r>
              <a:rPr lang="en-US" dirty="0"/>
              <a:t> and </a:t>
            </a:r>
            <a:r>
              <a:rPr lang="en-US" b="1" dirty="0"/>
              <a:t>design</a:t>
            </a:r>
            <a:r>
              <a:rPr lang="en-US" dirty="0"/>
              <a:t> states </a:t>
            </a:r>
            <a:r>
              <a:rPr lang="en-US" b="1" dirty="0"/>
              <a:t>how</a:t>
            </a:r>
            <a:r>
              <a:rPr lang="en-US" dirty="0"/>
              <a:t> to achieve the </a:t>
            </a:r>
            <a:r>
              <a:rPr lang="en-US" b="1" dirty="0"/>
              <a:t>objective.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E8900-D55C-0C5D-058A-2E5E99A57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72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FAC4-35EA-2F3D-A3DD-6618BDDAF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4557"/>
            <a:ext cx="10515600" cy="5883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, </a:t>
            </a:r>
          </a:p>
          <a:p>
            <a:r>
              <a:rPr lang="en-US" b="1" dirty="0"/>
              <a:t>software</a:t>
            </a:r>
            <a:r>
              <a:rPr lang="en-US" dirty="0"/>
              <a:t> designed to support organizational functions or processes such as </a:t>
            </a:r>
            <a:r>
              <a:rPr lang="en-US" b="1" dirty="0"/>
              <a:t>inventory management</a:t>
            </a:r>
            <a:r>
              <a:rPr lang="en-US" dirty="0"/>
              <a:t>, </a:t>
            </a:r>
            <a:r>
              <a:rPr lang="en-US" b="1" dirty="0"/>
              <a:t>payroll</a:t>
            </a:r>
            <a:r>
              <a:rPr lang="en-US" dirty="0"/>
              <a:t>, or </a:t>
            </a:r>
            <a:r>
              <a:rPr lang="en-US" b="1" dirty="0"/>
              <a:t>mark-sheet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. </a:t>
            </a:r>
          </a:p>
          <a:p>
            <a:r>
              <a:rPr lang="en-US" dirty="0"/>
              <a:t>In addition to application software, the information system includes:</a:t>
            </a:r>
          </a:p>
          <a:p>
            <a:r>
              <a:rPr lang="en-US" b="1" dirty="0"/>
              <a:t>hardware</a:t>
            </a:r>
            <a:r>
              <a:rPr lang="en-US" dirty="0"/>
              <a:t> and </a:t>
            </a:r>
            <a:r>
              <a:rPr lang="en-US" b="1" dirty="0"/>
              <a:t>systems</a:t>
            </a:r>
            <a:r>
              <a:rPr lang="en-US" dirty="0"/>
              <a:t> </a:t>
            </a:r>
            <a:r>
              <a:rPr lang="en-US" b="1" dirty="0"/>
              <a:t>software</a:t>
            </a:r>
            <a:r>
              <a:rPr lang="en-US" dirty="0"/>
              <a:t> on which the application software </a:t>
            </a:r>
            <a:r>
              <a:rPr lang="en-US" b="1" dirty="0"/>
              <a:t>runs</a:t>
            </a:r>
            <a:r>
              <a:rPr lang="en-US" dirty="0"/>
              <a:t>, </a:t>
            </a:r>
            <a:r>
              <a:rPr lang="en-US" b="1" dirty="0"/>
              <a:t>documentation</a:t>
            </a:r>
            <a:r>
              <a:rPr lang="en-US" dirty="0"/>
              <a:t> and </a:t>
            </a:r>
            <a:r>
              <a:rPr lang="en-US" b="1" dirty="0"/>
              <a:t>training materials</a:t>
            </a:r>
            <a:r>
              <a:rPr lang="en-US" dirty="0"/>
              <a:t>, </a:t>
            </a:r>
          </a:p>
          <a:p>
            <a:r>
              <a:rPr lang="en-US" dirty="0"/>
              <a:t>the specific job roles associated with the overall system, controls and the people who use the software along with their work methods.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C84D5-004C-AA1A-C6D4-F8FD808A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8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16A1D-D53A-2C31-1551-D78B15328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043"/>
            <a:ext cx="10515600" cy="65929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SAD, different Methodologies, Techniques and Tools are used: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Comprehensive step by step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multi-step approaches to quality systems development.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Methodologies incorporate several development techniques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Processes that are followed to ensure that work is Well thought-out, complete and comprehensible to others on the project team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→ Support task like conducting, interviews managing activity diagram, planning, designing reports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Computer programs to assist in application of techniques to the analysis and design process.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case tools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4520B-09CE-786A-8484-96D0F05E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36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5E3A63F-2026-E662-3C20-6B4A13C53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7339" y="1113183"/>
            <a:ext cx="5748163" cy="39836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F97CB-0592-9AC4-C4DB-42D38DA0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69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DAB8-7759-69CC-AA35-20C787D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577C-0401-FD89-3F46-8133260F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584205"/>
          </a:xfrm>
        </p:spPr>
        <p:txBody>
          <a:bodyPr>
            <a:normAutofit/>
          </a:bodyPr>
          <a:lstStyle/>
          <a:p>
            <a:r>
              <a:rPr lang="en-US" dirty="0"/>
              <a:t>systems analyst has the </a:t>
            </a:r>
            <a:r>
              <a:rPr lang="en-US" b="1" dirty="0"/>
              <a:t>primary</a:t>
            </a:r>
            <a:r>
              <a:rPr lang="en-US" dirty="0"/>
              <a:t> responsibility even though many people in organizations are responsible for systems analysis and design. </a:t>
            </a:r>
          </a:p>
          <a:p>
            <a:r>
              <a:rPr lang="en-US" dirty="0"/>
              <a:t>Its primary role is to </a:t>
            </a:r>
            <a:r>
              <a:rPr lang="en-US" b="1" dirty="0"/>
              <a:t>study</a:t>
            </a:r>
            <a:r>
              <a:rPr lang="en-US" dirty="0"/>
              <a:t> the </a:t>
            </a:r>
            <a:r>
              <a:rPr lang="en-US" b="1" dirty="0"/>
              <a:t>problems</a:t>
            </a:r>
            <a:r>
              <a:rPr lang="en-US" dirty="0"/>
              <a:t> and </a:t>
            </a:r>
            <a:r>
              <a:rPr lang="en-US" b="1" dirty="0"/>
              <a:t>needs</a:t>
            </a:r>
            <a:r>
              <a:rPr lang="en-US" dirty="0"/>
              <a:t> of an organization in order to determine </a:t>
            </a:r>
            <a:r>
              <a:rPr lang="en-US" b="1" dirty="0"/>
              <a:t>how</a:t>
            </a:r>
            <a:r>
              <a:rPr lang="en-US" dirty="0"/>
              <a:t> </a:t>
            </a:r>
            <a:r>
              <a:rPr lang="en-US" b="1" dirty="0"/>
              <a:t>people</a:t>
            </a:r>
            <a:r>
              <a:rPr lang="en-US" dirty="0"/>
              <a:t>, </a:t>
            </a:r>
            <a:r>
              <a:rPr lang="en-US" b="1" dirty="0"/>
              <a:t>methods</a:t>
            </a:r>
            <a:r>
              <a:rPr lang="en-US" dirty="0"/>
              <a:t>, and information </a:t>
            </a:r>
            <a:r>
              <a:rPr lang="en-US" b="1" dirty="0"/>
              <a:t>technology</a:t>
            </a:r>
            <a:r>
              <a:rPr lang="en-US" dirty="0"/>
              <a:t> can best be combined to bring about </a:t>
            </a:r>
            <a:r>
              <a:rPr lang="en-US" b="1" dirty="0"/>
              <a:t>improvements</a:t>
            </a:r>
            <a:r>
              <a:rPr lang="en-US" dirty="0"/>
              <a:t> in the organization. </a:t>
            </a:r>
          </a:p>
          <a:p>
            <a:r>
              <a:rPr lang="en-US" dirty="0"/>
              <a:t>helps </a:t>
            </a:r>
            <a:r>
              <a:rPr lang="en-US" b="1" dirty="0"/>
              <a:t>system</a:t>
            </a:r>
            <a:r>
              <a:rPr lang="en-US" dirty="0"/>
              <a:t> </a:t>
            </a:r>
            <a:r>
              <a:rPr lang="en-US" b="1" dirty="0"/>
              <a:t>users</a:t>
            </a:r>
            <a:r>
              <a:rPr lang="en-US" dirty="0"/>
              <a:t> and other business </a:t>
            </a:r>
            <a:r>
              <a:rPr lang="en-US" b="1" dirty="0"/>
              <a:t>managers</a:t>
            </a:r>
            <a:r>
              <a:rPr lang="en-US" dirty="0"/>
              <a:t> define their requirements for new or enhanced information services. </a:t>
            </a:r>
          </a:p>
          <a:p>
            <a:r>
              <a:rPr lang="en-US" dirty="0"/>
              <a:t>As such, a systems analyst is an agent of </a:t>
            </a:r>
            <a:r>
              <a:rPr lang="en-US" b="1" dirty="0"/>
              <a:t>change</a:t>
            </a:r>
            <a:r>
              <a:rPr lang="en-US" dirty="0"/>
              <a:t> and </a:t>
            </a:r>
            <a:r>
              <a:rPr lang="en-US" b="1" dirty="0"/>
              <a:t>innovation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BD4F6-9946-1AE1-4197-5E35E77A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80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B6D78-EDC8-CD45-A43D-D855ADF8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of the Systems Analyst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BB508-A053-0128-B4AE-D20DEB696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Systems Analyst as Consultant</a:t>
            </a:r>
          </a:p>
          <a:p>
            <a:r>
              <a:rPr lang="en-US" dirty="0"/>
              <a:t>analyst acts as a systems consultant to </a:t>
            </a:r>
            <a:r>
              <a:rPr lang="en-US" b="1" dirty="0"/>
              <a:t>humans</a:t>
            </a:r>
            <a:r>
              <a:rPr lang="en-US" dirty="0"/>
              <a:t> and their </a:t>
            </a:r>
            <a:r>
              <a:rPr lang="en-US" b="1" dirty="0"/>
              <a:t>businesses</a:t>
            </a:r>
          </a:p>
          <a:p>
            <a:r>
              <a:rPr lang="en-US" dirty="0"/>
              <a:t>hired to address information systems issues </a:t>
            </a:r>
            <a:r>
              <a:rPr lang="en-US" b="1" dirty="0"/>
              <a:t>within</a:t>
            </a:r>
            <a:r>
              <a:rPr lang="en-US" dirty="0"/>
              <a:t> a </a:t>
            </a:r>
            <a:r>
              <a:rPr lang="en-US" b="1" dirty="0"/>
              <a:t>business</a:t>
            </a:r>
            <a:r>
              <a:rPr lang="en-US" dirty="0"/>
              <a:t>. </a:t>
            </a:r>
          </a:p>
          <a:p>
            <a:r>
              <a:rPr lang="en-US" dirty="0"/>
              <a:t>Provides fresh perspective and viewpoints that other people in an organization do not possess. </a:t>
            </a:r>
          </a:p>
          <a:p>
            <a:pPr marL="0" indent="0">
              <a:buNone/>
            </a:pPr>
            <a:r>
              <a:rPr lang="en-US" b="1" dirty="0"/>
              <a:t>2. Systems Analyst as Supporting Expert</a:t>
            </a:r>
          </a:p>
          <a:p>
            <a:r>
              <a:rPr lang="en-US" dirty="0"/>
              <a:t>analyst draws on </a:t>
            </a:r>
            <a:r>
              <a:rPr lang="en-US" b="1" dirty="0"/>
              <a:t>professional</a:t>
            </a:r>
            <a:r>
              <a:rPr lang="en-US" dirty="0"/>
              <a:t> expertise concerning computer hardware and software and their uses in the business. </a:t>
            </a:r>
          </a:p>
          <a:p>
            <a:r>
              <a:rPr lang="en-US" dirty="0"/>
              <a:t>entails a small modification or decision affecting a single department.</a:t>
            </a:r>
          </a:p>
          <a:p>
            <a:r>
              <a:rPr lang="en-US" dirty="0"/>
              <a:t>Do not </a:t>
            </a:r>
            <a:r>
              <a:rPr lang="en-US" b="1" dirty="0"/>
              <a:t>manage</a:t>
            </a:r>
            <a:r>
              <a:rPr lang="en-US" dirty="0"/>
              <a:t> the project but merely </a:t>
            </a:r>
            <a:r>
              <a:rPr lang="en-US" b="1" dirty="0"/>
              <a:t>serving</a:t>
            </a:r>
            <a:r>
              <a:rPr lang="en-US" dirty="0"/>
              <a:t> </a:t>
            </a:r>
            <a:r>
              <a:rPr lang="en-US" b="1" dirty="0"/>
              <a:t>resource</a:t>
            </a:r>
            <a:r>
              <a:rPr lang="en-US" dirty="0"/>
              <a:t> for those who are.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5C26-4106-8E45-450D-8FF621CFF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5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8CE4-0737-907E-6CEE-2F7A1D95D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549"/>
            <a:ext cx="10515600" cy="5936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Systems Analyst as Agent of Change</a:t>
            </a:r>
          </a:p>
          <a:p>
            <a:r>
              <a:rPr lang="en-US" dirty="0"/>
              <a:t>internal or external change aka </a:t>
            </a:r>
            <a:r>
              <a:rPr lang="en-US" b="1" dirty="0"/>
              <a:t>adaptation</a:t>
            </a:r>
            <a:r>
              <a:rPr lang="en-US" dirty="0"/>
              <a:t> </a:t>
            </a:r>
            <a:r>
              <a:rPr lang="en-US" b="1" dirty="0"/>
              <a:t>change </a:t>
            </a:r>
            <a:r>
              <a:rPr lang="en-US" dirty="0"/>
              <a:t>occurs in the business</a:t>
            </a:r>
          </a:p>
          <a:p>
            <a:r>
              <a:rPr lang="en-US" dirty="0"/>
              <a:t>develops a plan for change, and works with others in facilitating that change.</a:t>
            </a:r>
          </a:p>
          <a:p>
            <a:r>
              <a:rPr lang="en-US" dirty="0"/>
              <a:t>interact with users and management for the required changes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3419B-42D8-F17A-BCFD-9605D1B4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32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FF3A-B235-85EF-F21C-9F5B9C05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Approach To Systems 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2DCC-D361-D878-08E2-2604FAA8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8027"/>
            <a:ext cx="10515600" cy="528237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﻿growth of computer-based information SAD methodologies started during the year </a:t>
            </a:r>
            <a:r>
              <a:rPr lang="en-US" b="1" dirty="0"/>
              <a:t>1950 to 1960</a:t>
            </a:r>
            <a:r>
              <a:rPr lang="en-US" dirty="0"/>
              <a:t>.</a:t>
            </a:r>
          </a:p>
          <a:p>
            <a:r>
              <a:rPr lang="en-US" dirty="0"/>
              <a:t>researchers argued that the </a:t>
            </a:r>
            <a:r>
              <a:rPr lang="en-US" b="1" dirty="0"/>
              <a:t>software</a:t>
            </a:r>
            <a:r>
              <a:rPr lang="en-US" dirty="0"/>
              <a:t> </a:t>
            </a:r>
            <a:r>
              <a:rPr lang="en-US" b="1" dirty="0"/>
              <a:t>crisis</a:t>
            </a:r>
            <a:r>
              <a:rPr lang="en-US" dirty="0"/>
              <a:t> was due to the </a:t>
            </a:r>
            <a:r>
              <a:rPr lang="en-US" b="1" dirty="0"/>
              <a:t>lack</a:t>
            </a:r>
            <a:r>
              <a:rPr lang="en-US" dirty="0"/>
              <a:t> of </a:t>
            </a:r>
            <a:r>
              <a:rPr lang="en-US" b="1" dirty="0"/>
              <a:t>discipline</a:t>
            </a:r>
            <a:r>
              <a:rPr lang="en-US" dirty="0"/>
              <a:t> of </a:t>
            </a:r>
            <a:r>
              <a:rPr lang="en-US" b="1" dirty="0"/>
              <a:t>programmers</a:t>
            </a:r>
            <a:r>
              <a:rPr lang="en-US" dirty="0"/>
              <a:t> </a:t>
            </a:r>
          </a:p>
          <a:p>
            <a:r>
              <a:rPr lang="en-US" dirty="0"/>
              <a:t>if formal </a:t>
            </a:r>
            <a:r>
              <a:rPr lang="en-US" b="1" dirty="0"/>
              <a:t>methodologies</a:t>
            </a:r>
            <a:r>
              <a:rPr lang="en-US" dirty="0"/>
              <a:t> would be applied, then </a:t>
            </a:r>
            <a:r>
              <a:rPr lang="en-US" b="1" dirty="0"/>
              <a:t>production</a:t>
            </a:r>
            <a:r>
              <a:rPr lang="en-US" dirty="0"/>
              <a:t> of </a:t>
            </a:r>
            <a:r>
              <a:rPr lang="en-US" b="1" dirty="0"/>
              <a:t>software</a:t>
            </a:r>
            <a:r>
              <a:rPr lang="en-US" dirty="0"/>
              <a:t> would become better</a:t>
            </a:r>
          </a:p>
          <a:p>
            <a:r>
              <a:rPr lang="en-US" dirty="0"/>
              <a:t> So developing the software in a </a:t>
            </a:r>
            <a:r>
              <a:rPr lang="en-US" b="1" dirty="0"/>
              <a:t>structured</a:t>
            </a:r>
            <a:r>
              <a:rPr lang="en-US" dirty="0"/>
              <a:t> manner is required. </a:t>
            </a:r>
          </a:p>
          <a:p>
            <a:r>
              <a:rPr lang="en-US" dirty="0"/>
              <a:t>But for finding complete solution to all problems can be too complex.</a:t>
            </a:r>
          </a:p>
          <a:p>
            <a:r>
              <a:rPr lang="en-US" dirty="0"/>
              <a:t>So, new technologies and practices which were developed after 1970 -1990 were primarily focused on solving the software </a:t>
            </a:r>
            <a:r>
              <a:rPr lang="en-US" b="1" dirty="0"/>
              <a:t>issues</a:t>
            </a:r>
            <a:r>
              <a:rPr lang="en-US" dirty="0"/>
              <a:t> like software </a:t>
            </a:r>
            <a:r>
              <a:rPr lang="en-US" b="1" dirty="0"/>
              <a:t>crisis</a:t>
            </a:r>
            <a:r>
              <a:rPr lang="en-US" dirty="0"/>
              <a:t>. </a:t>
            </a:r>
          </a:p>
          <a:p>
            <a:r>
              <a:rPr lang="en-US" dirty="0"/>
              <a:t>The major elements used were </a:t>
            </a:r>
            <a:r>
              <a:rPr lang="en-US" b="1" dirty="0"/>
              <a:t>software tools</a:t>
            </a:r>
            <a:r>
              <a:rPr lang="en-US" dirty="0"/>
              <a:t>, </a:t>
            </a:r>
            <a:r>
              <a:rPr lang="en-US" b="1" dirty="0"/>
              <a:t>formal methods</a:t>
            </a:r>
            <a:r>
              <a:rPr lang="en-US" dirty="0"/>
              <a:t>, well </a:t>
            </a:r>
            <a:r>
              <a:rPr lang="en-US" b="1" dirty="0"/>
              <a:t>defined</a:t>
            </a:r>
            <a:r>
              <a:rPr lang="en-US" dirty="0"/>
              <a:t> processes that use the methodologies like </a:t>
            </a:r>
            <a:r>
              <a:rPr lang="en-US" b="1" dirty="0"/>
              <a:t>OOP</a:t>
            </a:r>
            <a:r>
              <a:rPr lang="en-US" dirty="0"/>
              <a:t>, </a:t>
            </a:r>
            <a:r>
              <a:rPr lang="en-US" b="1" dirty="0"/>
              <a:t>CASE</a:t>
            </a:r>
            <a:r>
              <a:rPr lang="en-US" dirty="0"/>
              <a:t> </a:t>
            </a:r>
            <a:r>
              <a:rPr lang="en-US" b="1" dirty="0"/>
              <a:t>tools</a:t>
            </a:r>
            <a:r>
              <a:rPr lang="en-US" dirty="0"/>
              <a:t> and Structured </a:t>
            </a:r>
            <a:r>
              <a:rPr lang="en-US" b="1" dirty="0"/>
              <a:t>Programming</a:t>
            </a:r>
            <a:r>
              <a:rPr lang="en-US" dirty="0"/>
              <a:t> </a:t>
            </a:r>
            <a:r>
              <a:rPr lang="en-US" b="1" dirty="0"/>
              <a:t>approaches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4B881-E316-88DD-D8A8-4C678C33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068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0EEC-606F-FC76-8B8C-E91D85809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Information Systems and System Development Life Cycle 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07B9-B366-0FBB-C019-FE044E3F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/>
          <a:lstStyle/>
          <a:p>
            <a:r>
              <a:rPr lang="en-US" dirty="0"/>
              <a:t>When developing </a:t>
            </a:r>
            <a:r>
              <a:rPr lang="en-US" b="1" dirty="0"/>
              <a:t>information systems</a:t>
            </a:r>
            <a:r>
              <a:rPr lang="en-US" dirty="0"/>
              <a:t>, most organizations use a standard of steps called the systems development lifecycle (</a:t>
            </a:r>
            <a:r>
              <a:rPr lang="en-US" b="1" dirty="0"/>
              <a:t>SDLC</a:t>
            </a:r>
            <a:r>
              <a:rPr lang="en-US" dirty="0"/>
              <a:t>) at the common </a:t>
            </a:r>
            <a:r>
              <a:rPr lang="en-US" b="1" dirty="0"/>
              <a:t>methodology</a:t>
            </a:r>
            <a:r>
              <a:rPr lang="en-US" dirty="0"/>
              <a:t> for systems development. </a:t>
            </a:r>
          </a:p>
          <a:p>
            <a:r>
              <a:rPr lang="en-US" dirty="0"/>
              <a:t>SDLC includes phases such as planning, analysis, design, implementation, and maintenance.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9D4ED-025D-AF29-E117-927E56BD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4F6DDB-88D3-D7B3-6553-455A17E61744}"/>
              </a:ext>
            </a:extLst>
          </p:cNvPr>
          <p:cNvGrpSpPr/>
          <p:nvPr/>
        </p:nvGrpSpPr>
        <p:grpSpPr>
          <a:xfrm>
            <a:off x="2579205" y="3939980"/>
            <a:ext cx="6245087" cy="2616367"/>
            <a:chOff x="2579205" y="3939980"/>
            <a:chExt cx="6245087" cy="261636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644621-631E-E879-932C-329881847B69}"/>
                </a:ext>
              </a:extLst>
            </p:cNvPr>
            <p:cNvSpPr/>
            <p:nvPr/>
          </p:nvSpPr>
          <p:spPr>
            <a:xfrm>
              <a:off x="4770783" y="3939980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Planning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F0B51F8-94E7-FD05-197C-7635AA51D4CE}"/>
                </a:ext>
              </a:extLst>
            </p:cNvPr>
            <p:cNvSpPr/>
            <p:nvPr/>
          </p:nvSpPr>
          <p:spPr>
            <a:xfrm>
              <a:off x="3367710" y="6008825"/>
              <a:ext cx="1994452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 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E3A73BC-BF3F-A03D-A315-DF1FA1247615}"/>
                </a:ext>
              </a:extLst>
            </p:cNvPr>
            <p:cNvSpPr/>
            <p:nvPr/>
          </p:nvSpPr>
          <p:spPr>
            <a:xfrm>
              <a:off x="6816587" y="6026260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28402B-B154-604D-BA9C-A8BA163D9453}"/>
                </a:ext>
              </a:extLst>
            </p:cNvPr>
            <p:cNvSpPr/>
            <p:nvPr/>
          </p:nvSpPr>
          <p:spPr>
            <a:xfrm>
              <a:off x="2579205" y="4887510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 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38057F7-5E43-8EBE-1A65-2CCBBC68DB89}"/>
                </a:ext>
              </a:extLst>
            </p:cNvPr>
            <p:cNvSpPr/>
            <p:nvPr/>
          </p:nvSpPr>
          <p:spPr>
            <a:xfrm>
              <a:off x="7247283" y="4793158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83185C24-2BC1-502E-8E37-0898EA68AADA}"/>
                </a:ext>
              </a:extLst>
            </p:cNvPr>
            <p:cNvCxnSpPr>
              <a:cxnSpLocks/>
              <a:stCxn id="10" idx="3"/>
              <a:endCxn id="14" idx="0"/>
            </p:cNvCxnSpPr>
            <p:nvPr/>
          </p:nvCxnSpPr>
          <p:spPr>
            <a:xfrm>
              <a:off x="6347792" y="4205024"/>
              <a:ext cx="1687996" cy="58813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0D6EC208-1389-86A4-454E-CDB5DC1645B2}"/>
                </a:ext>
              </a:extLst>
            </p:cNvPr>
            <p:cNvCxnSpPr>
              <a:cxnSpLocks/>
              <a:stCxn id="12" idx="2"/>
              <a:endCxn id="11" idx="2"/>
            </p:cNvCxnSpPr>
            <p:nvPr/>
          </p:nvCxnSpPr>
          <p:spPr>
            <a:xfrm rot="5400000" flipH="1">
              <a:off x="5976296" y="4927552"/>
              <a:ext cx="17435" cy="3240156"/>
            </a:xfrm>
            <a:prstGeom prst="curvedConnector3">
              <a:avLst>
                <a:gd name="adj1" fmla="val -131115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AD054283-B931-5269-B950-1B696EB17083}"/>
                </a:ext>
              </a:extLst>
            </p:cNvPr>
            <p:cNvCxnSpPr>
              <a:cxnSpLocks/>
              <a:stCxn id="14" idx="3"/>
              <a:endCxn id="12" idx="3"/>
            </p:cNvCxnSpPr>
            <p:nvPr/>
          </p:nvCxnSpPr>
          <p:spPr>
            <a:xfrm flipH="1">
              <a:off x="8393596" y="5058202"/>
              <a:ext cx="430696" cy="1233102"/>
            </a:xfrm>
            <a:prstGeom prst="curvedConnector3">
              <a:avLst>
                <a:gd name="adj1" fmla="val -53077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7772FA4D-C45F-41A5-79D8-2DD931F40469}"/>
                </a:ext>
              </a:extLst>
            </p:cNvPr>
            <p:cNvCxnSpPr>
              <a:cxnSpLocks/>
              <a:stCxn id="11" idx="1"/>
              <a:endCxn id="13" idx="1"/>
            </p:cNvCxnSpPr>
            <p:nvPr/>
          </p:nvCxnSpPr>
          <p:spPr>
            <a:xfrm rot="10800000">
              <a:off x="2579206" y="5152555"/>
              <a:ext cx="788505" cy="1121315"/>
            </a:xfrm>
            <a:prstGeom prst="curvedConnector3">
              <a:avLst>
                <a:gd name="adj1" fmla="val 12899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3B9EF446-F3AF-D095-DD4C-68A0C2B9F5CE}"/>
                </a:ext>
              </a:extLst>
            </p:cNvPr>
            <p:cNvCxnSpPr>
              <a:cxnSpLocks/>
              <a:stCxn id="13" idx="0"/>
              <a:endCxn id="10" idx="1"/>
            </p:cNvCxnSpPr>
            <p:nvPr/>
          </p:nvCxnSpPr>
          <p:spPr>
            <a:xfrm rot="5400000" flipH="1" flipV="1">
              <a:off x="3728003" y="3844731"/>
              <a:ext cx="682486" cy="140307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728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C1F6-B91B-E257-FB22-084416818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Planning</a:t>
            </a:r>
          </a:p>
          <a:p>
            <a:r>
              <a:rPr lang="en-US" dirty="0"/>
              <a:t>first phase </a:t>
            </a:r>
          </a:p>
          <a:p>
            <a:r>
              <a:rPr lang="en-US" dirty="0"/>
              <a:t>needs are identified, analyzed, prioritized, and arranged</a:t>
            </a:r>
          </a:p>
          <a:p>
            <a:r>
              <a:rPr lang="en-US" dirty="0"/>
              <a:t>Priorities need toe put first : an architecture for data, networks, and selection hardware</a:t>
            </a:r>
          </a:p>
          <a:p>
            <a:r>
              <a:rPr lang="en-US" dirty="0"/>
              <a:t> Detailed steps, or work plan, for project</a:t>
            </a:r>
          </a:p>
          <a:p>
            <a:r>
              <a:rPr lang="en-US" dirty="0"/>
              <a:t>Specification of system scope and planning and high-level system requirements or features</a:t>
            </a:r>
          </a:p>
          <a:p>
            <a:r>
              <a:rPr lang="en-US" dirty="0"/>
              <a:t>Assignment of team members and other resources</a:t>
            </a:r>
          </a:p>
          <a:p>
            <a:r>
              <a:rPr lang="en-US" dirty="0"/>
              <a:t>System justification or business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AD5AF-0905-3004-889B-7FD7F923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9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6645C7-A9F7-55F5-8291-74B24C20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t>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E327E1-8B2C-389D-5AEE-F830D3D93A5A}"/>
              </a:ext>
            </a:extLst>
          </p:cNvPr>
          <p:cNvGrpSpPr/>
          <p:nvPr/>
        </p:nvGrpSpPr>
        <p:grpSpPr>
          <a:xfrm>
            <a:off x="848139" y="901149"/>
            <a:ext cx="10747513" cy="4625008"/>
            <a:chOff x="0" y="0"/>
            <a:chExt cx="5373624" cy="2173752"/>
          </a:xfrm>
        </p:grpSpPr>
        <p:sp>
          <p:nvSpPr>
            <p:cNvPr id="4" name="Shape 141">
              <a:extLst>
                <a:ext uri="{FF2B5EF4-FFF2-40B4-BE49-F238E27FC236}">
                  <a16:creationId xmlns:a16="http://schemas.microsoft.com/office/drawing/2014/main" id="{0654E041-7928-7E3B-FB04-52B38B5A13BA}"/>
                </a:ext>
              </a:extLst>
            </p:cNvPr>
            <p:cNvSpPr/>
            <p:nvPr/>
          </p:nvSpPr>
          <p:spPr>
            <a:xfrm>
              <a:off x="800100" y="0"/>
              <a:ext cx="3886200" cy="1943100"/>
            </a:xfrm>
            <a:custGeom>
              <a:avLst/>
              <a:gdLst/>
              <a:ahLst/>
              <a:cxnLst/>
              <a:rect l="0" t="0" r="0" b="0"/>
              <a:pathLst>
                <a:path w="3886200" h="1943100">
                  <a:moveTo>
                    <a:pt x="0" y="1943100"/>
                  </a:moveTo>
                  <a:lnTo>
                    <a:pt x="3886200" y="1943100"/>
                  </a:lnTo>
                  <a:lnTo>
                    <a:pt x="388620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custDash>
                <a:ds d="75000" sp="75000"/>
              </a:custDash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450912D-B9F4-8A42-E6E2-C9DF781A6A0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04672" y="50800"/>
              <a:ext cx="3877056" cy="184099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787DD84-A5A3-6C64-58F7-897126DA0872}"/>
                </a:ext>
              </a:extLst>
            </p:cNvPr>
            <p:cNvSpPr/>
            <p:nvPr/>
          </p:nvSpPr>
          <p:spPr>
            <a:xfrm>
              <a:off x="897001" y="58217"/>
              <a:ext cx="38511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Shape 45499">
              <a:extLst>
                <a:ext uri="{FF2B5EF4-FFF2-40B4-BE49-F238E27FC236}">
                  <a16:creationId xmlns:a16="http://schemas.microsoft.com/office/drawing/2014/main" id="{9882CBB9-7C54-7B44-9B07-8E73F70EE138}"/>
                </a:ext>
              </a:extLst>
            </p:cNvPr>
            <p:cNvSpPr/>
            <p:nvPr/>
          </p:nvSpPr>
          <p:spPr>
            <a:xfrm>
              <a:off x="1371600" y="219075"/>
              <a:ext cx="2628900" cy="1257300"/>
            </a:xfrm>
            <a:custGeom>
              <a:avLst/>
              <a:gdLst/>
              <a:ahLst/>
              <a:cxnLst/>
              <a:rect l="0" t="0" r="0" b="0"/>
              <a:pathLst>
                <a:path w="2628900" h="1257300">
                  <a:moveTo>
                    <a:pt x="0" y="0"/>
                  </a:moveTo>
                  <a:lnTo>
                    <a:pt x="2628900" y="0"/>
                  </a:lnTo>
                  <a:lnTo>
                    <a:pt x="2628900" y="1257300"/>
                  </a:lnTo>
                  <a:lnTo>
                    <a:pt x="0" y="12573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Shape 146">
              <a:extLst>
                <a:ext uri="{FF2B5EF4-FFF2-40B4-BE49-F238E27FC236}">
                  <a16:creationId xmlns:a16="http://schemas.microsoft.com/office/drawing/2014/main" id="{25739619-E22F-44BE-5579-AF0EAE98D580}"/>
                </a:ext>
              </a:extLst>
            </p:cNvPr>
            <p:cNvSpPr/>
            <p:nvPr/>
          </p:nvSpPr>
          <p:spPr>
            <a:xfrm>
              <a:off x="1371600" y="219075"/>
              <a:ext cx="2628900" cy="1257300"/>
            </a:xfrm>
            <a:custGeom>
              <a:avLst/>
              <a:gdLst/>
              <a:ahLst/>
              <a:cxnLst/>
              <a:rect l="0" t="0" r="0" b="0"/>
              <a:pathLst>
                <a:path w="2628900" h="1257300">
                  <a:moveTo>
                    <a:pt x="0" y="1257300"/>
                  </a:moveTo>
                  <a:lnTo>
                    <a:pt x="2628900" y="1257300"/>
                  </a:lnTo>
                  <a:lnTo>
                    <a:pt x="262890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Shape 45500">
              <a:extLst>
                <a:ext uri="{FF2B5EF4-FFF2-40B4-BE49-F238E27FC236}">
                  <a16:creationId xmlns:a16="http://schemas.microsoft.com/office/drawing/2014/main" id="{9576033E-39F5-1823-76A2-BB26F4802BDD}"/>
                </a:ext>
              </a:extLst>
            </p:cNvPr>
            <p:cNvSpPr/>
            <p:nvPr/>
          </p:nvSpPr>
          <p:spPr>
            <a:xfrm>
              <a:off x="1714500" y="447675"/>
              <a:ext cx="800100" cy="228600"/>
            </a:xfrm>
            <a:custGeom>
              <a:avLst/>
              <a:gdLst/>
              <a:ahLst/>
              <a:cxnLst/>
              <a:rect l="0" t="0" r="0" b="0"/>
              <a:pathLst>
                <a:path w="800100" h="228600">
                  <a:moveTo>
                    <a:pt x="0" y="0"/>
                  </a:moveTo>
                  <a:lnTo>
                    <a:pt x="800100" y="0"/>
                  </a:lnTo>
                  <a:lnTo>
                    <a:pt x="8001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Shape 148">
              <a:extLst>
                <a:ext uri="{FF2B5EF4-FFF2-40B4-BE49-F238E27FC236}">
                  <a16:creationId xmlns:a16="http://schemas.microsoft.com/office/drawing/2014/main" id="{1345F56F-CB6D-6DBF-764C-BD2EA42458F8}"/>
                </a:ext>
              </a:extLst>
            </p:cNvPr>
            <p:cNvSpPr/>
            <p:nvPr/>
          </p:nvSpPr>
          <p:spPr>
            <a:xfrm>
              <a:off x="1714500" y="447675"/>
              <a:ext cx="800100" cy="228600"/>
            </a:xfrm>
            <a:custGeom>
              <a:avLst/>
              <a:gdLst/>
              <a:ahLst/>
              <a:cxnLst/>
              <a:rect l="0" t="0" r="0" b="0"/>
              <a:pathLst>
                <a:path w="800100" h="228600">
                  <a:moveTo>
                    <a:pt x="0" y="228600"/>
                  </a:moveTo>
                  <a:lnTo>
                    <a:pt x="800100" y="228600"/>
                  </a:lnTo>
                  <a:lnTo>
                    <a:pt x="80010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1E4020-878D-EDA9-76BD-FE8FCE81E9C7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19072" y="498856"/>
              <a:ext cx="792480" cy="12801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03D086-9917-5AAD-622F-26376498AC8C}"/>
                </a:ext>
              </a:extLst>
            </p:cNvPr>
            <p:cNvSpPr/>
            <p:nvPr/>
          </p:nvSpPr>
          <p:spPr>
            <a:xfrm>
              <a:off x="1811782" y="500178"/>
              <a:ext cx="662372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Subsystem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F340A5-4FC6-21C6-04B5-28EECFDF81D2}"/>
                </a:ext>
              </a:extLst>
            </p:cNvPr>
            <p:cNvSpPr/>
            <p:nvPr/>
          </p:nvSpPr>
          <p:spPr>
            <a:xfrm>
              <a:off x="2305558" y="500178"/>
              <a:ext cx="38511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Shape 45501">
              <a:extLst>
                <a:ext uri="{FF2B5EF4-FFF2-40B4-BE49-F238E27FC236}">
                  <a16:creationId xmlns:a16="http://schemas.microsoft.com/office/drawing/2014/main" id="{68720958-7599-A078-5417-DE2503F92D87}"/>
                </a:ext>
              </a:extLst>
            </p:cNvPr>
            <p:cNvSpPr/>
            <p:nvPr/>
          </p:nvSpPr>
          <p:spPr>
            <a:xfrm>
              <a:off x="2857500" y="447675"/>
              <a:ext cx="800100" cy="228600"/>
            </a:xfrm>
            <a:custGeom>
              <a:avLst/>
              <a:gdLst/>
              <a:ahLst/>
              <a:cxnLst/>
              <a:rect l="0" t="0" r="0" b="0"/>
              <a:pathLst>
                <a:path w="800100" h="228600">
                  <a:moveTo>
                    <a:pt x="0" y="0"/>
                  </a:moveTo>
                  <a:lnTo>
                    <a:pt x="800100" y="0"/>
                  </a:lnTo>
                  <a:lnTo>
                    <a:pt x="8001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Shape 154">
              <a:extLst>
                <a:ext uri="{FF2B5EF4-FFF2-40B4-BE49-F238E27FC236}">
                  <a16:creationId xmlns:a16="http://schemas.microsoft.com/office/drawing/2014/main" id="{42E79A4A-3BA9-5252-4081-AFCAF4874A3F}"/>
                </a:ext>
              </a:extLst>
            </p:cNvPr>
            <p:cNvSpPr/>
            <p:nvPr/>
          </p:nvSpPr>
          <p:spPr>
            <a:xfrm>
              <a:off x="2857500" y="447675"/>
              <a:ext cx="800100" cy="228600"/>
            </a:xfrm>
            <a:custGeom>
              <a:avLst/>
              <a:gdLst/>
              <a:ahLst/>
              <a:cxnLst/>
              <a:rect l="0" t="0" r="0" b="0"/>
              <a:pathLst>
                <a:path w="800100" h="228600">
                  <a:moveTo>
                    <a:pt x="0" y="228600"/>
                  </a:moveTo>
                  <a:lnTo>
                    <a:pt x="800100" y="228600"/>
                  </a:lnTo>
                  <a:lnTo>
                    <a:pt x="80010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1365596-1FA4-2639-7BA3-92C65440089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862072" y="498856"/>
              <a:ext cx="792480" cy="12801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E7CB44-D944-2329-43ED-ED71E4812332}"/>
                </a:ext>
              </a:extLst>
            </p:cNvPr>
            <p:cNvSpPr/>
            <p:nvPr/>
          </p:nvSpPr>
          <p:spPr>
            <a:xfrm>
              <a:off x="2955036" y="500178"/>
              <a:ext cx="662372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Subsystem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735877-A16C-7F27-26FB-B7B202203C98}"/>
                </a:ext>
              </a:extLst>
            </p:cNvPr>
            <p:cNvSpPr/>
            <p:nvPr/>
          </p:nvSpPr>
          <p:spPr>
            <a:xfrm>
              <a:off x="3449066" y="500178"/>
              <a:ext cx="38511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9" name="Shape 45502">
              <a:extLst>
                <a:ext uri="{FF2B5EF4-FFF2-40B4-BE49-F238E27FC236}">
                  <a16:creationId xmlns:a16="http://schemas.microsoft.com/office/drawing/2014/main" id="{837CBC14-0FEB-26EF-4406-BDE09EB0763F}"/>
                </a:ext>
              </a:extLst>
            </p:cNvPr>
            <p:cNvSpPr/>
            <p:nvPr/>
          </p:nvSpPr>
          <p:spPr>
            <a:xfrm>
              <a:off x="2286000" y="1019175"/>
              <a:ext cx="800100" cy="228600"/>
            </a:xfrm>
            <a:custGeom>
              <a:avLst/>
              <a:gdLst/>
              <a:ahLst/>
              <a:cxnLst/>
              <a:rect l="0" t="0" r="0" b="0"/>
              <a:pathLst>
                <a:path w="800100" h="228600">
                  <a:moveTo>
                    <a:pt x="0" y="0"/>
                  </a:moveTo>
                  <a:lnTo>
                    <a:pt x="800100" y="0"/>
                  </a:lnTo>
                  <a:lnTo>
                    <a:pt x="8001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Shape 160">
              <a:extLst>
                <a:ext uri="{FF2B5EF4-FFF2-40B4-BE49-F238E27FC236}">
                  <a16:creationId xmlns:a16="http://schemas.microsoft.com/office/drawing/2014/main" id="{A8EB7651-D39E-9C8D-7F1A-C8447784DC03}"/>
                </a:ext>
              </a:extLst>
            </p:cNvPr>
            <p:cNvSpPr/>
            <p:nvPr/>
          </p:nvSpPr>
          <p:spPr>
            <a:xfrm>
              <a:off x="2286000" y="1019175"/>
              <a:ext cx="800100" cy="228600"/>
            </a:xfrm>
            <a:custGeom>
              <a:avLst/>
              <a:gdLst/>
              <a:ahLst/>
              <a:cxnLst/>
              <a:rect l="0" t="0" r="0" b="0"/>
              <a:pathLst>
                <a:path w="800100" h="228600">
                  <a:moveTo>
                    <a:pt x="0" y="228600"/>
                  </a:moveTo>
                  <a:lnTo>
                    <a:pt x="800100" y="228600"/>
                  </a:lnTo>
                  <a:lnTo>
                    <a:pt x="800100" y="0"/>
                  </a:lnTo>
                  <a:lnTo>
                    <a:pt x="0" y="0"/>
                  </a:ln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418EFEE-73B2-B83A-AC42-160EAA22051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289048" y="1068832"/>
              <a:ext cx="792480" cy="12801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58C827-7DC1-8967-714B-808F2FE81453}"/>
                </a:ext>
              </a:extLst>
            </p:cNvPr>
            <p:cNvSpPr/>
            <p:nvPr/>
          </p:nvSpPr>
          <p:spPr>
            <a:xfrm>
              <a:off x="2381758" y="1070535"/>
              <a:ext cx="662372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Subsystem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E6268E-25BC-98CE-6408-5C6BA97CA16D}"/>
                </a:ext>
              </a:extLst>
            </p:cNvPr>
            <p:cNvSpPr/>
            <p:nvPr/>
          </p:nvSpPr>
          <p:spPr>
            <a:xfrm>
              <a:off x="2875788" y="1070535"/>
              <a:ext cx="38511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4" name="Shape 165">
              <a:extLst>
                <a:ext uri="{FF2B5EF4-FFF2-40B4-BE49-F238E27FC236}">
                  <a16:creationId xmlns:a16="http://schemas.microsoft.com/office/drawing/2014/main" id="{D5240619-986B-D839-E911-B5748446550A}"/>
                </a:ext>
              </a:extLst>
            </p:cNvPr>
            <p:cNvSpPr/>
            <p:nvPr/>
          </p:nvSpPr>
          <p:spPr>
            <a:xfrm>
              <a:off x="2514600" y="523875"/>
              <a:ext cx="342900" cy="76200"/>
            </a:xfrm>
            <a:custGeom>
              <a:avLst/>
              <a:gdLst/>
              <a:ahLst/>
              <a:cxnLst/>
              <a:rect l="0" t="0" r="0" b="0"/>
              <a:pathLst>
                <a:path w="342900" h="76200">
                  <a:moveTo>
                    <a:pt x="266700" y="0"/>
                  </a:moveTo>
                  <a:lnTo>
                    <a:pt x="342900" y="38100"/>
                  </a:lnTo>
                  <a:lnTo>
                    <a:pt x="266700" y="76200"/>
                  </a:lnTo>
                  <a:lnTo>
                    <a:pt x="266700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266700" y="31750"/>
                  </a:lnTo>
                  <a:lnTo>
                    <a:pt x="2667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Shape 166">
              <a:extLst>
                <a:ext uri="{FF2B5EF4-FFF2-40B4-BE49-F238E27FC236}">
                  <a16:creationId xmlns:a16="http://schemas.microsoft.com/office/drawing/2014/main" id="{5829B536-D6BB-A7B1-9422-AD5E9769E365}"/>
                </a:ext>
              </a:extLst>
            </p:cNvPr>
            <p:cNvSpPr/>
            <p:nvPr/>
          </p:nvSpPr>
          <p:spPr>
            <a:xfrm>
              <a:off x="2743200" y="671195"/>
              <a:ext cx="461010" cy="347980"/>
            </a:xfrm>
            <a:custGeom>
              <a:avLst/>
              <a:gdLst/>
              <a:ahLst/>
              <a:cxnLst/>
              <a:rect l="0" t="0" r="0" b="0"/>
              <a:pathLst>
                <a:path w="461010" h="347980">
                  <a:moveTo>
                    <a:pt x="453390" y="0"/>
                  </a:moveTo>
                  <a:lnTo>
                    <a:pt x="461010" y="10160"/>
                  </a:lnTo>
                  <a:lnTo>
                    <a:pt x="64770" y="307340"/>
                  </a:lnTo>
                  <a:lnTo>
                    <a:pt x="83820" y="332740"/>
                  </a:lnTo>
                  <a:lnTo>
                    <a:pt x="0" y="347980"/>
                  </a:lnTo>
                  <a:lnTo>
                    <a:pt x="38100" y="271780"/>
                  </a:lnTo>
                  <a:lnTo>
                    <a:pt x="57150" y="297180"/>
                  </a:lnTo>
                  <a:lnTo>
                    <a:pt x="45339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Shape 167">
              <a:extLst>
                <a:ext uri="{FF2B5EF4-FFF2-40B4-BE49-F238E27FC236}">
                  <a16:creationId xmlns:a16="http://schemas.microsoft.com/office/drawing/2014/main" id="{079C30F2-F070-36E3-CE1D-EDCFBABA0833}"/>
                </a:ext>
              </a:extLst>
            </p:cNvPr>
            <p:cNvSpPr/>
            <p:nvPr/>
          </p:nvSpPr>
          <p:spPr>
            <a:xfrm>
              <a:off x="2057400" y="676275"/>
              <a:ext cx="688594" cy="348615"/>
            </a:xfrm>
            <a:custGeom>
              <a:avLst/>
              <a:gdLst/>
              <a:ahLst/>
              <a:cxnLst/>
              <a:rect l="0" t="0" r="0" b="0"/>
              <a:pathLst>
                <a:path w="688594" h="348615">
                  <a:moveTo>
                    <a:pt x="0" y="0"/>
                  </a:moveTo>
                  <a:lnTo>
                    <a:pt x="85217" y="0"/>
                  </a:lnTo>
                  <a:lnTo>
                    <a:pt x="70997" y="28386"/>
                  </a:lnTo>
                  <a:lnTo>
                    <a:pt x="688594" y="337185"/>
                  </a:lnTo>
                  <a:lnTo>
                    <a:pt x="683006" y="348615"/>
                  </a:lnTo>
                  <a:lnTo>
                    <a:pt x="65324" y="39712"/>
                  </a:lnTo>
                  <a:lnTo>
                    <a:pt x="51054" y="68199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Shape 168">
              <a:extLst>
                <a:ext uri="{FF2B5EF4-FFF2-40B4-BE49-F238E27FC236}">
                  <a16:creationId xmlns:a16="http://schemas.microsoft.com/office/drawing/2014/main" id="{EFE998FB-A1FC-4D29-8263-508105F2A769}"/>
                </a:ext>
              </a:extLst>
            </p:cNvPr>
            <p:cNvSpPr/>
            <p:nvPr/>
          </p:nvSpPr>
          <p:spPr>
            <a:xfrm>
              <a:off x="4000500" y="752475"/>
              <a:ext cx="1257300" cy="76200"/>
            </a:xfrm>
            <a:custGeom>
              <a:avLst/>
              <a:gdLst/>
              <a:ahLst/>
              <a:cxnLst/>
              <a:rect l="0" t="0" r="0" b="0"/>
              <a:pathLst>
                <a:path w="1257300" h="76200">
                  <a:moveTo>
                    <a:pt x="1181100" y="0"/>
                  </a:moveTo>
                  <a:lnTo>
                    <a:pt x="1257300" y="38100"/>
                  </a:lnTo>
                  <a:lnTo>
                    <a:pt x="1181100" y="76200"/>
                  </a:lnTo>
                  <a:lnTo>
                    <a:pt x="1181100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1181100" y="31750"/>
                  </a:lnTo>
                  <a:lnTo>
                    <a:pt x="11811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Shape 169">
              <a:extLst>
                <a:ext uri="{FF2B5EF4-FFF2-40B4-BE49-F238E27FC236}">
                  <a16:creationId xmlns:a16="http://schemas.microsoft.com/office/drawing/2014/main" id="{42921760-9FC2-3EEA-D02A-780DD296A617}"/>
                </a:ext>
              </a:extLst>
            </p:cNvPr>
            <p:cNvSpPr/>
            <p:nvPr/>
          </p:nvSpPr>
          <p:spPr>
            <a:xfrm>
              <a:off x="0" y="752475"/>
              <a:ext cx="1371600" cy="76200"/>
            </a:xfrm>
            <a:custGeom>
              <a:avLst/>
              <a:gdLst/>
              <a:ahLst/>
              <a:cxnLst/>
              <a:rect l="0" t="0" r="0" b="0"/>
              <a:pathLst>
                <a:path w="1371600" h="76200">
                  <a:moveTo>
                    <a:pt x="1295400" y="0"/>
                  </a:moveTo>
                  <a:lnTo>
                    <a:pt x="1371600" y="38100"/>
                  </a:lnTo>
                  <a:lnTo>
                    <a:pt x="1295400" y="76200"/>
                  </a:lnTo>
                  <a:lnTo>
                    <a:pt x="1295400" y="44450"/>
                  </a:lnTo>
                  <a:lnTo>
                    <a:pt x="0" y="44450"/>
                  </a:lnTo>
                  <a:lnTo>
                    <a:pt x="0" y="31750"/>
                  </a:lnTo>
                  <a:lnTo>
                    <a:pt x="1295400" y="31750"/>
                  </a:lnTo>
                  <a:lnTo>
                    <a:pt x="12954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Shape 45503">
              <a:extLst>
                <a:ext uri="{FF2B5EF4-FFF2-40B4-BE49-F238E27FC236}">
                  <a16:creationId xmlns:a16="http://schemas.microsoft.com/office/drawing/2014/main" id="{4AE04558-2F20-CDDB-6B7E-56609DF10C9B}"/>
                </a:ext>
              </a:extLst>
            </p:cNvPr>
            <p:cNvSpPr/>
            <p:nvPr/>
          </p:nvSpPr>
          <p:spPr>
            <a:xfrm>
              <a:off x="2400300" y="1504950"/>
              <a:ext cx="800100" cy="228600"/>
            </a:xfrm>
            <a:custGeom>
              <a:avLst/>
              <a:gdLst/>
              <a:ahLst/>
              <a:cxnLst/>
              <a:rect l="0" t="0" r="0" b="0"/>
              <a:pathLst>
                <a:path w="800100" h="228600">
                  <a:moveTo>
                    <a:pt x="0" y="0"/>
                  </a:moveTo>
                  <a:lnTo>
                    <a:pt x="800100" y="0"/>
                  </a:lnTo>
                  <a:lnTo>
                    <a:pt x="8001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ABAEC366-0EB2-FFF6-66DE-7F529F025040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401824" y="1550416"/>
              <a:ext cx="798576" cy="137160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31FA50-583B-647C-315E-7A8DE8B92ECC}"/>
                </a:ext>
              </a:extLst>
            </p:cNvPr>
            <p:cNvSpPr/>
            <p:nvPr/>
          </p:nvSpPr>
          <p:spPr>
            <a:xfrm>
              <a:off x="2491486" y="1555167"/>
              <a:ext cx="585683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Feedback</a:t>
              </a:r>
              <a:endParaRPr lang="en-US" sz="12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A96360B-52C7-1D9F-AAC5-5079B425FCD5}"/>
                </a:ext>
              </a:extLst>
            </p:cNvPr>
            <p:cNvSpPr/>
            <p:nvPr/>
          </p:nvSpPr>
          <p:spPr>
            <a:xfrm>
              <a:off x="2930652" y="1555167"/>
              <a:ext cx="38511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3" name="Shape 175">
              <a:extLst>
                <a:ext uri="{FF2B5EF4-FFF2-40B4-BE49-F238E27FC236}">
                  <a16:creationId xmlns:a16="http://schemas.microsoft.com/office/drawing/2014/main" id="{386CB873-E04B-66FB-7A72-54063A96BF53}"/>
                </a:ext>
              </a:extLst>
            </p:cNvPr>
            <p:cNvSpPr/>
            <p:nvPr/>
          </p:nvSpPr>
          <p:spPr>
            <a:xfrm>
              <a:off x="990600" y="790575"/>
              <a:ext cx="76200" cy="914400"/>
            </a:xfrm>
            <a:custGeom>
              <a:avLst/>
              <a:gdLst/>
              <a:ahLst/>
              <a:cxnLst/>
              <a:rect l="0" t="0" r="0" b="0"/>
              <a:pathLst>
                <a:path w="76200" h="914400">
                  <a:moveTo>
                    <a:pt x="38100" y="0"/>
                  </a:moveTo>
                  <a:lnTo>
                    <a:pt x="76200" y="76200"/>
                  </a:lnTo>
                  <a:lnTo>
                    <a:pt x="44450" y="76200"/>
                  </a:lnTo>
                  <a:lnTo>
                    <a:pt x="44450" y="914400"/>
                  </a:lnTo>
                  <a:lnTo>
                    <a:pt x="31750" y="914400"/>
                  </a:lnTo>
                  <a:lnTo>
                    <a:pt x="31750" y="76200"/>
                  </a:lnTo>
                  <a:lnTo>
                    <a:pt x="0" y="76200"/>
                  </a:lnTo>
                  <a:lnTo>
                    <a:pt x="381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Shape 176">
              <a:extLst>
                <a:ext uri="{FF2B5EF4-FFF2-40B4-BE49-F238E27FC236}">
                  <a16:creationId xmlns:a16="http://schemas.microsoft.com/office/drawing/2014/main" id="{17FE7A78-7C66-91E0-BF6B-5FAE3AAD4716}"/>
                </a:ext>
              </a:extLst>
            </p:cNvPr>
            <p:cNvSpPr/>
            <p:nvPr/>
          </p:nvSpPr>
          <p:spPr>
            <a:xfrm>
              <a:off x="1028700" y="1704975"/>
              <a:ext cx="3314700" cy="0"/>
            </a:xfrm>
            <a:custGeom>
              <a:avLst/>
              <a:gdLst/>
              <a:ahLst/>
              <a:cxnLst/>
              <a:rect l="0" t="0" r="0" b="0"/>
              <a:pathLst>
                <a:path w="3314700">
                  <a:moveTo>
                    <a:pt x="0" y="0"/>
                  </a:moveTo>
                  <a:lnTo>
                    <a:pt x="331470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Shape 177">
              <a:extLst>
                <a:ext uri="{FF2B5EF4-FFF2-40B4-BE49-F238E27FC236}">
                  <a16:creationId xmlns:a16="http://schemas.microsoft.com/office/drawing/2014/main" id="{5EDE40EE-3CB0-F929-8666-B8B35BF5776A}"/>
                </a:ext>
              </a:extLst>
            </p:cNvPr>
            <p:cNvSpPr/>
            <p:nvPr/>
          </p:nvSpPr>
          <p:spPr>
            <a:xfrm>
              <a:off x="4343400" y="790575"/>
              <a:ext cx="0" cy="914400"/>
            </a:xfrm>
            <a:custGeom>
              <a:avLst/>
              <a:gdLst/>
              <a:ahLst/>
              <a:cxnLst/>
              <a:rect l="0" t="0" r="0" b="0"/>
              <a:pathLst>
                <a:path h="914400">
                  <a:moveTo>
                    <a:pt x="0" y="914400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Shape 45504">
              <a:extLst>
                <a:ext uri="{FF2B5EF4-FFF2-40B4-BE49-F238E27FC236}">
                  <a16:creationId xmlns:a16="http://schemas.microsoft.com/office/drawing/2014/main" id="{1C201686-706B-DEE4-2477-1B6B4E5E1635}"/>
                </a:ext>
              </a:extLst>
            </p:cNvPr>
            <p:cNvSpPr/>
            <p:nvPr/>
          </p:nvSpPr>
          <p:spPr>
            <a:xfrm>
              <a:off x="2276475" y="1714500"/>
              <a:ext cx="1152525" cy="228600"/>
            </a:xfrm>
            <a:custGeom>
              <a:avLst/>
              <a:gdLst/>
              <a:ahLst/>
              <a:cxnLst/>
              <a:rect l="0" t="0" r="0" b="0"/>
              <a:pathLst>
                <a:path w="1152525" h="228600">
                  <a:moveTo>
                    <a:pt x="0" y="0"/>
                  </a:moveTo>
                  <a:lnTo>
                    <a:pt x="1152525" y="0"/>
                  </a:lnTo>
                  <a:lnTo>
                    <a:pt x="1152525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E212CD1-4523-6CB1-934B-3ACB88BEFA43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2276856" y="1760728"/>
              <a:ext cx="1152144" cy="137160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F92616-F71A-8289-7FD5-7530BA4A6FDC}"/>
                </a:ext>
              </a:extLst>
            </p:cNvPr>
            <p:cNvSpPr/>
            <p:nvPr/>
          </p:nvSpPr>
          <p:spPr>
            <a:xfrm>
              <a:off x="2369566" y="1765479"/>
              <a:ext cx="1064920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System boundary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32AFED-070D-5103-F90C-2035E2633F7D}"/>
                </a:ext>
              </a:extLst>
            </p:cNvPr>
            <p:cNvSpPr/>
            <p:nvPr/>
          </p:nvSpPr>
          <p:spPr>
            <a:xfrm>
              <a:off x="3165348" y="1765479"/>
              <a:ext cx="38511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E536E0D-E128-348F-B191-C771C607E9C0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429000" y="1998472"/>
              <a:ext cx="1258824" cy="13716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57F709F-A736-337E-1532-0D41D33DAC1C}"/>
                </a:ext>
              </a:extLst>
            </p:cNvPr>
            <p:cNvSpPr/>
            <p:nvPr/>
          </p:nvSpPr>
          <p:spPr>
            <a:xfrm>
              <a:off x="3522218" y="2003223"/>
              <a:ext cx="1253446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System environment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9CDE7D8-E27E-E263-3193-8988B72CC0D0}"/>
                </a:ext>
              </a:extLst>
            </p:cNvPr>
            <p:cNvSpPr/>
            <p:nvPr/>
          </p:nvSpPr>
          <p:spPr>
            <a:xfrm>
              <a:off x="4464431" y="2003223"/>
              <a:ext cx="38511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3" name="Shape 45505">
              <a:extLst>
                <a:ext uri="{FF2B5EF4-FFF2-40B4-BE49-F238E27FC236}">
                  <a16:creationId xmlns:a16="http://schemas.microsoft.com/office/drawing/2014/main" id="{F1DBDF9C-EA25-2AE7-1DE4-7AD1A51054FA}"/>
                </a:ext>
              </a:extLst>
            </p:cNvPr>
            <p:cNvSpPr/>
            <p:nvPr/>
          </p:nvSpPr>
          <p:spPr>
            <a:xfrm>
              <a:off x="114300" y="800100"/>
              <a:ext cx="533400" cy="228600"/>
            </a:xfrm>
            <a:custGeom>
              <a:avLst/>
              <a:gdLst/>
              <a:ahLst/>
              <a:cxnLst/>
              <a:rect l="0" t="0" r="0" b="0"/>
              <a:pathLst>
                <a:path w="533400" h="228600">
                  <a:moveTo>
                    <a:pt x="0" y="0"/>
                  </a:moveTo>
                  <a:lnTo>
                    <a:pt x="533400" y="0"/>
                  </a:lnTo>
                  <a:lnTo>
                    <a:pt x="533400" y="228600"/>
                  </a:lnTo>
                  <a:lnTo>
                    <a:pt x="0" y="228600"/>
                  </a:lnTo>
                  <a:lnTo>
                    <a:pt x="0" y="0"/>
                  </a:lnTo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5FD309-9718-4FBC-B35E-C17F6F6FC2F3}"/>
                </a:ext>
              </a:extLst>
            </p:cNvPr>
            <p:cNvPicPr/>
            <p:nvPr/>
          </p:nvPicPr>
          <p:blipFill>
            <a:blip r:embed="rId7"/>
            <a:stretch>
              <a:fillRect/>
            </a:stretch>
          </p:blipFill>
          <p:spPr>
            <a:xfrm>
              <a:off x="115824" y="846328"/>
              <a:ext cx="533400" cy="137160"/>
            </a:xfrm>
            <a:prstGeom prst="rect">
              <a:avLst/>
            </a:prstGeom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8B0D86D-C247-F230-2E05-D179D55EC5B0}"/>
                </a:ext>
              </a:extLst>
            </p:cNvPr>
            <p:cNvSpPr/>
            <p:nvPr/>
          </p:nvSpPr>
          <p:spPr>
            <a:xfrm>
              <a:off x="204851" y="850698"/>
              <a:ext cx="379902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Inputs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F4992A-1446-9934-EBB8-D27BC627C72D}"/>
                </a:ext>
              </a:extLst>
            </p:cNvPr>
            <p:cNvSpPr/>
            <p:nvPr/>
          </p:nvSpPr>
          <p:spPr>
            <a:xfrm>
              <a:off x="491363" y="850698"/>
              <a:ext cx="38511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E38F6327-5B2A-6EAC-F84A-EB49211CDC4A}"/>
                </a:ext>
              </a:extLst>
            </p:cNvPr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4706112" y="892048"/>
              <a:ext cx="667512" cy="13716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07AE23A-3FA1-5541-E3FB-BC54FB5D5517}"/>
                </a:ext>
              </a:extLst>
            </p:cNvPr>
            <p:cNvSpPr/>
            <p:nvPr/>
          </p:nvSpPr>
          <p:spPr>
            <a:xfrm>
              <a:off x="4799711" y="896417"/>
              <a:ext cx="485269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Outputs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96DE788-7888-7466-F9CC-AD34EFB4097E}"/>
                </a:ext>
              </a:extLst>
            </p:cNvPr>
            <p:cNvSpPr/>
            <p:nvPr/>
          </p:nvSpPr>
          <p:spPr>
            <a:xfrm>
              <a:off x="5162677" y="896417"/>
              <a:ext cx="38511" cy="17052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0" marR="0" indent="0" algn="l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9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en-US" sz="1200" kern="1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35C8E85-082E-2378-29E2-F78999867926}"/>
              </a:ext>
            </a:extLst>
          </p:cNvPr>
          <p:cNvSpPr txBox="1"/>
          <p:nvPr/>
        </p:nvSpPr>
        <p:spPr>
          <a:xfrm>
            <a:off x="3282515" y="5743045"/>
            <a:ext cx="6096000" cy="52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" marR="635" indent="-6350" algn="ctr">
              <a:lnSpc>
                <a:spcPct val="107000"/>
              </a:lnSpc>
              <a:spcBef>
                <a:spcPts val="0"/>
              </a:spcBef>
              <a:spcAft>
                <a:spcPts val="440"/>
              </a:spcAft>
            </a:pPr>
            <a:r>
              <a:rPr lang="en-US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Fig: Basic System Model </a:t>
            </a:r>
            <a:endParaRPr lang="en-US" sz="40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65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3EB24-6849-C3AB-0C09-3402F64B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2. Analysis</a:t>
            </a:r>
          </a:p>
          <a:p>
            <a:r>
              <a:rPr lang="en-US" dirty="0"/>
              <a:t>second phase</a:t>
            </a:r>
          </a:p>
          <a:p>
            <a:r>
              <a:rPr lang="en-US" dirty="0"/>
              <a:t>requires a </a:t>
            </a:r>
            <a:r>
              <a:rPr lang="en-US" b="1" dirty="0"/>
              <a:t>careful study </a:t>
            </a:r>
            <a:r>
              <a:rPr lang="en-US" dirty="0"/>
              <a:t>of the </a:t>
            </a:r>
            <a:r>
              <a:rPr lang="en-US" b="1" dirty="0"/>
              <a:t>current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which has two sub phases: </a:t>
            </a:r>
          </a:p>
          <a:p>
            <a:pPr lvl="1"/>
            <a:r>
              <a:rPr lang="en-US" sz="2800" dirty="0"/>
              <a:t>requirements determination and </a:t>
            </a:r>
          </a:p>
          <a:p>
            <a:pPr lvl="1"/>
            <a:r>
              <a:rPr lang="en-US" sz="2800" dirty="0"/>
              <a:t>analysis study</a:t>
            </a:r>
            <a:endParaRPr lang="en-US" dirty="0"/>
          </a:p>
          <a:p>
            <a:r>
              <a:rPr lang="en-US" b="1" dirty="0"/>
              <a:t>Requirements determination </a:t>
            </a:r>
            <a:r>
              <a:rPr lang="en-US" dirty="0"/>
              <a:t>process usually involves a careful study of the </a:t>
            </a:r>
            <a:r>
              <a:rPr lang="en-US" b="1" dirty="0"/>
              <a:t>current</a:t>
            </a:r>
            <a:r>
              <a:rPr lang="en-US" dirty="0"/>
              <a:t> </a:t>
            </a:r>
            <a:r>
              <a:rPr lang="en-US" b="1" dirty="0"/>
              <a:t>systems</a:t>
            </a:r>
            <a:r>
              <a:rPr lang="en-US" dirty="0"/>
              <a:t> that may be </a:t>
            </a:r>
            <a:r>
              <a:rPr lang="en-US" b="1" dirty="0"/>
              <a:t>replaced</a:t>
            </a:r>
            <a:r>
              <a:rPr lang="en-US" dirty="0"/>
              <a:t> or </a:t>
            </a:r>
            <a:r>
              <a:rPr lang="en-US" b="1" dirty="0"/>
              <a:t>improved</a:t>
            </a:r>
            <a:r>
              <a:rPr lang="en-US" dirty="0"/>
              <a:t> within the project. </a:t>
            </a:r>
          </a:p>
          <a:p>
            <a:pPr lvl="1"/>
            <a:r>
              <a:rPr lang="en-US" sz="2600" dirty="0"/>
              <a:t>Analyze where problems or opportunities exist, with a general recommendation on how to fix, enhance, or replace current system</a:t>
            </a:r>
            <a:endParaRPr lang="en-US" dirty="0"/>
          </a:p>
          <a:p>
            <a:r>
              <a:rPr lang="en-US" b="1" dirty="0"/>
              <a:t>Analysis study </a:t>
            </a:r>
            <a:r>
              <a:rPr lang="en-US" dirty="0"/>
              <a:t>process usually involves study of </a:t>
            </a:r>
            <a:r>
              <a:rPr lang="en-US" b="1" dirty="0"/>
              <a:t>structural</a:t>
            </a:r>
            <a:r>
              <a:rPr lang="en-US" dirty="0"/>
              <a:t> requirements according to the components </a:t>
            </a:r>
            <a:r>
              <a:rPr lang="en-US" b="1" dirty="0"/>
              <a:t>interrelationships</a:t>
            </a:r>
            <a:r>
              <a:rPr lang="en-US" dirty="0"/>
              <a:t> and </a:t>
            </a:r>
            <a:r>
              <a:rPr lang="en-US" b="1" dirty="0"/>
              <a:t>eliminate</a:t>
            </a:r>
            <a:r>
              <a:rPr lang="en-US" dirty="0"/>
              <a:t> </a:t>
            </a:r>
            <a:r>
              <a:rPr lang="en-US" b="1" dirty="0"/>
              <a:t>redundancies</a:t>
            </a:r>
          </a:p>
          <a:p>
            <a:r>
              <a:rPr lang="en-US" dirty="0"/>
              <a:t>Explanation of alternative systems and justification for chosen alternative</a:t>
            </a:r>
          </a:p>
          <a:p>
            <a:endParaRPr lang="en-US" b="1" dirty="0"/>
          </a:p>
          <a:p>
            <a:endParaRPr lang="en-US" dirty="0"/>
          </a:p>
          <a:p>
            <a:pPr lvl="1"/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28A6C-ECFA-9D46-73C3-4ED7789C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03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15D8A-C8A5-A5BE-D28D-0B05896A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574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3. Design 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phase</a:t>
            </a:r>
          </a:p>
          <a:p>
            <a:r>
              <a:rPr lang="en-US" dirty="0"/>
              <a:t>recommended solution from  analysis phase is converted into </a:t>
            </a:r>
            <a:r>
              <a:rPr lang="en-US" b="1" dirty="0"/>
              <a:t>logical</a:t>
            </a:r>
            <a:r>
              <a:rPr lang="en-US" dirty="0"/>
              <a:t> and then </a:t>
            </a:r>
            <a:r>
              <a:rPr lang="en-US" b="1" dirty="0"/>
              <a:t>physical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</a:t>
            </a:r>
            <a:r>
              <a:rPr lang="en-US" b="1" dirty="0"/>
              <a:t>specification</a:t>
            </a:r>
            <a:r>
              <a:rPr lang="en-US" dirty="0"/>
              <a:t>. </a:t>
            </a:r>
          </a:p>
          <a:p>
            <a:r>
              <a:rPr lang="en-US" b="1" dirty="0"/>
              <a:t>logical </a:t>
            </a:r>
            <a:r>
              <a:rPr lang="en-US" dirty="0"/>
              <a:t>design</a:t>
            </a:r>
            <a:r>
              <a:rPr lang="en-US" b="1" dirty="0"/>
              <a:t> </a:t>
            </a:r>
            <a:r>
              <a:rPr lang="en-US" dirty="0"/>
              <a:t>is</a:t>
            </a:r>
            <a:r>
              <a:rPr lang="en-US" b="1" dirty="0"/>
              <a:t> independent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any specific hardware or software platform. </a:t>
            </a:r>
          </a:p>
          <a:p>
            <a:r>
              <a:rPr lang="en-US" dirty="0"/>
              <a:t>physical design provides Functional detailed specifications of all system elements (from data, processes, inputs, outputs to reports, databases, and computer processes.)</a:t>
            </a:r>
          </a:p>
          <a:p>
            <a:r>
              <a:rPr lang="en-US" dirty="0"/>
              <a:t>Technical, detailed specifications of all system elements (programs, files. network, system software, etc.)</a:t>
            </a:r>
          </a:p>
          <a:p>
            <a:r>
              <a:rPr lang="en-US" dirty="0"/>
              <a:t>Acquisition plan for new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8EE6-FDF0-BA61-5FAD-779D5EF32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217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9DE8-A2B6-FC79-B484-551998F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6460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4. Implementation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phase</a:t>
            </a:r>
          </a:p>
          <a:p>
            <a:r>
              <a:rPr lang="en-US" dirty="0"/>
              <a:t>system is coded, tested, installed, and supported in the organization.</a:t>
            </a:r>
          </a:p>
          <a:p>
            <a:r>
              <a:rPr lang="en-US" dirty="0"/>
              <a:t>During </a:t>
            </a:r>
            <a:r>
              <a:rPr lang="en-US" b="1" dirty="0"/>
              <a:t>coding</a:t>
            </a:r>
            <a:r>
              <a:rPr lang="en-US" dirty="0"/>
              <a:t>, programmers write the programs that make up the information system. </a:t>
            </a:r>
          </a:p>
          <a:p>
            <a:r>
              <a:rPr lang="en-US" dirty="0"/>
              <a:t>During </a:t>
            </a:r>
            <a:r>
              <a:rPr lang="en-US" b="1" dirty="0"/>
              <a:t>testing</a:t>
            </a:r>
            <a:r>
              <a:rPr lang="en-US" dirty="0"/>
              <a:t>, programmers and analysts test individual programs and the entire system in order to find and correct errors. </a:t>
            </a:r>
          </a:p>
          <a:p>
            <a:r>
              <a:rPr lang="en-US" dirty="0"/>
              <a:t>During </a:t>
            </a:r>
            <a:r>
              <a:rPr lang="en-US" b="1" dirty="0"/>
              <a:t>installation</a:t>
            </a:r>
            <a:r>
              <a:rPr lang="en-US" dirty="0"/>
              <a:t>, the new system becomes a part of the daily activities of the organization. </a:t>
            </a:r>
          </a:p>
          <a:p>
            <a:r>
              <a:rPr lang="en-US" dirty="0"/>
              <a:t>also provides documentation, training programs, ongoing user assistance and support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8DAD-4975-B441-FB7C-DB0FA8B0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09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E9DE8-A2B6-FC79-B484-551998F93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5830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Maintenance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phase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systematically repaired and improved.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versions or releases of software with associated updates to documentation, training, and support are provided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sometimes find problems with how it works and often think of better ways to perform its functions.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 organization's needs with respect to the system change over time.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88DAD-4975-B441-FB7C-DB0FA8B0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74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93A5-B424-C6F1-83B9-88D2B486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Heart Of System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FB7F-91BA-9651-6069-A0F787C0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76010"/>
          </a:xfrm>
        </p:spPr>
        <p:txBody>
          <a:bodyPr>
            <a:normAutofit/>
          </a:bodyPr>
          <a:lstStyle/>
          <a:p>
            <a:r>
              <a:rPr lang="en-US" dirty="0"/>
              <a:t>The heart of system development </a:t>
            </a:r>
            <a:r>
              <a:rPr lang="en-US" b="1" dirty="0"/>
              <a:t>analysts-design-implementation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C4062-4AAB-910D-1CC6-A24939949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0CCAE79-D2EF-72C1-ADA7-67F7E115E15E}"/>
              </a:ext>
            </a:extLst>
          </p:cNvPr>
          <p:cNvGrpSpPr/>
          <p:nvPr/>
        </p:nvGrpSpPr>
        <p:grpSpPr>
          <a:xfrm>
            <a:off x="6934617" y="2559558"/>
            <a:ext cx="4790660" cy="1706645"/>
            <a:chOff x="6907696" y="2456980"/>
            <a:chExt cx="4790660" cy="170664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ED3D39-4D3B-AF8E-8383-45558F122207}"/>
                </a:ext>
              </a:extLst>
            </p:cNvPr>
            <p:cNvSpPr/>
            <p:nvPr/>
          </p:nvSpPr>
          <p:spPr>
            <a:xfrm>
              <a:off x="6907696" y="3633538"/>
              <a:ext cx="1994452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A6D85D-CB17-DAA6-54CA-2654B617EDB1}"/>
                </a:ext>
              </a:extLst>
            </p:cNvPr>
            <p:cNvSpPr/>
            <p:nvPr/>
          </p:nvSpPr>
          <p:spPr>
            <a:xfrm>
              <a:off x="10121347" y="3604692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D3D88AB-7EFC-72E9-4924-D0BDA853AFC8}"/>
                </a:ext>
              </a:extLst>
            </p:cNvPr>
            <p:cNvSpPr/>
            <p:nvPr/>
          </p:nvSpPr>
          <p:spPr>
            <a:xfrm>
              <a:off x="8610600" y="2456980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853B9F1B-E695-E7C2-D10B-B5DA3D281DB4}"/>
                </a:ext>
              </a:extLst>
            </p:cNvPr>
            <p:cNvCxnSpPr>
              <a:cxnSpLocks/>
              <a:stCxn id="6" idx="0"/>
              <a:endCxn id="9" idx="1"/>
            </p:cNvCxnSpPr>
            <p:nvPr/>
          </p:nvCxnSpPr>
          <p:spPr>
            <a:xfrm rot="5400000" flipH="1" flipV="1">
              <a:off x="7802004" y="2824942"/>
              <a:ext cx="911514" cy="7056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9EE65906-B41D-5668-AC54-DC653EA617F5}"/>
                </a:ext>
              </a:extLst>
            </p:cNvPr>
            <p:cNvCxnSpPr>
              <a:cxnSpLocks/>
              <a:stCxn id="7" idx="2"/>
              <a:endCxn id="6" idx="2"/>
            </p:cNvCxnSpPr>
            <p:nvPr/>
          </p:nvCxnSpPr>
          <p:spPr>
            <a:xfrm rot="5400000">
              <a:off x="9392964" y="2646737"/>
              <a:ext cx="28846" cy="3004930"/>
            </a:xfrm>
            <a:prstGeom prst="curvedConnector3">
              <a:avLst>
                <a:gd name="adj1" fmla="val 3189541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817D0AC2-B639-127C-BA14-6E67AB137903}"/>
                </a:ext>
              </a:extLst>
            </p:cNvPr>
            <p:cNvCxnSpPr>
              <a:cxnSpLocks/>
              <a:stCxn id="9" idx="3"/>
              <a:endCxn id="7" idx="0"/>
            </p:cNvCxnSpPr>
            <p:nvPr/>
          </p:nvCxnSpPr>
          <p:spPr>
            <a:xfrm>
              <a:off x="10187609" y="2722024"/>
              <a:ext cx="722243" cy="88266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CD0593-38FE-A6FD-891B-88EF53169E66}"/>
              </a:ext>
            </a:extLst>
          </p:cNvPr>
          <p:cNvGrpSpPr/>
          <p:nvPr/>
        </p:nvGrpSpPr>
        <p:grpSpPr>
          <a:xfrm>
            <a:off x="1107385" y="2318755"/>
            <a:ext cx="3486978" cy="2648041"/>
            <a:chOff x="1107385" y="2318755"/>
            <a:chExt cx="3486978" cy="2648041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EB122C4-3CE7-7094-3CDF-8664EF3A6EA6}"/>
                </a:ext>
              </a:extLst>
            </p:cNvPr>
            <p:cNvSpPr/>
            <p:nvPr/>
          </p:nvSpPr>
          <p:spPr>
            <a:xfrm>
              <a:off x="2178741" y="4436709"/>
              <a:ext cx="1185240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 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EFB7C1D-262A-4828-7A0D-241E93B36B65}"/>
                </a:ext>
              </a:extLst>
            </p:cNvPr>
            <p:cNvSpPr/>
            <p:nvPr/>
          </p:nvSpPr>
          <p:spPr>
            <a:xfrm>
              <a:off x="3732972" y="3429000"/>
              <a:ext cx="861391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Design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7269AB6-7498-4B8F-60A6-BCEC6C6C03C0}"/>
                </a:ext>
              </a:extLst>
            </p:cNvPr>
            <p:cNvSpPr/>
            <p:nvPr/>
          </p:nvSpPr>
          <p:spPr>
            <a:xfrm>
              <a:off x="1107385" y="3429000"/>
              <a:ext cx="1003851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  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DDE40DD-7083-10AB-954A-9AE4A11C55FF}"/>
                </a:ext>
              </a:extLst>
            </p:cNvPr>
            <p:cNvSpPr/>
            <p:nvPr/>
          </p:nvSpPr>
          <p:spPr>
            <a:xfrm>
              <a:off x="1982856" y="2318755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489B85EE-F54F-51E7-223F-70AD9F3BC386}"/>
                </a:ext>
              </a:extLst>
            </p:cNvPr>
            <p:cNvCxnSpPr>
              <a:cxnSpLocks/>
              <a:stCxn id="45" idx="0"/>
              <a:endCxn id="46" idx="1"/>
            </p:cNvCxnSpPr>
            <p:nvPr/>
          </p:nvCxnSpPr>
          <p:spPr>
            <a:xfrm rot="5400000" flipH="1" flipV="1">
              <a:off x="1373483" y="2819628"/>
              <a:ext cx="845201" cy="373545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3CBD8112-B88E-A732-23FD-5C09D9F03FBF}"/>
                </a:ext>
              </a:extLst>
            </p:cNvPr>
            <p:cNvCxnSpPr>
              <a:cxnSpLocks/>
              <a:stCxn id="44" idx="2"/>
              <a:endCxn id="43" idx="3"/>
            </p:cNvCxnSpPr>
            <p:nvPr/>
          </p:nvCxnSpPr>
          <p:spPr>
            <a:xfrm rot="5400000">
              <a:off x="3392492" y="3930577"/>
              <a:ext cx="742666" cy="799687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7615F143-C5A5-B11C-9F44-147B8C121471}"/>
                </a:ext>
              </a:extLst>
            </p:cNvPr>
            <p:cNvCxnSpPr>
              <a:cxnSpLocks/>
              <a:stCxn id="46" idx="3"/>
              <a:endCxn id="44" idx="0"/>
            </p:cNvCxnSpPr>
            <p:nvPr/>
          </p:nvCxnSpPr>
          <p:spPr>
            <a:xfrm>
              <a:off x="3559865" y="2583799"/>
              <a:ext cx="603803" cy="845201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DE756E26-55E3-AE67-03C3-56DCD35E4636}"/>
                </a:ext>
              </a:extLst>
            </p:cNvPr>
            <p:cNvCxnSpPr>
              <a:cxnSpLocks/>
              <a:stCxn id="43" idx="1"/>
              <a:endCxn id="45" idx="2"/>
            </p:cNvCxnSpPr>
            <p:nvPr/>
          </p:nvCxnSpPr>
          <p:spPr>
            <a:xfrm rot="10800000">
              <a:off x="1609311" y="3959087"/>
              <a:ext cx="569430" cy="74266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12E0909-0C1F-9083-E98F-1AA1101ED6CE}"/>
              </a:ext>
            </a:extLst>
          </p:cNvPr>
          <p:cNvSpPr txBox="1"/>
          <p:nvPr/>
        </p:nvSpPr>
        <p:spPr>
          <a:xfrm>
            <a:off x="715617" y="5605670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analysis-design-code-test loop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CAD2C6-58C3-C1A9-5DF5-D2FFEB00E265}"/>
              </a:ext>
            </a:extLst>
          </p:cNvPr>
          <p:cNvSpPr txBox="1"/>
          <p:nvPr/>
        </p:nvSpPr>
        <p:spPr>
          <a:xfrm>
            <a:off x="7523921" y="5417775"/>
            <a:ext cx="4174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Heart Of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199414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9840-3474-C17D-6075-FD2C72F8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collecting the system requirements, they are thoroughly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analyzing them properly,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done by keeping a stress on meeting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next step, the system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help of information from previous stages, so that the system meets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94DAF-F6CC-DE03-20E6-EF68F9DA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80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E755-3749-E5EF-C3A4-A890F151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Development Model/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442A-A472-D7E3-6B18-6C15FB6B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Waterfall SDLC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347C4-9491-3DAC-57FE-1F8CBB5A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A825A84-A513-9F2B-7686-D92585CD6902}"/>
              </a:ext>
            </a:extLst>
          </p:cNvPr>
          <p:cNvGrpSpPr/>
          <p:nvPr/>
        </p:nvGrpSpPr>
        <p:grpSpPr>
          <a:xfrm>
            <a:off x="1626704" y="2169586"/>
            <a:ext cx="8201442" cy="4178872"/>
            <a:chOff x="1626704" y="2169586"/>
            <a:chExt cx="8201442" cy="417887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AA6C5A0-31F6-DAD4-78AF-798E2E94EED8}"/>
                </a:ext>
              </a:extLst>
            </p:cNvPr>
            <p:cNvSpPr/>
            <p:nvPr/>
          </p:nvSpPr>
          <p:spPr>
            <a:xfrm>
              <a:off x="1626704" y="2169586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Planning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C81448-0AA1-6C01-18D5-9C463F600D35}"/>
                </a:ext>
              </a:extLst>
            </p:cNvPr>
            <p:cNvSpPr/>
            <p:nvPr/>
          </p:nvSpPr>
          <p:spPr>
            <a:xfrm>
              <a:off x="6591302" y="5034361"/>
              <a:ext cx="1994452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Implementation 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6085CA-D47C-D0B2-4873-3293B3BD35A8}"/>
                </a:ext>
              </a:extLst>
            </p:cNvPr>
            <p:cNvSpPr/>
            <p:nvPr/>
          </p:nvSpPr>
          <p:spPr>
            <a:xfrm>
              <a:off x="4167808" y="3569107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Design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BB4ED71-B023-CE7C-C399-05EBD9262BAA}"/>
                </a:ext>
              </a:extLst>
            </p:cNvPr>
            <p:cNvSpPr/>
            <p:nvPr/>
          </p:nvSpPr>
          <p:spPr>
            <a:xfrm>
              <a:off x="8251137" y="5818371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Maintenance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8B81E87-E128-541F-A4C6-C9D72751FD81}"/>
                </a:ext>
              </a:extLst>
            </p:cNvPr>
            <p:cNvSpPr/>
            <p:nvPr/>
          </p:nvSpPr>
          <p:spPr>
            <a:xfrm>
              <a:off x="3083616" y="2877629"/>
              <a:ext cx="1577009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A76F7F83-7664-D50D-8296-31D6E7F0DBDD}"/>
                </a:ext>
              </a:extLst>
            </p:cNvPr>
            <p:cNvCxnSpPr>
              <a:cxnSpLocks/>
              <a:stCxn id="5" idx="3"/>
              <a:endCxn id="9" idx="0"/>
            </p:cNvCxnSpPr>
            <p:nvPr/>
          </p:nvCxnSpPr>
          <p:spPr>
            <a:xfrm>
              <a:off x="3203713" y="2434630"/>
              <a:ext cx="668408" cy="44299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32DD6F2D-A3CE-BA67-F1A1-DD942216B7A6}"/>
                </a:ext>
              </a:extLst>
            </p:cNvPr>
            <p:cNvCxnSpPr>
              <a:cxnSpLocks/>
              <a:stCxn id="26" idx="3"/>
              <a:endCxn id="6" idx="0"/>
            </p:cNvCxnSpPr>
            <p:nvPr/>
          </p:nvCxnSpPr>
          <p:spPr>
            <a:xfrm>
              <a:off x="7109791" y="4529359"/>
              <a:ext cx="478737" cy="505002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21C1094-2C7A-ABE0-C325-9E43A5DA1A87}"/>
                </a:ext>
              </a:extLst>
            </p:cNvPr>
            <p:cNvCxnSpPr>
              <a:cxnSpLocks/>
              <a:stCxn id="9" idx="3"/>
              <a:endCxn id="7" idx="0"/>
            </p:cNvCxnSpPr>
            <p:nvPr/>
          </p:nvCxnSpPr>
          <p:spPr>
            <a:xfrm>
              <a:off x="4660625" y="3142673"/>
              <a:ext cx="295688" cy="42643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50AB542C-E948-148C-3BE4-B411E3289E9A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>
              <a:off x="8585754" y="5299405"/>
              <a:ext cx="453888" cy="518966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3F8C29B-C9E9-A284-3B05-D029F060EA13}"/>
                </a:ext>
              </a:extLst>
            </p:cNvPr>
            <p:cNvSpPr/>
            <p:nvPr/>
          </p:nvSpPr>
          <p:spPr>
            <a:xfrm>
              <a:off x="5431736" y="4264315"/>
              <a:ext cx="1678055" cy="5300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Design</a:t>
              </a: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05CDE8D0-9806-664B-443A-D73A80D2C4D2}"/>
                </a:ext>
              </a:extLst>
            </p:cNvPr>
            <p:cNvCxnSpPr>
              <a:cxnSpLocks/>
              <a:stCxn id="7" idx="3"/>
              <a:endCxn id="26" idx="0"/>
            </p:cNvCxnSpPr>
            <p:nvPr/>
          </p:nvCxnSpPr>
          <p:spPr>
            <a:xfrm>
              <a:off x="5744817" y="3834151"/>
              <a:ext cx="525947" cy="43016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95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094F-CEF9-1289-2630-04940141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515600" cy="672147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 life cycle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sequential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most widely used model for information systems development.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and has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top-down view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the SDLC which consists of phases or activities.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activities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phase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activity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milestone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been reached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staking amounts of documentation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signoffs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each part of the development cycle is required.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supply chain management, customer relationship management, retail management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5888C-1F10-E8C4-9373-020301A4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85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352B8-A179-4DAB-FB96-D77D6522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Application of Waterfall Model</a:t>
            </a:r>
          </a:p>
          <a:p>
            <a:r>
              <a:rPr lang="en-US" dirty="0"/>
              <a:t>Requirements are very well documented, clear and fixed</a:t>
            </a:r>
          </a:p>
          <a:p>
            <a:r>
              <a:rPr lang="en-US" dirty="0"/>
              <a:t>Product definition is stable</a:t>
            </a:r>
          </a:p>
          <a:p>
            <a:r>
              <a:rPr lang="en-US" dirty="0"/>
              <a:t>Technology is understood and is not dynamic</a:t>
            </a:r>
          </a:p>
          <a:p>
            <a:r>
              <a:rPr lang="en-US" dirty="0"/>
              <a:t>no ambiguous requirements</a:t>
            </a:r>
          </a:p>
          <a:p>
            <a:r>
              <a:rPr lang="en-US" dirty="0"/>
              <a:t>enough resources with required expertise are available to support the product</a:t>
            </a:r>
          </a:p>
          <a:p>
            <a:r>
              <a:rPr lang="en-US" dirty="0"/>
              <a:t>The project is short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4B9A9-97AF-C482-3960-F8946E52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935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828F-1CD4-24FF-2E90-0DC31E613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Advantages</a:t>
            </a:r>
            <a:r>
              <a:rPr lang="en-US" dirty="0"/>
              <a:t> </a:t>
            </a:r>
          </a:p>
          <a:p>
            <a:r>
              <a:rPr lang="en-US" dirty="0"/>
              <a:t> Simple and easy to understand and use.</a:t>
            </a:r>
          </a:p>
          <a:p>
            <a:r>
              <a:rPr lang="en-US" dirty="0"/>
              <a:t>Easy to manage due to the rigidity of the model - each phase has specific deliverables and a review process.</a:t>
            </a:r>
          </a:p>
          <a:p>
            <a:r>
              <a:rPr lang="en-US" dirty="0"/>
              <a:t>Phases are processed and completed one at a time.</a:t>
            </a:r>
          </a:p>
          <a:p>
            <a:r>
              <a:rPr lang="en-US" dirty="0"/>
              <a:t>Works well for smaller projects where requirements are very well understood.</a:t>
            </a:r>
          </a:p>
          <a:p>
            <a:r>
              <a:rPr lang="en-US" dirty="0"/>
              <a:t>Clearly defined stages.</a:t>
            </a:r>
          </a:p>
          <a:p>
            <a:r>
              <a:rPr lang="en-US" dirty="0"/>
              <a:t>Well understood milestones.</a:t>
            </a:r>
          </a:p>
          <a:p>
            <a:r>
              <a:rPr lang="en-US" dirty="0"/>
              <a:t>Easy to arrange tasks.</a:t>
            </a:r>
          </a:p>
          <a:p>
            <a:r>
              <a:rPr lang="en-US" dirty="0"/>
              <a:t>Process and results are well documented.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8F5B1-7214-E0F6-C1EB-AB2A1495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5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D0AC-C3CA-2CC4-A00D-DECB138F0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09E98-95AE-4347-D8D7-EC1C8794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B54060-7B3A-2C55-C34D-467F9FD3D9FD}"/>
              </a:ext>
            </a:extLst>
          </p:cNvPr>
          <p:cNvGrpSpPr/>
          <p:nvPr/>
        </p:nvGrpSpPr>
        <p:grpSpPr>
          <a:xfrm>
            <a:off x="2100469" y="2272568"/>
            <a:ext cx="8176592" cy="3644348"/>
            <a:chOff x="2007704" y="2219560"/>
            <a:chExt cx="8176592" cy="364434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AF4180-9AAB-C6E6-4B55-2F1FAE0702CF}"/>
                </a:ext>
              </a:extLst>
            </p:cNvPr>
            <p:cNvSpPr/>
            <p:nvPr/>
          </p:nvSpPr>
          <p:spPr>
            <a:xfrm>
              <a:off x="2007704" y="2219560"/>
              <a:ext cx="8176592" cy="36443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Content Placeholder 5">
              <a:extLst>
                <a:ext uri="{FF2B5EF4-FFF2-40B4-BE49-F238E27FC236}">
                  <a16:creationId xmlns:a16="http://schemas.microsoft.com/office/drawing/2014/main" id="{AFC2F052-7F14-35DD-EF13-BCC70F410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8705" y="3191571"/>
              <a:ext cx="5393634" cy="2082793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76AD24-BAAC-91AF-4FDD-020E2A0C651A}"/>
                </a:ext>
              </a:extLst>
            </p:cNvPr>
            <p:cNvSpPr txBox="1"/>
            <p:nvPr/>
          </p:nvSpPr>
          <p:spPr>
            <a:xfrm>
              <a:off x="4482547" y="2331578"/>
              <a:ext cx="1146313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Control</a:t>
              </a:r>
              <a:r>
                <a:rPr lang="en-US" dirty="0"/>
                <a:t> 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1090A96-AA09-0812-93DD-3BC47D3022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2391" y="2793243"/>
              <a:ext cx="3313" cy="6357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B932B2-7A8A-877B-E7F7-E222311FB105}"/>
                </a:ext>
              </a:extLst>
            </p:cNvPr>
            <p:cNvCxnSpPr/>
            <p:nvPr/>
          </p:nvCxnSpPr>
          <p:spPr>
            <a:xfrm>
              <a:off x="7239000" y="3803374"/>
              <a:ext cx="128546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3A40D29-F740-3D44-F9A6-37AFF4D4738D}"/>
                </a:ext>
              </a:extLst>
            </p:cNvPr>
            <p:cNvCxnSpPr>
              <a:cxnSpLocks/>
            </p:cNvCxnSpPr>
            <p:nvPr/>
          </p:nvCxnSpPr>
          <p:spPr>
            <a:xfrm>
              <a:off x="8524461" y="3803374"/>
              <a:ext cx="0" cy="967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94C5D-7FA7-EBF0-69B7-E804774D7AD6}"/>
                </a:ext>
              </a:extLst>
            </p:cNvPr>
            <p:cNvSpPr txBox="1"/>
            <p:nvPr/>
          </p:nvSpPr>
          <p:spPr>
            <a:xfrm>
              <a:off x="7402995" y="4770783"/>
              <a:ext cx="2242931" cy="8309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/>
                <a:t>Boundaries and Interfaces</a:t>
              </a:r>
              <a:r>
                <a:rPr lang="en-US" dirty="0"/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8F414A-3601-5ECC-76B1-954F787CFEBB}"/>
                </a:ext>
              </a:extLst>
            </p:cNvPr>
            <p:cNvSpPr txBox="1"/>
            <p:nvPr/>
          </p:nvSpPr>
          <p:spPr>
            <a:xfrm>
              <a:off x="2309192" y="5402243"/>
              <a:ext cx="18818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Environment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426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F9C1-5AC5-4C5D-FC48-8DF718E2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63239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Disadvantages</a:t>
            </a:r>
            <a:r>
              <a:rPr lang="en-US" dirty="0"/>
              <a:t> </a:t>
            </a:r>
            <a:endParaRPr lang="en-US" b="1" dirty="0"/>
          </a:p>
          <a:p>
            <a:r>
              <a:rPr lang="en-US" dirty="0"/>
              <a:t>No working software is produced until late during the life cycle.</a:t>
            </a:r>
          </a:p>
          <a:p>
            <a:r>
              <a:rPr lang="en-US" dirty="0"/>
              <a:t>Not a good model of complex and object-oriented projects.</a:t>
            </a:r>
          </a:p>
          <a:p>
            <a:r>
              <a:rPr lang="en-US" dirty="0"/>
              <a:t>Poor model for long and ongoing projects because of high amounts of risk and uncertainty of changing</a:t>
            </a:r>
          </a:p>
          <a:p>
            <a:r>
              <a:rPr lang="en-US" dirty="0"/>
              <a:t>It is difficult to measure progress within stages.</a:t>
            </a:r>
          </a:p>
          <a:p>
            <a:r>
              <a:rPr lang="en-US" dirty="0"/>
              <a:t>Cannot accommodate changing requirements.</a:t>
            </a:r>
          </a:p>
          <a:p>
            <a:r>
              <a:rPr lang="en-US" dirty="0"/>
              <a:t>No working software is produced until late in the life cycle.</a:t>
            </a:r>
          </a:p>
          <a:p>
            <a:r>
              <a:rPr lang="en-US" dirty="0"/>
              <a:t>Adjusting scope during the life cycle can end a project</a:t>
            </a:r>
          </a:p>
          <a:p>
            <a:r>
              <a:rPr lang="en-US" dirty="0"/>
              <a:t>Integration is done as a "big-bang" at the very end, which doesn't allow identifying and technological or business bottleneck or challenges early.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485C6-4A6E-B3C9-3937-58A5730A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54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B820-4A7D-7D93-472D-EC50688F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C3DD-4A7B-6D5A-7193-F5A909C6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0806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Computer-aided systems engineering (CASE), also called computer-aided software engineering,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package software that helps in activities of SDLC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systems development</a:t>
            </a:r>
          </a:p>
          <a:p>
            <a:pPr lvl="1"/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system looks and feels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finished product.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model, many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tools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generate program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speeds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E7696-6080-5F06-1AC8-34BECA3F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797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C972-40C3-D7BB-4033-81A470E3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CASE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347E5-2DAD-7D53-F57C-2174AF2DD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9474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Diagram Tools</a:t>
            </a:r>
          </a:p>
          <a:p>
            <a:r>
              <a:rPr lang="en-US" dirty="0"/>
              <a:t>helps in </a:t>
            </a:r>
            <a:r>
              <a:rPr lang="en-US" b="1" dirty="0"/>
              <a:t>diagrammatic</a:t>
            </a:r>
            <a:r>
              <a:rPr lang="en-US" dirty="0"/>
              <a:t> and </a:t>
            </a:r>
            <a:r>
              <a:rPr lang="en-US" b="1" dirty="0"/>
              <a:t>graphical</a:t>
            </a:r>
            <a:r>
              <a:rPr lang="en-US" dirty="0"/>
              <a:t> </a:t>
            </a:r>
            <a:r>
              <a:rPr lang="en-US" b="1" dirty="0"/>
              <a:t>representations</a:t>
            </a:r>
            <a:r>
              <a:rPr lang="en-US" dirty="0"/>
              <a:t> of the </a:t>
            </a:r>
            <a:r>
              <a:rPr lang="en-US" b="1" dirty="0"/>
              <a:t>data</a:t>
            </a:r>
            <a:r>
              <a:rPr lang="en-US" dirty="0"/>
              <a:t> and system processes. </a:t>
            </a:r>
          </a:p>
          <a:p>
            <a:r>
              <a:rPr lang="en-US" dirty="0" err="1"/>
              <a:t>epresents</a:t>
            </a:r>
            <a:r>
              <a:rPr lang="en-US" dirty="0"/>
              <a:t> system </a:t>
            </a:r>
            <a:r>
              <a:rPr lang="en-US" b="1" dirty="0"/>
              <a:t>elements</a:t>
            </a:r>
            <a:r>
              <a:rPr lang="en-US" dirty="0"/>
              <a:t>, </a:t>
            </a:r>
            <a:r>
              <a:rPr lang="en-US" b="1" dirty="0"/>
              <a:t>control flow </a:t>
            </a:r>
            <a:r>
              <a:rPr lang="en-US" dirty="0"/>
              <a:t>and </a:t>
            </a:r>
            <a:r>
              <a:rPr lang="en-US" b="1" dirty="0"/>
              <a:t>data flow </a:t>
            </a:r>
            <a:r>
              <a:rPr lang="en-US" dirty="0"/>
              <a:t>among different software </a:t>
            </a:r>
            <a:r>
              <a:rPr lang="en-US" b="1" dirty="0"/>
              <a:t>components</a:t>
            </a:r>
            <a:r>
              <a:rPr lang="en-US" dirty="0"/>
              <a:t> and system </a:t>
            </a:r>
            <a:r>
              <a:rPr lang="en-US" b="1" dirty="0"/>
              <a:t>structure</a:t>
            </a:r>
            <a:r>
              <a:rPr lang="en-US" dirty="0"/>
              <a:t> in a </a:t>
            </a:r>
            <a:r>
              <a:rPr lang="en-US" b="1" dirty="0"/>
              <a:t>pictorial</a:t>
            </a:r>
            <a:r>
              <a:rPr lang="en-US" dirty="0"/>
              <a:t> form. </a:t>
            </a:r>
          </a:p>
          <a:p>
            <a:r>
              <a:rPr lang="en-US" dirty="0"/>
              <a:t>For example, Flow Chart Maker tool for making state-of-the-art flowcharts, draw.io, visual paradigm</a:t>
            </a:r>
          </a:p>
          <a:p>
            <a:pPr marL="0" indent="0">
              <a:buNone/>
            </a:pPr>
            <a:r>
              <a:rPr lang="en-US" b="1" dirty="0"/>
              <a:t>2. Computer Display and Report Generators</a:t>
            </a:r>
          </a:p>
          <a:p>
            <a:r>
              <a:rPr lang="en-US" dirty="0"/>
              <a:t>helps in understanding the </a:t>
            </a:r>
            <a:r>
              <a:rPr lang="en-US" b="1" dirty="0"/>
              <a:t>data requirements </a:t>
            </a:r>
            <a:r>
              <a:rPr lang="en-US" dirty="0"/>
              <a:t>and the </a:t>
            </a:r>
            <a:r>
              <a:rPr lang="en-US" b="1" dirty="0"/>
              <a:t>relationships</a:t>
            </a:r>
            <a:r>
              <a:rPr lang="en-US" dirty="0"/>
              <a:t> involved.</a:t>
            </a:r>
          </a:p>
          <a:p>
            <a:r>
              <a:rPr lang="en-US" dirty="0" err="1"/>
              <a:t>Eg</a:t>
            </a:r>
            <a:r>
              <a:rPr lang="en-US" dirty="0"/>
              <a:t>, animated software design, </a:t>
            </a:r>
            <a:r>
              <a:rPr lang="en-US" dirty="0" err="1"/>
              <a:t>canva</a:t>
            </a:r>
            <a:r>
              <a:rPr lang="en-US" dirty="0"/>
              <a:t>, word,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A4A6-BCCB-9F3E-2D46-9A5F9180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94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F9C1-5AC5-4C5D-FC48-8DF718E2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6323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Analysis Tools</a:t>
            </a:r>
          </a:p>
          <a:p>
            <a:r>
              <a:rPr lang="en-US" dirty="0"/>
              <a:t>Checks </a:t>
            </a:r>
            <a:r>
              <a:rPr lang="en-US" b="1" dirty="0"/>
              <a:t>inconsistent</a:t>
            </a:r>
            <a:r>
              <a:rPr lang="en-US" dirty="0"/>
              <a:t>, </a:t>
            </a:r>
            <a:r>
              <a:rPr lang="en-US" b="1" dirty="0"/>
              <a:t>incorrect</a:t>
            </a:r>
            <a:r>
              <a:rPr lang="en-US" dirty="0"/>
              <a:t> </a:t>
            </a:r>
            <a:r>
              <a:rPr lang="en-US" b="1" dirty="0"/>
              <a:t>specifications</a:t>
            </a:r>
            <a:r>
              <a:rPr lang="en-US" dirty="0"/>
              <a:t> involved in the </a:t>
            </a:r>
            <a:r>
              <a:rPr lang="en-US" b="1" dirty="0"/>
              <a:t>diagram</a:t>
            </a:r>
            <a:r>
              <a:rPr lang="en-US" dirty="0"/>
              <a:t> and </a:t>
            </a:r>
            <a:r>
              <a:rPr lang="en-US" b="1" dirty="0"/>
              <a:t>data flow</a:t>
            </a:r>
            <a:r>
              <a:rPr lang="en-US" dirty="0"/>
              <a:t>.</a:t>
            </a:r>
          </a:p>
          <a:p>
            <a:r>
              <a:rPr lang="en-US" dirty="0"/>
              <a:t>helps in collecting requirements; </a:t>
            </a:r>
          </a:p>
          <a:p>
            <a:r>
              <a:rPr lang="en-US" b="1" dirty="0"/>
              <a:t>automatically</a:t>
            </a:r>
            <a:r>
              <a:rPr lang="en-US" dirty="0"/>
              <a:t> check for any </a:t>
            </a:r>
            <a:r>
              <a:rPr lang="en-US" b="1" dirty="0"/>
              <a:t>irregularity</a:t>
            </a:r>
            <a:r>
              <a:rPr lang="en-US" dirty="0"/>
              <a:t>, </a:t>
            </a:r>
            <a:r>
              <a:rPr lang="en-US" b="1" dirty="0"/>
              <a:t>imprecision</a:t>
            </a:r>
            <a:r>
              <a:rPr lang="en-US" dirty="0"/>
              <a:t> in the </a:t>
            </a:r>
            <a:r>
              <a:rPr lang="en-US" b="1" dirty="0"/>
              <a:t>diagrams</a:t>
            </a:r>
            <a:r>
              <a:rPr lang="en-US" dirty="0"/>
              <a:t>, data </a:t>
            </a:r>
            <a:r>
              <a:rPr lang="en-US" b="1" dirty="0"/>
              <a:t>redundancies</a:t>
            </a:r>
            <a:r>
              <a:rPr lang="en-US" dirty="0"/>
              <a:t> or </a:t>
            </a:r>
            <a:r>
              <a:rPr lang="en-US" b="1" dirty="0"/>
              <a:t>wrong</a:t>
            </a:r>
            <a:r>
              <a:rPr lang="en-US" dirty="0"/>
              <a:t> data.</a:t>
            </a:r>
          </a:p>
          <a:p>
            <a:r>
              <a:rPr lang="en-US" dirty="0" err="1"/>
              <a:t>Eg</a:t>
            </a:r>
            <a:r>
              <a:rPr lang="en-US" dirty="0"/>
              <a:t>, </a:t>
            </a:r>
            <a:r>
              <a:rPr lang="en-US" dirty="0" err="1"/>
              <a:t>Accompa</a:t>
            </a:r>
            <a:r>
              <a:rPr lang="en-US" dirty="0"/>
              <a:t>, visible analyst, accept 360</a:t>
            </a:r>
          </a:p>
          <a:p>
            <a:pPr marL="0" indent="0">
              <a:buNone/>
            </a:pPr>
            <a:r>
              <a:rPr lang="en-US" b="1" dirty="0"/>
              <a:t>4. Central Repository: </a:t>
            </a:r>
          </a:p>
          <a:p>
            <a:r>
              <a:rPr lang="en-US" dirty="0"/>
              <a:t>provides the </a:t>
            </a:r>
            <a:r>
              <a:rPr lang="en-US" b="1" dirty="0"/>
              <a:t>single</a:t>
            </a:r>
            <a:r>
              <a:rPr lang="en-US" dirty="0"/>
              <a:t> </a:t>
            </a:r>
            <a:r>
              <a:rPr lang="en-US" b="1" dirty="0"/>
              <a:t>point</a:t>
            </a:r>
            <a:r>
              <a:rPr lang="en-US" dirty="0"/>
              <a:t> of </a:t>
            </a:r>
            <a:r>
              <a:rPr lang="en-US" b="1" dirty="0"/>
              <a:t>storage</a:t>
            </a:r>
            <a:r>
              <a:rPr lang="en-US" dirty="0"/>
              <a:t> for data diagrams, reports and documents related to project management.</a:t>
            </a:r>
          </a:p>
          <a:p>
            <a:r>
              <a:rPr lang="en-US" dirty="0" err="1"/>
              <a:t>Eg</a:t>
            </a:r>
            <a:r>
              <a:rPr lang="en-US" dirty="0"/>
              <a:t>, cloud, one drive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485C6-4A6E-B3C9-3937-58A5730A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2092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F9C1-5AC5-4C5D-FC48-8DF718E2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6323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5. Documentation Generators: </a:t>
            </a:r>
          </a:p>
          <a:p>
            <a:r>
              <a:rPr lang="en-US" dirty="0"/>
              <a:t>helps in generating </a:t>
            </a:r>
            <a:r>
              <a:rPr lang="en-US" b="1" dirty="0"/>
              <a:t>user</a:t>
            </a:r>
            <a:r>
              <a:rPr lang="en-US" dirty="0"/>
              <a:t> and </a:t>
            </a:r>
            <a:r>
              <a:rPr lang="en-US" b="1" dirty="0"/>
              <a:t>technical</a:t>
            </a:r>
            <a:r>
              <a:rPr lang="en-US" dirty="0"/>
              <a:t> </a:t>
            </a:r>
            <a:r>
              <a:rPr lang="en-US" b="1" dirty="0"/>
              <a:t>documentation</a:t>
            </a:r>
            <a:r>
              <a:rPr lang="en-US" dirty="0"/>
              <a:t> as per standards. </a:t>
            </a:r>
          </a:p>
          <a:p>
            <a:r>
              <a:rPr lang="en-US" dirty="0"/>
              <a:t>creates documents for technical users and end users. </a:t>
            </a:r>
          </a:p>
          <a:p>
            <a:r>
              <a:rPr lang="en-US" dirty="0"/>
              <a:t>For example, </a:t>
            </a:r>
            <a:r>
              <a:rPr lang="en-US" dirty="0" err="1"/>
              <a:t>Doxygen</a:t>
            </a:r>
            <a:r>
              <a:rPr lang="en-US" dirty="0"/>
              <a:t>, </a:t>
            </a:r>
            <a:r>
              <a:rPr lang="en-US" dirty="0" err="1"/>
              <a:t>DrExplain</a:t>
            </a:r>
            <a:r>
              <a:rPr lang="en-US" dirty="0"/>
              <a:t>, Adobe </a:t>
            </a:r>
            <a:r>
              <a:rPr lang="en-US" dirty="0" err="1"/>
              <a:t>RoboHelp</a:t>
            </a:r>
            <a:r>
              <a:rPr lang="en-US" dirty="0"/>
              <a:t> for documentation.</a:t>
            </a:r>
          </a:p>
          <a:p>
            <a:pPr marL="0" indent="0">
              <a:buNone/>
            </a:pPr>
            <a:r>
              <a:rPr lang="en-US" b="1" dirty="0"/>
              <a:t>6.Code Generators: </a:t>
            </a:r>
          </a:p>
          <a:p>
            <a:r>
              <a:rPr lang="en-US" dirty="0"/>
              <a:t>Helps in the auto generation of code, including definitions, with the help of the designs, documents and diagrams.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485C6-4A6E-B3C9-3937-58A5730A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9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F9C1-5AC5-4C5D-FC48-8DF718E2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5"/>
            <a:ext cx="10515600" cy="657307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Advantages of CASE Tool</a:t>
            </a:r>
          </a:p>
          <a:p>
            <a:r>
              <a:rPr lang="en-US" dirty="0"/>
              <a:t>emphasis is placed on </a:t>
            </a:r>
            <a:r>
              <a:rPr lang="en-US" b="1" dirty="0"/>
              <a:t>redesign</a:t>
            </a:r>
            <a:r>
              <a:rPr lang="en-US" dirty="0"/>
              <a:t> as well as </a:t>
            </a:r>
            <a:r>
              <a:rPr lang="en-US" b="1" dirty="0"/>
              <a:t>testing</a:t>
            </a:r>
            <a:r>
              <a:rPr lang="en-US" dirty="0"/>
              <a:t>, the </a:t>
            </a:r>
            <a:r>
              <a:rPr lang="en-US" b="1" dirty="0"/>
              <a:t>servicing cost </a:t>
            </a:r>
            <a:r>
              <a:rPr lang="en-US" dirty="0"/>
              <a:t>of a product over its expected lifetime is considerably </a:t>
            </a:r>
            <a:r>
              <a:rPr lang="en-US" b="1" dirty="0"/>
              <a:t>reduced</a:t>
            </a:r>
            <a:r>
              <a:rPr lang="en-US" dirty="0"/>
              <a:t>.</a:t>
            </a:r>
          </a:p>
          <a:p>
            <a:r>
              <a:rPr lang="en-US" dirty="0"/>
              <a:t>overall </a:t>
            </a:r>
            <a:r>
              <a:rPr lang="en-US" b="1" dirty="0"/>
              <a:t>quality</a:t>
            </a:r>
            <a:r>
              <a:rPr lang="en-US" dirty="0"/>
              <a:t> of the </a:t>
            </a:r>
            <a:r>
              <a:rPr lang="en-US" b="1" dirty="0"/>
              <a:t>product</a:t>
            </a:r>
            <a:r>
              <a:rPr lang="en-US" dirty="0"/>
              <a:t> is </a:t>
            </a:r>
            <a:r>
              <a:rPr lang="en-US" b="1" dirty="0"/>
              <a:t>improved</a:t>
            </a:r>
            <a:r>
              <a:rPr lang="en-US" dirty="0"/>
              <a:t> as an organized approach is undertaken during the process of development.</a:t>
            </a:r>
          </a:p>
          <a:p>
            <a:r>
              <a:rPr lang="en-US" dirty="0"/>
              <a:t>Chances to meet </a:t>
            </a:r>
            <a:r>
              <a:rPr lang="en-US" b="1" dirty="0"/>
              <a:t>real-world requirements </a:t>
            </a:r>
          </a:p>
          <a:p>
            <a:r>
              <a:rPr lang="en-US" dirty="0"/>
              <a:t>provides a </a:t>
            </a:r>
            <a:r>
              <a:rPr lang="en-US" b="1" dirty="0"/>
              <a:t>competitive</a:t>
            </a:r>
            <a:r>
              <a:rPr lang="en-US" dirty="0"/>
              <a:t> advantage by helping ensure the development of high-quality products.</a:t>
            </a:r>
          </a:p>
          <a:p>
            <a:pPr marL="0" indent="0">
              <a:buNone/>
            </a:pPr>
            <a:r>
              <a:rPr lang="en-US" b="1" dirty="0"/>
              <a:t>Disadvantages of CASE tools</a:t>
            </a:r>
          </a:p>
          <a:p>
            <a:r>
              <a:rPr lang="en-US" dirty="0"/>
              <a:t>cost of CASE tools is very </a:t>
            </a:r>
            <a:r>
              <a:rPr lang="en-US" b="1" dirty="0"/>
              <a:t>high</a:t>
            </a:r>
            <a:r>
              <a:rPr lang="en-US" dirty="0"/>
              <a:t>. For this reason small software development firms do not invest in CASE tools.</a:t>
            </a:r>
          </a:p>
          <a:p>
            <a:r>
              <a:rPr lang="en-US" b="1" dirty="0"/>
              <a:t>Learning Curve:</a:t>
            </a:r>
            <a:r>
              <a:rPr lang="en-US" dirty="0"/>
              <a:t> users might need time to learn this technology.</a:t>
            </a:r>
          </a:p>
          <a:p>
            <a:r>
              <a:rPr lang="en-US" b="1" dirty="0"/>
              <a:t>Tool Mix:</a:t>
            </a:r>
            <a:r>
              <a:rPr lang="en-US" dirty="0"/>
              <a:t> selection of proper CASE tools to get maximum benefits, as the wrong selection may lead to the wrong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485C6-4A6E-B3C9-3937-58A5730A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7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7F9C1-5AC5-4C5D-FC48-8DF718E24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4"/>
            <a:ext cx="10515600" cy="64604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Today's CASE tools provide two distinct ways to develop system models </a:t>
            </a:r>
          </a:p>
          <a:p>
            <a:pPr lvl="1"/>
            <a:r>
              <a:rPr lang="en-US" sz="2800" dirty="0"/>
              <a:t>forward engineering and </a:t>
            </a:r>
          </a:p>
          <a:p>
            <a:pPr lvl="1"/>
            <a:r>
              <a:rPr lang="en-US" sz="2800" dirty="0"/>
              <a:t>reverse engineering. </a:t>
            </a:r>
          </a:p>
          <a:p>
            <a:pPr marL="0" indent="0">
              <a:buNone/>
            </a:pPr>
            <a:r>
              <a:rPr lang="en-US" b="1" dirty="0"/>
              <a:t>Forward engineering </a:t>
            </a:r>
          </a:p>
          <a:p>
            <a:r>
              <a:rPr lang="en-US" dirty="0"/>
              <a:t>requires the system </a:t>
            </a:r>
            <a:r>
              <a:rPr lang="en-US" b="1" dirty="0"/>
              <a:t>analyst</a:t>
            </a:r>
            <a:r>
              <a:rPr lang="en-US" dirty="0"/>
              <a:t> to draw system models, either from </a:t>
            </a:r>
            <a:r>
              <a:rPr lang="en-US" b="1" dirty="0"/>
              <a:t>scratch</a:t>
            </a:r>
            <a:r>
              <a:rPr lang="en-US" dirty="0"/>
              <a:t> or from </a:t>
            </a:r>
            <a:r>
              <a:rPr lang="en-US" b="1" dirty="0"/>
              <a:t>templates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resulting models </a:t>
            </a:r>
            <a:r>
              <a:rPr lang="en-US" dirty="0"/>
              <a:t>are subsequently transformed into program </a:t>
            </a:r>
            <a:r>
              <a:rPr lang="en-US" b="1" dirty="0"/>
              <a:t>code</a:t>
            </a:r>
            <a:r>
              <a:rPr lang="en-US" dirty="0"/>
              <a:t>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transforming design into code</a:t>
            </a:r>
            <a:endParaRPr lang="en-US" sz="2800" dirty="0"/>
          </a:p>
          <a:p>
            <a:pPr marL="0" indent="0">
              <a:buNone/>
            </a:pPr>
            <a:r>
              <a:rPr lang="en-US" b="1" dirty="0"/>
              <a:t>Reverse engineering</a:t>
            </a:r>
            <a:r>
              <a:rPr lang="en-US" dirty="0"/>
              <a:t> </a:t>
            </a:r>
          </a:p>
          <a:p>
            <a:r>
              <a:rPr lang="en-US" dirty="0"/>
              <a:t>allows a CASE tool to </a:t>
            </a:r>
            <a:r>
              <a:rPr lang="en-US" b="1" dirty="0"/>
              <a:t>read</a:t>
            </a:r>
            <a:r>
              <a:rPr lang="en-US" dirty="0"/>
              <a:t> </a:t>
            </a:r>
            <a:r>
              <a:rPr lang="en-US" b="1" dirty="0"/>
              <a:t>existing program code </a:t>
            </a:r>
            <a:r>
              <a:rPr lang="en-US" dirty="0"/>
              <a:t>and </a:t>
            </a:r>
            <a:r>
              <a:rPr lang="en-US" b="1" dirty="0"/>
              <a:t>transform</a:t>
            </a:r>
            <a:r>
              <a:rPr lang="en-US" dirty="0"/>
              <a:t> that code into a representative system </a:t>
            </a:r>
            <a:r>
              <a:rPr lang="en-US" b="1" dirty="0"/>
              <a:t>model</a:t>
            </a:r>
            <a:r>
              <a:rPr lang="en-US" dirty="0"/>
              <a:t> that can be </a:t>
            </a:r>
            <a:r>
              <a:rPr lang="en-US" b="1" dirty="0"/>
              <a:t>edited</a:t>
            </a:r>
            <a:r>
              <a:rPr lang="en-US" dirty="0"/>
              <a:t> and </a:t>
            </a:r>
            <a:r>
              <a:rPr lang="en-US" b="1" dirty="0"/>
              <a:t>refined</a:t>
            </a:r>
            <a:r>
              <a:rPr lang="en-US" dirty="0"/>
              <a:t> by the systems analyst.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transforming code into design</a:t>
            </a:r>
            <a:endParaRPr lang="en-US" sz="2800" dirty="0"/>
          </a:p>
          <a:p>
            <a:r>
              <a:rPr lang="en-US" dirty="0"/>
              <a:t>CASE tools that allow for </a:t>
            </a:r>
            <a:r>
              <a:rPr lang="en-US" b="1" dirty="0"/>
              <a:t>bi-directional</a:t>
            </a:r>
            <a:r>
              <a:rPr lang="en-US" dirty="0"/>
              <a:t>, </a:t>
            </a:r>
            <a:r>
              <a:rPr lang="en-US" b="1" dirty="0"/>
              <a:t>forward</a:t>
            </a:r>
            <a:r>
              <a:rPr lang="en-US" dirty="0"/>
              <a:t> and </a:t>
            </a:r>
            <a:r>
              <a:rPr lang="en-US" b="1" dirty="0"/>
              <a:t>reverse</a:t>
            </a:r>
            <a:r>
              <a:rPr lang="en-US" dirty="0"/>
              <a:t> engineering are said to provide for "</a:t>
            </a:r>
            <a:r>
              <a:rPr lang="en-US" b="1" dirty="0"/>
              <a:t>round-trip engineering</a:t>
            </a:r>
            <a:r>
              <a:rPr lang="en-US" dirty="0"/>
              <a:t>".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485C6-4A6E-B3C9-3937-58A5730A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86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456406"/>
            <a:ext cx="6451600" cy="25717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525" y="3270250"/>
            <a:ext cx="60007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67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AB84-182D-D4C1-B767-469178AE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CASE Tools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Upper Case Tools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earliest phase of system development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used in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stages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as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 tool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assist developer</a:t>
            </a:r>
            <a:endParaRPr lang="en-US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Lower Case Tools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later phase of system development</a:t>
            </a:r>
            <a:endParaRPr lang="en-US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used in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 as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end tool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assist developer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1667-17F3-E484-7EAE-876CCD70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294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AB84-182D-D4C1-B767-469178AE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7214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Integrated Case Tools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helpful in all the stages of SDLC, from Requirement gathering to Testing and documentation.</a:t>
            </a:r>
          </a:p>
          <a:p>
            <a:r>
              <a:rPr lang="en-US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both upper and lower case tools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Repository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 tools require a central repository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central place of storage where product specifications, requirement documents, related reports and diagrams, other useful information regarding management is stored.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 as a source of common, integrated and consistent information.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serves as data dictionary.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1667-17F3-E484-7EAE-876CCD70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74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1697-4D04-C8C7-BCD6-9F0440790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involves capturing and assembling elements that enter the system to be processed.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 to the system are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captured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the system from its environment.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 materials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involves actual transformation processes that convert input to output. </a:t>
            </a:r>
          </a:p>
          <a:p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For example, a </a:t>
            </a:r>
            <a:r>
              <a:rPr lang="en-US" sz="2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manufacturing process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n-US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3. Output</a:t>
            </a:r>
            <a:endParaRPr lang="en-US" sz="2400" b="1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involves transferring elements that have been produced by a transformation process to their ultimate destinations.</a:t>
            </a:r>
            <a:r>
              <a:rPr lang="en-US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Outputs are the things produced by the </a:t>
            </a:r>
            <a:r>
              <a:rPr lang="en-US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system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and sent into its </a:t>
            </a:r>
            <a:r>
              <a:rPr lang="en-US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environment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For example, </a:t>
            </a:r>
            <a:r>
              <a:rPr lang="en-US" sz="2400" i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finished products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5FD10-051F-7C0F-0133-99FD487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26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B2DEA7-EE5D-94EC-4C9E-0BDF0F58F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7183" y="821635"/>
            <a:ext cx="6122504" cy="56321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975D6-93CC-B13C-4C34-35BB0D29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099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665C-C4BC-1DDB-209D-33DAE79E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58AD-1075-3909-1670-591E1E29D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Prototyping approach</a:t>
            </a:r>
          </a:p>
          <a:p>
            <a:r>
              <a:rPr lang="en-US" dirty="0"/>
              <a:t>A Prototype is an initial version of a software system that is used to demonstrate </a:t>
            </a:r>
            <a:r>
              <a:rPr lang="en-US" b="1" dirty="0"/>
              <a:t>concepts</a:t>
            </a:r>
            <a:r>
              <a:rPr lang="en-US" dirty="0"/>
              <a:t>, try out </a:t>
            </a:r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options</a:t>
            </a:r>
            <a:r>
              <a:rPr lang="en-US" dirty="0"/>
              <a:t>, and find out more about the </a:t>
            </a:r>
            <a:r>
              <a:rPr lang="en-US" b="1" dirty="0"/>
              <a:t>problem</a:t>
            </a:r>
            <a:r>
              <a:rPr lang="en-US" dirty="0"/>
              <a:t> and its possible </a:t>
            </a:r>
            <a:r>
              <a:rPr lang="en-US" b="1" dirty="0"/>
              <a:t>solutions</a:t>
            </a:r>
            <a:r>
              <a:rPr lang="en-US" dirty="0"/>
              <a:t>. </a:t>
            </a:r>
            <a:endParaRPr lang="en-US" b="1" dirty="0"/>
          </a:p>
          <a:p>
            <a:pPr lvl="1"/>
            <a:r>
              <a:rPr lang="en-US" sz="2900" dirty="0"/>
              <a:t>i.e. a </a:t>
            </a:r>
            <a:r>
              <a:rPr lang="en-US" sz="2900" b="1" dirty="0"/>
              <a:t>premature</a:t>
            </a:r>
            <a:r>
              <a:rPr lang="en-US" sz="2900" dirty="0"/>
              <a:t> approximated </a:t>
            </a:r>
            <a:r>
              <a:rPr lang="en-US" sz="2900" b="1" dirty="0"/>
              <a:t>sample</a:t>
            </a:r>
            <a:r>
              <a:rPr lang="en-US" sz="2900" dirty="0"/>
              <a:t> of the </a:t>
            </a:r>
            <a:r>
              <a:rPr lang="en-US" sz="2900" b="1" dirty="0"/>
              <a:t>final</a:t>
            </a:r>
            <a:r>
              <a:rPr lang="en-US" sz="2900" dirty="0"/>
              <a:t> </a:t>
            </a:r>
            <a:r>
              <a:rPr lang="en-US" sz="2900" b="1" dirty="0"/>
              <a:t>product</a:t>
            </a:r>
            <a:r>
              <a:rPr lang="en-US" sz="2900" dirty="0"/>
              <a:t>, is constructed and then tested.</a:t>
            </a:r>
          </a:p>
          <a:p>
            <a:r>
              <a:rPr lang="en-US" dirty="0"/>
              <a:t>useful when project </a:t>
            </a:r>
            <a:r>
              <a:rPr lang="en-US" b="1" dirty="0"/>
              <a:t>requirements</a:t>
            </a:r>
            <a:r>
              <a:rPr lang="en-US" dirty="0"/>
              <a:t> is not fully known or </a:t>
            </a:r>
          </a:p>
          <a:p>
            <a:r>
              <a:rPr lang="en-US" dirty="0"/>
              <a:t>there is a need of </a:t>
            </a:r>
            <a:r>
              <a:rPr lang="en-US" b="1" dirty="0"/>
              <a:t>constant update</a:t>
            </a:r>
            <a:r>
              <a:rPr lang="en-US" dirty="0"/>
              <a:t> based on customer satisfaction. </a:t>
            </a:r>
          </a:p>
          <a:p>
            <a:r>
              <a:rPr lang="en-US" dirty="0"/>
              <a:t>can be considered as a trial-and-error method until final product is attained</a:t>
            </a:r>
          </a:p>
          <a:p>
            <a:r>
              <a:rPr lang="en-US" dirty="0"/>
              <a:t>involves the developers as well as the users in each iteration</a:t>
            </a:r>
          </a:p>
          <a:p>
            <a:r>
              <a:rPr lang="en-US" dirty="0" err="1"/>
              <a:t>Eg</a:t>
            </a:r>
            <a:r>
              <a:rPr lang="en-US" dirty="0"/>
              <a:t>, college project, shopping website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5BDE1-CEB9-45A4-9605-0F11CD1D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11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5158A-46B2-0318-3C97-CEF4B11B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313"/>
            <a:ext cx="10515600" cy="64736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model has two types</a:t>
            </a:r>
          </a:p>
          <a:p>
            <a:pPr marL="514350" indent="-514350">
              <a:buAutoNum type="arabicPeriod"/>
            </a:pPr>
            <a:r>
              <a:rPr lang="en-US" b="1" dirty="0"/>
              <a:t>Rapid Throwaway Prototyping</a:t>
            </a:r>
            <a:endParaRPr lang="en-US" dirty="0"/>
          </a:p>
          <a:p>
            <a:r>
              <a:rPr lang="en-US" dirty="0"/>
              <a:t>Here a prototype is </a:t>
            </a:r>
            <a:r>
              <a:rPr lang="en-US" b="1" dirty="0"/>
              <a:t>built</a:t>
            </a:r>
            <a:r>
              <a:rPr lang="en-US" dirty="0"/>
              <a:t>, shown to </a:t>
            </a:r>
            <a:r>
              <a:rPr lang="en-US" b="1" dirty="0"/>
              <a:t>users</a:t>
            </a:r>
            <a:r>
              <a:rPr lang="en-US" dirty="0"/>
              <a:t> and </a:t>
            </a:r>
            <a:r>
              <a:rPr lang="en-US" b="1" dirty="0"/>
              <a:t>discarded</a:t>
            </a:r>
            <a:r>
              <a:rPr lang="en-US" dirty="0"/>
              <a:t>, then next one is built </a:t>
            </a:r>
          </a:p>
          <a:p>
            <a:r>
              <a:rPr lang="en-US" b="1" dirty="0"/>
              <a:t>developers</a:t>
            </a:r>
            <a:r>
              <a:rPr lang="en-US" dirty="0"/>
              <a:t> can explore the </a:t>
            </a:r>
            <a:r>
              <a:rPr lang="en-US" b="1" dirty="0"/>
              <a:t>ideas</a:t>
            </a:r>
            <a:r>
              <a:rPr lang="en-US" dirty="0"/>
              <a:t> as well as get proper </a:t>
            </a:r>
            <a:r>
              <a:rPr lang="en-US" b="1" dirty="0"/>
              <a:t>customer</a:t>
            </a:r>
            <a:r>
              <a:rPr lang="en-US" dirty="0"/>
              <a:t> </a:t>
            </a:r>
            <a:r>
              <a:rPr lang="en-US" b="1" dirty="0"/>
              <a:t>feedback</a:t>
            </a:r>
            <a:r>
              <a:rPr lang="en-US" dirty="0"/>
              <a:t>. </a:t>
            </a:r>
          </a:p>
          <a:p>
            <a:r>
              <a:rPr lang="en-US" dirty="0"/>
              <a:t>prototype need not be a </a:t>
            </a:r>
            <a:r>
              <a:rPr lang="en-US" b="1" dirty="0"/>
              <a:t>final one</a:t>
            </a:r>
            <a:r>
              <a:rPr lang="en-US" dirty="0"/>
              <a:t>, and so it can be further </a:t>
            </a:r>
            <a:r>
              <a:rPr lang="en-US" b="1" dirty="0"/>
              <a:t>iterated</a:t>
            </a:r>
            <a:r>
              <a:rPr lang="en-US" dirty="0"/>
              <a:t> to develop </a:t>
            </a:r>
            <a:r>
              <a:rPr lang="en-US" b="1" dirty="0"/>
              <a:t>new versions </a:t>
            </a:r>
            <a:r>
              <a:rPr lang="en-US" dirty="0"/>
              <a:t>of the </a:t>
            </a:r>
            <a:r>
              <a:rPr lang="en-US" b="1" dirty="0"/>
              <a:t>final</a:t>
            </a:r>
            <a:r>
              <a:rPr lang="en-US" dirty="0"/>
              <a:t> </a:t>
            </a:r>
            <a:r>
              <a:rPr lang="en-US" b="1" dirty="0"/>
              <a:t>product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 Evolutionary Prototyping</a:t>
            </a:r>
          </a:p>
          <a:p>
            <a:r>
              <a:rPr lang="en-US" dirty="0"/>
              <a:t>The developed </a:t>
            </a:r>
            <a:r>
              <a:rPr lang="en-US" b="1" dirty="0"/>
              <a:t>prototype</a:t>
            </a:r>
            <a:r>
              <a:rPr lang="en-US" dirty="0"/>
              <a:t> will be </a:t>
            </a:r>
            <a:r>
              <a:rPr lang="en-US" b="1" dirty="0"/>
              <a:t>incremented</a:t>
            </a:r>
            <a:r>
              <a:rPr lang="en-US" dirty="0"/>
              <a:t> until it reaches customer satisfaction and the final one gets </a:t>
            </a:r>
            <a:r>
              <a:rPr lang="en-US" b="1" dirty="0"/>
              <a:t>accepted</a:t>
            </a:r>
            <a:r>
              <a:rPr lang="en-US" dirty="0"/>
              <a:t>. </a:t>
            </a:r>
          </a:p>
          <a:p>
            <a:r>
              <a:rPr lang="en-US" dirty="0"/>
              <a:t>It provides an </a:t>
            </a:r>
            <a:r>
              <a:rPr lang="en-US" b="1" dirty="0"/>
              <a:t>improved</a:t>
            </a:r>
            <a:r>
              <a:rPr lang="en-US" dirty="0"/>
              <a:t> way which can save time and effort.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83C49-EE7A-6B1A-F5E6-F660729C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342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33DDF-4B96-89D7-B04E-FC5F84DB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53</a:t>
            </a:fld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A3BB5C-0CE7-505A-E9C5-F40F7F83738A}"/>
              </a:ext>
            </a:extLst>
          </p:cNvPr>
          <p:cNvGrpSpPr/>
          <p:nvPr/>
        </p:nvGrpSpPr>
        <p:grpSpPr>
          <a:xfrm>
            <a:off x="2286000" y="1497496"/>
            <a:ext cx="7620000" cy="4237106"/>
            <a:chOff x="2620617" y="1007165"/>
            <a:chExt cx="5652051" cy="438653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D4E42CF-EA7F-9F58-ACD6-B74C5BEB290E}"/>
                </a:ext>
              </a:extLst>
            </p:cNvPr>
            <p:cNvSpPr/>
            <p:nvPr/>
          </p:nvSpPr>
          <p:spPr>
            <a:xfrm>
              <a:off x="2620617" y="1596888"/>
              <a:ext cx="1934817" cy="72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 </a:t>
              </a:r>
            </a:p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Gathering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812D80-B0A0-C127-2EE7-4616EB707D1B}"/>
                </a:ext>
              </a:extLst>
            </p:cNvPr>
            <p:cNvSpPr/>
            <p:nvPr/>
          </p:nvSpPr>
          <p:spPr>
            <a:xfrm>
              <a:off x="6337851" y="3892808"/>
              <a:ext cx="1934817" cy="72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  <a:p>
              <a:pPr marL="0" indent="0" algn="ctr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9793128-7D55-DABE-3096-E6B1325EB1A9}"/>
                </a:ext>
              </a:extLst>
            </p:cNvPr>
            <p:cNvSpPr/>
            <p:nvPr/>
          </p:nvSpPr>
          <p:spPr>
            <a:xfrm>
              <a:off x="2620617" y="3889493"/>
              <a:ext cx="1934817" cy="72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Building </a:t>
              </a:r>
            </a:p>
            <a:p>
              <a:pPr marL="0" indent="0" algn="ctr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A0234D5-38FD-096E-DB39-8715AD0495FF}"/>
                </a:ext>
              </a:extLst>
            </p:cNvPr>
            <p:cNvSpPr/>
            <p:nvPr/>
          </p:nvSpPr>
          <p:spPr>
            <a:xfrm>
              <a:off x="2620617" y="2759767"/>
              <a:ext cx="1934817" cy="72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Quick </a:t>
              </a:r>
            </a:p>
            <a:p>
              <a:pPr marL="0" indent="0" algn="ctr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Design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E9F9989-17AF-5E94-4BFD-4C672BBCCB47}"/>
                </a:ext>
              </a:extLst>
            </p:cNvPr>
            <p:cNvSpPr/>
            <p:nvPr/>
          </p:nvSpPr>
          <p:spPr>
            <a:xfrm>
              <a:off x="6337851" y="2759767"/>
              <a:ext cx="1934817" cy="72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Refining </a:t>
              </a:r>
            </a:p>
            <a:p>
              <a:pPr marL="0" indent="0" algn="ctr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Prototype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C1B1125-F859-6760-9156-0CCAB3786A8B}"/>
                </a:ext>
              </a:extLst>
            </p:cNvPr>
            <p:cNvSpPr/>
            <p:nvPr/>
          </p:nvSpPr>
          <p:spPr>
            <a:xfrm>
              <a:off x="6337851" y="1610141"/>
              <a:ext cx="1934817" cy="728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 </a:t>
              </a:r>
            </a:p>
            <a:p>
              <a:pPr marL="0" indent="0" algn="ctr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CA53C34-BDBE-6D4A-A4BC-AD28BDE5083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3588025" y="1007165"/>
              <a:ext cx="1" cy="589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7AA297D-E6ED-7EFB-19FE-8DF15108986A}"/>
                </a:ext>
              </a:extLst>
            </p:cNvPr>
            <p:cNvSpPr txBox="1"/>
            <p:nvPr/>
          </p:nvSpPr>
          <p:spPr>
            <a:xfrm>
              <a:off x="3878040" y="4979482"/>
              <a:ext cx="3564835" cy="41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Figure: Prototyping model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03AC3D8-B47C-8AD9-B865-364A46009286}"/>
                </a:ext>
              </a:extLst>
            </p:cNvPr>
            <p:cNvSpPr txBox="1"/>
            <p:nvPr/>
          </p:nvSpPr>
          <p:spPr>
            <a:xfrm>
              <a:off x="2620617" y="1007165"/>
              <a:ext cx="74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B67BB8-5835-C1D5-C4B2-87DB8814572F}"/>
                </a:ext>
              </a:extLst>
            </p:cNvPr>
            <p:cNvSpPr txBox="1"/>
            <p:nvPr/>
          </p:nvSpPr>
          <p:spPr>
            <a:xfrm>
              <a:off x="6268280" y="1101971"/>
              <a:ext cx="742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CA53C34-BDBE-6D4A-A4BC-AD28BDE5083E}"/>
                </a:ext>
              </a:extLst>
            </p:cNvPr>
            <p:cNvCxnSpPr>
              <a:cxnSpLocks/>
              <a:stCxn id="47" idx="2"/>
              <a:endCxn id="50" idx="0"/>
            </p:cNvCxnSpPr>
            <p:nvPr/>
          </p:nvCxnSpPr>
          <p:spPr>
            <a:xfrm>
              <a:off x="3588026" y="2325758"/>
              <a:ext cx="0" cy="434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ED761EA-FB23-3F40-148E-9D2684ED1CA6}"/>
                </a:ext>
              </a:extLst>
            </p:cNvPr>
            <p:cNvCxnSpPr>
              <a:cxnSpLocks/>
              <a:stCxn id="50" idx="2"/>
              <a:endCxn id="49" idx="0"/>
            </p:cNvCxnSpPr>
            <p:nvPr/>
          </p:nvCxnSpPr>
          <p:spPr>
            <a:xfrm>
              <a:off x="3588026" y="3488637"/>
              <a:ext cx="0" cy="400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9675B4-9A15-8C15-E19D-8B6634B97712}"/>
                </a:ext>
              </a:extLst>
            </p:cNvPr>
            <p:cNvCxnSpPr>
              <a:stCxn id="49" idx="3"/>
              <a:endCxn id="48" idx="1"/>
            </p:cNvCxnSpPr>
            <p:nvPr/>
          </p:nvCxnSpPr>
          <p:spPr>
            <a:xfrm>
              <a:off x="4555434" y="4253928"/>
              <a:ext cx="1782417" cy="3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C3B5D62-30B0-23B9-D59C-6AB5B2C75A14}"/>
                </a:ext>
              </a:extLst>
            </p:cNvPr>
            <p:cNvCxnSpPr>
              <a:cxnSpLocks/>
              <a:stCxn id="51" idx="1"/>
              <a:endCxn id="50" idx="3"/>
            </p:cNvCxnSpPr>
            <p:nvPr/>
          </p:nvCxnSpPr>
          <p:spPr>
            <a:xfrm flipH="1">
              <a:off x="4555434" y="3124202"/>
              <a:ext cx="178241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7D28C50-036A-A20D-00E9-98EC0130670B}"/>
                </a:ext>
              </a:extLst>
            </p:cNvPr>
            <p:cNvCxnSpPr>
              <a:stCxn id="48" idx="0"/>
              <a:endCxn id="51" idx="2"/>
            </p:cNvCxnSpPr>
            <p:nvPr/>
          </p:nvCxnSpPr>
          <p:spPr>
            <a:xfrm flipV="1">
              <a:off x="7305260" y="3488637"/>
              <a:ext cx="0" cy="404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4AC90F1-5669-9BFE-ACA4-EA8EAE273D5B}"/>
                </a:ext>
              </a:extLst>
            </p:cNvPr>
            <p:cNvCxnSpPr>
              <a:stCxn id="51" idx="0"/>
              <a:endCxn id="52" idx="2"/>
            </p:cNvCxnSpPr>
            <p:nvPr/>
          </p:nvCxnSpPr>
          <p:spPr>
            <a:xfrm flipV="1">
              <a:off x="7305260" y="2339011"/>
              <a:ext cx="0" cy="420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E9E3B8F-8441-3BAA-0A14-1EC2CF06C3A6}"/>
                </a:ext>
              </a:extLst>
            </p:cNvPr>
            <p:cNvCxnSpPr>
              <a:stCxn id="52" idx="0"/>
            </p:cNvCxnSpPr>
            <p:nvPr/>
          </p:nvCxnSpPr>
          <p:spPr>
            <a:xfrm flipH="1" flipV="1">
              <a:off x="7305259" y="1101971"/>
              <a:ext cx="1" cy="508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571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7D8DF-B0BA-2A73-6D0F-3BB62E23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Prototyping Model</a:t>
            </a:r>
          </a:p>
          <a:p>
            <a:pPr marL="514350" indent="-51435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in detail.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order to know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Quick Design: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requirements are known, a preliminary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for the system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 detailed design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gives an idea of the system to the user.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helps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Prototype: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gathered from quick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form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prototype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model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required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FFF0A-88EA-F4D6-6DDE-AC764CE1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72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EF704-661D-986B-BA6C-C7AD8347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A2D28-A8A3-9F2C-5FB6-3AD6BFF6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38"/>
            <a:ext cx="10515600" cy="661946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4. User Evaluation: </a:t>
            </a:r>
          </a:p>
          <a:p>
            <a:r>
              <a:rPr lang="en-US" dirty="0"/>
              <a:t>The </a:t>
            </a:r>
            <a:r>
              <a:rPr lang="en-US" b="1" dirty="0"/>
              <a:t>proposed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is shown to </a:t>
            </a:r>
            <a:r>
              <a:rPr lang="en-US" b="1" dirty="0"/>
              <a:t>user</a:t>
            </a:r>
            <a:r>
              <a:rPr lang="en-US" dirty="0"/>
              <a:t> for thorough </a:t>
            </a:r>
            <a:r>
              <a:rPr lang="en-US" b="1" dirty="0"/>
              <a:t>evaluation</a:t>
            </a:r>
            <a:r>
              <a:rPr lang="en-US" dirty="0"/>
              <a:t> of the prototype </a:t>
            </a:r>
          </a:p>
          <a:p>
            <a:r>
              <a:rPr lang="en-US" dirty="0"/>
              <a:t>Then its </a:t>
            </a:r>
            <a:r>
              <a:rPr lang="en-US" b="1" dirty="0"/>
              <a:t>strengths</a:t>
            </a:r>
            <a:r>
              <a:rPr lang="en-US" dirty="0"/>
              <a:t> and </a:t>
            </a:r>
            <a:r>
              <a:rPr lang="en-US" b="1" dirty="0"/>
              <a:t>weaknesses</a:t>
            </a:r>
            <a:r>
              <a:rPr lang="en-US" dirty="0"/>
              <a:t> are </a:t>
            </a:r>
            <a:r>
              <a:rPr lang="en-US" b="1" dirty="0"/>
              <a:t>recognized</a:t>
            </a:r>
            <a:r>
              <a:rPr lang="en-US" dirty="0"/>
              <a:t> such as what is to be </a:t>
            </a:r>
            <a:r>
              <a:rPr lang="en-US" b="1" dirty="0"/>
              <a:t>added</a:t>
            </a:r>
            <a:r>
              <a:rPr lang="en-US" dirty="0"/>
              <a:t> or </a:t>
            </a:r>
            <a:r>
              <a:rPr lang="en-US" b="1" dirty="0"/>
              <a:t>removed</a:t>
            </a:r>
            <a:r>
              <a:rPr lang="en-US" dirty="0"/>
              <a:t>. </a:t>
            </a:r>
            <a:endParaRPr lang="en-US" b="1" dirty="0"/>
          </a:p>
          <a:p>
            <a:r>
              <a:rPr lang="en-US" b="1" dirty="0"/>
              <a:t>Comments</a:t>
            </a:r>
            <a:r>
              <a:rPr lang="en-US" dirty="0"/>
              <a:t> and </a:t>
            </a:r>
            <a:r>
              <a:rPr lang="en-US" b="1" dirty="0"/>
              <a:t>suggestions</a:t>
            </a:r>
            <a:r>
              <a:rPr lang="en-US" dirty="0"/>
              <a:t> are collected from the </a:t>
            </a:r>
            <a:r>
              <a:rPr lang="en-US" b="1" dirty="0"/>
              <a:t>users</a:t>
            </a:r>
            <a:r>
              <a:rPr lang="en-US" dirty="0"/>
              <a:t> and </a:t>
            </a:r>
            <a:r>
              <a:rPr lang="en-US" b="1" dirty="0"/>
              <a:t>provided</a:t>
            </a:r>
            <a:r>
              <a:rPr lang="en-US" dirty="0"/>
              <a:t> to the </a:t>
            </a:r>
            <a:r>
              <a:rPr lang="en-US" b="1" dirty="0"/>
              <a:t>developer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5. Refining Prototype: </a:t>
            </a:r>
          </a:p>
          <a:p>
            <a:r>
              <a:rPr lang="en-US" dirty="0"/>
              <a:t>Once the </a:t>
            </a:r>
            <a:r>
              <a:rPr lang="en-US" b="1" dirty="0"/>
              <a:t>user</a:t>
            </a:r>
            <a:r>
              <a:rPr lang="en-US" dirty="0"/>
              <a:t> </a:t>
            </a:r>
            <a:r>
              <a:rPr lang="en-US" b="1" dirty="0"/>
              <a:t>evaluates</a:t>
            </a:r>
            <a:r>
              <a:rPr lang="en-US" dirty="0"/>
              <a:t> the </a:t>
            </a:r>
            <a:r>
              <a:rPr lang="en-US" b="1" dirty="0"/>
              <a:t>prototype</a:t>
            </a:r>
            <a:r>
              <a:rPr lang="en-US" dirty="0"/>
              <a:t> and if s/he is </a:t>
            </a:r>
            <a:r>
              <a:rPr lang="en-US" b="1" dirty="0"/>
              <a:t>not satisfied</a:t>
            </a:r>
            <a:r>
              <a:rPr lang="en-US" dirty="0"/>
              <a:t>, the </a:t>
            </a:r>
            <a:r>
              <a:rPr lang="en-US" b="1" dirty="0"/>
              <a:t>current prototype </a:t>
            </a:r>
            <a:r>
              <a:rPr lang="en-US" dirty="0"/>
              <a:t>is </a:t>
            </a:r>
            <a:r>
              <a:rPr lang="en-US" b="1" dirty="0"/>
              <a:t>refined</a:t>
            </a:r>
            <a:r>
              <a:rPr lang="en-US" dirty="0"/>
              <a:t> according to the </a:t>
            </a:r>
            <a:r>
              <a:rPr lang="en-US" b="1" dirty="0"/>
              <a:t>requirements</a:t>
            </a:r>
            <a:r>
              <a:rPr lang="en-US" dirty="0"/>
              <a:t>. </a:t>
            </a:r>
          </a:p>
          <a:p>
            <a:pPr lvl="1"/>
            <a:r>
              <a:rPr lang="en-US" sz="3100" dirty="0"/>
              <a:t>i.e. a new prototype is developed with the additional information provided by the user.</a:t>
            </a:r>
          </a:p>
          <a:p>
            <a:r>
              <a:rPr lang="en-US" b="1" dirty="0"/>
              <a:t>new</a:t>
            </a:r>
            <a:r>
              <a:rPr lang="en-US" dirty="0"/>
              <a:t> prototype is </a:t>
            </a:r>
            <a:r>
              <a:rPr lang="en-US" b="1" dirty="0"/>
              <a:t>evaluated</a:t>
            </a:r>
            <a:r>
              <a:rPr lang="en-US" dirty="0"/>
              <a:t> just like </a:t>
            </a:r>
            <a:r>
              <a:rPr lang="en-US" b="1" dirty="0"/>
              <a:t>previous</a:t>
            </a:r>
            <a:r>
              <a:rPr lang="en-US" dirty="0"/>
              <a:t> prototype. </a:t>
            </a:r>
          </a:p>
          <a:p>
            <a:r>
              <a:rPr lang="en-US" dirty="0"/>
              <a:t>process </a:t>
            </a:r>
            <a:r>
              <a:rPr lang="en-US" b="1" dirty="0"/>
              <a:t>continues</a:t>
            </a:r>
            <a:r>
              <a:rPr lang="en-US" dirty="0"/>
              <a:t> until all the </a:t>
            </a:r>
            <a:r>
              <a:rPr lang="en-US" b="1" dirty="0"/>
              <a:t>requirements</a:t>
            </a:r>
            <a:r>
              <a:rPr lang="en-US" dirty="0"/>
              <a:t> specified by the </a:t>
            </a:r>
            <a:r>
              <a:rPr lang="en-US" b="1" dirty="0"/>
              <a:t>user</a:t>
            </a:r>
            <a:r>
              <a:rPr lang="en-US" dirty="0"/>
              <a:t> are </a:t>
            </a:r>
            <a:r>
              <a:rPr lang="en-US" b="1" dirty="0"/>
              <a:t>met</a:t>
            </a:r>
            <a:r>
              <a:rPr lang="en-US" dirty="0"/>
              <a:t>. </a:t>
            </a:r>
          </a:p>
          <a:p>
            <a:r>
              <a:rPr lang="en-US" dirty="0"/>
              <a:t>Once the </a:t>
            </a:r>
            <a:r>
              <a:rPr lang="en-US" b="1" dirty="0"/>
              <a:t>user</a:t>
            </a:r>
            <a:r>
              <a:rPr lang="en-US" dirty="0"/>
              <a:t> is satisfied with the developed </a:t>
            </a:r>
            <a:r>
              <a:rPr lang="en-US" b="1" dirty="0"/>
              <a:t>prototype</a:t>
            </a:r>
            <a:r>
              <a:rPr lang="en-US" dirty="0"/>
              <a:t>, a </a:t>
            </a:r>
            <a:r>
              <a:rPr lang="en-US" b="1" dirty="0"/>
              <a:t>final system </a:t>
            </a:r>
            <a:r>
              <a:rPr lang="en-US" dirty="0"/>
              <a:t>is developed on the basis of the final prototype.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7B0E0-95A7-0F4E-C9BA-5E9C7ACC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939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735A-1595-96D8-C8D5-D8DCE112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5849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Engineer Product: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prototype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thoroughly followed by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maintenance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regular basis for preventing large-scale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minimizing downtime.</a:t>
            </a: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Prototyping Model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 in the life cycle - ensures a greater level of customer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requirements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easily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there is scope for refinement.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functionalities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easily figured out.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much earlier thereby saving a lot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besides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software.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prototype can be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developer for more complicated projects in the future.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design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684FD-7378-8BB2-F31B-04CBC960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76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0028F-B8FE-C308-D516-B26F40D23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D1D6-081F-E96E-AFDE-AAA5C75E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564"/>
            <a:ext cx="10515600" cy="6323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Prototyping Model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outcome can only be shown in last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time consuming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prototype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system expand beyond its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plans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prototypes may be too much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get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prototypes and real systems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14460-60DC-E149-B43F-18F47A99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3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0DE5E-BF1B-55D6-255D-CA0A36A72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18408-4242-55DF-63B8-C2719358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/>
          </a:bodyPr>
          <a:lstStyle/>
          <a:p>
            <a:r>
              <a:rPr lang="en-US" dirty="0"/>
              <a:t>is a </a:t>
            </a:r>
            <a:r>
              <a:rPr lang="en-US" b="1" dirty="0"/>
              <a:t>risk-driven process </a:t>
            </a:r>
            <a:r>
              <a:rPr lang="en-US" dirty="0"/>
              <a:t>model which guides multiple stakeholders to make decisions</a:t>
            </a:r>
          </a:p>
          <a:p>
            <a:r>
              <a:rPr lang="en-US" dirty="0"/>
              <a:t>Has 2 distinguishing features:</a:t>
            </a:r>
          </a:p>
          <a:p>
            <a:pPr lvl="1"/>
            <a:r>
              <a:rPr lang="en-US" sz="2800" b="1" dirty="0"/>
              <a:t>cyclic approach </a:t>
            </a:r>
            <a:r>
              <a:rPr lang="en-US" sz="2800" dirty="0"/>
              <a:t>for </a:t>
            </a:r>
            <a:r>
              <a:rPr lang="en-US" sz="2800" b="1" dirty="0"/>
              <a:t>incrementally</a:t>
            </a:r>
            <a:r>
              <a:rPr lang="en-US" sz="2800" dirty="0"/>
              <a:t> growing a system while reducing degree of risk</a:t>
            </a:r>
          </a:p>
          <a:p>
            <a:pPr lvl="1"/>
            <a:r>
              <a:rPr lang="en-US" sz="2800" dirty="0"/>
              <a:t>Reaching </a:t>
            </a:r>
            <a:r>
              <a:rPr lang="en-US" sz="2800" b="1" dirty="0"/>
              <a:t>milestones</a:t>
            </a:r>
            <a:r>
              <a:rPr lang="en-US" sz="2800" dirty="0"/>
              <a:t> for ensuring stakeholder that </a:t>
            </a:r>
            <a:r>
              <a:rPr lang="en-US" sz="2800" b="1" dirty="0"/>
              <a:t>feasible</a:t>
            </a:r>
            <a:r>
              <a:rPr lang="en-US" sz="2800" dirty="0"/>
              <a:t> and satisfactory system </a:t>
            </a:r>
            <a:r>
              <a:rPr lang="en-US" sz="2800" b="1" dirty="0"/>
              <a:t>solutions</a:t>
            </a:r>
            <a:r>
              <a:rPr lang="en-US" sz="2800" dirty="0"/>
              <a:t> is produced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DE6B8-64F0-0D2C-EDD9-F41F5BAD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624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CA934-215F-8520-CEC0-ADCA73F2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7FE9BC-A79C-1E15-59F9-91FCEC21B11D}"/>
              </a:ext>
            </a:extLst>
          </p:cNvPr>
          <p:cNvGrpSpPr/>
          <p:nvPr/>
        </p:nvGrpSpPr>
        <p:grpSpPr>
          <a:xfrm>
            <a:off x="2544422" y="1152939"/>
            <a:ext cx="7036899" cy="4797287"/>
            <a:chOff x="2544422" y="1152939"/>
            <a:chExt cx="7036899" cy="479728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D81C124-85FE-FC35-002B-DA4A9BDC8D1D}"/>
                </a:ext>
              </a:extLst>
            </p:cNvPr>
            <p:cNvCxnSpPr>
              <a:cxnSpLocks/>
            </p:cNvCxnSpPr>
            <p:nvPr/>
          </p:nvCxnSpPr>
          <p:spPr>
            <a:xfrm>
              <a:off x="5897217" y="1152939"/>
              <a:ext cx="0" cy="479728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2C796F1-A3D2-D4FF-6043-8B77D4228563}"/>
                </a:ext>
              </a:extLst>
            </p:cNvPr>
            <p:cNvCxnSpPr>
              <a:cxnSpLocks/>
            </p:cNvCxnSpPr>
            <p:nvPr/>
          </p:nvCxnSpPr>
          <p:spPr>
            <a:xfrm>
              <a:off x="3074504" y="3429000"/>
              <a:ext cx="526111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AA4332-17C0-A7CE-4DB1-4E473B5D41FF}"/>
                </a:ext>
              </a:extLst>
            </p:cNvPr>
            <p:cNvSpPr/>
            <p:nvPr/>
          </p:nvSpPr>
          <p:spPr>
            <a:xfrm>
              <a:off x="3829878" y="1802293"/>
              <a:ext cx="3538335" cy="3366055"/>
            </a:xfrm>
            <a:custGeom>
              <a:avLst/>
              <a:gdLst>
                <a:gd name="connsiteX0" fmla="*/ 1563757 w 3538335"/>
                <a:gd name="connsiteY0" fmla="*/ 1643272 h 3366055"/>
                <a:gd name="connsiteX1" fmla="*/ 2054087 w 3538335"/>
                <a:gd name="connsiteY1" fmla="*/ 1166194 h 3366055"/>
                <a:gd name="connsiteX2" fmla="*/ 2491409 w 3538335"/>
                <a:gd name="connsiteY2" fmla="*/ 1630020 h 3366055"/>
                <a:gd name="connsiteX3" fmla="*/ 2093844 w 3538335"/>
                <a:gd name="connsiteY3" fmla="*/ 2186611 h 3366055"/>
                <a:gd name="connsiteX4" fmla="*/ 1126435 w 3538335"/>
                <a:gd name="connsiteY4" fmla="*/ 1590264 h 3366055"/>
                <a:gd name="connsiteX5" fmla="*/ 2080592 w 3538335"/>
                <a:gd name="connsiteY5" fmla="*/ 569846 h 3366055"/>
                <a:gd name="connsiteX6" fmla="*/ 3061252 w 3538335"/>
                <a:gd name="connsiteY6" fmla="*/ 1656524 h 3366055"/>
                <a:gd name="connsiteX7" fmla="*/ 2093844 w 3538335"/>
                <a:gd name="connsiteY7" fmla="*/ 2676942 h 3366055"/>
                <a:gd name="connsiteX8" fmla="*/ 596348 w 3538335"/>
                <a:gd name="connsiteY8" fmla="*/ 1630020 h 3366055"/>
                <a:gd name="connsiteX9" fmla="*/ 2067339 w 3538335"/>
                <a:gd name="connsiteY9" fmla="*/ 3 h 3366055"/>
                <a:gd name="connsiteX10" fmla="*/ 3538331 w 3538335"/>
                <a:gd name="connsiteY10" fmla="*/ 1643272 h 3366055"/>
                <a:gd name="connsiteX11" fmla="*/ 2080592 w 3538335"/>
                <a:gd name="connsiteY11" fmla="*/ 3366055 h 3366055"/>
                <a:gd name="connsiteX12" fmla="*/ 0 w 3538335"/>
                <a:gd name="connsiteY12" fmla="*/ 1643272 h 3366055"/>
                <a:gd name="connsiteX13" fmla="*/ 0 w 3538335"/>
                <a:gd name="connsiteY13" fmla="*/ 1643272 h 336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38335" h="3366055">
                  <a:moveTo>
                    <a:pt x="1563757" y="1643272"/>
                  </a:moveTo>
                  <a:cubicBezTo>
                    <a:pt x="1731617" y="1405837"/>
                    <a:pt x="1899478" y="1168403"/>
                    <a:pt x="2054087" y="1166194"/>
                  </a:cubicBezTo>
                  <a:cubicBezTo>
                    <a:pt x="2208696" y="1163985"/>
                    <a:pt x="2484783" y="1459950"/>
                    <a:pt x="2491409" y="1630020"/>
                  </a:cubicBezTo>
                  <a:cubicBezTo>
                    <a:pt x="2498035" y="1800090"/>
                    <a:pt x="2321339" y="2193237"/>
                    <a:pt x="2093844" y="2186611"/>
                  </a:cubicBezTo>
                  <a:cubicBezTo>
                    <a:pt x="1866349" y="2179985"/>
                    <a:pt x="1128644" y="1859725"/>
                    <a:pt x="1126435" y="1590264"/>
                  </a:cubicBezTo>
                  <a:cubicBezTo>
                    <a:pt x="1124226" y="1320803"/>
                    <a:pt x="1758123" y="558803"/>
                    <a:pt x="2080592" y="569846"/>
                  </a:cubicBezTo>
                  <a:cubicBezTo>
                    <a:pt x="2403062" y="580889"/>
                    <a:pt x="3059043" y="1305341"/>
                    <a:pt x="3061252" y="1656524"/>
                  </a:cubicBezTo>
                  <a:cubicBezTo>
                    <a:pt x="3063461" y="2007707"/>
                    <a:pt x="2504661" y="2681359"/>
                    <a:pt x="2093844" y="2676942"/>
                  </a:cubicBezTo>
                  <a:cubicBezTo>
                    <a:pt x="1683027" y="2672525"/>
                    <a:pt x="600765" y="2076176"/>
                    <a:pt x="596348" y="1630020"/>
                  </a:cubicBezTo>
                  <a:cubicBezTo>
                    <a:pt x="591931" y="1183864"/>
                    <a:pt x="1577009" y="-2206"/>
                    <a:pt x="2067339" y="3"/>
                  </a:cubicBezTo>
                  <a:cubicBezTo>
                    <a:pt x="2557670" y="2212"/>
                    <a:pt x="3536122" y="1082263"/>
                    <a:pt x="3538331" y="1643272"/>
                  </a:cubicBezTo>
                  <a:cubicBezTo>
                    <a:pt x="3540540" y="2204281"/>
                    <a:pt x="2670314" y="3366055"/>
                    <a:pt x="2080592" y="3366055"/>
                  </a:cubicBezTo>
                  <a:cubicBezTo>
                    <a:pt x="1490870" y="3366055"/>
                    <a:pt x="0" y="1643272"/>
                    <a:pt x="0" y="1643272"/>
                  </a:cubicBezTo>
                  <a:lnTo>
                    <a:pt x="0" y="1643272"/>
                  </a:ln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4236E0-77F6-1A54-8EC7-3578DA20E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7358" y="3429000"/>
              <a:ext cx="132520" cy="20209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E31632-3FFF-C411-7182-FC146BCFF32B}"/>
                </a:ext>
              </a:extLst>
            </p:cNvPr>
            <p:cNvCxnSpPr>
              <a:stCxn id="18" idx="12"/>
            </p:cNvCxnSpPr>
            <p:nvPr/>
          </p:nvCxnSpPr>
          <p:spPr>
            <a:xfrm>
              <a:off x="3829878" y="3445565"/>
              <a:ext cx="291548" cy="795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585A1E4-537B-8EC7-E169-17EB84480DE5}"/>
                </a:ext>
              </a:extLst>
            </p:cNvPr>
            <p:cNvSpPr txBox="1"/>
            <p:nvPr/>
          </p:nvSpPr>
          <p:spPr>
            <a:xfrm>
              <a:off x="7083293" y="1366486"/>
              <a:ext cx="20805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dirty="0"/>
                <a:t>2. Identify and resolve risks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9DABA3-BBDD-9CF0-1998-85CC306BE9BB}"/>
                </a:ext>
              </a:extLst>
            </p:cNvPr>
            <p:cNvSpPr txBox="1"/>
            <p:nvPr/>
          </p:nvSpPr>
          <p:spPr>
            <a:xfrm>
              <a:off x="2544422" y="1504122"/>
              <a:ext cx="284921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dirty="0"/>
                <a:t>1. Objectives determination</a:t>
              </a:r>
            </a:p>
            <a:p>
              <a:pPr marL="0" indent="0">
                <a:buNone/>
              </a:pPr>
              <a:r>
                <a:rPr lang="en-US" dirty="0"/>
                <a:t>and identify alternative</a:t>
              </a:r>
            </a:p>
            <a:p>
              <a:pPr marL="0" indent="0">
                <a:buNone/>
              </a:pPr>
              <a:r>
                <a:rPr lang="en-US" dirty="0"/>
                <a:t>solutions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E05153-7F33-CA1A-8519-3E838BAA31D1}"/>
                </a:ext>
              </a:extLst>
            </p:cNvPr>
            <p:cNvSpPr txBox="1"/>
            <p:nvPr/>
          </p:nvSpPr>
          <p:spPr>
            <a:xfrm>
              <a:off x="7500733" y="4344194"/>
              <a:ext cx="20805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dirty="0"/>
                <a:t>3. Develop next version of the</a:t>
              </a:r>
            </a:p>
            <a:p>
              <a:pPr marL="0" indent="0">
                <a:buNone/>
              </a:pPr>
              <a:r>
                <a:rPr lang="en-US" dirty="0"/>
                <a:t>product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3C5AE9-7D32-7FFB-6D8B-10439CE6A0FC}"/>
                </a:ext>
              </a:extLst>
            </p:cNvPr>
            <p:cNvSpPr txBox="1"/>
            <p:nvPr/>
          </p:nvSpPr>
          <p:spPr>
            <a:xfrm>
              <a:off x="2789584" y="4344194"/>
              <a:ext cx="20805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>
                <a:buNone/>
              </a:pPr>
              <a:r>
                <a:rPr lang="en-US" dirty="0"/>
                <a:t>4. Review</a:t>
              </a:r>
            </a:p>
            <a:p>
              <a:pPr marL="0" indent="0">
                <a:buNone/>
              </a:pPr>
              <a:r>
                <a:rPr lang="en-US" dirty="0"/>
                <a:t>and plan for</a:t>
              </a:r>
            </a:p>
            <a:p>
              <a:pPr marL="0" indent="0">
                <a:buNone/>
              </a:pPr>
              <a:r>
                <a:rPr lang="en-US" dirty="0"/>
                <a:t>next phase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5596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2FF6-21EA-F446-E287-9C5E47315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Feedback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data about the performance of a system.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the idea of monitoring the current system output and comparing it to the system goal.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Any variation from the goal are then fed back in to the system and used to adjust it to ensure that it meets its goal.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example, data about sales performance is feedback to a sales manager</a:t>
            </a:r>
          </a:p>
          <a:p>
            <a:pPr marL="0" indent="0">
              <a:buNone/>
            </a:pPr>
            <a:r>
              <a:rPr lang="en-US" sz="24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Control: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Guides the system and h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elps in decision making to control pattern of activities like input, processing, output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 involves monitoring and evaluating feedback to determine whether a system is moving toward the achievement of its goals.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Ensures production of proper output.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9B2E3-11C4-746F-B6EF-43A15C6B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435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6F3A9-1D33-8F52-75EF-A570EA4D0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2852"/>
            <a:ext cx="10515600" cy="6235148"/>
          </a:xfrm>
        </p:spPr>
        <p:txBody>
          <a:bodyPr>
            <a:normAutofit/>
          </a:bodyPr>
          <a:lstStyle/>
          <a:p>
            <a:r>
              <a:rPr lang="en-US" sz="2400" dirty="0"/>
              <a:t>looks like a spiral with many </a:t>
            </a:r>
            <a:r>
              <a:rPr lang="en-US" sz="2400" b="1" dirty="0"/>
              <a:t>loops</a:t>
            </a:r>
            <a:r>
              <a:rPr lang="en-US" sz="2400" dirty="0"/>
              <a:t>. </a:t>
            </a:r>
          </a:p>
          <a:p>
            <a:r>
              <a:rPr lang="en-US" sz="2400" dirty="0"/>
              <a:t>exact </a:t>
            </a:r>
            <a:r>
              <a:rPr lang="en-US" sz="2400" b="1" dirty="0"/>
              <a:t>number</a:t>
            </a:r>
            <a:r>
              <a:rPr lang="en-US" sz="2400" dirty="0"/>
              <a:t> of loops of the spiral is </a:t>
            </a:r>
            <a:r>
              <a:rPr lang="en-US" sz="2400" b="1" dirty="0"/>
              <a:t>unknown</a:t>
            </a:r>
            <a:r>
              <a:rPr lang="en-US" sz="2400" dirty="0"/>
              <a:t> and can vary from </a:t>
            </a:r>
            <a:r>
              <a:rPr lang="en-US" sz="2400" b="1" dirty="0"/>
              <a:t>project to project</a:t>
            </a:r>
            <a:r>
              <a:rPr lang="en-US" sz="2400" dirty="0"/>
              <a:t>. </a:t>
            </a:r>
          </a:p>
          <a:p>
            <a:r>
              <a:rPr lang="en-US" sz="2400" dirty="0"/>
              <a:t>Each </a:t>
            </a:r>
            <a:r>
              <a:rPr lang="en-US" sz="2400" b="1" dirty="0"/>
              <a:t>loop</a:t>
            </a:r>
            <a:r>
              <a:rPr lang="en-US" sz="2400" dirty="0"/>
              <a:t> of the spiral is called a </a:t>
            </a:r>
            <a:r>
              <a:rPr lang="en-US" sz="2400" b="1" dirty="0"/>
              <a:t>Phase of the software development process</a:t>
            </a:r>
            <a:r>
              <a:rPr lang="en-US" sz="2400" dirty="0"/>
              <a:t>. </a:t>
            </a:r>
          </a:p>
          <a:p>
            <a:r>
              <a:rPr lang="en-US" sz="2400" dirty="0"/>
              <a:t>exact number of </a:t>
            </a:r>
            <a:r>
              <a:rPr lang="en-US" sz="2400" b="1" dirty="0"/>
              <a:t>phases</a:t>
            </a:r>
            <a:r>
              <a:rPr lang="en-US" sz="2400" dirty="0"/>
              <a:t> needed to </a:t>
            </a:r>
            <a:r>
              <a:rPr lang="en-US" sz="2400" b="1" dirty="0"/>
              <a:t>develop</a:t>
            </a:r>
            <a:r>
              <a:rPr lang="en-US" sz="2400" dirty="0"/>
              <a:t> the </a:t>
            </a:r>
            <a:r>
              <a:rPr lang="en-US" sz="2400" b="1" dirty="0"/>
              <a:t>product</a:t>
            </a:r>
            <a:r>
              <a:rPr lang="en-US" sz="2400" dirty="0"/>
              <a:t> can be </a:t>
            </a:r>
            <a:r>
              <a:rPr lang="en-US" sz="2400" b="1" dirty="0"/>
              <a:t>varied</a:t>
            </a:r>
            <a:r>
              <a:rPr lang="en-US" sz="2400" dirty="0"/>
              <a:t> by the project </a:t>
            </a:r>
            <a:r>
              <a:rPr lang="en-US" sz="2400" b="1" dirty="0"/>
              <a:t>manager</a:t>
            </a:r>
            <a:r>
              <a:rPr lang="en-US" sz="2400" dirty="0"/>
              <a:t> depending upon the </a:t>
            </a:r>
            <a:r>
              <a:rPr lang="en-US" sz="2400" b="1" dirty="0"/>
              <a:t>project risks</a:t>
            </a:r>
            <a:r>
              <a:rPr lang="en-US" sz="2400" dirty="0"/>
              <a:t>. </a:t>
            </a:r>
          </a:p>
          <a:p>
            <a:r>
              <a:rPr lang="en-US" sz="2400" b="1" dirty="0"/>
              <a:t>Radius</a:t>
            </a:r>
            <a:r>
              <a:rPr lang="en-US" sz="2400" dirty="0"/>
              <a:t> of the spiral at any point represents the </a:t>
            </a:r>
            <a:r>
              <a:rPr lang="en-US" sz="2400" b="1" dirty="0"/>
              <a:t>expenses</a:t>
            </a:r>
            <a:r>
              <a:rPr lang="en-US" sz="2400" dirty="0"/>
              <a:t>/ cost of the project so far, and </a:t>
            </a:r>
          </a:p>
          <a:p>
            <a:r>
              <a:rPr lang="en-US" sz="2400" b="1" dirty="0"/>
              <a:t>angular</a:t>
            </a:r>
            <a:r>
              <a:rPr lang="en-US" sz="2400" dirty="0"/>
              <a:t> </a:t>
            </a:r>
            <a:r>
              <a:rPr lang="en-US" sz="2400" b="1" dirty="0"/>
              <a:t>dimension</a:t>
            </a:r>
            <a:r>
              <a:rPr lang="en-US" sz="2400" dirty="0"/>
              <a:t> represents the progress made so far in the current phase.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DC1E6-A6D7-2290-A010-94037221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1A6832-462E-3CC1-C911-47805E2E69F3}"/>
              </a:ext>
            </a:extLst>
          </p:cNvPr>
          <p:cNvCxnSpPr>
            <a:cxnSpLocks/>
          </p:cNvCxnSpPr>
          <p:nvPr/>
        </p:nvCxnSpPr>
        <p:spPr>
          <a:xfrm>
            <a:off x="5208104" y="4969565"/>
            <a:ext cx="0" cy="1888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90409E-2B9E-2220-152B-F78EF51FB7F2}"/>
              </a:ext>
            </a:extLst>
          </p:cNvPr>
          <p:cNvCxnSpPr>
            <a:cxnSpLocks/>
          </p:cNvCxnSpPr>
          <p:nvPr/>
        </p:nvCxnSpPr>
        <p:spPr>
          <a:xfrm>
            <a:off x="3869635" y="5950226"/>
            <a:ext cx="27697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9EAB7F7-672C-4401-80CC-E5E6EED47CD9}"/>
              </a:ext>
            </a:extLst>
          </p:cNvPr>
          <p:cNvSpPr/>
          <p:nvPr/>
        </p:nvSpPr>
        <p:spPr>
          <a:xfrm>
            <a:off x="4166825" y="5438838"/>
            <a:ext cx="1624373" cy="1100078"/>
          </a:xfrm>
          <a:custGeom>
            <a:avLst/>
            <a:gdLst>
              <a:gd name="connsiteX0" fmla="*/ 471434 w 1412350"/>
              <a:gd name="connsiteY0" fmla="*/ 344577 h 861561"/>
              <a:gd name="connsiteX1" fmla="*/ 935260 w 1412350"/>
              <a:gd name="connsiteY1" fmla="*/ 20 h 861561"/>
              <a:gd name="connsiteX2" fmla="*/ 1412339 w 1412350"/>
              <a:gd name="connsiteY2" fmla="*/ 357829 h 861561"/>
              <a:gd name="connsiteX3" fmla="*/ 922008 w 1412350"/>
              <a:gd name="connsiteY3" fmla="*/ 861412 h 861561"/>
              <a:gd name="connsiteX4" fmla="*/ 60617 w 1412350"/>
              <a:gd name="connsiteY4" fmla="*/ 410838 h 861561"/>
              <a:gd name="connsiteX5" fmla="*/ 140130 w 1412350"/>
              <a:gd name="connsiteY5" fmla="*/ 410838 h 86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2350" h="861561">
                <a:moveTo>
                  <a:pt x="471434" y="344577"/>
                </a:moveTo>
                <a:cubicBezTo>
                  <a:pt x="624938" y="171194"/>
                  <a:pt x="778443" y="-2189"/>
                  <a:pt x="935260" y="20"/>
                </a:cubicBezTo>
                <a:cubicBezTo>
                  <a:pt x="1092077" y="2229"/>
                  <a:pt x="1414548" y="214264"/>
                  <a:pt x="1412339" y="357829"/>
                </a:cubicBezTo>
                <a:cubicBezTo>
                  <a:pt x="1410130" y="501394"/>
                  <a:pt x="1147295" y="852577"/>
                  <a:pt x="922008" y="861412"/>
                </a:cubicBezTo>
                <a:cubicBezTo>
                  <a:pt x="696721" y="870247"/>
                  <a:pt x="190930" y="485934"/>
                  <a:pt x="60617" y="410838"/>
                </a:cubicBezTo>
                <a:cubicBezTo>
                  <a:pt x="-69696" y="335742"/>
                  <a:pt x="35217" y="373290"/>
                  <a:pt x="140130" y="41083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50EE53-EB7F-0C4A-2C14-B43118319CE3}"/>
              </a:ext>
            </a:extLst>
          </p:cNvPr>
          <p:cNvCxnSpPr>
            <a:cxnSpLocks/>
          </p:cNvCxnSpPr>
          <p:nvPr/>
        </p:nvCxnSpPr>
        <p:spPr>
          <a:xfrm>
            <a:off x="5353878" y="5438838"/>
            <a:ext cx="0" cy="511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357C33E-BD48-46B6-56D3-9DCA18A74366}"/>
              </a:ext>
            </a:extLst>
          </p:cNvPr>
          <p:cNvSpPr txBox="1"/>
          <p:nvPr/>
        </p:nvSpPr>
        <p:spPr>
          <a:xfrm>
            <a:off x="6096000" y="5314122"/>
            <a:ext cx="1020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radius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21B7B58-E7FE-6DEB-89EC-C9D6FB65C5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08105" y="5950225"/>
            <a:ext cx="993913" cy="771249"/>
          </a:xfrm>
          <a:prstGeom prst="curvedConnector3">
            <a:avLst>
              <a:gd name="adj1" fmla="val 27333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3339497-4B1F-DE3F-E78A-35EAC187919A}"/>
              </a:ext>
            </a:extLst>
          </p:cNvPr>
          <p:cNvSpPr txBox="1"/>
          <p:nvPr/>
        </p:nvSpPr>
        <p:spPr>
          <a:xfrm>
            <a:off x="6343649" y="6335850"/>
            <a:ext cx="212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angular 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5157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B51D-A200-F4A1-7173-3A694E9CC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"/>
            <a:ext cx="10515600" cy="6721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Phases Of Spiral Model</a:t>
            </a:r>
          </a:p>
          <a:p>
            <a:pPr marL="514350" indent="-514350">
              <a:buAutoNum type="arabicPeriod"/>
            </a:pPr>
            <a:r>
              <a:rPr lang="en-US" b="1" dirty="0"/>
              <a:t>Objectives determination and identify alternative solutions: </a:t>
            </a:r>
          </a:p>
          <a:p>
            <a:r>
              <a:rPr lang="en-US" b="1" dirty="0"/>
              <a:t>Requirements</a:t>
            </a:r>
            <a:r>
              <a:rPr lang="en-US" dirty="0"/>
              <a:t> are gathered from the </a:t>
            </a:r>
            <a:r>
              <a:rPr lang="en-US" b="1" dirty="0"/>
              <a:t>customers</a:t>
            </a:r>
            <a:r>
              <a:rPr lang="en-US" dirty="0"/>
              <a:t> and the </a:t>
            </a:r>
            <a:r>
              <a:rPr lang="en-US" b="1" dirty="0"/>
              <a:t>objectives</a:t>
            </a:r>
            <a:r>
              <a:rPr lang="en-US" dirty="0"/>
              <a:t> are </a:t>
            </a:r>
            <a:r>
              <a:rPr lang="en-US" b="1" dirty="0"/>
              <a:t>identified</a:t>
            </a:r>
            <a:r>
              <a:rPr lang="en-US" dirty="0"/>
              <a:t>, </a:t>
            </a:r>
            <a:r>
              <a:rPr lang="en-US" b="1" dirty="0"/>
              <a:t>elaborated</a:t>
            </a:r>
            <a:r>
              <a:rPr lang="en-US" dirty="0"/>
              <a:t> and </a:t>
            </a:r>
            <a:r>
              <a:rPr lang="en-US" b="1" dirty="0"/>
              <a:t>analyzed</a:t>
            </a:r>
            <a:r>
              <a:rPr lang="en-US" dirty="0"/>
              <a:t> at the start of every phase.</a:t>
            </a:r>
          </a:p>
          <a:p>
            <a:r>
              <a:rPr lang="en-US" dirty="0"/>
              <a:t>Then alternative </a:t>
            </a:r>
            <a:r>
              <a:rPr lang="en-US" b="1" dirty="0"/>
              <a:t>solutions</a:t>
            </a:r>
            <a:r>
              <a:rPr lang="en-US" dirty="0"/>
              <a:t> possible for the phase are proposed in this quadrant.</a:t>
            </a:r>
          </a:p>
          <a:p>
            <a:pPr marL="0" indent="0">
              <a:buNone/>
            </a:pPr>
            <a:r>
              <a:rPr lang="en-US" b="1" dirty="0"/>
              <a:t>2. Identify and resolve Risks: </a:t>
            </a:r>
          </a:p>
          <a:p>
            <a:r>
              <a:rPr lang="en-US" dirty="0"/>
              <a:t>In second quadrant all the possible </a:t>
            </a:r>
            <a:r>
              <a:rPr lang="en-US" b="1" dirty="0"/>
              <a:t>solutions</a:t>
            </a:r>
            <a:r>
              <a:rPr lang="en-US" dirty="0"/>
              <a:t> are </a:t>
            </a:r>
            <a:r>
              <a:rPr lang="en-US" b="1" dirty="0"/>
              <a:t>evaluated</a:t>
            </a:r>
            <a:r>
              <a:rPr lang="en-US" dirty="0"/>
              <a:t> to select the </a:t>
            </a:r>
            <a:r>
              <a:rPr lang="en-US" b="1" dirty="0"/>
              <a:t>best possible solution</a:t>
            </a:r>
            <a:r>
              <a:rPr lang="en-US" dirty="0"/>
              <a:t>. </a:t>
            </a:r>
          </a:p>
          <a:p>
            <a:r>
              <a:rPr lang="en-US" dirty="0"/>
              <a:t>Then the </a:t>
            </a:r>
            <a:r>
              <a:rPr lang="en-US" b="1" dirty="0"/>
              <a:t>risks</a:t>
            </a:r>
            <a:r>
              <a:rPr lang="en-US" dirty="0"/>
              <a:t> associated with that </a:t>
            </a:r>
            <a:r>
              <a:rPr lang="en-US" b="1" dirty="0"/>
              <a:t>solution</a:t>
            </a:r>
            <a:r>
              <a:rPr lang="en-US" dirty="0"/>
              <a:t> is </a:t>
            </a:r>
            <a:r>
              <a:rPr lang="en-US" b="1" dirty="0"/>
              <a:t>identified</a:t>
            </a:r>
            <a:r>
              <a:rPr lang="en-US" dirty="0"/>
              <a:t> and the risks are </a:t>
            </a:r>
            <a:r>
              <a:rPr lang="en-US" b="1" dirty="0"/>
              <a:t>resolved</a:t>
            </a:r>
            <a:r>
              <a:rPr lang="en-US" dirty="0"/>
              <a:t> using the best possible strategy. </a:t>
            </a:r>
          </a:p>
          <a:p>
            <a:r>
              <a:rPr lang="en-US" dirty="0"/>
              <a:t>At the end of this quadrant, Prototype is built for the best possible solution.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6B7A7-0093-FF60-94CD-F08CA8F9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2396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66F6B-DDDC-0BF8-3A67-A20122F59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3AF9-66C9-BD7C-7F9F-4349336D8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5870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Develop next version of the Product</a:t>
            </a:r>
            <a:r>
              <a:rPr lang="en-US" dirty="0"/>
              <a:t>: </a:t>
            </a:r>
          </a:p>
          <a:p>
            <a:r>
              <a:rPr lang="en-US" dirty="0"/>
              <a:t>In third quadrant, the identified </a:t>
            </a:r>
            <a:r>
              <a:rPr lang="en-US" b="1" dirty="0"/>
              <a:t>features</a:t>
            </a:r>
            <a:r>
              <a:rPr lang="en-US" dirty="0"/>
              <a:t> are </a:t>
            </a:r>
            <a:r>
              <a:rPr lang="en-US" b="1" dirty="0"/>
              <a:t>developed</a:t>
            </a:r>
            <a:r>
              <a:rPr lang="en-US" dirty="0"/>
              <a:t> and </a:t>
            </a:r>
            <a:r>
              <a:rPr lang="en-US" b="1" dirty="0"/>
              <a:t>verified</a:t>
            </a:r>
            <a:r>
              <a:rPr lang="en-US" dirty="0"/>
              <a:t> through </a:t>
            </a:r>
            <a:r>
              <a:rPr lang="en-US" b="1" dirty="0"/>
              <a:t>testing</a:t>
            </a:r>
            <a:r>
              <a:rPr lang="en-US" dirty="0"/>
              <a:t>. </a:t>
            </a:r>
          </a:p>
          <a:p>
            <a:r>
              <a:rPr lang="en-US" dirty="0"/>
              <a:t>At the end of the third quadrant, the </a:t>
            </a:r>
            <a:r>
              <a:rPr lang="en-US" b="1" dirty="0"/>
              <a:t>next version </a:t>
            </a:r>
            <a:r>
              <a:rPr lang="en-US" dirty="0"/>
              <a:t>of the software is available.</a:t>
            </a:r>
          </a:p>
          <a:p>
            <a:pPr marL="0" indent="0">
              <a:buNone/>
            </a:pPr>
            <a:r>
              <a:rPr lang="en-US" b="1" dirty="0"/>
              <a:t>4. Review and plan for the next Phase: </a:t>
            </a:r>
          </a:p>
          <a:p>
            <a:r>
              <a:rPr lang="en-US" dirty="0"/>
              <a:t>In fourth quadrant, </a:t>
            </a:r>
            <a:r>
              <a:rPr lang="en-US" b="1" dirty="0"/>
              <a:t>Customers</a:t>
            </a:r>
            <a:r>
              <a:rPr lang="en-US" dirty="0"/>
              <a:t> evaluate the so far developed </a:t>
            </a:r>
            <a:r>
              <a:rPr lang="en-US" b="1" dirty="0"/>
              <a:t>version</a:t>
            </a:r>
            <a:r>
              <a:rPr lang="en-US" dirty="0"/>
              <a:t> of the software. </a:t>
            </a:r>
          </a:p>
          <a:p>
            <a:r>
              <a:rPr lang="en-US" dirty="0"/>
              <a:t>In the end, planning for the next phase is started.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287B-797C-DAAE-9BFA-02B6D6CFE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20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2F3C-E0BB-3848-69B5-7A4548B31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7809"/>
            <a:ext cx="10515600" cy="63636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Advantages of Spiral Model</a:t>
            </a:r>
          </a:p>
          <a:p>
            <a:r>
              <a:rPr lang="en-US" dirty="0"/>
              <a:t>High amount of </a:t>
            </a:r>
            <a:r>
              <a:rPr lang="en-US" b="1" dirty="0"/>
              <a:t>risk</a:t>
            </a:r>
            <a:r>
              <a:rPr lang="en-US" dirty="0"/>
              <a:t> </a:t>
            </a:r>
            <a:r>
              <a:rPr lang="en-US" b="1" dirty="0"/>
              <a:t>analysis</a:t>
            </a:r>
            <a:r>
              <a:rPr lang="en-US" dirty="0"/>
              <a:t> hence, </a:t>
            </a:r>
            <a:r>
              <a:rPr lang="en-US" b="1" dirty="0"/>
              <a:t>avoidance</a:t>
            </a:r>
            <a:r>
              <a:rPr lang="en-US" dirty="0"/>
              <a:t> of Risk is enhanced.</a:t>
            </a:r>
          </a:p>
          <a:p>
            <a:r>
              <a:rPr lang="en-US" dirty="0"/>
              <a:t>Good for </a:t>
            </a:r>
            <a:r>
              <a:rPr lang="en-US" b="1" dirty="0"/>
              <a:t>large</a:t>
            </a:r>
            <a:r>
              <a:rPr lang="en-US" dirty="0"/>
              <a:t> and </a:t>
            </a:r>
            <a:r>
              <a:rPr lang="en-US" b="1" dirty="0"/>
              <a:t>mission-critical</a:t>
            </a:r>
            <a:r>
              <a:rPr lang="en-US" dirty="0"/>
              <a:t> projects.</a:t>
            </a:r>
          </a:p>
          <a:p>
            <a:r>
              <a:rPr lang="en-US" b="1" dirty="0"/>
              <a:t>Strong</a:t>
            </a:r>
            <a:r>
              <a:rPr lang="en-US" dirty="0"/>
              <a:t> </a:t>
            </a:r>
            <a:r>
              <a:rPr lang="en-US" b="1" dirty="0"/>
              <a:t>approval</a:t>
            </a:r>
            <a:r>
              <a:rPr lang="en-US" dirty="0"/>
              <a:t> and documentation control.</a:t>
            </a:r>
          </a:p>
          <a:p>
            <a:r>
              <a:rPr lang="en-US" dirty="0"/>
              <a:t>Additional </a:t>
            </a:r>
            <a:r>
              <a:rPr lang="en-US" b="1" dirty="0"/>
              <a:t>Functionality</a:t>
            </a:r>
            <a:r>
              <a:rPr lang="en-US" dirty="0"/>
              <a:t> can be added at a later date.</a:t>
            </a:r>
          </a:p>
          <a:p>
            <a:r>
              <a:rPr lang="en-US" dirty="0"/>
              <a:t>Software is produced </a:t>
            </a:r>
            <a:r>
              <a:rPr lang="en-US" b="1" dirty="0"/>
              <a:t>early</a:t>
            </a:r>
            <a:r>
              <a:rPr lang="en-US" dirty="0"/>
              <a:t> in the software life cycle.</a:t>
            </a:r>
          </a:p>
          <a:p>
            <a:pPr marL="0" indent="0">
              <a:buNone/>
            </a:pPr>
            <a:r>
              <a:rPr lang="en-US" b="1" dirty="0"/>
              <a:t>Disadvantages of Spiral Model</a:t>
            </a:r>
          </a:p>
          <a:p>
            <a:r>
              <a:rPr lang="en-US" dirty="0"/>
              <a:t>Can be a </a:t>
            </a:r>
            <a:r>
              <a:rPr lang="en-US" b="1" dirty="0"/>
              <a:t>costly</a:t>
            </a:r>
            <a:r>
              <a:rPr lang="en-US" dirty="0"/>
              <a:t> model to use.</a:t>
            </a:r>
          </a:p>
          <a:p>
            <a:r>
              <a:rPr lang="en-US" dirty="0"/>
              <a:t>Risk analysis requires highly specific </a:t>
            </a:r>
            <a:r>
              <a:rPr lang="en-US" b="1" dirty="0"/>
              <a:t>expertise</a:t>
            </a:r>
            <a:r>
              <a:rPr lang="en-US" dirty="0"/>
              <a:t>.</a:t>
            </a:r>
          </a:p>
          <a:p>
            <a:r>
              <a:rPr lang="en-US" dirty="0"/>
              <a:t>Project's </a:t>
            </a:r>
            <a:r>
              <a:rPr lang="en-US" b="1" dirty="0"/>
              <a:t>success</a:t>
            </a:r>
            <a:r>
              <a:rPr lang="en-US" dirty="0"/>
              <a:t> is highly </a:t>
            </a:r>
            <a:r>
              <a:rPr lang="en-US" b="1" dirty="0"/>
              <a:t>dependent</a:t>
            </a:r>
            <a:r>
              <a:rPr lang="en-US" dirty="0"/>
              <a:t> on the </a:t>
            </a:r>
            <a:r>
              <a:rPr lang="en-US" b="1" dirty="0"/>
              <a:t>risk analysis </a:t>
            </a:r>
            <a:r>
              <a:rPr lang="en-US" dirty="0"/>
              <a:t>phase.</a:t>
            </a:r>
          </a:p>
          <a:p>
            <a:r>
              <a:rPr lang="en-US" dirty="0"/>
              <a:t>Doesn't work well for </a:t>
            </a:r>
            <a:r>
              <a:rPr lang="en-US" b="1" dirty="0"/>
              <a:t>smaller</a:t>
            </a:r>
            <a:r>
              <a:rPr lang="en-US" dirty="0"/>
              <a:t> </a:t>
            </a:r>
            <a:r>
              <a:rPr lang="en-US" b="1" dirty="0"/>
              <a:t>projects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9AA97-EF4D-170A-C258-47EF19CF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6097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4BEE-398C-73A2-AA9E-2674A59E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Rapid Application Development (RAD)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B6138-F840-5BF3-4CE6-E3D00BA00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067370"/>
          </a:xfrm>
        </p:spPr>
        <p:txBody>
          <a:bodyPr>
            <a:normAutofit/>
          </a:bodyPr>
          <a:lstStyle/>
          <a:p>
            <a:r>
              <a:rPr lang="en-US" dirty="0"/>
              <a:t>is an object-oriented approach (class-object concept)</a:t>
            </a:r>
          </a:p>
          <a:p>
            <a:r>
              <a:rPr lang="en-US" dirty="0"/>
              <a:t>a model that tries to </a:t>
            </a:r>
            <a:r>
              <a:rPr lang="en-US" b="1" dirty="0"/>
              <a:t>meet</a:t>
            </a:r>
            <a:r>
              <a:rPr lang="en-US" dirty="0"/>
              <a:t> </a:t>
            </a:r>
            <a:r>
              <a:rPr lang="en-US" b="1" dirty="0"/>
              <a:t>rapidly</a:t>
            </a:r>
            <a:r>
              <a:rPr lang="en-US" dirty="0"/>
              <a:t> </a:t>
            </a:r>
            <a:r>
              <a:rPr lang="en-US" b="1" dirty="0"/>
              <a:t>changing</a:t>
            </a:r>
            <a:r>
              <a:rPr lang="en-US" dirty="0"/>
              <a:t> business </a:t>
            </a:r>
            <a:r>
              <a:rPr lang="en-US" b="1" dirty="0"/>
              <a:t>requirements</a:t>
            </a:r>
            <a:r>
              <a:rPr lang="en-US" dirty="0"/>
              <a:t> </a:t>
            </a:r>
          </a:p>
          <a:p>
            <a:r>
              <a:rPr lang="en-US" dirty="0"/>
              <a:t>a specific implementation of prototyping</a:t>
            </a:r>
          </a:p>
          <a:p>
            <a:r>
              <a:rPr lang="en-US" dirty="0"/>
              <a:t>Focus in mainly on implementation part rather than early stages of SDLC</a:t>
            </a:r>
          </a:p>
          <a:p>
            <a:r>
              <a:rPr lang="en-US" dirty="0"/>
              <a:t>helpful approach in new </a:t>
            </a:r>
            <a:r>
              <a:rPr lang="en-US" b="1" dirty="0"/>
              <a:t>ecommerce</a:t>
            </a:r>
            <a:r>
              <a:rPr lang="en-US" dirty="0"/>
              <a:t>, </a:t>
            </a:r>
            <a:r>
              <a:rPr lang="en-US" b="1" dirty="0"/>
              <a:t>Web-based</a:t>
            </a:r>
            <a:r>
              <a:rPr lang="en-US" dirty="0"/>
              <a:t> environments </a:t>
            </a:r>
          </a:p>
          <a:p>
            <a:r>
              <a:rPr lang="en-US" dirty="0"/>
              <a:t>involves </a:t>
            </a:r>
            <a:r>
              <a:rPr lang="en-US" b="1" dirty="0"/>
              <a:t>users </a:t>
            </a:r>
            <a:r>
              <a:rPr lang="en-US" dirty="0"/>
              <a:t>participation in each </a:t>
            </a:r>
            <a:r>
              <a:rPr lang="en-US" b="1" dirty="0"/>
              <a:t>part</a:t>
            </a:r>
            <a:r>
              <a:rPr lang="en-US" dirty="0"/>
              <a:t> of the </a:t>
            </a:r>
            <a:r>
              <a:rPr lang="en-US" b="1" dirty="0"/>
              <a:t>development</a:t>
            </a:r>
            <a:r>
              <a:rPr lang="en-US" dirty="0"/>
              <a:t> effort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F5BA1-493E-A969-4A1D-175E697A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1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78DAD-A7A9-179B-30D5-E71101AC3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0DDA-944B-E65A-8D9C-CD21D398A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136525"/>
            <a:ext cx="10691191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Phases of RAD Model</a:t>
            </a:r>
          </a:p>
          <a:p>
            <a:r>
              <a:rPr lang="en-US" dirty="0"/>
              <a:t>three </a:t>
            </a:r>
            <a:r>
              <a:rPr lang="en-US" b="1" dirty="0"/>
              <a:t>broad</a:t>
            </a:r>
            <a:r>
              <a:rPr lang="en-US" dirty="0"/>
              <a:t> </a:t>
            </a:r>
            <a:r>
              <a:rPr lang="en-US" b="1" dirty="0"/>
              <a:t>phases</a:t>
            </a:r>
            <a:r>
              <a:rPr lang="en-US" dirty="0"/>
              <a:t> to RAD that engage both users and analysts in assessment, design, and implementation.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8A0A-9408-6208-0EBA-EE9BF3C8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65</a:t>
            </a:fld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3728240-B402-A45E-E1B3-4041E0546D89}"/>
              </a:ext>
            </a:extLst>
          </p:cNvPr>
          <p:cNvGrpSpPr/>
          <p:nvPr/>
        </p:nvGrpSpPr>
        <p:grpSpPr>
          <a:xfrm>
            <a:off x="768627" y="2290709"/>
            <a:ext cx="10585173" cy="3721084"/>
            <a:chOff x="768627" y="2290709"/>
            <a:chExt cx="10585173" cy="372108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12B6CFB-995E-25E1-7379-C09091E56E32}"/>
                </a:ext>
              </a:extLst>
            </p:cNvPr>
            <p:cNvGrpSpPr/>
            <p:nvPr/>
          </p:nvGrpSpPr>
          <p:grpSpPr>
            <a:xfrm>
              <a:off x="768627" y="2290709"/>
              <a:ext cx="10585173" cy="3721084"/>
              <a:chOff x="768627" y="2290709"/>
              <a:chExt cx="10585173" cy="372108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7588327-3084-BA2C-0087-FD488A2155C1}"/>
                  </a:ext>
                </a:extLst>
              </p:cNvPr>
              <p:cNvSpPr/>
              <p:nvPr/>
            </p:nvSpPr>
            <p:spPr>
              <a:xfrm>
                <a:off x="3796749" y="2844523"/>
                <a:ext cx="4731026" cy="3167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394CCB-0C81-DFF3-EB7A-566E7841C21B}"/>
                  </a:ext>
                </a:extLst>
              </p:cNvPr>
              <p:cNvSpPr/>
              <p:nvPr/>
            </p:nvSpPr>
            <p:spPr>
              <a:xfrm>
                <a:off x="4022034" y="3843130"/>
                <a:ext cx="1775792" cy="887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Work with Users to Design System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EF11594-E2D2-10BF-4931-CDBA16ED4EAB}"/>
                  </a:ext>
                </a:extLst>
              </p:cNvPr>
              <p:cNvSpPr/>
              <p:nvPr/>
            </p:nvSpPr>
            <p:spPr>
              <a:xfrm>
                <a:off x="6447181" y="3843130"/>
                <a:ext cx="1775792" cy="887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Build the System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85E5CF24-97D6-0EA6-B085-32612609005B}"/>
                  </a:ext>
                </a:extLst>
              </p:cNvPr>
              <p:cNvCxnSpPr/>
              <p:nvPr/>
            </p:nvCxnSpPr>
            <p:spPr>
              <a:xfrm>
                <a:off x="4936434" y="4731026"/>
                <a:ext cx="0" cy="63610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88BBC5-DC98-31FF-9FA9-1889A2D01CDA}"/>
                  </a:ext>
                </a:extLst>
              </p:cNvPr>
              <p:cNvCxnSpPr/>
              <p:nvPr/>
            </p:nvCxnSpPr>
            <p:spPr>
              <a:xfrm>
                <a:off x="4936434" y="5367130"/>
                <a:ext cx="2398644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46BD050-B45E-B1F8-43ED-1BD1A9454363}"/>
                  </a:ext>
                </a:extLst>
              </p:cNvPr>
              <p:cNvCxnSpPr/>
              <p:nvPr/>
            </p:nvCxnSpPr>
            <p:spPr>
              <a:xfrm flipV="1">
                <a:off x="7335078" y="4731026"/>
                <a:ext cx="0" cy="6361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72AF4D9-3136-60FF-C8C3-A87691AA0B1B}"/>
                  </a:ext>
                </a:extLst>
              </p:cNvPr>
              <p:cNvCxnSpPr/>
              <p:nvPr/>
            </p:nvCxnSpPr>
            <p:spPr>
              <a:xfrm flipV="1">
                <a:off x="7335078" y="3352800"/>
                <a:ext cx="0" cy="49033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CB67F3-D98E-D24B-593E-3E5E5275D2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23182" y="3352800"/>
                <a:ext cx="2411896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40C7EFA9-2D6A-0295-8B56-FF0702368A5E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>
                <a:off x="4909930" y="3352799"/>
                <a:ext cx="0" cy="490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0BD4D27-5FCB-956D-D516-DE06F5AF6F82}"/>
                  </a:ext>
                </a:extLst>
              </p:cNvPr>
              <p:cNvSpPr/>
              <p:nvPr/>
            </p:nvSpPr>
            <p:spPr>
              <a:xfrm>
                <a:off x="768627" y="3843130"/>
                <a:ext cx="2166731" cy="887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Identity Objectives and information</a:t>
                </a:r>
              </a:p>
              <a:p>
                <a:pPr algn="ctr"/>
                <a:r>
                  <a:rPr lang="en-US" dirty="0"/>
                  <a:t>Requirements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2ED24F-A4B0-8A3A-DA54-22649AB46D0E}"/>
                  </a:ext>
                </a:extLst>
              </p:cNvPr>
              <p:cNvSpPr/>
              <p:nvPr/>
            </p:nvSpPr>
            <p:spPr>
              <a:xfrm>
                <a:off x="9382539" y="3843130"/>
                <a:ext cx="1775792" cy="8878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Introduce the New System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0DA0527-E548-3A57-B895-591B704FD273}"/>
                  </a:ext>
                </a:extLst>
              </p:cNvPr>
              <p:cNvSpPr txBox="1"/>
              <p:nvPr/>
            </p:nvSpPr>
            <p:spPr>
              <a:xfrm>
                <a:off x="768627" y="3029633"/>
                <a:ext cx="21667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Requirements Planning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4FFF662-E343-F3D7-3CA3-3BBC7263AD1F}"/>
                  </a:ext>
                </a:extLst>
              </p:cNvPr>
              <p:cNvSpPr txBox="1"/>
              <p:nvPr/>
            </p:nvSpPr>
            <p:spPr>
              <a:xfrm>
                <a:off x="4909930" y="2290709"/>
                <a:ext cx="27498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RAD Design Workshop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5C0D6A7-EDA3-2F23-CA81-E1647CF65762}"/>
                  </a:ext>
                </a:extLst>
              </p:cNvPr>
              <p:cNvSpPr txBox="1"/>
              <p:nvPr/>
            </p:nvSpPr>
            <p:spPr>
              <a:xfrm>
                <a:off x="9187069" y="3352798"/>
                <a:ext cx="2166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Implementation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85FCF2B-D36A-D21B-1E60-A658E7AEE569}"/>
                  </a:ext>
                </a:extLst>
              </p:cNvPr>
              <p:cNvCxnSpPr>
                <a:stCxn id="44" idx="3"/>
              </p:cNvCxnSpPr>
              <p:nvPr/>
            </p:nvCxnSpPr>
            <p:spPr>
              <a:xfrm>
                <a:off x="2935358" y="4287078"/>
                <a:ext cx="8481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3F72FD8-6F3F-5151-F3D1-B49C4DBF4382}"/>
                  </a:ext>
                </a:extLst>
              </p:cNvPr>
              <p:cNvCxnSpPr/>
              <p:nvPr/>
            </p:nvCxnSpPr>
            <p:spPr>
              <a:xfrm>
                <a:off x="8534399" y="4300331"/>
                <a:ext cx="8481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607B8C1-B4EF-1640-1568-5DCFE2289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0505" y="3537464"/>
              <a:ext cx="16035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D51219E-CC88-0BB4-1516-CDF7D9758134}"/>
                </a:ext>
              </a:extLst>
            </p:cNvPr>
            <p:cNvCxnSpPr>
              <a:cxnSpLocks/>
            </p:cNvCxnSpPr>
            <p:nvPr/>
          </p:nvCxnSpPr>
          <p:spPr>
            <a:xfrm>
              <a:off x="5360505" y="3537464"/>
              <a:ext cx="0" cy="3351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5443B0-9049-74E5-9735-306B86629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87009" y="5028333"/>
              <a:ext cx="160351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1508ACA-9F53-52AE-AFD1-ED31CA18D1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7271" y="3518452"/>
              <a:ext cx="13252" cy="3246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E62B6C2-B3A9-D77E-035A-B68AA2DE6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83897" y="4743411"/>
              <a:ext cx="6626" cy="284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D01ACB1-C6BC-ED18-5228-14B0C810E8A2}"/>
                </a:ext>
              </a:extLst>
            </p:cNvPr>
            <p:cNvCxnSpPr>
              <a:cxnSpLocks/>
            </p:cNvCxnSpPr>
            <p:nvPr/>
          </p:nvCxnSpPr>
          <p:spPr>
            <a:xfrm>
              <a:off x="5387009" y="4743411"/>
              <a:ext cx="0" cy="3056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D07290A-CF77-AF0A-CA58-E3DE94BC0F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111" y="3029633"/>
              <a:ext cx="3173899" cy="213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E706702-55E9-46E4-7E59-FF7B2AFD3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9601" y="5691808"/>
              <a:ext cx="325340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DAB798C-2C2B-2095-714A-D75C40783281}"/>
                </a:ext>
              </a:extLst>
            </p:cNvPr>
            <p:cNvCxnSpPr>
              <a:cxnSpLocks/>
            </p:cNvCxnSpPr>
            <p:nvPr/>
          </p:nvCxnSpPr>
          <p:spPr>
            <a:xfrm>
              <a:off x="4499111" y="3051023"/>
              <a:ext cx="0" cy="7921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052694-8E14-CD77-C133-300F48A3D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3010" y="3051023"/>
              <a:ext cx="0" cy="821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B722A2F-49F1-0204-6A63-7C722771E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1" y="4743411"/>
              <a:ext cx="0" cy="9483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B0B8FC6-59B1-E7CB-B847-26A576875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3010" y="4743411"/>
              <a:ext cx="0" cy="9483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33343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E11A-1FC6-3C29-6F21-8FE978765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9236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Requirements Planning Phase</a:t>
            </a:r>
          </a:p>
          <a:p>
            <a:r>
              <a:rPr lang="en-US" b="1" dirty="0"/>
              <a:t>users</a:t>
            </a:r>
            <a:r>
              <a:rPr lang="en-US" dirty="0"/>
              <a:t> and </a:t>
            </a:r>
            <a:r>
              <a:rPr lang="en-US" b="1" dirty="0"/>
              <a:t>analysts</a:t>
            </a:r>
            <a:r>
              <a:rPr lang="en-US" dirty="0"/>
              <a:t> meet to </a:t>
            </a:r>
            <a:r>
              <a:rPr lang="en-US" b="1" dirty="0"/>
              <a:t>identify objectives </a:t>
            </a:r>
            <a:r>
              <a:rPr lang="en-US" dirty="0"/>
              <a:t>of the system </a:t>
            </a:r>
          </a:p>
          <a:p>
            <a:r>
              <a:rPr lang="en-US" dirty="0"/>
              <a:t>Then </a:t>
            </a:r>
            <a:r>
              <a:rPr lang="en-US" b="1" dirty="0"/>
              <a:t>identify</a:t>
            </a:r>
            <a:r>
              <a:rPr lang="en-US" dirty="0"/>
              <a:t> information </a:t>
            </a:r>
            <a:r>
              <a:rPr lang="en-US" b="1" dirty="0"/>
              <a:t>requirements</a:t>
            </a:r>
            <a:r>
              <a:rPr lang="en-US" dirty="0"/>
              <a:t> arising from those </a:t>
            </a:r>
            <a:r>
              <a:rPr lang="en-US" b="1" dirty="0"/>
              <a:t>objectives</a:t>
            </a:r>
            <a:endParaRPr lang="en-US" dirty="0"/>
          </a:p>
          <a:p>
            <a:r>
              <a:rPr lang="en-US" dirty="0"/>
              <a:t>requires intense </a:t>
            </a:r>
            <a:r>
              <a:rPr lang="en-US" b="1" dirty="0"/>
              <a:t>involvement</a:t>
            </a:r>
            <a:r>
              <a:rPr lang="en-US" dirty="0"/>
              <a:t> from both </a:t>
            </a:r>
            <a:r>
              <a:rPr lang="en-US" b="1" dirty="0"/>
              <a:t>groups</a:t>
            </a:r>
            <a:r>
              <a:rPr lang="en-US" dirty="0"/>
              <a:t>; it is not just signing off on a </a:t>
            </a:r>
            <a:r>
              <a:rPr lang="en-US" b="1" dirty="0"/>
              <a:t>proposal</a:t>
            </a:r>
            <a:r>
              <a:rPr lang="en-US" dirty="0"/>
              <a:t> or document. </a:t>
            </a:r>
          </a:p>
          <a:p>
            <a:r>
              <a:rPr lang="en-US" dirty="0"/>
              <a:t>In addition, it may involve users from different levels of the organization. </a:t>
            </a:r>
          </a:p>
          <a:p>
            <a:r>
              <a:rPr lang="en-US" dirty="0"/>
              <a:t>you may be working with the </a:t>
            </a:r>
            <a:r>
              <a:rPr lang="en-US" b="1" dirty="0"/>
              <a:t>Chief information officer </a:t>
            </a:r>
            <a:r>
              <a:rPr lang="en-US" dirty="0"/>
              <a:t>(CIO) (if it is a large organization) </a:t>
            </a:r>
          </a:p>
          <a:p>
            <a:r>
              <a:rPr lang="en-US" dirty="0"/>
              <a:t>as well as with </a:t>
            </a:r>
            <a:r>
              <a:rPr lang="en-US" b="1" dirty="0"/>
              <a:t>strategic</a:t>
            </a:r>
            <a:r>
              <a:rPr lang="en-US" dirty="0"/>
              <a:t> </a:t>
            </a:r>
            <a:r>
              <a:rPr lang="en-US" b="1" dirty="0"/>
              <a:t>planners</a:t>
            </a:r>
            <a:r>
              <a:rPr lang="en-US" dirty="0"/>
              <a:t>, especially if you are working with an ecommerce application </a:t>
            </a:r>
          </a:p>
          <a:p>
            <a:r>
              <a:rPr lang="en-US" dirty="0"/>
              <a:t>this phase is focused toward </a:t>
            </a:r>
            <a:r>
              <a:rPr lang="en-US" b="1" dirty="0"/>
              <a:t>solving business problems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024DB-9456-417F-17C8-8A19AC63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3041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FA98-AA09-5AA0-7BF4-C23A17F6D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99E28-AFFB-0DFB-9A3B-027F7530C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﻿2. RAD Design Workshop</a:t>
            </a:r>
          </a:p>
          <a:p>
            <a:r>
              <a:rPr lang="en-US" dirty="0"/>
              <a:t>is a </a:t>
            </a:r>
            <a:r>
              <a:rPr lang="en-US" b="1" dirty="0"/>
              <a:t>design-and-refine</a:t>
            </a:r>
            <a:r>
              <a:rPr lang="en-US" dirty="0"/>
              <a:t> phase</a:t>
            </a:r>
          </a:p>
          <a:p>
            <a:r>
              <a:rPr lang="en-US" dirty="0" err="1"/>
              <a:t>Eg</a:t>
            </a:r>
            <a:r>
              <a:rPr lang="en-US" dirty="0"/>
              <a:t>, imagine a </a:t>
            </a:r>
            <a:r>
              <a:rPr lang="en-US" b="1" dirty="0"/>
              <a:t>workshop</a:t>
            </a:r>
            <a:r>
              <a:rPr lang="en-US" dirty="0"/>
              <a:t>, </a:t>
            </a:r>
            <a:r>
              <a:rPr lang="en-US" b="1" dirty="0"/>
              <a:t>participation</a:t>
            </a:r>
            <a:r>
              <a:rPr lang="en-US" dirty="0"/>
              <a:t> is quite </a:t>
            </a:r>
            <a:r>
              <a:rPr lang="en-US" b="1" dirty="0"/>
              <a:t>intense</a:t>
            </a:r>
            <a:r>
              <a:rPr lang="en-US" dirty="0"/>
              <a:t>, not passive</a:t>
            </a:r>
          </a:p>
          <a:p>
            <a:r>
              <a:rPr lang="en-US" dirty="0"/>
              <a:t>Usually </a:t>
            </a:r>
            <a:r>
              <a:rPr lang="en-US" b="1" dirty="0"/>
              <a:t>participants</a:t>
            </a:r>
            <a:r>
              <a:rPr lang="en-US" dirty="0"/>
              <a:t> are </a:t>
            </a:r>
            <a:r>
              <a:rPr lang="en-US" b="1" dirty="0"/>
              <a:t>seated</a:t>
            </a:r>
            <a:r>
              <a:rPr lang="en-US" dirty="0"/>
              <a:t> at </a:t>
            </a:r>
            <a:r>
              <a:rPr lang="en-US" b="1" dirty="0"/>
              <a:t>round tables </a:t>
            </a:r>
            <a:r>
              <a:rPr lang="en-US" dirty="0"/>
              <a:t>or in a </a:t>
            </a:r>
            <a:r>
              <a:rPr lang="en-US" b="1" dirty="0"/>
              <a:t>U-shaped</a:t>
            </a:r>
            <a:r>
              <a:rPr lang="en-US" dirty="0"/>
              <a:t> configuration of chairs with attached desks </a:t>
            </a:r>
          </a:p>
          <a:p>
            <a:r>
              <a:rPr lang="en-US" dirty="0"/>
              <a:t>each </a:t>
            </a:r>
            <a:r>
              <a:rPr lang="en-US" b="1" dirty="0"/>
              <a:t>person</a:t>
            </a:r>
            <a:r>
              <a:rPr lang="en-US" dirty="0"/>
              <a:t> can </a:t>
            </a:r>
            <a:r>
              <a:rPr lang="en-US" b="1" dirty="0"/>
              <a:t>see</a:t>
            </a:r>
            <a:r>
              <a:rPr lang="en-US" dirty="0"/>
              <a:t> the other and there is </a:t>
            </a:r>
            <a:r>
              <a:rPr lang="en-US" b="1" dirty="0"/>
              <a:t>space</a:t>
            </a:r>
            <a:r>
              <a:rPr lang="en-US" dirty="0"/>
              <a:t> to work on a </a:t>
            </a:r>
            <a:r>
              <a:rPr lang="en-US" b="1" dirty="0"/>
              <a:t>notebook</a:t>
            </a:r>
            <a:r>
              <a:rPr lang="en-US" dirty="0"/>
              <a:t>, </a:t>
            </a:r>
            <a:r>
              <a:rPr lang="en-US" b="1" dirty="0"/>
              <a:t>computer</a:t>
            </a:r>
            <a:r>
              <a:rPr lang="en-US" dirty="0"/>
              <a:t>. </a:t>
            </a:r>
          </a:p>
          <a:p>
            <a:r>
              <a:rPr lang="en-US" dirty="0"/>
              <a:t>During RAD design </a:t>
            </a:r>
            <a:r>
              <a:rPr lang="en-US" b="1" dirty="0"/>
              <a:t>workshop</a:t>
            </a:r>
            <a:r>
              <a:rPr lang="en-US" dirty="0"/>
              <a:t>, </a:t>
            </a:r>
            <a:r>
              <a:rPr lang="en-US" b="1" dirty="0"/>
              <a:t>users</a:t>
            </a:r>
            <a:r>
              <a:rPr lang="en-US" dirty="0"/>
              <a:t> respond to </a:t>
            </a:r>
            <a:r>
              <a:rPr lang="en-US" b="1" dirty="0"/>
              <a:t>actual working prototypes </a:t>
            </a:r>
            <a:r>
              <a:rPr lang="en-US" dirty="0"/>
              <a:t>and </a:t>
            </a:r>
            <a:r>
              <a:rPr lang="en-US" b="1" dirty="0"/>
              <a:t>analysts</a:t>
            </a:r>
            <a:r>
              <a:rPr lang="en-US" dirty="0"/>
              <a:t> </a:t>
            </a:r>
            <a:r>
              <a:rPr lang="en-US" b="1" dirty="0"/>
              <a:t>refine</a:t>
            </a:r>
            <a:r>
              <a:rPr lang="en-US" dirty="0"/>
              <a:t> designed </a:t>
            </a:r>
            <a:r>
              <a:rPr lang="en-US" b="1" dirty="0"/>
              <a:t>modules</a:t>
            </a:r>
            <a:r>
              <a:rPr lang="en-US" dirty="0"/>
              <a:t> based on user responses. </a:t>
            </a:r>
          </a:p>
          <a:p>
            <a:pPr marL="0" indent="0">
              <a:buNone/>
            </a:pPr>
            <a:r>
              <a:rPr lang="en-US" b="1" dirty="0"/>
              <a:t>3. Implementation Phase</a:t>
            </a:r>
          </a:p>
          <a:p>
            <a:r>
              <a:rPr lang="en-US" b="1" dirty="0"/>
              <a:t>Analysts</a:t>
            </a:r>
            <a:r>
              <a:rPr lang="en-US" dirty="0"/>
              <a:t> work with </a:t>
            </a:r>
            <a:r>
              <a:rPr lang="en-US" b="1" dirty="0"/>
              <a:t>users</a:t>
            </a:r>
            <a:r>
              <a:rPr lang="en-US" dirty="0"/>
              <a:t> </a:t>
            </a:r>
            <a:r>
              <a:rPr lang="en-US" b="1" dirty="0"/>
              <a:t>intensely</a:t>
            </a:r>
            <a:r>
              <a:rPr lang="en-US" dirty="0"/>
              <a:t> during the workshop to </a:t>
            </a:r>
            <a:r>
              <a:rPr lang="en-US" b="1" dirty="0"/>
              <a:t>design</a:t>
            </a:r>
            <a:r>
              <a:rPr lang="en-US" dirty="0"/>
              <a:t> the business or nontechnical aspects of the system. </a:t>
            </a:r>
          </a:p>
          <a:p>
            <a:r>
              <a:rPr lang="en-US" dirty="0"/>
              <a:t>If agreed upon and the systems are built and refined, </a:t>
            </a:r>
          </a:p>
          <a:p>
            <a:r>
              <a:rPr lang="en-US" dirty="0"/>
              <a:t>new systems are tested and then introduced to the organization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F5EF8-3CD0-1412-3437-7D57B998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474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47A5C-8C8A-1433-48CC-3DBC3160E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E9995-5384-E4F6-DFF4-02F1D2839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8341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RAD Model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can be accommodated.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sort with use of powerful RAD tools.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fewer people in short time.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RAD Model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team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for identifying business requirements.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highly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skilled developers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dependency on modeling skills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built using RAD.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Inapplicable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projects as cost.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58B02-565C-2E6E-33C0-8095E2BB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6602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DFC4D-BCD9-B3EC-F08B-55BA64184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2628-9537-C49B-7591-7C2DBDDA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D20A8-DE73-AE7E-AE79-24F450A75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0673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type of RAD model</a:t>
            </a:r>
          </a:p>
          <a:p>
            <a:r>
              <a:rPr lang="en-US" dirty="0"/>
              <a:t>Built to </a:t>
            </a:r>
            <a:r>
              <a:rPr lang="en-US" b="1" dirty="0"/>
              <a:t>adapt</a:t>
            </a:r>
            <a:r>
              <a:rPr lang="en-US" dirty="0"/>
              <a:t> to </a:t>
            </a:r>
            <a:r>
              <a:rPr lang="en-US" b="1" dirty="0"/>
              <a:t>transforming</a:t>
            </a:r>
            <a:r>
              <a:rPr lang="en-US" dirty="0"/>
              <a:t> </a:t>
            </a:r>
            <a:r>
              <a:rPr lang="en-US" b="1" dirty="0"/>
              <a:t>requests</a:t>
            </a:r>
            <a:r>
              <a:rPr lang="en-US" dirty="0"/>
              <a:t> quickly. </a:t>
            </a:r>
          </a:p>
          <a:p>
            <a:pPr lvl="1"/>
            <a:r>
              <a:rPr lang="en-US" sz="2800" dirty="0"/>
              <a:t>i.e. </a:t>
            </a:r>
            <a:r>
              <a:rPr lang="en-US" sz="2800" b="1" dirty="0"/>
              <a:t>meet</a:t>
            </a:r>
            <a:r>
              <a:rPr lang="en-US" sz="2800" dirty="0"/>
              <a:t> </a:t>
            </a:r>
            <a:r>
              <a:rPr lang="en-US" sz="2800" b="1" dirty="0"/>
              <a:t>rapidly</a:t>
            </a:r>
            <a:r>
              <a:rPr lang="en-US" sz="2800" dirty="0"/>
              <a:t> </a:t>
            </a:r>
            <a:r>
              <a:rPr lang="en-US" sz="2800" b="1" dirty="0"/>
              <a:t>changing</a:t>
            </a:r>
            <a:r>
              <a:rPr lang="en-US" sz="2800" dirty="0"/>
              <a:t> business </a:t>
            </a:r>
            <a:r>
              <a:rPr lang="en-US" sz="2800" b="1" dirty="0"/>
              <a:t>requirements</a:t>
            </a:r>
          </a:p>
          <a:p>
            <a:r>
              <a:rPr lang="en-US" b="1" dirty="0"/>
              <a:t>Agile</a:t>
            </a:r>
            <a:r>
              <a:rPr lang="en-US" dirty="0"/>
              <a:t> means to able to </a:t>
            </a:r>
            <a:r>
              <a:rPr lang="en-US" b="1" dirty="0"/>
              <a:t>move</a:t>
            </a:r>
            <a:r>
              <a:rPr lang="en-US" dirty="0"/>
              <a:t> </a:t>
            </a:r>
            <a:r>
              <a:rPr lang="en-US" b="1" dirty="0"/>
              <a:t>quickly</a:t>
            </a:r>
            <a:r>
              <a:rPr lang="en-US" dirty="0"/>
              <a:t> and </a:t>
            </a:r>
            <a:r>
              <a:rPr lang="en-US" b="1" dirty="0"/>
              <a:t>easily</a:t>
            </a:r>
          </a:p>
          <a:p>
            <a:r>
              <a:rPr lang="en-US" dirty="0"/>
              <a:t>Purpose is to make easy and rapid project</a:t>
            </a:r>
            <a:endParaRPr lang="en-US" b="1" dirty="0"/>
          </a:p>
          <a:p>
            <a:r>
              <a:rPr lang="en-US" dirty="0"/>
              <a:t>Also preserve the </a:t>
            </a:r>
            <a:r>
              <a:rPr lang="en-US" b="1" dirty="0"/>
              <a:t>agility</a:t>
            </a:r>
            <a:r>
              <a:rPr lang="en-US" dirty="0"/>
              <a:t> during development. </a:t>
            </a:r>
          </a:p>
          <a:p>
            <a:r>
              <a:rPr lang="en-US" dirty="0"/>
              <a:t>Agility can be achieved by </a:t>
            </a:r>
            <a:r>
              <a:rPr lang="en-US" b="1" dirty="0"/>
              <a:t>correcting</a:t>
            </a:r>
            <a:r>
              <a:rPr lang="en-US" dirty="0"/>
              <a:t> the </a:t>
            </a:r>
            <a:r>
              <a:rPr lang="en-US" b="1" dirty="0"/>
              <a:t>progression</a:t>
            </a:r>
            <a:r>
              <a:rPr lang="en-US" dirty="0"/>
              <a:t> to the project by </a:t>
            </a:r>
            <a:r>
              <a:rPr lang="en-US" b="1" dirty="0"/>
              <a:t>eliminating</a:t>
            </a:r>
            <a:r>
              <a:rPr lang="en-US" dirty="0"/>
              <a:t> </a:t>
            </a:r>
            <a:r>
              <a:rPr lang="en-US" b="1" dirty="0"/>
              <a:t>activities</a:t>
            </a:r>
            <a:r>
              <a:rPr lang="en-US" dirty="0"/>
              <a:t> which </a:t>
            </a:r>
            <a:r>
              <a:rPr lang="en-US" b="1" dirty="0"/>
              <a:t>may not </a:t>
            </a:r>
            <a:r>
              <a:rPr lang="en-US" dirty="0"/>
              <a:t>be </a:t>
            </a:r>
            <a:r>
              <a:rPr lang="en-US" b="1" dirty="0"/>
              <a:t>crucial</a:t>
            </a:r>
            <a:r>
              <a:rPr lang="en-US" dirty="0"/>
              <a:t> for that specific project.</a:t>
            </a:r>
          </a:p>
          <a:p>
            <a:r>
              <a:rPr lang="en-US" dirty="0"/>
              <a:t>This approach is interactive and iterative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E728F-82A1-2D61-99B0-E535AC4D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2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A580-C430-976B-89B7-6F62FD984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297"/>
            <a:ext cx="10515600" cy="595018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a sales manager exercises 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when reassigning salespersons to new sales territories after evaluating feedback about their sales performance. </a:t>
            </a:r>
          </a:p>
          <a:p>
            <a:pPr marL="0" indent="0">
              <a:buNone/>
            </a:pPr>
            <a:r>
              <a:rPr lang="en-US" sz="24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Environment</a:t>
            </a:r>
          </a:p>
          <a:p>
            <a:r>
              <a:rPr lang="en-US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the source of external elements that affect the system</a:t>
            </a:r>
          </a:p>
          <a:p>
            <a:r>
              <a:rPr lang="en-US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Determines how a system might function</a:t>
            </a:r>
          </a:p>
          <a:p>
            <a:pPr marL="0" indent="0">
              <a:buNone/>
            </a:pPr>
            <a:r>
              <a:rPr lang="en-US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Boundaries and Interfaces</a:t>
            </a:r>
          </a:p>
          <a:p>
            <a:r>
              <a:rPr lang="en-US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system has boundary- limitations that occur while interacting with interfaces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with other system’s components, process,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1D035-4591-FB17-4867-89CD14A4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686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04C9C-D8C6-DE33-5930-318089808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D7E56-6B57-639A-C07C-F25D10B48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Phases of Agile Development Approach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Exploration (requirement gathering)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find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approached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development,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and assess 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take anywhere from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weeks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few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needed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needed for a variety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exploration,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writing user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 is to get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that you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amount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will take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stage is all about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playful and curious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attitude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toward the work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technaologies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CAA5-DDCB-D4CE-6946-186EB41E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233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2E7AC-2746-2214-A91E-EFFBCABE8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30B1-42EF-DF44-571F-9E3B630C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Planning</a:t>
            </a:r>
          </a:p>
          <a:p>
            <a:r>
              <a:rPr lang="en-US" dirty="0"/>
              <a:t>contrast to the first stage, planning may only take a </a:t>
            </a:r>
            <a:r>
              <a:rPr lang="en-US" b="1" dirty="0"/>
              <a:t>few days </a:t>
            </a:r>
            <a:r>
              <a:rPr lang="en-US" dirty="0"/>
              <a:t>to accomplish.</a:t>
            </a:r>
          </a:p>
          <a:p>
            <a:r>
              <a:rPr lang="en-US" b="1" dirty="0"/>
              <a:t>you</a:t>
            </a:r>
            <a:r>
              <a:rPr lang="en-US" dirty="0"/>
              <a:t> and </a:t>
            </a:r>
            <a:r>
              <a:rPr lang="en-US" b="1" dirty="0"/>
              <a:t>customers</a:t>
            </a:r>
            <a:r>
              <a:rPr lang="en-US" dirty="0"/>
              <a:t> agree on a </a:t>
            </a:r>
            <a:r>
              <a:rPr lang="en-US" b="1" dirty="0"/>
              <a:t>date</a:t>
            </a:r>
            <a:r>
              <a:rPr lang="en-US" dirty="0"/>
              <a:t> anywhere from </a:t>
            </a:r>
            <a:r>
              <a:rPr lang="en-US" b="1" dirty="0"/>
              <a:t>two months </a:t>
            </a:r>
            <a:r>
              <a:rPr lang="en-US" dirty="0"/>
              <a:t>to half a </a:t>
            </a:r>
            <a:r>
              <a:rPr lang="en-US" b="1" dirty="0"/>
              <a:t>year</a:t>
            </a:r>
            <a:r>
              <a:rPr lang="en-US" dirty="0"/>
              <a:t> from the </a:t>
            </a:r>
            <a:r>
              <a:rPr lang="en-US" b="1" dirty="0"/>
              <a:t>current date </a:t>
            </a:r>
            <a:r>
              <a:rPr lang="en-US" dirty="0"/>
              <a:t>to deliver solutions </a:t>
            </a:r>
          </a:p>
          <a:p>
            <a:r>
              <a:rPr lang="en-US" dirty="0"/>
              <a:t>If exploration </a:t>
            </a:r>
            <a:r>
              <a:rPr lang="en-US" b="1" dirty="0"/>
              <a:t>activities</a:t>
            </a:r>
            <a:r>
              <a:rPr lang="en-US" dirty="0"/>
              <a:t> were </a:t>
            </a:r>
            <a:r>
              <a:rPr lang="en-US" b="1" dirty="0"/>
              <a:t>sufficient</a:t>
            </a:r>
            <a:r>
              <a:rPr lang="en-US" dirty="0"/>
              <a:t>, this stage should be 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short</a:t>
            </a:r>
            <a:r>
              <a:rPr lang="en-US" dirty="0"/>
              <a:t>. </a:t>
            </a:r>
          </a:p>
          <a:p>
            <a:r>
              <a:rPr lang="en-US" dirty="0"/>
              <a:t>goal is to maximize the </a:t>
            </a:r>
            <a:r>
              <a:rPr lang="en-US" b="1" dirty="0"/>
              <a:t>value</a:t>
            </a:r>
            <a:r>
              <a:rPr lang="en-US" dirty="0"/>
              <a:t> of the system produced by the </a:t>
            </a:r>
            <a:r>
              <a:rPr lang="en-US" b="1" dirty="0"/>
              <a:t>agile</a:t>
            </a:r>
            <a:r>
              <a:rPr lang="en-US" dirty="0"/>
              <a:t> team.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450A5-C1AD-7596-7F2F-F4112624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95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33BDF-6463-06B0-3296-9931E856E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4FD77-D888-4B2D-1348-563D3584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923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Iterations to the First Release</a:t>
            </a:r>
          </a:p>
          <a:p>
            <a:r>
              <a:rPr lang="en-US" dirty="0"/>
              <a:t>is composed of </a:t>
            </a:r>
            <a:r>
              <a:rPr lang="en-US" b="1" dirty="0"/>
              <a:t>iterations</a:t>
            </a:r>
            <a:r>
              <a:rPr lang="en-US" dirty="0"/>
              <a:t> to the </a:t>
            </a:r>
            <a:r>
              <a:rPr lang="en-US" b="1" dirty="0"/>
              <a:t>first release</a:t>
            </a:r>
            <a:r>
              <a:rPr lang="en-US" dirty="0"/>
              <a:t>. </a:t>
            </a:r>
          </a:p>
          <a:p>
            <a:r>
              <a:rPr lang="en-US" dirty="0"/>
              <a:t>The iterations include cycles of </a:t>
            </a:r>
            <a:r>
              <a:rPr lang="en-US" b="1" dirty="0"/>
              <a:t>testing</a:t>
            </a:r>
            <a:r>
              <a:rPr lang="en-US" dirty="0"/>
              <a:t>, </a:t>
            </a:r>
            <a:r>
              <a:rPr lang="en-US" b="1" dirty="0"/>
              <a:t>feedback</a:t>
            </a:r>
            <a:r>
              <a:rPr lang="en-US" dirty="0"/>
              <a:t>, and </a:t>
            </a:r>
            <a:r>
              <a:rPr lang="en-US" b="1" dirty="0"/>
              <a:t>change</a:t>
            </a:r>
            <a:r>
              <a:rPr lang="en-US" dirty="0"/>
              <a:t> of about three weeks in duration. </a:t>
            </a:r>
          </a:p>
          <a:p>
            <a:r>
              <a:rPr lang="en-US" dirty="0"/>
              <a:t>sketch out the </a:t>
            </a:r>
            <a:r>
              <a:rPr lang="en-US" b="1" dirty="0"/>
              <a:t>entire</a:t>
            </a:r>
            <a:r>
              <a:rPr lang="en-US" dirty="0"/>
              <a:t> </a:t>
            </a:r>
            <a:r>
              <a:rPr lang="en-US" b="1" dirty="0"/>
              <a:t>architecture</a:t>
            </a:r>
            <a:r>
              <a:rPr lang="en-US" dirty="0"/>
              <a:t> of the system, even though it is just in outline or skeletal form. </a:t>
            </a:r>
          </a:p>
          <a:p>
            <a:r>
              <a:rPr lang="en-US" dirty="0"/>
              <a:t>One </a:t>
            </a:r>
            <a:r>
              <a:rPr lang="en-US" b="1" dirty="0"/>
              <a:t>goal</a:t>
            </a:r>
            <a:r>
              <a:rPr lang="en-US" dirty="0"/>
              <a:t> is to run </a:t>
            </a:r>
            <a:r>
              <a:rPr lang="en-US" b="1" dirty="0"/>
              <a:t>customer-written</a:t>
            </a:r>
            <a:r>
              <a:rPr lang="en-US" dirty="0"/>
              <a:t> </a:t>
            </a:r>
            <a:r>
              <a:rPr lang="en-US" b="1" dirty="0"/>
              <a:t>functional</a:t>
            </a:r>
            <a:r>
              <a:rPr lang="en-US" dirty="0"/>
              <a:t> tests at the end of each iteration. </a:t>
            </a:r>
          </a:p>
          <a:p>
            <a:r>
              <a:rPr lang="en-US" dirty="0"/>
              <a:t>tackling too many </a:t>
            </a:r>
            <a:r>
              <a:rPr lang="en-US" b="1" dirty="0"/>
              <a:t>stories</a:t>
            </a:r>
            <a:r>
              <a:rPr lang="en-US" dirty="0"/>
              <a:t> can be time consuming so plan accordingly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4501B-FC0D-4876-DBCC-59708C2CF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812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B3990-E364-DC8C-FB3C-DEFF49D6D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A3C0D-13CE-EF7F-6BFB-560FB7E7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5923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3. Productionizing</a:t>
            </a:r>
          </a:p>
          <a:p>
            <a:r>
              <a:rPr lang="en-US" b="1" dirty="0"/>
              <a:t>product</a:t>
            </a:r>
            <a:r>
              <a:rPr lang="en-US" dirty="0"/>
              <a:t> is </a:t>
            </a:r>
            <a:r>
              <a:rPr lang="en-US" b="1" dirty="0"/>
              <a:t>released</a:t>
            </a:r>
            <a:r>
              <a:rPr lang="en-US" dirty="0"/>
              <a:t> in this phase, but may be </a:t>
            </a:r>
            <a:r>
              <a:rPr lang="en-US" b="1" dirty="0"/>
              <a:t>improved</a:t>
            </a:r>
            <a:r>
              <a:rPr lang="en-US" dirty="0"/>
              <a:t> by </a:t>
            </a:r>
            <a:r>
              <a:rPr lang="en-US" b="1" dirty="0"/>
              <a:t>adding</a:t>
            </a:r>
            <a:r>
              <a:rPr lang="en-US" dirty="0"/>
              <a:t> other </a:t>
            </a:r>
            <a:r>
              <a:rPr lang="en-US" b="1" dirty="0"/>
              <a:t>features</a:t>
            </a:r>
            <a:r>
              <a:rPr lang="en-US" dirty="0"/>
              <a:t>.</a:t>
            </a:r>
          </a:p>
          <a:p>
            <a:r>
              <a:rPr lang="en-US" dirty="0"/>
              <a:t>Feedback is also provided </a:t>
            </a:r>
          </a:p>
          <a:p>
            <a:pPr marL="0" indent="0">
              <a:buNone/>
            </a:pPr>
            <a:r>
              <a:rPr lang="en-US" b="1" dirty="0"/>
              <a:t>4. Maintenance</a:t>
            </a:r>
          </a:p>
          <a:p>
            <a:r>
              <a:rPr lang="en-US" dirty="0"/>
              <a:t>Once the </a:t>
            </a:r>
            <a:r>
              <a:rPr lang="en-US" b="1" dirty="0"/>
              <a:t>system</a:t>
            </a:r>
            <a:r>
              <a:rPr lang="en-US" dirty="0"/>
              <a:t> has been </a:t>
            </a:r>
            <a:r>
              <a:rPr lang="en-US" b="1" dirty="0"/>
              <a:t>released</a:t>
            </a:r>
            <a:r>
              <a:rPr lang="en-US" dirty="0"/>
              <a:t>, it needs to be kept </a:t>
            </a:r>
            <a:r>
              <a:rPr lang="en-US" b="1" dirty="0"/>
              <a:t>running</a:t>
            </a:r>
            <a:r>
              <a:rPr lang="en-US" dirty="0"/>
              <a:t> smoothly. </a:t>
            </a:r>
          </a:p>
          <a:p>
            <a:r>
              <a:rPr lang="en-US" dirty="0"/>
              <a:t>New features may be added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8932D-F8F9-6858-3850-60782834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808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AB0FD-33C2-F068-2604-0F6F2670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FA999-9705-7023-1FD4-642E9981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1"/>
            <a:ext cx="10515600" cy="641667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Advantages of Agile Development Model</a:t>
            </a:r>
          </a:p>
          <a:p>
            <a:r>
              <a:rPr lang="en-US" dirty="0"/>
              <a:t>Working through </a:t>
            </a:r>
            <a:r>
              <a:rPr lang="en-US" b="1" dirty="0"/>
              <a:t>Pair programming </a:t>
            </a:r>
            <a:r>
              <a:rPr lang="en-US" dirty="0"/>
              <a:t>produce well written compact programs which has </a:t>
            </a:r>
            <a:r>
              <a:rPr lang="en-US" b="1" dirty="0"/>
              <a:t>fewer</a:t>
            </a:r>
            <a:r>
              <a:rPr lang="en-US" dirty="0"/>
              <a:t> </a:t>
            </a:r>
            <a:r>
              <a:rPr lang="en-US" b="1" dirty="0"/>
              <a:t>errors</a:t>
            </a:r>
            <a:r>
              <a:rPr lang="en-US" dirty="0"/>
              <a:t> as compared to programmers working </a:t>
            </a:r>
            <a:r>
              <a:rPr lang="en-US" b="1" dirty="0"/>
              <a:t>alone</a:t>
            </a:r>
            <a:r>
              <a:rPr lang="en-US" dirty="0"/>
              <a:t>.</a:t>
            </a:r>
          </a:p>
          <a:p>
            <a:r>
              <a:rPr lang="en-US" dirty="0"/>
              <a:t>reduces total development </a:t>
            </a:r>
            <a:r>
              <a:rPr lang="en-US" b="1" dirty="0"/>
              <a:t>time</a:t>
            </a:r>
            <a:r>
              <a:rPr lang="en-US" dirty="0"/>
              <a:t> of the whole project.</a:t>
            </a:r>
          </a:p>
          <a:p>
            <a:r>
              <a:rPr lang="en-US" b="1" dirty="0"/>
              <a:t>Customer</a:t>
            </a:r>
            <a:r>
              <a:rPr lang="en-US" dirty="0"/>
              <a:t> </a:t>
            </a:r>
            <a:r>
              <a:rPr lang="en-US" b="1" dirty="0"/>
              <a:t>representative</a:t>
            </a:r>
            <a:r>
              <a:rPr lang="en-US" dirty="0"/>
              <a:t> get the idea of </a:t>
            </a:r>
            <a:r>
              <a:rPr lang="en-US" b="1" dirty="0"/>
              <a:t>updated</a:t>
            </a:r>
            <a:r>
              <a:rPr lang="en-US" dirty="0"/>
              <a:t> </a:t>
            </a:r>
            <a:r>
              <a:rPr lang="en-US" b="1" dirty="0"/>
              <a:t>software</a:t>
            </a:r>
            <a:r>
              <a:rPr lang="en-US" dirty="0"/>
              <a:t> products after each iteration. So, it is easy for him to </a:t>
            </a:r>
            <a:r>
              <a:rPr lang="en-US" b="1" dirty="0"/>
              <a:t>change</a:t>
            </a:r>
            <a:r>
              <a:rPr lang="en-US" dirty="0"/>
              <a:t> any </a:t>
            </a:r>
            <a:r>
              <a:rPr lang="en-US" b="1" dirty="0"/>
              <a:t>requirement</a:t>
            </a:r>
            <a:r>
              <a:rPr lang="en-US" dirty="0"/>
              <a:t> if needed.</a:t>
            </a:r>
          </a:p>
          <a:p>
            <a:pPr marL="0" indent="0">
              <a:buNone/>
            </a:pPr>
            <a:r>
              <a:rPr lang="en-US" dirty="0"/>
              <a:t>SYSTEM ANALYSIS AND DESIGN</a:t>
            </a:r>
          </a:p>
          <a:p>
            <a:pPr marL="0" indent="0">
              <a:buNone/>
            </a:pPr>
            <a:r>
              <a:rPr lang="en-US" b="1" dirty="0"/>
              <a:t>Disadvantages of Agile Development Model</a:t>
            </a:r>
          </a:p>
          <a:p>
            <a:r>
              <a:rPr lang="en-US" b="1" dirty="0"/>
              <a:t>lack</a:t>
            </a:r>
            <a:r>
              <a:rPr lang="en-US" dirty="0"/>
              <a:t> of </a:t>
            </a:r>
            <a:r>
              <a:rPr lang="en-US" b="1" dirty="0"/>
              <a:t>formal</a:t>
            </a:r>
            <a:r>
              <a:rPr lang="en-US" dirty="0"/>
              <a:t> </a:t>
            </a:r>
            <a:r>
              <a:rPr lang="en-US" b="1" dirty="0"/>
              <a:t>documents</a:t>
            </a:r>
            <a:r>
              <a:rPr lang="en-US" dirty="0"/>
              <a:t> can create confusion</a:t>
            </a:r>
          </a:p>
          <a:p>
            <a:r>
              <a:rPr lang="en-US" dirty="0"/>
              <a:t>New developer might not be able to maintain the developed project due to absence of proper documentation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AB4C1-1223-9777-393F-FF1F2014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47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BDC4-9490-2B2A-44C3-3F303637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EXTREME PROGRAMMING (XP)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A62DB-E430-FB51-B4F5-93C35702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17601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one of the most important software development frameworks of </a:t>
            </a:r>
            <a:r>
              <a:rPr lang="en-US" b="1" dirty="0"/>
              <a:t>Agile models</a:t>
            </a:r>
            <a:r>
              <a:rPr lang="en-US" dirty="0"/>
              <a:t>. </a:t>
            </a:r>
          </a:p>
          <a:p>
            <a:r>
              <a:rPr lang="en-US" dirty="0"/>
              <a:t>is used to </a:t>
            </a:r>
            <a:r>
              <a:rPr lang="en-US" b="1" dirty="0"/>
              <a:t>improve</a:t>
            </a:r>
            <a:r>
              <a:rPr lang="en-US" dirty="0"/>
              <a:t> software </a:t>
            </a:r>
            <a:r>
              <a:rPr lang="en-US" b="1" dirty="0"/>
              <a:t>quality</a:t>
            </a:r>
            <a:r>
              <a:rPr lang="en-US" dirty="0"/>
              <a:t> and </a:t>
            </a:r>
            <a:r>
              <a:rPr lang="en-US" b="1" dirty="0"/>
              <a:t>responsive</a:t>
            </a:r>
            <a:r>
              <a:rPr lang="en-US" dirty="0"/>
              <a:t> to customer requirements. </a:t>
            </a:r>
          </a:p>
          <a:p>
            <a:r>
              <a:rPr lang="en-US" dirty="0"/>
              <a:t>is based on the </a:t>
            </a:r>
            <a:r>
              <a:rPr lang="en-US" b="1" dirty="0"/>
              <a:t>frequent</a:t>
            </a:r>
            <a:r>
              <a:rPr lang="en-US" dirty="0"/>
              <a:t> </a:t>
            </a:r>
            <a:r>
              <a:rPr lang="en-US" b="1" dirty="0"/>
              <a:t>iteration</a:t>
            </a:r>
            <a:r>
              <a:rPr lang="en-US" dirty="0"/>
              <a:t> through which the developers </a:t>
            </a:r>
            <a:r>
              <a:rPr lang="en-US" b="1" dirty="0"/>
              <a:t>implement</a:t>
            </a:r>
            <a:r>
              <a:rPr lang="en-US" dirty="0"/>
              <a:t> </a:t>
            </a:r>
            <a:r>
              <a:rPr lang="en-US" b="1" dirty="0"/>
              <a:t>User Stories</a:t>
            </a:r>
            <a:r>
              <a:rPr lang="en-US" dirty="0"/>
              <a:t>. </a:t>
            </a:r>
          </a:p>
          <a:p>
            <a:r>
              <a:rPr lang="en-US" dirty="0"/>
              <a:t>User stories are:</a:t>
            </a:r>
          </a:p>
          <a:p>
            <a:pPr lvl="1"/>
            <a:r>
              <a:rPr lang="en-US" sz="2800" dirty="0"/>
              <a:t>simple and informal statements of the customer about the feature needed. </a:t>
            </a:r>
          </a:p>
          <a:p>
            <a:pPr lvl="1"/>
            <a:r>
              <a:rPr lang="en-US" sz="2800" dirty="0"/>
              <a:t>does not mention finer details such as the different scenarios that can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2FE12-D209-3880-BB9C-522F30A2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967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0285F-3784-883D-1BD0-2F422C3CF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ABF0-2E9C-D9C3-EA9F-EB90E7AFC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6"/>
            <a:ext cx="10515600" cy="67214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Includes </a:t>
            </a:r>
          </a:p>
          <a:p>
            <a:pPr marL="0" indent="0">
              <a:buNone/>
            </a:pPr>
            <a:r>
              <a:rPr lang="en-US" b="1" dirty="0"/>
              <a:t>1. Code Review: </a:t>
            </a:r>
          </a:p>
          <a:p>
            <a:r>
              <a:rPr lang="en-US" dirty="0"/>
              <a:t>detects and corrects errors efficiently. </a:t>
            </a:r>
          </a:p>
          <a:p>
            <a:r>
              <a:rPr lang="en-US" dirty="0"/>
              <a:t>suggests </a:t>
            </a:r>
            <a:r>
              <a:rPr lang="en-US" b="1" dirty="0"/>
              <a:t>pair programming </a:t>
            </a:r>
            <a:r>
              <a:rPr lang="en-US" dirty="0"/>
              <a:t>as </a:t>
            </a:r>
            <a:r>
              <a:rPr lang="en-US" b="1" dirty="0"/>
              <a:t>coding</a:t>
            </a:r>
            <a:r>
              <a:rPr lang="en-US" dirty="0"/>
              <a:t> and </a:t>
            </a:r>
            <a:r>
              <a:rPr lang="en-US" b="1" dirty="0"/>
              <a:t>reviewing</a:t>
            </a:r>
            <a:r>
              <a:rPr lang="en-US" dirty="0"/>
              <a:t> of written code</a:t>
            </a:r>
          </a:p>
          <a:p>
            <a:pPr marL="0" indent="0">
              <a:buNone/>
            </a:pPr>
            <a:r>
              <a:rPr lang="en-US" b="1" dirty="0"/>
              <a:t>2. Testing: </a:t>
            </a:r>
          </a:p>
          <a:p>
            <a:r>
              <a:rPr lang="en-US" dirty="0"/>
              <a:t>Testing code helps to remove errors and improves its reliability. </a:t>
            </a:r>
          </a:p>
          <a:p>
            <a:r>
              <a:rPr lang="en-US" dirty="0"/>
              <a:t>suggests to continually write and execute test cases to develop fault-free software.</a:t>
            </a:r>
          </a:p>
          <a:p>
            <a:r>
              <a:rPr lang="en-US" dirty="0"/>
              <a:t>Should also perform Integration testing</a:t>
            </a:r>
          </a:p>
          <a:p>
            <a:pPr marL="0" indent="0">
              <a:buNone/>
            </a:pPr>
            <a:r>
              <a:rPr lang="en-US" b="1" dirty="0"/>
              <a:t>3. Incremental development: </a:t>
            </a:r>
          </a:p>
          <a:p>
            <a:r>
              <a:rPr lang="en-US" dirty="0"/>
              <a:t>Developed in Increments as per changing requirements</a:t>
            </a:r>
          </a:p>
          <a:p>
            <a:r>
              <a:rPr lang="en-US" dirty="0"/>
              <a:t>team come up with new increments every few days after each iteration.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1759-883D-BFEB-D9F6-235D2B73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979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DEC75-2029-D0DF-56D1-F19435EA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B766-D6F3-18B1-84A3-9FB462E9C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7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4. Simplicity: </a:t>
            </a:r>
            <a:endParaRPr lang="en-US" dirty="0"/>
          </a:p>
          <a:p>
            <a:r>
              <a:rPr lang="en-US" dirty="0"/>
              <a:t>develop a </a:t>
            </a:r>
            <a:r>
              <a:rPr lang="en-US" b="1" dirty="0"/>
              <a:t>simple</a:t>
            </a:r>
            <a:r>
              <a:rPr lang="en-US" dirty="0"/>
              <a:t> and good </a:t>
            </a:r>
            <a:r>
              <a:rPr lang="en-US" b="1" dirty="0"/>
              <a:t>quality</a:t>
            </a:r>
            <a:r>
              <a:rPr lang="en-US" dirty="0"/>
              <a:t> </a:t>
            </a:r>
            <a:r>
              <a:rPr lang="en-US" b="1" dirty="0"/>
              <a:t>system</a:t>
            </a:r>
            <a:r>
              <a:rPr lang="en-US" dirty="0"/>
              <a:t> that will work </a:t>
            </a:r>
            <a:r>
              <a:rPr lang="en-US" b="1" dirty="0"/>
              <a:t>efficiently</a:t>
            </a:r>
            <a:r>
              <a:rPr lang="en-US" dirty="0"/>
              <a:t> in present time, rather than trying to build something that would take time and it may never be used. </a:t>
            </a:r>
          </a:p>
          <a:p>
            <a:r>
              <a:rPr lang="en-US" dirty="0"/>
              <a:t>focuses on </a:t>
            </a:r>
            <a:r>
              <a:rPr lang="en-US" b="1" dirty="0"/>
              <a:t>specific</a:t>
            </a:r>
            <a:r>
              <a:rPr lang="en-US" dirty="0"/>
              <a:t> </a:t>
            </a:r>
            <a:r>
              <a:rPr lang="en-US" b="1" dirty="0"/>
              <a:t>features</a:t>
            </a:r>
            <a:r>
              <a:rPr lang="en-US" dirty="0"/>
              <a:t> that are immediately </a:t>
            </a:r>
            <a:r>
              <a:rPr lang="en-US" b="1" dirty="0"/>
              <a:t>needed</a:t>
            </a:r>
            <a:r>
              <a:rPr lang="en-US" dirty="0"/>
              <a:t>, rather than engaging time and effort on speculations of </a:t>
            </a:r>
            <a:r>
              <a:rPr lang="en-US" b="1" dirty="0"/>
              <a:t>future requirements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5. Design: </a:t>
            </a:r>
          </a:p>
          <a:p>
            <a:r>
              <a:rPr lang="en-US" b="1" dirty="0"/>
              <a:t>Good</a:t>
            </a:r>
            <a:r>
              <a:rPr lang="en-US" dirty="0"/>
              <a:t> quality </a:t>
            </a:r>
            <a:r>
              <a:rPr lang="en-US" b="1" dirty="0"/>
              <a:t>design</a:t>
            </a:r>
            <a:r>
              <a:rPr lang="en-US" dirty="0"/>
              <a:t> is important to develop good </a:t>
            </a:r>
            <a:r>
              <a:rPr lang="en-US" b="1" dirty="0"/>
              <a:t>quality software</a:t>
            </a:r>
          </a:p>
          <a:p>
            <a:r>
              <a:rPr lang="en-US" b="1" dirty="0"/>
              <a:t>Improper</a:t>
            </a:r>
            <a:r>
              <a:rPr lang="en-US" dirty="0"/>
              <a:t> design can lead a system to become </a:t>
            </a:r>
            <a:r>
              <a:rPr lang="en-US" b="1" dirty="0"/>
              <a:t>complex</a:t>
            </a:r>
            <a:r>
              <a:rPr lang="en-US" dirty="0"/>
              <a:t> and difficult to understand also makes </a:t>
            </a:r>
            <a:r>
              <a:rPr lang="en-US" b="1" dirty="0"/>
              <a:t>maintenance</a:t>
            </a:r>
            <a:r>
              <a:rPr lang="en-US" dirty="0"/>
              <a:t> </a:t>
            </a:r>
            <a:r>
              <a:rPr lang="en-US" b="1" dirty="0"/>
              <a:t>expensive</a:t>
            </a:r>
          </a:p>
          <a:p>
            <a:pPr marL="0" indent="0">
              <a:buNone/>
            </a:pPr>
            <a:r>
              <a:rPr lang="en-US" b="1" dirty="0"/>
              <a:t>6. Listening: </a:t>
            </a:r>
          </a:p>
          <a:p>
            <a:r>
              <a:rPr lang="en-US" b="1" dirty="0"/>
              <a:t>developers</a:t>
            </a:r>
            <a:r>
              <a:rPr lang="en-US" dirty="0"/>
              <a:t> need to carefully </a:t>
            </a:r>
            <a:r>
              <a:rPr lang="en-US" b="1" dirty="0"/>
              <a:t>listen</a:t>
            </a:r>
            <a:r>
              <a:rPr lang="en-US" dirty="0"/>
              <a:t> to the </a:t>
            </a:r>
            <a:r>
              <a:rPr lang="en-US" b="1" dirty="0"/>
              <a:t>customers</a:t>
            </a:r>
            <a:r>
              <a:rPr lang="en-US" dirty="0"/>
              <a:t> if they have to develop good quality software.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A57C5-5F63-DEBC-F985-B9503786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8313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6850-902E-C4E9-C127-3E3D35958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7. Feedback: </a:t>
            </a:r>
          </a:p>
          <a:p>
            <a:r>
              <a:rPr lang="en-US" dirty="0"/>
              <a:t>gain feedback to understand the exact </a:t>
            </a:r>
            <a:r>
              <a:rPr lang="en-US" b="1" dirty="0"/>
              <a:t>customer</a:t>
            </a:r>
            <a:r>
              <a:rPr lang="en-US" dirty="0"/>
              <a:t> </a:t>
            </a:r>
            <a:r>
              <a:rPr lang="en-US" b="1" dirty="0"/>
              <a:t>needs</a:t>
            </a:r>
            <a:r>
              <a:rPr lang="en-US" dirty="0"/>
              <a:t>. </a:t>
            </a:r>
          </a:p>
          <a:p>
            <a:r>
              <a:rPr lang="en-US" dirty="0"/>
              <a:t>Frequent contact with the customer makes the development effective.</a:t>
            </a:r>
          </a:p>
          <a:p>
            <a:pPr marL="0" indent="0">
              <a:buNone/>
            </a:pPr>
            <a:r>
              <a:rPr lang="en-US" b="1" dirty="0"/>
              <a:t>Applications of Extreme Programming (XP):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1. Small projects: </a:t>
            </a:r>
          </a:p>
          <a:p>
            <a:r>
              <a:rPr lang="en-US" dirty="0"/>
              <a:t>is very useful in small projects consisting of </a:t>
            </a:r>
            <a:r>
              <a:rPr lang="en-US" b="1" dirty="0"/>
              <a:t>small teams </a:t>
            </a:r>
            <a:r>
              <a:rPr lang="en-US" dirty="0"/>
              <a:t>as face to face </a:t>
            </a:r>
            <a:r>
              <a:rPr lang="en-US" b="1" dirty="0"/>
              <a:t>meeting</a:t>
            </a:r>
            <a:r>
              <a:rPr lang="en-US" dirty="0"/>
              <a:t> is easier to achieve.</a:t>
            </a:r>
          </a:p>
          <a:p>
            <a:pPr marL="0" indent="0">
              <a:buNone/>
            </a:pPr>
            <a:r>
              <a:rPr lang="en-US" b="1" dirty="0"/>
              <a:t>2. Projects involving new technology or Research projects: </a:t>
            </a:r>
          </a:p>
          <a:p>
            <a:r>
              <a:rPr lang="en-US" dirty="0"/>
              <a:t>This type of projects </a:t>
            </a:r>
            <a:r>
              <a:rPr lang="en-US" b="1" dirty="0"/>
              <a:t>faces</a:t>
            </a:r>
            <a:r>
              <a:rPr lang="en-US" dirty="0"/>
              <a:t> </a:t>
            </a:r>
            <a:r>
              <a:rPr lang="en-US" b="1" dirty="0"/>
              <a:t>changing</a:t>
            </a:r>
            <a:r>
              <a:rPr lang="en-US" dirty="0"/>
              <a:t> of requirements rapidly and </a:t>
            </a:r>
            <a:r>
              <a:rPr lang="en-US" b="1" dirty="0"/>
              <a:t>technical</a:t>
            </a:r>
            <a:r>
              <a:rPr lang="en-US" dirty="0"/>
              <a:t> problems. </a:t>
            </a:r>
          </a:p>
          <a:p>
            <a:r>
              <a:rPr lang="en-US" dirty="0"/>
              <a:t>So XP model is used to </a:t>
            </a:r>
            <a:r>
              <a:rPr lang="en-US" b="1" dirty="0"/>
              <a:t>complete</a:t>
            </a:r>
            <a:r>
              <a:rPr lang="en-US" dirty="0"/>
              <a:t> this type of </a:t>
            </a:r>
            <a:r>
              <a:rPr lang="en-US" b="1" dirty="0"/>
              <a:t>projects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96A3F-47D2-8977-842B-BC86CDF0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334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3F29D-F010-986B-C968-A37F8845D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8BFF7-61BC-82ED-1A1C-C15E9E3BC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Extreme Programming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following problems: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Slipped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 timely deliveries.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 projects: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transparency and immediate solution of issues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incurred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changes: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changes in do not effect existing functionality.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and post-delivery defects: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unit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Misunderstanding the business and/or domain: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part of the team ensures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changes: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inevitable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should be accommodated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turnover: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Intensive team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enthusiasm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good will.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1DA45-829C-F41E-7E06-2595DFB2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4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 of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Organization- structure/order/arrangement of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Interaction- component to component Interaction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Interdependence- independent subsystems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Integration- completeness of system- how they are tied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Central objective- what is the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530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18828-692E-5E4F-D5E6-BFD505D33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C516A-BE99-6CDF-64AA-09B695A0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Disadvantages of Extreme Programming</a:t>
            </a:r>
          </a:p>
          <a:p>
            <a:r>
              <a:rPr lang="en-US" b="1" dirty="0"/>
              <a:t>Difficulty</a:t>
            </a:r>
            <a:r>
              <a:rPr lang="en-US" dirty="0"/>
              <a:t>: requires </a:t>
            </a:r>
            <a:r>
              <a:rPr lang="en-US" b="1" dirty="0"/>
              <a:t>customer</a:t>
            </a:r>
            <a:r>
              <a:rPr lang="en-US" dirty="0"/>
              <a:t> </a:t>
            </a:r>
            <a:r>
              <a:rPr lang="en-US" b="1" dirty="0"/>
              <a:t>devotion</a:t>
            </a:r>
            <a:r>
              <a:rPr lang="en-US" dirty="0"/>
              <a:t> as well </a:t>
            </a:r>
            <a:r>
              <a:rPr lang="en-US" b="1" dirty="0"/>
              <a:t>team</a:t>
            </a:r>
            <a:r>
              <a:rPr lang="en-US" dirty="0"/>
              <a:t> </a:t>
            </a:r>
            <a:r>
              <a:rPr lang="en-US" b="1" dirty="0"/>
              <a:t>discipline</a:t>
            </a:r>
            <a:r>
              <a:rPr lang="en-US" dirty="0"/>
              <a:t>. Suitable for those customer who can give time</a:t>
            </a:r>
          </a:p>
          <a:p>
            <a:r>
              <a:rPr lang="en-US" b="1" dirty="0"/>
              <a:t>XP Relies on Very Many Factors</a:t>
            </a:r>
            <a:r>
              <a:rPr lang="en-US" dirty="0"/>
              <a:t>: project has a high </a:t>
            </a:r>
            <a:r>
              <a:rPr lang="en-US" b="1" dirty="0"/>
              <a:t>risk</a:t>
            </a:r>
            <a:r>
              <a:rPr lang="en-US" dirty="0"/>
              <a:t> of </a:t>
            </a:r>
            <a:r>
              <a:rPr lang="en-US" b="1" dirty="0"/>
              <a:t>failure</a:t>
            </a:r>
            <a:r>
              <a:rPr lang="en-US" dirty="0"/>
              <a:t> if something goes wrong. </a:t>
            </a:r>
          </a:p>
          <a:p>
            <a:r>
              <a:rPr lang="en-US" b="1" dirty="0"/>
              <a:t>Code Centric: </a:t>
            </a:r>
            <a:r>
              <a:rPr lang="en-US" dirty="0"/>
              <a:t>is </a:t>
            </a:r>
            <a:r>
              <a:rPr lang="en-US" b="1" dirty="0"/>
              <a:t>code-centric</a:t>
            </a:r>
            <a:r>
              <a:rPr lang="en-US" dirty="0"/>
              <a:t> rather than </a:t>
            </a:r>
            <a:r>
              <a:rPr lang="en-US" b="1" dirty="0"/>
              <a:t>design- centric</a:t>
            </a:r>
            <a:r>
              <a:rPr lang="en-US" dirty="0"/>
              <a:t>. can be very </a:t>
            </a:r>
            <a:r>
              <a:rPr lang="en-US" b="1" dirty="0"/>
              <a:t>tiring</a:t>
            </a:r>
            <a:r>
              <a:rPr lang="en-US" dirty="0"/>
              <a:t> when </a:t>
            </a:r>
            <a:r>
              <a:rPr lang="en-US" b="1" dirty="0"/>
              <a:t>larger</a:t>
            </a:r>
            <a:r>
              <a:rPr lang="en-US" dirty="0"/>
              <a:t> </a:t>
            </a:r>
            <a:r>
              <a:rPr lang="en-US" b="1" dirty="0"/>
              <a:t>software</a:t>
            </a:r>
            <a:r>
              <a:rPr lang="en-US" dirty="0"/>
              <a:t> projects are involved.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A4D91-D692-9CB4-CC4E-A9CCA5CC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763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DE8C-6CC9-A104-624E-B30DA0D4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Service-oriented Architecture (SOA)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6CDC6-0027-6DC1-2AEB-7180EA0A3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465"/>
            <a:ext cx="10515600" cy="531253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Modular</a:t>
            </a:r>
            <a:r>
              <a:rPr lang="en-US" dirty="0"/>
              <a:t> development has led to a concept called </a:t>
            </a:r>
            <a:r>
              <a:rPr lang="en-US" b="1" dirty="0"/>
              <a:t>service-oriented architecture</a:t>
            </a:r>
            <a:r>
              <a:rPr lang="en-US" dirty="0"/>
              <a:t> (SOA)</a:t>
            </a:r>
          </a:p>
          <a:p>
            <a:r>
              <a:rPr lang="en-US" dirty="0"/>
              <a:t>Modules- </a:t>
            </a:r>
            <a:r>
              <a:rPr lang="en-US" b="1" dirty="0"/>
              <a:t>Dividing</a:t>
            </a:r>
            <a:r>
              <a:rPr lang="en-US" dirty="0"/>
              <a:t> software/program/system into individual </a:t>
            </a:r>
            <a:r>
              <a:rPr lang="en-US" b="1" dirty="0"/>
              <a:t>components</a:t>
            </a:r>
            <a:r>
              <a:rPr lang="en-US" dirty="0"/>
              <a:t> which has different names and addressable components</a:t>
            </a:r>
          </a:p>
          <a:p>
            <a:r>
              <a:rPr lang="en-US" dirty="0"/>
              <a:t>Here, purpose is to make </a:t>
            </a:r>
            <a:r>
              <a:rPr lang="en-US" b="1" dirty="0"/>
              <a:t>individual</a:t>
            </a:r>
            <a:r>
              <a:rPr lang="en-US" dirty="0"/>
              <a:t> </a:t>
            </a:r>
            <a:r>
              <a:rPr lang="en-US" b="1" dirty="0"/>
              <a:t>SOA</a:t>
            </a:r>
            <a:r>
              <a:rPr lang="en-US" dirty="0"/>
              <a:t> services that are </a:t>
            </a:r>
            <a:r>
              <a:rPr lang="en-US" b="1" dirty="0"/>
              <a:t>independent </a:t>
            </a:r>
            <a:r>
              <a:rPr lang="en-US" dirty="0"/>
              <a:t>of each other or only loosely coupled to one another, hierarchical approach like the </a:t>
            </a:r>
            <a:r>
              <a:rPr lang="en-US" b="1" dirty="0"/>
              <a:t>top-down</a:t>
            </a:r>
            <a:r>
              <a:rPr lang="en-US" dirty="0"/>
              <a:t> approach</a:t>
            </a:r>
          </a:p>
          <a:p>
            <a:r>
              <a:rPr lang="en-US" b="1" dirty="0"/>
              <a:t>Each</a:t>
            </a:r>
            <a:r>
              <a:rPr lang="en-US" dirty="0"/>
              <a:t> </a:t>
            </a:r>
            <a:r>
              <a:rPr lang="en-US" b="1" dirty="0"/>
              <a:t>service</a:t>
            </a:r>
            <a:r>
              <a:rPr lang="en-US" dirty="0"/>
              <a:t> executes one </a:t>
            </a:r>
            <a:r>
              <a:rPr lang="en-US" b="1" dirty="0"/>
              <a:t>action</a:t>
            </a:r>
            <a:r>
              <a:rPr lang="en-US" dirty="0"/>
              <a:t>. </a:t>
            </a:r>
          </a:p>
          <a:p>
            <a:r>
              <a:rPr lang="en-US" dirty="0"/>
              <a:t>SOA in simple terms is a </a:t>
            </a:r>
            <a:r>
              <a:rPr lang="en-US" b="1" dirty="0"/>
              <a:t>group</a:t>
            </a:r>
            <a:r>
              <a:rPr lang="en-US" dirty="0"/>
              <a:t> of </a:t>
            </a:r>
            <a:r>
              <a:rPr lang="en-US" b="1" dirty="0"/>
              <a:t>services</a:t>
            </a:r>
            <a:r>
              <a:rPr lang="en-US" dirty="0"/>
              <a:t> that can be </a:t>
            </a:r>
            <a:r>
              <a:rPr lang="en-US" b="1" dirty="0"/>
              <a:t>called</a:t>
            </a:r>
            <a:r>
              <a:rPr lang="en-US" dirty="0"/>
              <a:t> </a:t>
            </a:r>
            <a:r>
              <a:rPr lang="en-US" b="1" dirty="0"/>
              <a:t>upon</a:t>
            </a:r>
            <a:r>
              <a:rPr lang="en-US" dirty="0"/>
              <a:t> to provide </a:t>
            </a:r>
            <a:r>
              <a:rPr lang="en-US" b="1" dirty="0"/>
              <a:t>specific</a:t>
            </a:r>
            <a:r>
              <a:rPr lang="en-US" dirty="0"/>
              <a:t> </a:t>
            </a:r>
            <a:r>
              <a:rPr lang="en-US" b="1" dirty="0"/>
              <a:t>functions</a:t>
            </a:r>
            <a:r>
              <a:rPr lang="en-US" dirty="0"/>
              <a:t>. </a:t>
            </a:r>
          </a:p>
          <a:p>
            <a:r>
              <a:rPr lang="en-US" dirty="0"/>
              <a:t>Services can be called upon at a time and can be called on repeatedly in many application modules.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C2E29-D790-8628-537C-65636EBD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277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1958-6963-A832-BC1B-DC122C46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"/>
            <a:ext cx="10515600" cy="5923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order to set up an SOA, the services must be:</a:t>
            </a:r>
          </a:p>
          <a:p>
            <a:pPr marL="0" indent="0">
              <a:buNone/>
            </a:pPr>
            <a:r>
              <a:rPr lang="en-US" dirty="0"/>
              <a:t>1. Modular,</a:t>
            </a:r>
          </a:p>
          <a:p>
            <a:pPr marL="0" indent="0">
              <a:buNone/>
            </a:pPr>
            <a:r>
              <a:rPr lang="en-US" dirty="0"/>
              <a:t>2. Reusable,</a:t>
            </a:r>
          </a:p>
          <a:p>
            <a:pPr marL="0" indent="0">
              <a:buNone/>
            </a:pPr>
            <a:r>
              <a:rPr lang="en-US" dirty="0"/>
              <a:t>3. Work together with other modules (interoperability),</a:t>
            </a:r>
          </a:p>
          <a:p>
            <a:pPr marL="0" indent="0">
              <a:buNone/>
            </a:pPr>
            <a:r>
              <a:rPr lang="en-US" dirty="0"/>
              <a:t>4. Able to be categorized and identified,</a:t>
            </a:r>
          </a:p>
          <a:p>
            <a:pPr marL="0" indent="0">
              <a:buNone/>
            </a:pPr>
            <a:r>
              <a:rPr lang="en-US" dirty="0"/>
              <a:t>5. Able to be monitored, and</a:t>
            </a:r>
          </a:p>
          <a:p>
            <a:pPr marL="0" indent="0">
              <a:buNone/>
            </a:pPr>
            <a:r>
              <a:rPr lang="en-US" dirty="0"/>
              <a:t>6. Comply with industry-specific </a:t>
            </a:r>
            <a:r>
              <a:rPr lang="en-US"/>
              <a:t>standards.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A4AD4-002E-81D5-9FE7-B44B3425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3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system that provides information to people in an organization is called </a:t>
            </a:r>
            <a:r>
              <a:rPr lang="en-US" b="1" dirty="0"/>
              <a:t>information system (IS)</a:t>
            </a:r>
            <a:r>
              <a:rPr lang="en-US" dirty="0"/>
              <a:t>. </a:t>
            </a:r>
          </a:p>
          <a:p>
            <a:r>
              <a:rPr lang="en-US" dirty="0"/>
              <a:t>Collect, store, capture, process and manage data to produce useful information that supports an organization and its employees, customers, suppliers and partner</a:t>
            </a:r>
          </a:p>
          <a:p>
            <a:r>
              <a:rPr lang="en-US" dirty="0"/>
              <a:t>To support decision making, control operations, coordination, analyze problems, and create new products or services. </a:t>
            </a:r>
          </a:p>
          <a:p>
            <a:r>
              <a:rPr lang="en-US" dirty="0"/>
              <a:t>Here components work together to collect 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92364-13FC-47D4-9585-56F3A59B99F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3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6331</Words>
  <Application>Microsoft Office PowerPoint</Application>
  <PresentationFormat>Widescreen</PresentationFormat>
  <Paragraphs>698</Paragraphs>
  <Slides>82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Calibri Light</vt:lpstr>
      <vt:lpstr>Times New Roman</vt:lpstr>
      <vt:lpstr>Office Theme</vt:lpstr>
      <vt:lpstr>System Analysis and Design</vt:lpstr>
      <vt:lpstr>What is System? </vt:lpstr>
      <vt:lpstr>PowerPoint Presentation</vt:lpstr>
      <vt:lpstr>Elements of System</vt:lpstr>
      <vt:lpstr>PowerPoint Presentation</vt:lpstr>
      <vt:lpstr>PowerPoint Presentation</vt:lpstr>
      <vt:lpstr>PowerPoint Presentation</vt:lpstr>
      <vt:lpstr>Characteristics of system</vt:lpstr>
      <vt:lpstr>Information Systems</vt:lpstr>
      <vt:lpstr>PowerPoint Presentation</vt:lpstr>
      <vt:lpstr>Components of Information Systems</vt:lpstr>
      <vt:lpstr>Types of Information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Analysis And Design</vt:lpstr>
      <vt:lpstr>PowerPoint Presentation</vt:lpstr>
      <vt:lpstr>PowerPoint Presentation</vt:lpstr>
      <vt:lpstr>PowerPoint Presentation</vt:lpstr>
      <vt:lpstr>System Analyst</vt:lpstr>
      <vt:lpstr>Roles of the Systems Analyst</vt:lpstr>
      <vt:lpstr>PowerPoint Presentation</vt:lpstr>
      <vt:lpstr>Modern Approach To Systems Analysis And Design</vt:lpstr>
      <vt:lpstr>Developing Information Systems and System Development Life Cycle (SDLC)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Heart Of System Development Process</vt:lpstr>
      <vt:lpstr>PowerPoint Presentation</vt:lpstr>
      <vt:lpstr>System Development Model/ Methodologies</vt:lpstr>
      <vt:lpstr>PowerPoint Presentation</vt:lpstr>
      <vt:lpstr>PowerPoint Presentation</vt:lpstr>
      <vt:lpstr>PowerPoint Presentation</vt:lpstr>
      <vt:lpstr>PowerPoint Presentation</vt:lpstr>
      <vt:lpstr>CASE Tools</vt:lpstr>
      <vt:lpstr>Types of CASE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Approaches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Spiral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Rapid Application Development (RAD)</vt:lpstr>
      <vt:lpstr>PowerPoint Presentation</vt:lpstr>
      <vt:lpstr>PowerPoint Presentation</vt:lpstr>
      <vt:lpstr>PowerPoint Presentation</vt:lpstr>
      <vt:lpstr>PowerPoint Presentation</vt:lpstr>
      <vt:lpstr>Agile Development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PROGRAMMING (XP)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Service-oriented Architecture (SOA)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Magar Kompany</dc:creator>
  <cp:lastModifiedBy>PriyankaTamang</cp:lastModifiedBy>
  <cp:revision>212</cp:revision>
  <dcterms:created xsi:type="dcterms:W3CDTF">2021-12-25T02:17:32Z</dcterms:created>
  <dcterms:modified xsi:type="dcterms:W3CDTF">2024-02-20T09:53:13Z</dcterms:modified>
</cp:coreProperties>
</file>