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03" r:id="rId3"/>
    <p:sldId id="308" r:id="rId4"/>
    <p:sldId id="309" r:id="rId5"/>
    <p:sldId id="310" r:id="rId6"/>
    <p:sldId id="312" r:id="rId7"/>
    <p:sldId id="313" r:id="rId8"/>
    <p:sldId id="384" r:id="rId9"/>
    <p:sldId id="314" r:id="rId10"/>
    <p:sldId id="315" r:id="rId11"/>
    <p:sldId id="316" r:id="rId12"/>
    <p:sldId id="317" r:id="rId13"/>
    <p:sldId id="319" r:id="rId14"/>
    <p:sldId id="321" r:id="rId15"/>
    <p:sldId id="320" r:id="rId16"/>
    <p:sldId id="385" r:id="rId17"/>
    <p:sldId id="386" r:id="rId18"/>
    <p:sldId id="323" r:id="rId19"/>
    <p:sldId id="326" r:id="rId20"/>
    <p:sldId id="329" r:id="rId21"/>
    <p:sldId id="327" r:id="rId22"/>
    <p:sldId id="330" r:id="rId23"/>
    <p:sldId id="331" r:id="rId24"/>
    <p:sldId id="337" r:id="rId25"/>
    <p:sldId id="387" r:id="rId26"/>
    <p:sldId id="388" r:id="rId27"/>
    <p:sldId id="389" r:id="rId28"/>
    <p:sldId id="3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449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New%20folder\gna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Gnatt chart of ABC company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</c:strCache>
            </c:strRef>
          </c:cat>
          <c:val>
            <c:numRef>
              <c:f>Sheet1!$B$2:$B$9</c:f>
              <c:numCache>
                <c:formatCode>d\-mmm</c:formatCode>
                <c:ptCount val="8"/>
                <c:pt idx="0">
                  <c:v>45068</c:v>
                </c:pt>
                <c:pt idx="1">
                  <c:v>45077</c:v>
                </c:pt>
                <c:pt idx="2">
                  <c:v>45082</c:v>
                </c:pt>
                <c:pt idx="3">
                  <c:v>45102</c:v>
                </c:pt>
                <c:pt idx="4">
                  <c:v>45098</c:v>
                </c:pt>
                <c:pt idx="5">
                  <c:v>45108</c:v>
                </c:pt>
                <c:pt idx="6">
                  <c:v>45115</c:v>
                </c:pt>
                <c:pt idx="7">
                  <c:v>45122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F-4A73-8045-A2FC8AF88D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days to 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13</c:v>
                </c:pt>
                <c:pt idx="1">
                  <c:v>9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5</c:v>
                </c:pt>
                <c:pt idx="6">
                  <c:v>7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2F-4A73-8045-A2FC8AF88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442978152"/>
        <c:axId val="442984632"/>
        <c:axId val="0"/>
      </c:bar3DChart>
      <c:catAx>
        <c:axId val="442978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84632"/>
        <c:crosses val="autoZero"/>
        <c:auto val="1"/>
        <c:lblAlgn val="ctr"/>
        <c:lblOffset val="100"/>
        <c:noMultiLvlLbl val="0"/>
      </c:catAx>
      <c:valAx>
        <c:axId val="442984632"/>
        <c:scaling>
          <c:orientation val="minMax"/>
          <c:min val="4506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78152"/>
        <c:crosses val="autoZero"/>
        <c:crossBetween val="between"/>
      </c:valAx>
      <c:dTable>
        <c:showHorzBorder val="1"/>
        <c:showVertBorder val="0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6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/>
              <a:t>Unit 1:</a:t>
            </a:r>
            <a:br>
              <a:rPr lang="en-US" sz="5400" dirty="0"/>
            </a:br>
            <a:r>
              <a:rPr lang="en-US" sz="3200" dirty="0"/>
              <a:t>Managing the information system project 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449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 Planning</a:t>
            </a:r>
          </a:p>
          <a:p>
            <a:r>
              <a:rPr lang="en-US" dirty="0"/>
              <a:t>creating a blueprint to guide the entire project from ideation through completion. </a:t>
            </a:r>
          </a:p>
          <a:p>
            <a:r>
              <a:rPr lang="en-US" dirty="0"/>
              <a:t>This blueprint will map out the </a:t>
            </a:r>
          </a:p>
          <a:p>
            <a:pPr lvl="1"/>
            <a:r>
              <a:rPr lang="en-US" sz="2800" dirty="0"/>
              <a:t>project's </a:t>
            </a:r>
            <a:r>
              <a:rPr lang="en-US" sz="2800" b="1" dirty="0"/>
              <a:t>scope</a:t>
            </a:r>
            <a:r>
              <a:rPr lang="en-US" sz="2800" dirty="0"/>
              <a:t>; </a:t>
            </a:r>
          </a:p>
          <a:p>
            <a:pPr lvl="1"/>
            <a:r>
              <a:rPr lang="en-US" sz="2800" b="1" dirty="0"/>
              <a:t>resources</a:t>
            </a:r>
            <a:r>
              <a:rPr lang="en-US" sz="2800" dirty="0"/>
              <a:t> required to create the </a:t>
            </a:r>
            <a:r>
              <a:rPr lang="en-US" sz="2800" b="1" dirty="0"/>
              <a:t>deliverables</a:t>
            </a:r>
            <a:r>
              <a:rPr lang="en-US" sz="2800" dirty="0"/>
              <a:t>; </a:t>
            </a:r>
          </a:p>
          <a:p>
            <a:pPr lvl="1"/>
            <a:r>
              <a:rPr lang="en-US" sz="2800" dirty="0"/>
              <a:t>estimated </a:t>
            </a:r>
            <a:r>
              <a:rPr lang="en-US" sz="2800" b="1" dirty="0"/>
              <a:t>time</a:t>
            </a:r>
            <a:r>
              <a:rPr lang="en-US" sz="2800" dirty="0"/>
              <a:t> and </a:t>
            </a:r>
            <a:r>
              <a:rPr lang="en-US" sz="2800" b="1" dirty="0"/>
              <a:t>financial</a:t>
            </a:r>
            <a:r>
              <a:rPr lang="en-US" sz="2800" dirty="0"/>
              <a:t> commitments; </a:t>
            </a:r>
          </a:p>
          <a:p>
            <a:pPr lvl="1"/>
            <a:r>
              <a:rPr lang="en-US" sz="2800" b="1" dirty="0"/>
              <a:t>communication</a:t>
            </a:r>
            <a:r>
              <a:rPr lang="en-US" sz="2800" dirty="0"/>
              <a:t> strategy ensuring </a:t>
            </a:r>
            <a:r>
              <a:rPr lang="en-US" sz="2800" b="1" dirty="0"/>
              <a:t>stakeholders</a:t>
            </a:r>
            <a:r>
              <a:rPr lang="en-US" sz="2800" dirty="0"/>
              <a:t> are kept up to date and involved; </a:t>
            </a:r>
          </a:p>
          <a:p>
            <a:pPr lvl="1"/>
            <a:r>
              <a:rPr lang="en-US" sz="2800" dirty="0"/>
              <a:t>execution plan; and </a:t>
            </a:r>
          </a:p>
          <a:p>
            <a:pPr lvl="1"/>
            <a:r>
              <a:rPr lang="en-US" sz="2800" dirty="0"/>
              <a:t>proposal for ongoing maintenance. </a:t>
            </a:r>
          </a:p>
          <a:p>
            <a:pPr lvl="1"/>
            <a:r>
              <a:rPr lang="en-US" sz="2800" dirty="0"/>
              <a:t>If the project has not yet been approved, this blueprint will serve as a critical part of the pitch.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Executing</a:t>
            </a:r>
          </a:p>
          <a:p>
            <a:r>
              <a:rPr lang="en-US" dirty="0"/>
              <a:t>Locating </a:t>
            </a:r>
            <a:r>
              <a:rPr lang="en-US" b="1" dirty="0"/>
              <a:t>resources</a:t>
            </a:r>
            <a:r>
              <a:rPr lang="en-US" dirty="0"/>
              <a:t> required for the </a:t>
            </a:r>
            <a:r>
              <a:rPr lang="en-US" b="1" dirty="0"/>
              <a:t>project</a:t>
            </a:r>
            <a:r>
              <a:rPr lang="en-US" dirty="0"/>
              <a:t> as well as </a:t>
            </a:r>
            <a:r>
              <a:rPr lang="en-US" b="1" dirty="0"/>
              <a:t>staff</a:t>
            </a:r>
            <a:r>
              <a:rPr lang="en-US" dirty="0"/>
              <a:t> the </a:t>
            </a:r>
            <a:r>
              <a:rPr lang="en-US" b="1" dirty="0"/>
              <a:t>team</a:t>
            </a:r>
            <a:r>
              <a:rPr lang="en-US" dirty="0"/>
              <a:t>.</a:t>
            </a:r>
          </a:p>
          <a:p>
            <a:r>
              <a:rPr lang="en-US" dirty="0"/>
              <a:t>requires effective management of the team members on the ground. </a:t>
            </a:r>
          </a:p>
          <a:p>
            <a:r>
              <a:rPr lang="en-US" dirty="0"/>
              <a:t>are responsible for </a:t>
            </a:r>
            <a:r>
              <a:rPr lang="en-US" b="1" dirty="0"/>
              <a:t>delegating</a:t>
            </a:r>
            <a:r>
              <a:rPr lang="en-US" dirty="0"/>
              <a:t> and </a:t>
            </a:r>
            <a:r>
              <a:rPr lang="en-US" b="1" dirty="0"/>
              <a:t>overseeing</a:t>
            </a:r>
            <a:r>
              <a:rPr lang="en-US" dirty="0"/>
              <a:t> the </a:t>
            </a:r>
            <a:r>
              <a:rPr lang="en-US" b="1" dirty="0"/>
              <a:t>work</a:t>
            </a:r>
            <a:r>
              <a:rPr lang="en-US" dirty="0"/>
              <a:t> on the project</a:t>
            </a:r>
          </a:p>
          <a:p>
            <a:r>
              <a:rPr lang="en-US" dirty="0"/>
              <a:t>maintaining good </a:t>
            </a:r>
            <a:r>
              <a:rPr lang="en-US" b="1" dirty="0"/>
              <a:t>relationships</a:t>
            </a:r>
            <a:r>
              <a:rPr lang="en-US" dirty="0"/>
              <a:t> with all team </a:t>
            </a:r>
            <a:r>
              <a:rPr lang="en-US" b="1" dirty="0"/>
              <a:t>members</a:t>
            </a:r>
            <a:r>
              <a:rPr lang="en-US" dirty="0"/>
              <a:t> </a:t>
            </a:r>
          </a:p>
          <a:p>
            <a:r>
              <a:rPr lang="en-US" dirty="0"/>
              <a:t>keeping the entire project on </a:t>
            </a:r>
            <a:r>
              <a:rPr lang="en-US" b="1" dirty="0"/>
              <a:t>time</a:t>
            </a:r>
            <a:r>
              <a:rPr lang="en-US" dirty="0"/>
              <a:t> and on </a:t>
            </a:r>
            <a:r>
              <a:rPr lang="en-US" b="1" dirty="0"/>
              <a:t>budget</a:t>
            </a:r>
            <a:r>
              <a:rPr lang="en-US" dirty="0"/>
              <a:t>. </a:t>
            </a:r>
          </a:p>
          <a:p>
            <a:r>
              <a:rPr lang="en-US" dirty="0"/>
              <a:t>address team </a:t>
            </a:r>
            <a:r>
              <a:rPr lang="en-US" b="1" dirty="0"/>
              <a:t>concerns</a:t>
            </a:r>
            <a:r>
              <a:rPr lang="en-US" dirty="0"/>
              <a:t> and any </a:t>
            </a:r>
            <a:r>
              <a:rPr lang="en-US" b="1" dirty="0"/>
              <a:t>issues</a:t>
            </a:r>
            <a:r>
              <a:rPr lang="en-US" dirty="0"/>
              <a:t> that arise along the way, </a:t>
            </a:r>
          </a:p>
          <a:p>
            <a:r>
              <a:rPr lang="en-US" dirty="0"/>
              <a:t>Conducting frequent and open </a:t>
            </a:r>
            <a:r>
              <a:rPr lang="en-US" b="1" dirty="0"/>
              <a:t>communication</a:t>
            </a:r>
            <a:r>
              <a:rPr lang="en-US" dirty="0"/>
              <a:t> with all team members and stakeholders.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6794-CE24-8E20-C0D1-A3557665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76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Monitoring and control </a:t>
            </a:r>
          </a:p>
          <a:p>
            <a:r>
              <a:rPr lang="en-US" dirty="0"/>
              <a:t>measure the </a:t>
            </a:r>
            <a:r>
              <a:rPr lang="en-US" b="1" dirty="0"/>
              <a:t>progress</a:t>
            </a:r>
            <a:r>
              <a:rPr lang="en-US" dirty="0"/>
              <a:t> of the project to ensure it is developing properly. </a:t>
            </a:r>
          </a:p>
          <a:p>
            <a:r>
              <a:rPr lang="en-US" dirty="0"/>
              <a:t>Documentation such as data </a:t>
            </a:r>
            <a:r>
              <a:rPr lang="en-US" b="1" dirty="0"/>
              <a:t>collection</a:t>
            </a:r>
            <a:r>
              <a:rPr lang="en-US" dirty="0"/>
              <a:t> and verbal and written status </a:t>
            </a:r>
            <a:r>
              <a:rPr lang="en-US" b="1" dirty="0"/>
              <a:t>reports</a:t>
            </a:r>
            <a:r>
              <a:rPr lang="en-US" dirty="0"/>
              <a:t> may be used. </a:t>
            </a:r>
          </a:p>
          <a:p>
            <a:r>
              <a:rPr lang="en-US" dirty="0"/>
              <a:t>Monitoring and controlling is closely </a:t>
            </a:r>
            <a:r>
              <a:rPr lang="en-US" b="1" dirty="0"/>
              <a:t>related</a:t>
            </a:r>
            <a:r>
              <a:rPr lang="en-US" dirty="0"/>
              <a:t> to project </a:t>
            </a:r>
            <a:r>
              <a:rPr lang="en-US" b="1" dirty="0"/>
              <a:t>planning</a:t>
            </a:r>
            <a:r>
              <a:rPr lang="en-US" dirty="0"/>
              <a:t>.</a:t>
            </a:r>
          </a:p>
          <a:p>
            <a:r>
              <a:rPr lang="en-US" dirty="0"/>
              <a:t>While </a:t>
            </a:r>
            <a:r>
              <a:rPr lang="en-US" b="1" dirty="0"/>
              <a:t>planning</a:t>
            </a:r>
            <a:r>
              <a:rPr lang="en-US" dirty="0"/>
              <a:t> determines </a:t>
            </a:r>
            <a:r>
              <a:rPr lang="en-US" b="1" dirty="0"/>
              <a:t>what is to be done</a:t>
            </a:r>
            <a:r>
              <a:rPr lang="en-US" dirty="0"/>
              <a:t>, monitoring and controlling establish </a:t>
            </a:r>
            <a:r>
              <a:rPr lang="en-US" b="1" dirty="0"/>
              <a:t>how well it has been done</a:t>
            </a:r>
            <a:r>
              <a:rPr lang="en-US" dirty="0"/>
              <a:t>. </a:t>
            </a:r>
          </a:p>
          <a:p>
            <a:r>
              <a:rPr lang="en-US" dirty="0"/>
              <a:t>Monitoring will </a:t>
            </a:r>
            <a:r>
              <a:rPr lang="en-US" b="1" dirty="0"/>
              <a:t>detect</a:t>
            </a:r>
            <a:r>
              <a:rPr lang="en-US" dirty="0"/>
              <a:t> any necessary </a:t>
            </a:r>
            <a:r>
              <a:rPr lang="en-US" b="1" dirty="0"/>
              <a:t>corrective</a:t>
            </a:r>
            <a:r>
              <a:rPr lang="en-US" dirty="0"/>
              <a:t> </a:t>
            </a:r>
            <a:r>
              <a:rPr lang="en-US" b="1" dirty="0"/>
              <a:t>action</a:t>
            </a:r>
            <a:r>
              <a:rPr lang="en-US" dirty="0"/>
              <a:t> or change in the project to keep the project on track.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2A44-895C-C901-007F-ED8420CE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1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FAC4-35EA-2F3D-A3DD-6618BDDA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83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Closing</a:t>
            </a:r>
            <a:r>
              <a:rPr lang="en-US" dirty="0"/>
              <a:t> </a:t>
            </a:r>
          </a:p>
          <a:p>
            <a:r>
              <a:rPr lang="en-US" dirty="0"/>
              <a:t>occurs once the project deliverables have been </a:t>
            </a:r>
            <a:r>
              <a:rPr lang="en-US" b="1" dirty="0"/>
              <a:t>produced</a:t>
            </a:r>
            <a:r>
              <a:rPr lang="en-US" dirty="0"/>
              <a:t> and the stakeholders </a:t>
            </a:r>
            <a:r>
              <a:rPr lang="en-US" b="1" dirty="0"/>
              <a:t>validate</a:t>
            </a:r>
            <a:r>
              <a:rPr lang="en-US" dirty="0"/>
              <a:t> and </a:t>
            </a:r>
            <a:r>
              <a:rPr lang="en-US" b="1" dirty="0"/>
              <a:t>approve</a:t>
            </a:r>
            <a:r>
              <a:rPr lang="en-US" dirty="0"/>
              <a:t> them. </a:t>
            </a:r>
          </a:p>
          <a:p>
            <a:r>
              <a:rPr lang="en-US" dirty="0"/>
              <a:t>During this phase, the project manager will close </a:t>
            </a:r>
            <a:r>
              <a:rPr lang="en-US" b="1" dirty="0"/>
              <a:t>contracts</a:t>
            </a:r>
            <a:r>
              <a:rPr lang="en-US" dirty="0"/>
              <a:t> with </a:t>
            </a:r>
            <a:r>
              <a:rPr lang="en-US" b="1" dirty="0"/>
              <a:t>suppliers</a:t>
            </a:r>
            <a:r>
              <a:rPr lang="en-US" dirty="0"/>
              <a:t>, external </a:t>
            </a:r>
            <a:r>
              <a:rPr lang="en-US" b="1" dirty="0"/>
              <a:t>vendors</a:t>
            </a:r>
            <a:r>
              <a:rPr lang="en-US" dirty="0"/>
              <a:t>, </a:t>
            </a:r>
            <a:r>
              <a:rPr lang="en-US" b="1" dirty="0"/>
              <a:t>consultants</a:t>
            </a:r>
            <a:r>
              <a:rPr lang="en-US" dirty="0"/>
              <a:t>, and other third-party providers. </a:t>
            </a:r>
          </a:p>
          <a:p>
            <a:r>
              <a:rPr lang="en-US" dirty="0"/>
              <a:t>All </a:t>
            </a:r>
            <a:r>
              <a:rPr lang="en-US" b="1" dirty="0"/>
              <a:t>documentation</a:t>
            </a:r>
            <a:r>
              <a:rPr lang="en-US" dirty="0"/>
              <a:t> will be </a:t>
            </a:r>
            <a:r>
              <a:rPr lang="en-US" b="1" dirty="0"/>
              <a:t>archived</a:t>
            </a:r>
            <a:r>
              <a:rPr lang="en-US" dirty="0"/>
              <a:t> and a final project </a:t>
            </a:r>
            <a:r>
              <a:rPr lang="en-US" b="1" dirty="0"/>
              <a:t>report</a:t>
            </a:r>
            <a:r>
              <a:rPr lang="en-US" dirty="0"/>
              <a:t> will be </a:t>
            </a:r>
            <a:r>
              <a:rPr lang="en-US" b="1" dirty="0"/>
              <a:t>produced</a:t>
            </a:r>
            <a:r>
              <a:rPr lang="en-US" dirty="0"/>
              <a:t>. </a:t>
            </a:r>
          </a:p>
          <a:p>
            <a:r>
              <a:rPr lang="en-US" dirty="0"/>
              <a:t>Now final parts of the project plan - plan for </a:t>
            </a:r>
            <a:r>
              <a:rPr lang="en-US" b="1" dirty="0"/>
              <a:t>troubleshooting</a:t>
            </a:r>
            <a:r>
              <a:rPr lang="en-US" dirty="0"/>
              <a:t> and </a:t>
            </a:r>
            <a:r>
              <a:rPr lang="en-US" b="1" dirty="0"/>
              <a:t>maintenance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84D5-004C-AA1A-C6D4-F8FD808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AB8-7759-69CC-AA35-20C787D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and Scheduling Project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50"/>
            <a:ext cx="10515600" cy="5064126"/>
          </a:xfrm>
        </p:spPr>
        <p:txBody>
          <a:bodyPr>
            <a:normAutofit/>
          </a:bodyPr>
          <a:lstStyle/>
          <a:p>
            <a:r>
              <a:rPr lang="en-US" dirty="0"/>
              <a:t>A project </a:t>
            </a:r>
            <a:r>
              <a:rPr lang="en-US" b="1" dirty="0"/>
              <a:t>manager</a:t>
            </a:r>
            <a:r>
              <a:rPr lang="en-US" dirty="0"/>
              <a:t> has a wide variety of </a:t>
            </a:r>
            <a:r>
              <a:rPr lang="en-US" b="1" dirty="0"/>
              <a:t>techniques</a:t>
            </a:r>
            <a:r>
              <a:rPr lang="en-US" dirty="0"/>
              <a:t> available for </a:t>
            </a:r>
            <a:r>
              <a:rPr lang="en-US" b="1" dirty="0"/>
              <a:t>depicting</a:t>
            </a:r>
            <a:r>
              <a:rPr lang="en-US" dirty="0"/>
              <a:t> and </a:t>
            </a:r>
            <a:r>
              <a:rPr lang="en-US" b="1" dirty="0"/>
              <a:t>documenting</a:t>
            </a:r>
            <a:r>
              <a:rPr lang="en-US" dirty="0"/>
              <a:t> project </a:t>
            </a:r>
            <a:r>
              <a:rPr lang="en-US" b="1" dirty="0"/>
              <a:t>plans</a:t>
            </a:r>
            <a:r>
              <a:rPr lang="en-US" dirty="0"/>
              <a:t>. </a:t>
            </a:r>
          </a:p>
          <a:p>
            <a:r>
              <a:rPr lang="en-US" dirty="0"/>
              <a:t>documents can be </a:t>
            </a:r>
            <a:r>
              <a:rPr lang="en-US" b="1" dirty="0"/>
              <a:t>graphical</a:t>
            </a:r>
            <a:r>
              <a:rPr lang="en-US" dirty="0"/>
              <a:t> or </a:t>
            </a:r>
            <a:r>
              <a:rPr lang="en-US" b="1" dirty="0"/>
              <a:t>textual</a:t>
            </a:r>
            <a:r>
              <a:rPr lang="en-US" dirty="0"/>
              <a:t> </a:t>
            </a:r>
            <a:r>
              <a:rPr lang="en-US" b="1" dirty="0"/>
              <a:t>reports</a:t>
            </a:r>
            <a:r>
              <a:rPr lang="en-US" dirty="0"/>
              <a:t> </a:t>
            </a:r>
          </a:p>
          <a:p>
            <a:r>
              <a:rPr lang="en-US" dirty="0"/>
              <a:t>although </a:t>
            </a:r>
            <a:r>
              <a:rPr lang="en-US" b="1" dirty="0"/>
              <a:t>graphical</a:t>
            </a:r>
            <a:r>
              <a:rPr lang="en-US" dirty="0"/>
              <a:t> reports have become most popular for depicting project plans. </a:t>
            </a:r>
          </a:p>
          <a:p>
            <a:r>
              <a:rPr lang="en-US" dirty="0"/>
              <a:t>The most commonly used methods are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Gantt charts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C690BB-DC23-C5CE-D212-DA97B276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80988"/>
            <a:ext cx="5293333" cy="7191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6A1D-D53A-2C31-1551-D78B1532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04899"/>
            <a:ext cx="5536594" cy="5616575"/>
          </a:xfrm>
        </p:spPr>
        <p:txBody>
          <a:bodyPr>
            <a:normAutofit/>
          </a:bodyPr>
          <a:lstStyle/>
          <a:p>
            <a:r>
              <a:rPr lang="en-US" dirty="0"/>
              <a:t>Shows only </a:t>
            </a:r>
            <a:r>
              <a:rPr lang="en-US" b="1" dirty="0"/>
              <a:t>beginning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of task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shows the duration of tasks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shows the time overlap of tasks</a:t>
            </a:r>
          </a:p>
          <a:p>
            <a:endParaRPr lang="en-US" dirty="0"/>
          </a:p>
          <a:p>
            <a:r>
              <a:rPr lang="en-US" dirty="0"/>
              <a:t>Doesn’t show slack times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, bar chart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2A9123-2F6A-A92D-B43A-769969BA3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68" y="280988"/>
            <a:ext cx="5360006" cy="7191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Network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6D268-7300-245E-0981-ABE7CF32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4880" y="1104899"/>
            <a:ext cx="5536594" cy="5616575"/>
          </a:xfrm>
        </p:spPr>
        <p:txBody>
          <a:bodyPr>
            <a:normAutofit/>
          </a:bodyPr>
          <a:lstStyle/>
          <a:p>
            <a:r>
              <a:rPr lang="en-US" dirty="0"/>
              <a:t>shows </a:t>
            </a:r>
            <a:r>
              <a:rPr lang="en-US" b="1" dirty="0"/>
              <a:t>ordering</a:t>
            </a:r>
            <a:r>
              <a:rPr lang="en-US" dirty="0"/>
              <a:t> of </a:t>
            </a:r>
            <a:r>
              <a:rPr lang="en-US" b="1" dirty="0"/>
              <a:t>activities</a:t>
            </a:r>
            <a:r>
              <a:rPr lang="en-US" dirty="0"/>
              <a:t> by connecting a task to its </a:t>
            </a:r>
            <a:r>
              <a:rPr lang="en-US" b="1" dirty="0"/>
              <a:t>predecessor</a:t>
            </a:r>
            <a:r>
              <a:rPr lang="en-US" dirty="0"/>
              <a:t> and </a:t>
            </a:r>
            <a:r>
              <a:rPr lang="en-US" b="1" dirty="0"/>
              <a:t>successor</a:t>
            </a:r>
            <a:r>
              <a:rPr lang="en-US" dirty="0"/>
              <a:t> tasks</a:t>
            </a:r>
          </a:p>
          <a:p>
            <a:r>
              <a:rPr lang="en-US" dirty="0"/>
              <a:t>shows the sequence </a:t>
            </a:r>
            <a:r>
              <a:rPr lang="en-US" b="1" dirty="0"/>
              <a:t>dependencies</a:t>
            </a:r>
            <a:r>
              <a:rPr lang="en-US" dirty="0"/>
              <a:t> between tasks.</a:t>
            </a:r>
          </a:p>
          <a:p>
            <a:r>
              <a:rPr lang="en-US" dirty="0"/>
              <a:t>show which tasks could be done in parallel.</a:t>
            </a:r>
          </a:p>
          <a:p>
            <a:endParaRPr lang="en-US" dirty="0"/>
          </a:p>
          <a:p>
            <a:r>
              <a:rPr lang="en-US" dirty="0"/>
              <a:t>Shows slack times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, flow chart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520B-09CE-786A-8484-96D0F05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3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FF40F-91BF-D77D-AD40-F6979DC16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E91F-1D9B-6E2F-2CC7-756E9708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592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Eg</a:t>
            </a:r>
            <a:r>
              <a:rPr lang="en-US" sz="2800" dirty="0"/>
              <a:t> of Gantt chart- Project management software - excel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DB9F-DA43-3897-4A64-D0B1B8AC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A414E4-FEDF-F889-55A7-0E51AE259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6617"/>
              </p:ext>
            </p:extLst>
          </p:nvPr>
        </p:nvGraphicFramePr>
        <p:xfrm>
          <a:off x="-1" y="928687"/>
          <a:ext cx="3414714" cy="4243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238">
                  <a:extLst>
                    <a:ext uri="{9D8B030D-6E8A-4147-A177-3AD203B41FA5}">
                      <a16:colId xmlns:a16="http://schemas.microsoft.com/office/drawing/2014/main" val="1068237612"/>
                    </a:ext>
                  </a:extLst>
                </a:gridCol>
                <a:gridCol w="1138238">
                  <a:extLst>
                    <a:ext uri="{9D8B030D-6E8A-4147-A177-3AD203B41FA5}">
                      <a16:colId xmlns:a16="http://schemas.microsoft.com/office/drawing/2014/main" val="1713090791"/>
                    </a:ext>
                  </a:extLst>
                </a:gridCol>
                <a:gridCol w="1138238">
                  <a:extLst>
                    <a:ext uri="{9D8B030D-6E8A-4147-A177-3AD203B41FA5}">
                      <a16:colId xmlns:a16="http://schemas.microsoft.com/office/drawing/2014/main" val="3894292289"/>
                    </a:ext>
                  </a:extLst>
                </a:gridCol>
              </a:tblGrid>
              <a:tr h="7829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task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start date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days to complete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90931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task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22-May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073485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task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31-May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604168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task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5-Jun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087953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task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25-Jun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8583141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task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21-Jun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973147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task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1-Jul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536111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task 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8-Jul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1105010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task 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15-Jul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16922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687708-19A1-2FA2-1948-84E6F527A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168767"/>
              </p:ext>
            </p:extLst>
          </p:nvPr>
        </p:nvGraphicFramePr>
        <p:xfrm>
          <a:off x="3957638" y="1057274"/>
          <a:ext cx="8058150" cy="566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04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A2AC8-F8E5-F519-AD67-44C123EE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71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10BCA-A831-8FA4-5BDB-05BFA9E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668417-76E2-29DB-1DEF-C9A06BF98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459"/>
              </p:ext>
            </p:extLst>
          </p:nvPr>
        </p:nvGraphicFramePr>
        <p:xfrm>
          <a:off x="838201" y="1214438"/>
          <a:ext cx="4833939" cy="4672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313">
                  <a:extLst>
                    <a:ext uri="{9D8B030D-6E8A-4147-A177-3AD203B41FA5}">
                      <a16:colId xmlns:a16="http://schemas.microsoft.com/office/drawing/2014/main" val="1861264344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119207829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503747981"/>
                    </a:ext>
                  </a:extLst>
                </a:gridCol>
              </a:tblGrid>
              <a:tr h="5162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Start date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35578"/>
                  </a:ext>
                </a:extLst>
              </a:tr>
              <a:tr h="5162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 1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1-jun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05598"/>
                  </a:ext>
                </a:extLst>
              </a:tr>
              <a:tr h="5162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12-jun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829874"/>
                  </a:ext>
                </a:extLst>
              </a:tr>
              <a:tr h="5290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20-jun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427065"/>
                  </a:ext>
                </a:extLst>
              </a:tr>
              <a:tr h="5162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1-jul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32971"/>
                  </a:ext>
                </a:extLst>
              </a:tr>
              <a:tr h="5162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7-jul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07387"/>
                  </a:ext>
                </a:extLst>
              </a:tr>
              <a:tr h="5162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7-jul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91002"/>
                  </a:ext>
                </a:extLst>
              </a:tr>
              <a:tr h="5162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11-jul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57108"/>
                  </a:ext>
                </a:extLst>
              </a:tr>
              <a:tr h="5290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13-jul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3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8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9"/>
            <a:ext cx="10515600" cy="59369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/>
              <a:t>Network diagram</a:t>
            </a:r>
          </a:p>
          <a:p>
            <a:pPr algn="l"/>
            <a:r>
              <a:rPr lang="en-US" sz="2800" dirty="0"/>
              <a:t>most widely used and best-known scheduling methods</a:t>
            </a:r>
            <a:endParaRPr lang="en-US" sz="2800" b="1" dirty="0"/>
          </a:p>
          <a:p>
            <a:pPr algn="l"/>
            <a:r>
              <a:rPr lang="en-US" sz="2800" dirty="0"/>
              <a:t>is a </a:t>
            </a:r>
            <a:r>
              <a:rPr lang="en-US" sz="2800" b="1" dirty="0"/>
              <a:t>critical</a:t>
            </a:r>
            <a:r>
              <a:rPr lang="en-US" sz="2800" dirty="0"/>
              <a:t> </a:t>
            </a:r>
            <a:r>
              <a:rPr lang="en-US" sz="2800" b="1" dirty="0"/>
              <a:t>path</a:t>
            </a:r>
            <a:r>
              <a:rPr lang="en-US" sz="2800" dirty="0"/>
              <a:t> scheduling technique used for controlling resources.</a:t>
            </a:r>
          </a:p>
          <a:p>
            <a:pPr algn="l"/>
            <a:r>
              <a:rPr lang="en-US" sz="2800" dirty="0"/>
              <a:t>A </a:t>
            </a:r>
            <a:r>
              <a:rPr lang="en-US" sz="2800" b="1" dirty="0"/>
              <a:t>critical path </a:t>
            </a:r>
            <a:r>
              <a:rPr lang="en-US" sz="2800" dirty="0"/>
              <a:t>refers to a </a:t>
            </a:r>
            <a:r>
              <a:rPr lang="en-US" sz="2800" b="1" dirty="0"/>
              <a:t>sequence</a:t>
            </a:r>
            <a:r>
              <a:rPr lang="en-US" sz="2800" dirty="0"/>
              <a:t> of </a:t>
            </a:r>
            <a:r>
              <a:rPr lang="en-US" sz="2800" b="1" dirty="0"/>
              <a:t>task</a:t>
            </a:r>
            <a:r>
              <a:rPr lang="en-US" sz="2800" dirty="0"/>
              <a:t> activities whose </a:t>
            </a:r>
            <a:r>
              <a:rPr lang="en-US" sz="2800" b="1" dirty="0"/>
              <a:t>order</a:t>
            </a:r>
            <a:r>
              <a:rPr lang="en-US" sz="2800" dirty="0"/>
              <a:t> and </a:t>
            </a:r>
            <a:r>
              <a:rPr lang="en-US" sz="2800" b="1" dirty="0"/>
              <a:t>durations</a:t>
            </a:r>
            <a:r>
              <a:rPr lang="en-US" sz="2800" dirty="0"/>
              <a:t> directly affect the </a:t>
            </a:r>
            <a:r>
              <a:rPr lang="en-US" sz="2800" b="1" dirty="0"/>
              <a:t>completion</a:t>
            </a:r>
            <a:r>
              <a:rPr lang="en-US" sz="2800" dirty="0"/>
              <a:t> date of a project. </a:t>
            </a:r>
          </a:p>
          <a:p>
            <a:pPr algn="l"/>
            <a:r>
              <a:rPr lang="en-US" dirty="0"/>
              <a:t>Has the </a:t>
            </a:r>
            <a:r>
              <a:rPr lang="en-US" sz="2800" dirty="0"/>
              <a:t>ability to </a:t>
            </a:r>
            <a:r>
              <a:rPr lang="en-US" sz="2800" b="1" dirty="0"/>
              <a:t>represent</a:t>
            </a:r>
            <a:r>
              <a:rPr lang="en-US" sz="2800" dirty="0"/>
              <a:t> how </a:t>
            </a:r>
            <a:r>
              <a:rPr lang="en-US" sz="2800" b="1" dirty="0"/>
              <a:t>completion</a:t>
            </a:r>
            <a:r>
              <a:rPr lang="en-US" sz="2800" dirty="0"/>
              <a:t> </a:t>
            </a:r>
            <a:r>
              <a:rPr lang="en-US" sz="2800" b="1" dirty="0"/>
              <a:t>times</a:t>
            </a:r>
            <a:r>
              <a:rPr lang="en-US" sz="2800" dirty="0"/>
              <a:t> vary for </a:t>
            </a:r>
            <a:r>
              <a:rPr lang="en-US" sz="2800" b="1" dirty="0"/>
              <a:t>activities</a:t>
            </a:r>
            <a:r>
              <a:rPr lang="en-US" sz="2800" dirty="0"/>
              <a:t>. </a:t>
            </a:r>
          </a:p>
          <a:p>
            <a:pPr algn="l"/>
            <a:r>
              <a:rPr lang="en-US" sz="2800" dirty="0"/>
              <a:t>Because of this, it is more often used than Gantt charts to manage projects </a:t>
            </a:r>
          </a:p>
          <a:p>
            <a:pPr algn="l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, activity schedule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F1C18C-CF0E-5960-BD7E-6492B2BC8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5062"/>
              </p:ext>
            </p:extLst>
          </p:nvPr>
        </p:nvGraphicFramePr>
        <p:xfrm>
          <a:off x="838200" y="1030127"/>
          <a:ext cx="4362450" cy="4670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690">
                  <a:extLst>
                    <a:ext uri="{9D8B030D-6E8A-4147-A177-3AD203B41FA5}">
                      <a16:colId xmlns:a16="http://schemas.microsoft.com/office/drawing/2014/main" val="2294766238"/>
                    </a:ext>
                  </a:extLst>
                </a:gridCol>
                <a:gridCol w="1815495">
                  <a:extLst>
                    <a:ext uri="{9D8B030D-6E8A-4147-A177-3AD203B41FA5}">
                      <a16:colId xmlns:a16="http://schemas.microsoft.com/office/drawing/2014/main" val="3692502426"/>
                    </a:ext>
                  </a:extLst>
                </a:gridCol>
                <a:gridCol w="1610265">
                  <a:extLst>
                    <a:ext uri="{9D8B030D-6E8A-4147-A177-3AD203B41FA5}">
                      <a16:colId xmlns:a16="http://schemas.microsoft.com/office/drawing/2014/main" val="2906638099"/>
                    </a:ext>
                  </a:extLst>
                </a:gridCol>
              </a:tblGrid>
              <a:tr h="14414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Tasks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Immediate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Predecessor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Estimated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662196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66463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80664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 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4383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A, B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048881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86857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C, E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25325"/>
                  </a:ext>
                </a:extLst>
              </a:tr>
              <a:tr h="4613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7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5C4565-7CDA-06DD-8B1D-4274DD099A99}"/>
              </a:ext>
            </a:extLst>
          </p:cNvPr>
          <p:cNvSpPr txBox="1"/>
          <p:nvPr/>
        </p:nvSpPr>
        <p:spPr>
          <a:xfrm>
            <a:off x="6010275" y="1193016"/>
            <a:ext cx="56911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﻿1. Construct a project</a:t>
            </a:r>
          </a:p>
          <a:p>
            <a:r>
              <a:rPr lang="en-US" sz="3200" dirty="0"/>
              <a:t>2. Perform forward and backward passes</a:t>
            </a:r>
          </a:p>
          <a:p>
            <a:r>
              <a:rPr lang="en-US" sz="3200" dirty="0"/>
              <a:t>3. Determine project completion time</a:t>
            </a:r>
          </a:p>
          <a:p>
            <a:r>
              <a:rPr lang="en-US" sz="3200" dirty="0"/>
              <a:t>4. Calculate slack values</a:t>
            </a:r>
          </a:p>
          <a:p>
            <a:r>
              <a:rPr lang="en-US" sz="3200" dirty="0"/>
              <a:t>5. State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20814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BC6-B57D-74E7-385B-788E4C7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Managing the information system project </a:t>
            </a:r>
            <a:endParaRPr lang="en-US" sz="4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E8F-0851-A164-25C5-E6D1CFC3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Throughout SDLC, project </a:t>
            </a:r>
            <a:r>
              <a:rPr lang="en-US" b="1" dirty="0"/>
              <a:t>manager</a:t>
            </a:r>
            <a:r>
              <a:rPr lang="en-US" dirty="0"/>
              <a:t> is responsible for initiating, planning, executing, and closing down the </a:t>
            </a:r>
            <a:r>
              <a:rPr lang="en-US" b="1" dirty="0"/>
              <a:t>project</a:t>
            </a:r>
          </a:p>
          <a:p>
            <a:r>
              <a:rPr lang="en-US" dirty="0"/>
              <a:t>project management i</a:t>
            </a:r>
            <a:r>
              <a:rPr lang="en-US" sz="2800" dirty="0"/>
              <a:t>s an important aspect of an information systems development project and </a:t>
            </a:r>
            <a:r>
              <a:rPr lang="en-US" dirty="0"/>
              <a:t>critical skill for system analyst</a:t>
            </a:r>
            <a:endParaRPr lang="en-US" sz="2800" dirty="0"/>
          </a:p>
          <a:p>
            <a:r>
              <a:rPr lang="en-US" sz="2800" dirty="0"/>
              <a:t>ensure </a:t>
            </a:r>
            <a:r>
              <a:rPr lang="en-US" sz="2800" b="1" dirty="0"/>
              <a:t>projects</a:t>
            </a:r>
            <a:r>
              <a:rPr lang="en-US" sz="2800" dirty="0"/>
              <a:t> </a:t>
            </a:r>
            <a:r>
              <a:rPr lang="en-US" sz="2800" b="1" dirty="0"/>
              <a:t>meet</a:t>
            </a:r>
            <a:r>
              <a:rPr lang="en-US" sz="2800" dirty="0"/>
              <a:t> customer </a:t>
            </a:r>
            <a:r>
              <a:rPr lang="en-US" sz="2800" b="1" dirty="0"/>
              <a:t>expectations</a:t>
            </a:r>
            <a:r>
              <a:rPr lang="en-US" sz="2800" dirty="0"/>
              <a:t> and are delivered within </a:t>
            </a:r>
            <a:r>
              <a:rPr lang="en-US" sz="2800" b="1" dirty="0"/>
              <a:t>budget</a:t>
            </a:r>
            <a:r>
              <a:rPr lang="en-US" sz="2800" dirty="0"/>
              <a:t> and </a:t>
            </a:r>
            <a:r>
              <a:rPr lang="en-US" sz="2800" b="1" dirty="0"/>
              <a:t>time</a:t>
            </a:r>
            <a:r>
              <a:rPr lang="en-US" sz="2800" dirty="0"/>
              <a:t> constraints.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undertaking of a series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reach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should have a balance between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469-31A0-0208-044C-564B48CC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EB24-6849-C3AB-0C09-3402F64B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Formula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A- is activity being described</a:t>
            </a:r>
          </a:p>
          <a:p>
            <a:pPr marL="0" indent="0">
              <a:buNone/>
            </a:pPr>
            <a:r>
              <a:rPr lang="en-US" dirty="0"/>
              <a:t>t- represents expected activity time/duration</a:t>
            </a:r>
          </a:p>
          <a:p>
            <a:pPr marL="0" indent="0">
              <a:buNone/>
            </a:pPr>
            <a:r>
              <a:rPr lang="en-US" dirty="0"/>
              <a:t>ES- earliest time an activity can start</a:t>
            </a:r>
          </a:p>
          <a:p>
            <a:pPr marL="0" indent="0">
              <a:buNone/>
            </a:pPr>
            <a:r>
              <a:rPr lang="en-US" dirty="0"/>
              <a:t>EF- earliest finish time </a:t>
            </a:r>
          </a:p>
          <a:p>
            <a:pPr marL="0" indent="0">
              <a:buNone/>
            </a:pPr>
            <a:r>
              <a:rPr lang="en-US" dirty="0"/>
              <a:t>LS- latest start time</a:t>
            </a:r>
          </a:p>
          <a:p>
            <a:pPr marL="0" indent="0">
              <a:buNone/>
            </a:pPr>
            <a:r>
              <a:rPr lang="en-US" dirty="0"/>
              <a:t>LF- latest finish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8A6C-ECFA-9D46-73C3-4ED7789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1D30E-A6EE-625B-1A9E-9445076B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43" y="823831"/>
            <a:ext cx="3529219" cy="13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0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8EE6-FDF0-BA61-5FAD-779D5EF3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0F5A-127C-104D-C8A7-4093883B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8536"/>
            <a:ext cx="10134600" cy="41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1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9DE8-A2B6-FC79-B484-551998F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646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Forward pass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EF= </a:t>
            </a:r>
            <a:r>
              <a:rPr lang="en-US" b="1" dirty="0" err="1"/>
              <a:t>ES+t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8DAD-4975-B441-FB7C-DB0FA8B0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E674C-35D6-48E9-BBBC-44575E4F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193006"/>
            <a:ext cx="958215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0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9DE8-A2B6-FC79-B484-551998F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6460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b="1" dirty="0"/>
              <a:t>Backward pass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300" b="1" dirty="0"/>
              <a:t>LS= LF-t 	slack= LF-LS or LS- ES	Critical path: B-D-E-F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8DAD-4975-B441-FB7C-DB0FA8B0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3150-FACE-FB6A-DE2A-225F363D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09" y="807979"/>
            <a:ext cx="9755982" cy="48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52B8-A179-4DAB-FB96-D77D6522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4B9A9-97AF-C482-3960-F8946E52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92BC-9DEF-B5E5-A539-52C20326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16991"/>
              </p:ext>
            </p:extLst>
          </p:nvPr>
        </p:nvGraphicFramePr>
        <p:xfrm>
          <a:off x="1838325" y="1157288"/>
          <a:ext cx="5676900" cy="3983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749847678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953174411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320721764"/>
                    </a:ext>
                  </a:extLst>
                </a:gridCol>
              </a:tblGrid>
              <a:tr h="381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Tasks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Immediate Predecessor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Estimated time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94362"/>
                  </a:ext>
                </a:extLst>
              </a:tr>
              <a:tr h="381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88764"/>
                  </a:ext>
                </a:extLst>
              </a:tr>
              <a:tr h="381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43568"/>
                  </a:ext>
                </a:extLst>
              </a:tr>
              <a:tr h="391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 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8246"/>
                  </a:ext>
                </a:extLst>
              </a:tr>
              <a:tr h="381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B, C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38796"/>
                  </a:ext>
                </a:extLst>
              </a:tr>
              <a:tr h="381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73444"/>
                  </a:ext>
                </a:extLst>
              </a:tr>
              <a:tr h="381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72990"/>
                  </a:ext>
                </a:extLst>
              </a:tr>
              <a:tr h="381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07716"/>
                  </a:ext>
                </a:extLst>
              </a:tr>
              <a:tr h="391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E,G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2903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36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93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C46A-A654-3E99-00C3-6D1EA023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Expected time durations using 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620A-C812-216E-D61D-A7AAA020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55360"/>
          </a:xfrm>
        </p:spPr>
        <p:txBody>
          <a:bodyPr>
            <a:normAutofit/>
          </a:bodyPr>
          <a:lstStyle/>
          <a:p>
            <a:r>
              <a:rPr lang="en-US" dirty="0"/>
              <a:t>PERT - Program Evaluation Review Technique </a:t>
            </a:r>
          </a:p>
          <a:p>
            <a:r>
              <a:rPr lang="en-US" dirty="0"/>
              <a:t>is a technique that uses </a:t>
            </a:r>
            <a:r>
              <a:rPr lang="en-US" b="1" dirty="0"/>
              <a:t>optimistic</a:t>
            </a:r>
            <a:r>
              <a:rPr lang="en-US" dirty="0"/>
              <a:t>, </a:t>
            </a:r>
            <a:r>
              <a:rPr lang="en-US" b="1" dirty="0"/>
              <a:t>pessimistic</a:t>
            </a:r>
            <a:r>
              <a:rPr lang="en-US" dirty="0"/>
              <a:t>, and </a:t>
            </a:r>
            <a:r>
              <a:rPr lang="en-US" b="1" dirty="0"/>
              <a:t>realistic</a:t>
            </a:r>
            <a:r>
              <a:rPr lang="en-US" dirty="0"/>
              <a:t> </a:t>
            </a:r>
            <a:r>
              <a:rPr lang="en-US" b="1" dirty="0"/>
              <a:t>time</a:t>
            </a:r>
            <a:r>
              <a:rPr lang="en-US" dirty="0"/>
              <a:t> estimates to calculate the </a:t>
            </a:r>
            <a:r>
              <a:rPr lang="en-US" b="1" dirty="0"/>
              <a:t>expected</a:t>
            </a:r>
            <a:r>
              <a:rPr lang="en-US" dirty="0"/>
              <a:t> time for a particular </a:t>
            </a:r>
            <a:r>
              <a:rPr lang="en-US" b="1" dirty="0"/>
              <a:t>task</a:t>
            </a:r>
            <a:r>
              <a:rPr lang="en-US" dirty="0"/>
              <a:t>. </a:t>
            </a:r>
          </a:p>
          <a:p>
            <a:r>
              <a:rPr lang="en-US" dirty="0"/>
              <a:t>helps you to obtain a </a:t>
            </a:r>
            <a:r>
              <a:rPr lang="en-US" b="1" dirty="0"/>
              <a:t>better</a:t>
            </a:r>
            <a:r>
              <a:rPr lang="en-US" dirty="0"/>
              <a:t> </a:t>
            </a:r>
            <a:r>
              <a:rPr lang="en-US" b="1" dirty="0"/>
              <a:t>time estimate </a:t>
            </a:r>
            <a:r>
              <a:rPr lang="en-US" dirty="0"/>
              <a:t>when there is some </a:t>
            </a:r>
            <a:r>
              <a:rPr lang="en-US" b="1" dirty="0"/>
              <a:t>uncertainty</a:t>
            </a:r>
            <a:r>
              <a:rPr lang="en-US" dirty="0"/>
              <a:t> as to </a:t>
            </a:r>
            <a:r>
              <a:rPr lang="en-US" b="1" dirty="0"/>
              <a:t>how much time </a:t>
            </a:r>
            <a:r>
              <a:rPr lang="en-US" dirty="0"/>
              <a:t>a task will require to be completed. </a:t>
            </a:r>
          </a:p>
          <a:p>
            <a:r>
              <a:rPr lang="en-US" b="1" dirty="0"/>
              <a:t>optimistic</a:t>
            </a:r>
            <a:r>
              <a:rPr lang="en-US" dirty="0"/>
              <a:t> (o) and </a:t>
            </a:r>
            <a:r>
              <a:rPr lang="en-US" b="1" dirty="0"/>
              <a:t>pessimistic</a:t>
            </a:r>
            <a:r>
              <a:rPr lang="en-US" dirty="0"/>
              <a:t> (p) </a:t>
            </a:r>
            <a:r>
              <a:rPr lang="en-US" b="1" dirty="0"/>
              <a:t>times</a:t>
            </a:r>
            <a:r>
              <a:rPr lang="en-US" dirty="0"/>
              <a:t> reflect the </a:t>
            </a:r>
            <a:r>
              <a:rPr lang="en-US" b="1" dirty="0"/>
              <a:t>minimum</a:t>
            </a:r>
            <a:r>
              <a:rPr lang="en-US" dirty="0"/>
              <a:t> and </a:t>
            </a:r>
            <a:r>
              <a:rPr lang="en-US" b="1" dirty="0"/>
              <a:t>maximum</a:t>
            </a:r>
            <a:r>
              <a:rPr lang="en-US" dirty="0"/>
              <a:t> possible </a:t>
            </a:r>
            <a:r>
              <a:rPr lang="en-US" b="1" dirty="0"/>
              <a:t>periods</a:t>
            </a:r>
            <a:r>
              <a:rPr lang="en-US" dirty="0"/>
              <a:t> of </a:t>
            </a:r>
            <a:r>
              <a:rPr lang="en-US" b="1" dirty="0"/>
              <a:t>time</a:t>
            </a:r>
            <a:r>
              <a:rPr lang="en-US" dirty="0"/>
              <a:t> for an activity to be </a:t>
            </a:r>
            <a:r>
              <a:rPr lang="en-US" b="1" dirty="0"/>
              <a:t>completed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realistic</a:t>
            </a:r>
            <a:r>
              <a:rPr lang="en-US" dirty="0"/>
              <a:t> (r) time reflects the project manager’s “</a:t>
            </a:r>
            <a:r>
              <a:rPr lang="en-US" b="1" dirty="0"/>
              <a:t>best guess</a:t>
            </a:r>
            <a:r>
              <a:rPr lang="en-US" dirty="0"/>
              <a:t>” of the amount of time the activity actually will require for completion.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4BF16-717F-0F30-EC19-57F9542B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5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9BB2-03A8-228D-42FD-523E0288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1"/>
            <a:ext cx="10515600" cy="6435724"/>
          </a:xfrm>
        </p:spPr>
        <p:txBody>
          <a:bodyPr/>
          <a:lstStyle/>
          <a:p>
            <a:r>
              <a:rPr lang="en-US" dirty="0"/>
              <a:t>Once each of these estimates is made for an activity, an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b="1" dirty="0"/>
              <a:t>time</a:t>
            </a:r>
            <a:r>
              <a:rPr lang="en-US" dirty="0"/>
              <a:t> (ET) can be </a:t>
            </a:r>
            <a:r>
              <a:rPr lang="en-US" b="1" dirty="0"/>
              <a:t>calculated</a:t>
            </a:r>
            <a:r>
              <a:rPr lang="en-US" dirty="0"/>
              <a:t>. </a:t>
            </a:r>
          </a:p>
          <a:p>
            <a:r>
              <a:rPr lang="en-US" dirty="0"/>
              <a:t>Because </a:t>
            </a:r>
            <a:r>
              <a:rPr lang="en-US" b="1" dirty="0"/>
              <a:t>expected completion </a:t>
            </a:r>
            <a:r>
              <a:rPr lang="en-US" dirty="0"/>
              <a:t>time should be </a:t>
            </a:r>
            <a:r>
              <a:rPr lang="en-US" b="1" dirty="0"/>
              <a:t>closest</a:t>
            </a:r>
            <a:r>
              <a:rPr lang="en-US" dirty="0"/>
              <a:t> to the </a:t>
            </a:r>
            <a:r>
              <a:rPr lang="en-US" b="1" dirty="0"/>
              <a:t>realistic</a:t>
            </a:r>
            <a:r>
              <a:rPr lang="en-US" dirty="0"/>
              <a:t> (r) </a:t>
            </a:r>
            <a:r>
              <a:rPr lang="en-US" b="1" dirty="0"/>
              <a:t>time</a:t>
            </a:r>
            <a:r>
              <a:rPr lang="en-US" dirty="0"/>
              <a:t>, it is typically </a:t>
            </a:r>
            <a:r>
              <a:rPr lang="en-US" b="1" dirty="0"/>
              <a:t>weighted four times </a:t>
            </a:r>
            <a:r>
              <a:rPr lang="en-US" dirty="0"/>
              <a:t>more than the </a:t>
            </a:r>
            <a:r>
              <a:rPr lang="en-US" b="1" dirty="0"/>
              <a:t>optimistic</a:t>
            </a:r>
            <a:r>
              <a:rPr lang="en-US" dirty="0"/>
              <a:t> (o) and </a:t>
            </a:r>
            <a:r>
              <a:rPr lang="en-US" b="1" dirty="0"/>
              <a:t>pessimistic</a:t>
            </a:r>
            <a:r>
              <a:rPr lang="en-US" dirty="0"/>
              <a:t> (p) times. </a:t>
            </a:r>
          </a:p>
          <a:p>
            <a:r>
              <a:rPr lang="en-US" dirty="0"/>
              <a:t>Once you add these values together, it must be </a:t>
            </a:r>
            <a:r>
              <a:rPr lang="en-US" b="1" dirty="0"/>
              <a:t>divided</a:t>
            </a:r>
            <a:r>
              <a:rPr lang="en-US" dirty="0"/>
              <a:t> by </a:t>
            </a:r>
            <a:r>
              <a:rPr lang="en-US" b="1" dirty="0"/>
              <a:t>six</a:t>
            </a:r>
            <a:r>
              <a:rPr lang="en-US" dirty="0"/>
              <a:t> to determine the ET. </a:t>
            </a:r>
          </a:p>
          <a:p>
            <a:r>
              <a:rPr lang="en-US" dirty="0"/>
              <a:t>This equation is shown in the following formula: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62731-56C0-224D-9B0D-D821EF27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211B5-370B-2A08-023D-7790061A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4629150"/>
            <a:ext cx="6615112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D7AA4-6451-FE68-34BD-2418A1B6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4EF4-4B99-EC81-72FF-494C5B2F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1"/>
            <a:ext cx="10515600" cy="6200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ET = expected time for the completion for an activity </a:t>
            </a:r>
          </a:p>
          <a:p>
            <a:pPr marL="0" indent="0">
              <a:buNone/>
            </a:pPr>
            <a:r>
              <a:rPr lang="en-US" dirty="0"/>
              <a:t>o = optimistic completion time for an activity </a:t>
            </a:r>
          </a:p>
          <a:p>
            <a:pPr marL="0" indent="0">
              <a:buNone/>
            </a:pPr>
            <a:r>
              <a:rPr lang="en-US" dirty="0"/>
              <a:t>r = realistic completion time for an activity </a:t>
            </a:r>
          </a:p>
          <a:p>
            <a:pPr marL="0" indent="0">
              <a:buNone/>
            </a:pPr>
            <a:r>
              <a:rPr lang="en-US" dirty="0"/>
              <a:t>p = pessimistic completion time for an activity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8CCFC-62CC-521E-0730-8E97100D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43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0118-9B44-719E-7FC9-3BC31B00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example, </a:t>
            </a:r>
          </a:p>
          <a:p>
            <a:r>
              <a:rPr lang="en-US" dirty="0"/>
              <a:t>suppose that your instructor asked you to calculate an </a:t>
            </a:r>
            <a:r>
              <a:rPr lang="en-US" b="1" dirty="0"/>
              <a:t>expected time </a:t>
            </a:r>
            <a:r>
              <a:rPr lang="en-US" dirty="0"/>
              <a:t>for the completion of an upcoming programming assignment. </a:t>
            </a:r>
          </a:p>
          <a:p>
            <a:r>
              <a:rPr lang="en-US" dirty="0"/>
              <a:t>For this assignment, </a:t>
            </a:r>
          </a:p>
          <a:p>
            <a:pPr lvl="1"/>
            <a:r>
              <a:rPr lang="en-US" sz="2800" dirty="0"/>
              <a:t>you estimate an optimistic time of two hours, </a:t>
            </a:r>
          </a:p>
          <a:p>
            <a:pPr lvl="1"/>
            <a:r>
              <a:rPr lang="en-US" sz="2800" dirty="0"/>
              <a:t>a pessimistic time of eight hours, </a:t>
            </a:r>
          </a:p>
          <a:p>
            <a:pPr lvl="1"/>
            <a:r>
              <a:rPr lang="en-US" sz="2800" dirty="0"/>
              <a:t>and a most likely time of six hours. 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O=2, p=8, r= 6</a:t>
            </a:r>
          </a:p>
          <a:p>
            <a:r>
              <a:rPr lang="en-US" dirty="0"/>
              <a:t>Using PERT, the expected time for completing this assignment is </a:t>
            </a:r>
          </a:p>
          <a:p>
            <a:pPr marL="0" indent="0">
              <a:buNone/>
            </a:pPr>
            <a:r>
              <a:rPr lang="en-US" dirty="0"/>
              <a:t>	ET= (2+4*6+8)/6 = 5.67 hours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1196A-DDFC-9C29-E1AD-775EBC25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5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FD10-051F-7C0F-0133-99FD487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Project management triangle - Wikipedia">
            <a:extLst>
              <a:ext uri="{FF2B5EF4-FFF2-40B4-BE49-F238E27FC236}">
                <a16:creationId xmlns:a16="http://schemas.microsoft.com/office/drawing/2014/main" id="{E24DA01B-5CD5-B74F-96FA-242636CAC8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04" y="463825"/>
            <a:ext cx="3370580" cy="315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6DE62-FBE7-B656-35E6-03378D4F0F93}"/>
              </a:ext>
            </a:extLst>
          </p:cNvPr>
          <p:cNvSpPr txBox="1"/>
          <p:nvPr/>
        </p:nvSpPr>
        <p:spPr>
          <a:xfrm>
            <a:off x="2596521" y="3982968"/>
            <a:ext cx="655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Fig: Project Triangle includes cost, scope and time</a:t>
            </a:r>
          </a:p>
        </p:txBody>
      </p:sp>
    </p:spTree>
    <p:extLst>
      <p:ext uri="{BB962C8B-B14F-4D97-AF65-F5344CB8AC3E}">
        <p14:creationId xmlns:p14="http://schemas.microsoft.com/office/powerpoint/2010/main" val="239282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2FF6-21EA-F446-E287-9C5E4731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49"/>
            <a:ext cx="10515600" cy="6343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</a:t>
            </a:r>
          </a:p>
          <a:p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is a systems 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with a diverse set of 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skills -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management, leadership, technical, conflict management, and customer relationship</a:t>
            </a:r>
          </a:p>
          <a:p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initiating, planning, executing, and closing down a project. </a:t>
            </a:r>
          </a:p>
          <a:p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always changes and problem arises.</a:t>
            </a:r>
          </a:p>
          <a:p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projects requires managing the 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needed to complete the information systems project.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2E3-11C4-746F-B6EF-43A15C6B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4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65797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and Skills of </a:t>
            </a:r>
            <a:r>
              <a:rPr lang="en-US" sz="24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Leadership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Influencing the activities of others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Liaison between management users, and developers;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activities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progress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Management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projects completed utilizing resources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and sequencing activities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expectations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resources to activities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Customer relations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closely with customers ensure that project meet expectations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system requests specifications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preparation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point for customers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Technical problem solving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activities and their sequence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solutions to problems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trade-offs between alternative solutions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Conflict management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conflict within a project 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solving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out personality differences;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setting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Team management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project team for effective team performance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within and between teams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evaluations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resolution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building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6B0D3-166C-C0C7-58C2-A4BAF23B6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B28D-2062-56F2-637F-F1A83DA5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Risk and change management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Identifying, assessing, and managing the risks and day-to-day changes that occur during a project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scanning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and opportunity identification and assessment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81D7-F043-67D0-0C19-B3B365ED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F319-5FE5-8D3F-75EC-6FAE991B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97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Project Management</a:t>
            </a:r>
          </a:p>
          <a:p>
            <a:pPr marL="0" indent="0">
              <a:buNone/>
            </a:pPr>
            <a:r>
              <a:rPr lang="en-US" sz="2800" dirty="0"/>
              <a:t>Project management is a controlled process of initiating, planning, executing, monitoring controlling, and closing down a project</a:t>
            </a:r>
          </a:p>
          <a:p>
            <a:pPr marL="514350" indent="-514350">
              <a:buAutoNum type="arabicPeriod"/>
            </a:pPr>
            <a:r>
              <a:rPr lang="en-US" b="1" dirty="0"/>
              <a:t>Initiating: </a:t>
            </a:r>
          </a:p>
          <a:p>
            <a:r>
              <a:rPr lang="en-US" dirty="0"/>
              <a:t>project is </a:t>
            </a:r>
            <a:r>
              <a:rPr lang="en-US" b="1" dirty="0"/>
              <a:t>conceptualized</a:t>
            </a:r>
            <a:r>
              <a:rPr lang="en-US" dirty="0"/>
              <a:t> and </a:t>
            </a:r>
            <a:r>
              <a:rPr lang="en-US" b="1" dirty="0"/>
              <a:t>feasibility</a:t>
            </a:r>
            <a:r>
              <a:rPr lang="en-US" dirty="0"/>
              <a:t> is determined. </a:t>
            </a:r>
          </a:p>
          <a:p>
            <a:r>
              <a:rPr lang="en-US" dirty="0"/>
              <a:t>defining the project </a:t>
            </a:r>
            <a:r>
              <a:rPr lang="en-US" b="1" dirty="0"/>
              <a:t>goal</a:t>
            </a:r>
          </a:p>
          <a:p>
            <a:r>
              <a:rPr lang="en-US" dirty="0"/>
              <a:t>defining the project </a:t>
            </a:r>
            <a:r>
              <a:rPr lang="en-US" b="1" dirty="0"/>
              <a:t>scope</a:t>
            </a:r>
          </a:p>
          <a:p>
            <a:r>
              <a:rPr lang="en-US" dirty="0"/>
              <a:t>identifying the project </a:t>
            </a:r>
            <a:r>
              <a:rPr lang="en-US" b="1" dirty="0"/>
              <a:t>manager</a:t>
            </a:r>
            <a:r>
              <a:rPr lang="en-US" dirty="0"/>
              <a:t> and key </a:t>
            </a:r>
            <a:r>
              <a:rPr lang="en-US" b="1" dirty="0"/>
              <a:t>stakeholders</a:t>
            </a:r>
          </a:p>
          <a:p>
            <a:r>
              <a:rPr lang="en-US" dirty="0"/>
              <a:t>identifying potential </a:t>
            </a:r>
            <a:r>
              <a:rPr lang="en-US" b="1" dirty="0"/>
              <a:t>risks</a:t>
            </a:r>
          </a:p>
          <a:p>
            <a:r>
              <a:rPr lang="en-US" dirty="0"/>
              <a:t>producing an estimated </a:t>
            </a:r>
            <a:r>
              <a:rPr lang="en-US" b="1" dirty="0"/>
              <a:t>budget</a:t>
            </a:r>
            <a:r>
              <a:rPr lang="en-US" dirty="0"/>
              <a:t> and </a:t>
            </a:r>
            <a:r>
              <a:rPr lang="en-US" b="1" dirty="0"/>
              <a:t>timeline</a:t>
            </a:r>
            <a:r>
              <a:rPr lang="en-US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61A2-212E-67D6-3309-2108CB30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1501</Words>
  <Application>Microsoft Office PowerPoint</Application>
  <PresentationFormat>Widescreen</PresentationFormat>
  <Paragraphs>342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System Analysis and Design</vt:lpstr>
      <vt:lpstr>Managing the information system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and Scheduling Project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 Expected time durations using PERT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PriyankaTamang</cp:lastModifiedBy>
  <cp:revision>248</cp:revision>
  <dcterms:created xsi:type="dcterms:W3CDTF">2021-12-25T02:17:32Z</dcterms:created>
  <dcterms:modified xsi:type="dcterms:W3CDTF">2024-02-21T12:06:49Z</dcterms:modified>
</cp:coreProperties>
</file>