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303" r:id="rId3"/>
    <p:sldId id="308" r:id="rId4"/>
    <p:sldId id="309" r:id="rId5"/>
    <p:sldId id="288" r:id="rId6"/>
    <p:sldId id="310" r:id="rId7"/>
    <p:sldId id="312" r:id="rId8"/>
    <p:sldId id="313" r:id="rId9"/>
    <p:sldId id="314" r:id="rId10"/>
    <p:sldId id="315" r:id="rId11"/>
    <p:sldId id="316" r:id="rId12"/>
    <p:sldId id="317" r:id="rId13"/>
    <p:sldId id="319" r:id="rId14"/>
    <p:sldId id="321" r:id="rId15"/>
    <p:sldId id="323" r:id="rId16"/>
    <p:sldId id="326" r:id="rId17"/>
    <p:sldId id="329" r:id="rId18"/>
    <p:sldId id="32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75091" autoAdjust="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81245-6107-44A1-ADE1-2323F26B6E9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F1085-292F-43CC-AECE-421FA846F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49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BE52D88E-B4F5-41B7-88F3-74919D73A9E4}" type="datetime1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09692364-13FC-47D4-9585-56F3A59B99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37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2B02-B23E-4950-8E08-9278D8191D54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9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5555-5AF9-45B1-ABD5-BC6CB5B41CA3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5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788"/>
            <a:ext cx="10515600" cy="1325563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4683013"/>
          </a:xfrm>
        </p:spPr>
        <p:txBody>
          <a:bodyPr/>
          <a:lstStyle>
            <a:lvl1pPr algn="just">
              <a:spcAft>
                <a:spcPts val="1200"/>
              </a:spcAft>
              <a:defRPr/>
            </a:lvl1pPr>
            <a:lvl2pPr algn="just">
              <a:spcAft>
                <a:spcPts val="600"/>
              </a:spcAft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757-5938-480C-B640-6249BBE30342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09692364-13FC-47D4-9585-56F3A59B99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6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6784-D295-43B8-95F0-A7B7CC74A673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4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3E60-C1EB-4CE1-92A1-BDF053634D47}" type="datetime1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2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869D-E17F-4F97-A904-5160B66FCEDA}" type="datetime1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8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B909-6846-43F5-B130-2B4E1F05C066}" type="datetime1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2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169A-A04B-4917-8550-21D7EA456FBA}" type="datetime1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0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6C2B-A365-4943-B252-47D3217ED28F}" type="datetime1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4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AC14-3E6D-45A9-B1D4-613F8C7D615A}" type="datetime1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5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B074F-DC9A-4561-9C48-A81E7892A945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68586"/>
          </a:xfrm>
        </p:spPr>
        <p:txBody>
          <a:bodyPr/>
          <a:lstStyle/>
          <a:p>
            <a:r>
              <a:rPr lang="en-US" dirty="0"/>
              <a:t>System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01146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/>
              <a:t>Unit 1:</a:t>
            </a:r>
            <a:br>
              <a:rPr lang="en-US" sz="5400" dirty="0"/>
            </a:br>
            <a:r>
              <a:rPr lang="en-US" sz="4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Origin of Software</a:t>
            </a:r>
            <a:endParaRPr lang="en-US" sz="1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266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39C2A-95CC-6E7A-2F00-15A5CBD32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4498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Benefits </a:t>
            </a:r>
          </a:p>
          <a:p>
            <a:r>
              <a:rPr lang="en-US" dirty="0"/>
              <a:t>Flexibility of modules</a:t>
            </a:r>
          </a:p>
          <a:p>
            <a:r>
              <a:rPr lang="en-US" dirty="0"/>
              <a:t>single repository so, ensures more consistent and accurate data, as well as less maintenance. </a:t>
            </a:r>
          </a:p>
          <a:p>
            <a:pPr marL="0" indent="0">
              <a:buNone/>
            </a:pPr>
            <a:r>
              <a:rPr lang="en-US" b="1" dirty="0"/>
              <a:t>Disadvantages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• systems are very </a:t>
            </a:r>
            <a:r>
              <a:rPr lang="en-US" b="1" dirty="0"/>
              <a:t>complex</a:t>
            </a:r>
            <a:r>
              <a:rPr lang="en-US" dirty="0"/>
              <a:t>, so </a:t>
            </a:r>
            <a:r>
              <a:rPr lang="en-US" b="1" dirty="0"/>
              <a:t>implementation</a:t>
            </a:r>
            <a:r>
              <a:rPr lang="en-US" dirty="0"/>
              <a:t> can take a long time to complete.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4EF26-2B97-0C4E-7CFB-68441E39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399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39C2A-95CC-6E7A-2F00-15A5CBD32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5849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4. Cloud Computing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is the delivery of computing services—including </a:t>
            </a:r>
            <a:r>
              <a:rPr lang="en-US" b="1" i="0" dirty="0">
                <a:solidFill>
                  <a:srgbClr val="202124"/>
                </a:solidFill>
                <a:effectLst/>
                <a:latin typeface="Google Sans"/>
              </a:rPr>
              <a:t>servers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, </a:t>
            </a:r>
            <a:r>
              <a:rPr lang="en-US" b="1" i="0" dirty="0">
                <a:solidFill>
                  <a:srgbClr val="202124"/>
                </a:solidFill>
                <a:effectLst/>
                <a:latin typeface="Google Sans"/>
              </a:rPr>
              <a:t>storage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, </a:t>
            </a:r>
            <a:r>
              <a:rPr lang="en-US" b="1" i="0" dirty="0">
                <a:solidFill>
                  <a:srgbClr val="202124"/>
                </a:solidFill>
                <a:effectLst/>
                <a:latin typeface="Google Sans"/>
              </a:rPr>
              <a:t>databases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, </a:t>
            </a:r>
            <a:r>
              <a:rPr lang="en-US" b="1" i="0" dirty="0">
                <a:solidFill>
                  <a:srgbClr val="202124"/>
                </a:solidFill>
                <a:effectLst/>
                <a:latin typeface="Google Sans"/>
              </a:rPr>
              <a:t>networking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, software, analytics, and intelligence—over the internet</a:t>
            </a:r>
          </a:p>
          <a:p>
            <a:r>
              <a:rPr lang="en-US" dirty="0"/>
              <a:t>organizations can </a:t>
            </a:r>
            <a:r>
              <a:rPr lang="en-US" b="1" dirty="0"/>
              <a:t>rent</a:t>
            </a:r>
            <a:r>
              <a:rPr lang="en-US" dirty="0"/>
              <a:t> applications or </a:t>
            </a:r>
            <a:r>
              <a:rPr lang="en-US" b="1" dirty="0"/>
              <a:t>license</a:t>
            </a:r>
            <a:r>
              <a:rPr lang="en-US" dirty="0"/>
              <a:t> them from third-party providers who run the applications at </a:t>
            </a:r>
            <a:r>
              <a:rPr lang="en-US" b="1" dirty="0"/>
              <a:t>remote sites</a:t>
            </a:r>
            <a:r>
              <a:rPr lang="en-US" dirty="0"/>
              <a:t>. </a:t>
            </a:r>
          </a:p>
          <a:p>
            <a:r>
              <a:rPr lang="en-US" dirty="0" err="1"/>
              <a:t>Eg</a:t>
            </a:r>
            <a:r>
              <a:rPr lang="en-US" dirty="0"/>
              <a:t>, Google Apps, where users can share and create documents, spreadsheets, and presentations</a:t>
            </a:r>
          </a:p>
          <a:p>
            <a:r>
              <a:rPr lang="en-US" dirty="0" err="1"/>
              <a:t>Eg</a:t>
            </a:r>
            <a:r>
              <a:rPr lang="en-US" dirty="0"/>
              <a:t>, salesforce.com, Microsoft, amazon.com, azure (products- virtual machine, </a:t>
            </a:r>
            <a:r>
              <a:rPr lang="en-US" dirty="0" err="1"/>
              <a:t>sql</a:t>
            </a:r>
            <a:r>
              <a:rPr lang="en-US" dirty="0"/>
              <a:t> database)</a:t>
            </a:r>
          </a:p>
          <a:p>
            <a:r>
              <a:rPr lang="en-US" dirty="0"/>
              <a:t>Here </a:t>
            </a:r>
            <a:r>
              <a:rPr lang="en-US" b="1" dirty="0"/>
              <a:t>customers</a:t>
            </a:r>
            <a:r>
              <a:rPr lang="en-US" dirty="0"/>
              <a:t> do not have to </a:t>
            </a:r>
            <a:r>
              <a:rPr lang="en-US" b="1" dirty="0"/>
              <a:t>invest</a:t>
            </a:r>
            <a:r>
              <a:rPr lang="en-US" dirty="0"/>
              <a:t> in the hardware and software resources needed to run and maintain the applications. </a:t>
            </a:r>
          </a:p>
          <a:p>
            <a:r>
              <a:rPr lang="en-US" b="1" dirty="0"/>
              <a:t>application</a:t>
            </a:r>
            <a:r>
              <a:rPr lang="en-US" dirty="0"/>
              <a:t> </a:t>
            </a:r>
            <a:r>
              <a:rPr lang="en-US" b="1" dirty="0"/>
              <a:t>provider</a:t>
            </a:r>
            <a:r>
              <a:rPr lang="en-US" dirty="0"/>
              <a:t> buys, installs, maintains, and upgrades the applications. </a:t>
            </a:r>
          </a:p>
          <a:p>
            <a:r>
              <a:rPr lang="en-US" dirty="0"/>
              <a:t>Users pay on a per-use basis or they license the software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4EF26-2B97-0C4E-7CFB-68441E39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691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A6794-CE24-8E20-C0D1-A35576659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791"/>
            <a:ext cx="10515600" cy="59766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5. Open-source software </a:t>
            </a:r>
          </a:p>
          <a:p>
            <a:r>
              <a:rPr lang="en-US" dirty="0"/>
              <a:t>Software is freely available, not just the final product but the source code itself.</a:t>
            </a:r>
          </a:p>
          <a:p>
            <a:r>
              <a:rPr lang="en-US" dirty="0"/>
              <a:t>Does not require license</a:t>
            </a:r>
          </a:p>
          <a:p>
            <a:r>
              <a:rPr lang="en-US" dirty="0"/>
              <a:t>Can be modified by anyone</a:t>
            </a:r>
          </a:p>
          <a:p>
            <a:r>
              <a:rPr lang="en-US" dirty="0"/>
              <a:t>Modified version may be redistributed</a:t>
            </a:r>
          </a:p>
          <a:p>
            <a:r>
              <a:rPr lang="en-US" dirty="0"/>
              <a:t>Open-source software performs the same functions as commercial software, such as operating systems, e-mail, database systems, web browsers, and so on. </a:t>
            </a:r>
          </a:p>
          <a:p>
            <a:r>
              <a:rPr lang="en-US" dirty="0" err="1"/>
              <a:t>Eg</a:t>
            </a:r>
            <a:r>
              <a:rPr lang="en-US" dirty="0"/>
              <a:t>, Linux, an operating system; </a:t>
            </a:r>
            <a:r>
              <a:rPr lang="en-US" dirty="0" err="1"/>
              <a:t>mySQL</a:t>
            </a:r>
            <a:r>
              <a:rPr lang="en-US" dirty="0"/>
              <a:t>, a database system; and Firefox, a web browser.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82A44-895C-C901-007F-ED8420CE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13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AFAC4-35EA-2F3D-A3DD-6618BDDAF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4557"/>
            <a:ext cx="10515600" cy="5883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6. In-House Development: </a:t>
            </a:r>
          </a:p>
          <a:p>
            <a:r>
              <a:rPr lang="en-US" dirty="0"/>
              <a:t>Building software from scratch</a:t>
            </a:r>
          </a:p>
          <a:p>
            <a:r>
              <a:rPr lang="en-US" dirty="0"/>
              <a:t>can lead to a larger maintenance burden than other development methods, such as packaged applications.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C84D5-004C-AA1A-C6D4-F8FD808A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8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DAB8-7759-69CC-AA35-20C787D3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D577C-0401-FD89-3F46-8133260F2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5584205"/>
          </a:xfrm>
        </p:spPr>
        <p:txBody>
          <a:bodyPr>
            <a:normAutofit/>
          </a:bodyPr>
          <a:lstStyle/>
          <a:p>
            <a:r>
              <a:rPr lang="en-US" dirty="0"/>
              <a:t>Reuse is the use of previously written software resources in new applications. </a:t>
            </a:r>
          </a:p>
          <a:p>
            <a:r>
              <a:rPr lang="en-US" dirty="0"/>
              <a:t>Some of the components that can be </a:t>
            </a:r>
            <a:r>
              <a:rPr lang="en-US" b="1" dirty="0"/>
              <a:t>reused</a:t>
            </a:r>
            <a:r>
              <a:rPr lang="en-US" dirty="0"/>
              <a:t> are </a:t>
            </a:r>
            <a:r>
              <a:rPr lang="en-US" b="1" dirty="0"/>
              <a:t>Source</a:t>
            </a:r>
            <a:r>
              <a:rPr lang="en-US" dirty="0"/>
              <a:t> </a:t>
            </a:r>
            <a:r>
              <a:rPr lang="en-US" b="1" dirty="0"/>
              <a:t>code</a:t>
            </a:r>
            <a:r>
              <a:rPr lang="en-US" dirty="0"/>
              <a:t>, </a:t>
            </a:r>
            <a:r>
              <a:rPr lang="en-US" b="1" dirty="0"/>
              <a:t>Design</a:t>
            </a:r>
            <a:r>
              <a:rPr lang="en-US" dirty="0"/>
              <a:t> and </a:t>
            </a:r>
            <a:r>
              <a:rPr lang="en-US" b="1" dirty="0"/>
              <a:t>interfaces</a:t>
            </a:r>
            <a:r>
              <a:rPr lang="en-US" dirty="0"/>
              <a:t>, </a:t>
            </a:r>
            <a:r>
              <a:rPr lang="en-US" b="1" dirty="0"/>
              <a:t>User</a:t>
            </a:r>
            <a:r>
              <a:rPr lang="en-US" dirty="0"/>
              <a:t> </a:t>
            </a:r>
            <a:r>
              <a:rPr lang="en-US" b="1" dirty="0"/>
              <a:t>manuals</a:t>
            </a:r>
            <a:r>
              <a:rPr lang="en-US" dirty="0"/>
              <a:t>, Software </a:t>
            </a:r>
            <a:r>
              <a:rPr lang="en-US" b="1" dirty="0"/>
              <a:t>Documentation</a:t>
            </a:r>
            <a:r>
              <a:rPr lang="en-US" dirty="0"/>
              <a:t>, Software </a:t>
            </a:r>
            <a:r>
              <a:rPr lang="en-US" b="1" dirty="0"/>
              <a:t>requirement</a:t>
            </a:r>
            <a:r>
              <a:rPr lang="en-US" dirty="0"/>
              <a:t> specifications, and many more. </a:t>
            </a:r>
          </a:p>
          <a:p>
            <a:r>
              <a:rPr lang="en-US" dirty="0"/>
              <a:t>Commercial-</a:t>
            </a:r>
            <a:r>
              <a:rPr lang="en-US" b="1" dirty="0"/>
              <a:t>off-the-shelf</a:t>
            </a:r>
            <a:r>
              <a:rPr lang="en-US" dirty="0"/>
              <a:t> is </a:t>
            </a:r>
            <a:r>
              <a:rPr lang="en-US" b="1" dirty="0"/>
              <a:t>ready-made</a:t>
            </a:r>
            <a:r>
              <a:rPr lang="en-US" dirty="0"/>
              <a:t> software and </a:t>
            </a:r>
            <a:r>
              <a:rPr lang="en-US" b="1" dirty="0"/>
              <a:t>components</a:t>
            </a:r>
            <a:r>
              <a:rPr lang="en-US" dirty="0"/>
              <a:t> are ready-made components that can be </a:t>
            </a:r>
            <a:r>
              <a:rPr lang="en-US" b="1" dirty="0"/>
              <a:t>reused</a:t>
            </a:r>
            <a:r>
              <a:rPr lang="en-US" dirty="0"/>
              <a:t> for new software.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BD4F6-9946-1AE1-4197-5E35E77A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880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48CE4-0737-907E-6CEE-2F7A1D95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549"/>
            <a:ext cx="10515600" cy="64299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Stages of reuse-oriented software engineering </a:t>
            </a:r>
          </a:p>
          <a:p>
            <a:pPr marL="0" indent="0">
              <a:buNone/>
            </a:pPr>
            <a:r>
              <a:rPr lang="en-US" b="1" dirty="0"/>
              <a:t>1. Requirement specification: </a:t>
            </a:r>
          </a:p>
          <a:p>
            <a:r>
              <a:rPr lang="en-US" dirty="0"/>
              <a:t>First of all, specify the requirements. </a:t>
            </a:r>
          </a:p>
          <a:p>
            <a:r>
              <a:rPr lang="en-US" dirty="0"/>
              <a:t>Specifies if we have </a:t>
            </a:r>
            <a:r>
              <a:rPr lang="en-US" b="1" dirty="0"/>
              <a:t>existing</a:t>
            </a:r>
            <a:r>
              <a:rPr lang="en-US" dirty="0"/>
              <a:t> software components for the development of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/>
              <a:t>software</a:t>
            </a:r>
            <a:r>
              <a:rPr lang="en-US" dirty="0"/>
              <a:t> or not. </a:t>
            </a:r>
          </a:p>
          <a:p>
            <a:pPr marL="0" indent="0">
              <a:buNone/>
            </a:pPr>
            <a:r>
              <a:rPr lang="en-US" b="1" dirty="0"/>
              <a:t>2. Component analysis: </a:t>
            </a:r>
          </a:p>
          <a:p>
            <a:r>
              <a:rPr lang="en-US" dirty="0"/>
              <a:t>Helps to </a:t>
            </a:r>
            <a:r>
              <a:rPr lang="en-US" b="1" dirty="0"/>
              <a:t>decide</a:t>
            </a:r>
            <a:r>
              <a:rPr lang="en-US" dirty="0"/>
              <a:t> that </a:t>
            </a:r>
            <a:r>
              <a:rPr lang="en-US" b="1" dirty="0"/>
              <a:t>which</a:t>
            </a:r>
            <a:r>
              <a:rPr lang="en-US" dirty="0"/>
              <a:t> component can be </a:t>
            </a:r>
            <a:r>
              <a:rPr lang="en-US" b="1" dirty="0"/>
              <a:t>reused</a:t>
            </a:r>
            <a:r>
              <a:rPr lang="en-US" dirty="0"/>
              <a:t> </a:t>
            </a:r>
            <a:r>
              <a:rPr lang="en-US" b="1" dirty="0"/>
              <a:t>where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b="1" dirty="0"/>
              <a:t>3. Requirement </a:t>
            </a:r>
            <a:r>
              <a:rPr lang="en-US" b="1" dirty="0" err="1"/>
              <a:t>updations</a:t>
            </a:r>
            <a:r>
              <a:rPr lang="en-US" b="1" dirty="0"/>
              <a:t> / modifications: </a:t>
            </a:r>
          </a:p>
          <a:p>
            <a:r>
              <a:rPr lang="en-US" dirty="0"/>
              <a:t>If requirements are </a:t>
            </a:r>
            <a:r>
              <a:rPr lang="en-US" b="1" dirty="0"/>
              <a:t>changed</a:t>
            </a:r>
            <a:r>
              <a:rPr lang="en-US" dirty="0"/>
              <a:t> by the </a:t>
            </a:r>
            <a:r>
              <a:rPr lang="en-US" b="1" dirty="0"/>
              <a:t>customer</a:t>
            </a:r>
            <a:r>
              <a:rPr lang="en-US" dirty="0"/>
              <a:t>, helps to specify existing components are helpful for reuse or not.</a:t>
            </a:r>
          </a:p>
          <a:p>
            <a:pPr marL="0" indent="0">
              <a:buNone/>
            </a:pPr>
            <a:r>
              <a:rPr lang="en-US" b="1" dirty="0"/>
              <a:t>4. Reuse System design: </a:t>
            </a:r>
          </a:p>
          <a:p>
            <a:r>
              <a:rPr lang="en-US" dirty="0"/>
              <a:t>Specifies if we can reuse the </a:t>
            </a:r>
            <a:r>
              <a:rPr lang="en-US" b="1" dirty="0"/>
              <a:t>existing</a:t>
            </a:r>
            <a:r>
              <a:rPr lang="en-US" dirty="0"/>
              <a:t> software component </a:t>
            </a:r>
            <a:r>
              <a:rPr lang="en-US" b="1" dirty="0"/>
              <a:t>design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3419B-42D8-F17A-BCFD-9605D1B4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32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8C1F6-B91B-E257-FB22-084416818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4"/>
            <a:ext cx="10515600" cy="6721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5. Development: </a:t>
            </a:r>
          </a:p>
          <a:p>
            <a:r>
              <a:rPr lang="en-US" dirty="0"/>
              <a:t>Existing components code are matching with new software or not.</a:t>
            </a:r>
          </a:p>
          <a:p>
            <a:pPr marL="0" indent="0">
              <a:buNone/>
            </a:pPr>
            <a:r>
              <a:rPr lang="en-US" b="1" dirty="0"/>
              <a:t>6. Integration: </a:t>
            </a:r>
          </a:p>
          <a:p>
            <a:r>
              <a:rPr lang="en-US" dirty="0"/>
              <a:t>Can we integrate the new systems with existing components?</a:t>
            </a:r>
          </a:p>
          <a:p>
            <a:pPr marL="0" indent="0">
              <a:buNone/>
            </a:pPr>
            <a:r>
              <a:rPr lang="en-US" b="1" dirty="0"/>
              <a:t>7. System Validation: </a:t>
            </a:r>
          </a:p>
          <a:p>
            <a:r>
              <a:rPr lang="en-US" dirty="0"/>
              <a:t>To validate the system that it can be accepted by the customer or not.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AD5AF-0905-3004-889B-7FD7F923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98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28A6C-ECFA-9D46-73C3-4ED7789C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40992"/>
            <a:ext cx="2587089" cy="280484"/>
          </a:xfrm>
        </p:spPr>
        <p:txBody>
          <a:bodyPr/>
          <a:lstStyle/>
          <a:p>
            <a:fld id="{09692364-13FC-47D4-9585-56F3A59B99F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2912B02-20B6-2180-7C2E-FAE66296E97F}"/>
              </a:ext>
            </a:extLst>
          </p:cNvPr>
          <p:cNvSpPr/>
          <p:nvPr/>
        </p:nvSpPr>
        <p:spPr>
          <a:xfrm>
            <a:off x="4134669" y="5234589"/>
            <a:ext cx="3074512" cy="6006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System Validation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147113-F6D6-5CA7-B7AC-7DA3819B7136}"/>
              </a:ext>
            </a:extLst>
          </p:cNvPr>
          <p:cNvSpPr/>
          <p:nvPr/>
        </p:nvSpPr>
        <p:spPr>
          <a:xfrm>
            <a:off x="4174428" y="463826"/>
            <a:ext cx="3074512" cy="6006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Requirement Specification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546A70-CB6E-3DEE-E6FD-50EB70873B19}"/>
              </a:ext>
            </a:extLst>
          </p:cNvPr>
          <p:cNvSpPr/>
          <p:nvPr/>
        </p:nvSpPr>
        <p:spPr>
          <a:xfrm>
            <a:off x="4174426" y="1393824"/>
            <a:ext cx="3074512" cy="6006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Component Analysis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519C6C-F76F-B05A-C213-269A36061C80}"/>
              </a:ext>
            </a:extLst>
          </p:cNvPr>
          <p:cNvSpPr/>
          <p:nvPr/>
        </p:nvSpPr>
        <p:spPr>
          <a:xfrm>
            <a:off x="4174426" y="3305243"/>
            <a:ext cx="3074512" cy="6006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System Design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1B3F78-104C-BE0F-3250-7C4B14C73DA2}"/>
              </a:ext>
            </a:extLst>
          </p:cNvPr>
          <p:cNvSpPr/>
          <p:nvPr/>
        </p:nvSpPr>
        <p:spPr>
          <a:xfrm>
            <a:off x="4174426" y="2334729"/>
            <a:ext cx="3074512" cy="6006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Requirement Modification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96C1029-DFC3-0388-6B6D-EC0254991F56}"/>
              </a:ext>
            </a:extLst>
          </p:cNvPr>
          <p:cNvSpPr/>
          <p:nvPr/>
        </p:nvSpPr>
        <p:spPr>
          <a:xfrm>
            <a:off x="4134669" y="4264075"/>
            <a:ext cx="3074512" cy="6006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Development and Integration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926F71-090F-3955-A86F-E1203116AF65}"/>
              </a:ext>
            </a:extLst>
          </p:cNvPr>
          <p:cNvSpPr txBox="1"/>
          <p:nvPr/>
        </p:nvSpPr>
        <p:spPr>
          <a:xfrm>
            <a:off x="3048000" y="60248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Figure: Reuse-oriented software engineering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439143-4A5E-C8D4-A07C-9112EC2C8141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5711682" y="1064453"/>
            <a:ext cx="2" cy="329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7FAB9C-B329-9370-C987-6966ED76E92D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5711682" y="1994451"/>
            <a:ext cx="0" cy="340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8843A6-5433-0888-42D6-72A15CBEDBAC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5711682" y="2935356"/>
            <a:ext cx="0" cy="369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348EEB-5882-E02A-65DD-BD757476533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711682" y="3905870"/>
            <a:ext cx="0" cy="35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1271FC-5C9D-3292-B168-0B18033788A5}"/>
              </a:ext>
            </a:extLst>
          </p:cNvPr>
          <p:cNvCxnSpPr>
            <a:stCxn id="10" idx="2"/>
            <a:endCxn id="2" idx="0"/>
          </p:cNvCxnSpPr>
          <p:nvPr/>
        </p:nvCxnSpPr>
        <p:spPr>
          <a:xfrm>
            <a:off x="5671925" y="4864702"/>
            <a:ext cx="0" cy="369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803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16A1D-D53A-2C31-1551-D78B15328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043"/>
            <a:ext cx="10515600" cy="6592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Advantages of reuse</a:t>
            </a:r>
          </a:p>
          <a:p>
            <a:r>
              <a:rPr lang="en-US" dirty="0"/>
              <a:t>Less effort</a:t>
            </a:r>
          </a:p>
          <a:p>
            <a:r>
              <a:rPr lang="en-US" dirty="0"/>
              <a:t>Time-saving</a:t>
            </a:r>
          </a:p>
          <a:p>
            <a:r>
              <a:rPr lang="en-US" dirty="0"/>
              <a:t>Reduce cost</a:t>
            </a:r>
          </a:p>
          <a:p>
            <a:r>
              <a:rPr lang="en-US" dirty="0"/>
              <a:t>decrease development time </a:t>
            </a:r>
          </a:p>
          <a:p>
            <a:r>
              <a:rPr lang="en-US" dirty="0"/>
              <a:t>Increase programmer or software productivity</a:t>
            </a:r>
          </a:p>
          <a:p>
            <a:r>
              <a:rPr lang="en-US" dirty="0"/>
              <a:t>Utilize fewer resources</a:t>
            </a:r>
          </a:p>
          <a:p>
            <a:r>
              <a:rPr lang="en-US" dirty="0"/>
              <a:t>Leads to a better quality software.</a:t>
            </a:r>
          </a:p>
          <a:p>
            <a:r>
              <a:rPr lang="en-US" dirty="0"/>
              <a:t>lower defect rates</a:t>
            </a:r>
          </a:p>
          <a:p>
            <a:r>
              <a:rPr lang="en-US" dirty="0"/>
              <a:t>decreasing maintenance costs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4520B-09CE-786A-8484-96D0F05E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43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DBC6-B57D-74E7-385B-788E4C7F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36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Acquisition</a:t>
            </a:r>
            <a:endParaRPr 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F6E8F-0851-A164-25C5-E6D1CFC32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Acquisition means to </a:t>
            </a:r>
            <a:r>
              <a:rPr lang="en-US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own</a:t>
            </a:r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something</a:t>
            </a:r>
          </a:p>
          <a:p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one person or company buys another and transfers ownership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.</a:t>
            </a:r>
            <a:endParaRPr lang="en-US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0" i="0" dirty="0">
                <a:solidFill>
                  <a:srgbClr val="202124"/>
                </a:solidFill>
                <a:effectLst/>
                <a:latin typeface="Google Sans"/>
              </a:rPr>
              <a:t>System Acquisition means </a:t>
            </a:r>
            <a:r>
              <a:rPr lang="en-US" sz="2800" b="0" i="0" dirty="0">
                <a:solidFill>
                  <a:srgbClr val="040C28"/>
                </a:solidFill>
                <a:effectLst/>
                <a:latin typeface="Google Sans"/>
              </a:rPr>
              <a:t>the </a:t>
            </a:r>
            <a:r>
              <a:rPr lang="en-US" sz="2800" b="1" i="0" dirty="0">
                <a:solidFill>
                  <a:srgbClr val="040C28"/>
                </a:solidFill>
                <a:effectLst/>
                <a:latin typeface="Google Sans"/>
              </a:rPr>
              <a:t>design</a:t>
            </a:r>
            <a:r>
              <a:rPr lang="en-US" sz="2800" b="0" i="0" dirty="0">
                <a:solidFill>
                  <a:srgbClr val="040C28"/>
                </a:solidFill>
                <a:effectLst/>
                <a:latin typeface="Google Sans"/>
              </a:rPr>
              <a:t>, </a:t>
            </a:r>
            <a:r>
              <a:rPr lang="en-US" sz="2800" b="1" i="0" dirty="0">
                <a:solidFill>
                  <a:srgbClr val="040C28"/>
                </a:solidFill>
                <a:effectLst/>
                <a:latin typeface="Google Sans"/>
              </a:rPr>
              <a:t>development</a:t>
            </a:r>
            <a:r>
              <a:rPr lang="en-US" sz="2800" b="0" i="0" dirty="0">
                <a:solidFill>
                  <a:srgbClr val="040C28"/>
                </a:solidFill>
                <a:effectLst/>
                <a:latin typeface="Google Sans"/>
              </a:rPr>
              <a:t> and </a:t>
            </a:r>
            <a:r>
              <a:rPr lang="en-US" sz="2800" b="1" i="0" dirty="0">
                <a:solidFill>
                  <a:srgbClr val="040C28"/>
                </a:solidFill>
                <a:effectLst/>
                <a:latin typeface="Google Sans"/>
              </a:rPr>
              <a:t>production</a:t>
            </a:r>
            <a:r>
              <a:rPr lang="en-US" sz="2800" b="0" i="0" dirty="0">
                <a:solidFill>
                  <a:srgbClr val="040C28"/>
                </a:solidFill>
                <a:effectLst/>
                <a:latin typeface="Google Sans"/>
              </a:rPr>
              <a:t> of </a:t>
            </a:r>
            <a:r>
              <a:rPr lang="en-US" sz="2800" b="1" i="0" dirty="0">
                <a:solidFill>
                  <a:srgbClr val="040C28"/>
                </a:solidFill>
                <a:effectLst/>
                <a:latin typeface="Google Sans"/>
              </a:rPr>
              <a:t>new</a:t>
            </a:r>
            <a:r>
              <a:rPr lang="en-US" sz="2800" b="0" i="0" dirty="0">
                <a:solidFill>
                  <a:srgbClr val="040C28"/>
                </a:solidFill>
                <a:effectLst/>
                <a:latin typeface="Google Sans"/>
              </a:rPr>
              <a:t> systems or the </a:t>
            </a:r>
            <a:r>
              <a:rPr lang="en-US" sz="2800" b="1" i="0" dirty="0">
                <a:solidFill>
                  <a:srgbClr val="040C28"/>
                </a:solidFill>
                <a:effectLst/>
                <a:latin typeface="Google Sans"/>
              </a:rPr>
              <a:t>modification</a:t>
            </a:r>
            <a:r>
              <a:rPr lang="en-US" sz="2800" b="0" i="0" dirty="0">
                <a:solidFill>
                  <a:srgbClr val="040C28"/>
                </a:solidFill>
                <a:effectLst/>
                <a:latin typeface="Google Sans"/>
              </a:rPr>
              <a:t> to existing systems that involve </a:t>
            </a:r>
            <a:r>
              <a:rPr lang="en-US" sz="2800" b="1" i="0" dirty="0">
                <a:solidFill>
                  <a:srgbClr val="040C28"/>
                </a:solidFill>
                <a:effectLst/>
                <a:latin typeface="Google Sans"/>
              </a:rPr>
              <a:t>redesign</a:t>
            </a:r>
            <a:r>
              <a:rPr lang="en-US" sz="2800" b="0" i="0" dirty="0">
                <a:solidFill>
                  <a:srgbClr val="040C28"/>
                </a:solidFill>
                <a:effectLst/>
                <a:latin typeface="Google Sans"/>
              </a:rPr>
              <a:t> of the system or subsystems</a:t>
            </a:r>
          </a:p>
          <a:p>
            <a:pPr algn="l"/>
            <a:r>
              <a:rPr lang="en-US" dirty="0">
                <a:solidFill>
                  <a:srgbClr val="040C28"/>
                </a:solidFill>
                <a:latin typeface="Google Sans"/>
                <a:cs typeface="Times New Roman" panose="02020603050405020304" pitchFamily="18" charset="0"/>
              </a:rPr>
              <a:t>Now a days instead of building system from scratch, they invest in </a:t>
            </a:r>
            <a:r>
              <a:rPr lang="en-US" sz="2800" dirty="0"/>
              <a:t>packaged software, open-source software, and outsourced services.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F6469-31A0-0208-044C-564B48CC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34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81697-4D04-C8C7-BCD6-9F0440790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7214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Outsourcing</a:t>
            </a:r>
          </a:p>
          <a:p>
            <a:r>
              <a:rPr lang="en-US" dirty="0"/>
              <a:t>If </a:t>
            </a:r>
            <a:r>
              <a:rPr lang="en-US" b="1" dirty="0"/>
              <a:t>one</a:t>
            </a:r>
            <a:r>
              <a:rPr lang="en-US" dirty="0"/>
              <a:t> organization </a:t>
            </a:r>
            <a:r>
              <a:rPr lang="en-US" b="1" dirty="0"/>
              <a:t>develops</a:t>
            </a:r>
            <a:r>
              <a:rPr lang="en-US" dirty="0"/>
              <a:t> or </a:t>
            </a:r>
            <a:r>
              <a:rPr lang="en-US" b="1" dirty="0"/>
              <a:t>runs</a:t>
            </a:r>
            <a:r>
              <a:rPr lang="en-US" dirty="0"/>
              <a:t> a computer application for </a:t>
            </a:r>
            <a:r>
              <a:rPr lang="en-US" b="1" dirty="0"/>
              <a:t>another</a:t>
            </a:r>
            <a:r>
              <a:rPr lang="en-US" dirty="0"/>
              <a:t> organization, that practice is called </a:t>
            </a:r>
            <a:r>
              <a:rPr lang="en-US" b="1" dirty="0"/>
              <a:t>outsourcing</a:t>
            </a:r>
            <a:r>
              <a:rPr lang="en-US" dirty="0"/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some or all </a:t>
            </a:r>
            <a:r>
              <a:rPr lang="en-US" dirty="0"/>
              <a:t>organization’s information and operation is given to an </a:t>
            </a:r>
            <a:r>
              <a:rPr lang="en-US" b="1" dirty="0"/>
              <a:t>outside firm</a:t>
            </a:r>
          </a:p>
          <a:p>
            <a:r>
              <a:rPr lang="en-US" b="1" dirty="0" err="1"/>
              <a:t>Eg</a:t>
            </a:r>
            <a:r>
              <a:rPr lang="en-US" dirty="0"/>
              <a:t>, an arrangement is a </a:t>
            </a:r>
            <a:r>
              <a:rPr lang="en-US" b="1" dirty="0"/>
              <a:t>company</a:t>
            </a:r>
            <a:r>
              <a:rPr lang="en-US" dirty="0"/>
              <a:t> that runs </a:t>
            </a:r>
            <a:r>
              <a:rPr lang="en-US" b="1" dirty="0"/>
              <a:t>payroll</a:t>
            </a:r>
            <a:r>
              <a:rPr lang="en-US" dirty="0"/>
              <a:t> </a:t>
            </a:r>
            <a:r>
              <a:rPr lang="en-US" b="1" dirty="0"/>
              <a:t>applications</a:t>
            </a:r>
            <a:r>
              <a:rPr lang="en-US" dirty="0"/>
              <a:t> for clients so that clients do not have to develop an independent in-house payroll system. </a:t>
            </a:r>
          </a:p>
          <a:p>
            <a:r>
              <a:rPr lang="en-US" dirty="0"/>
              <a:t>Instead, they simply provide </a:t>
            </a:r>
            <a:r>
              <a:rPr lang="en-US" b="1" dirty="0"/>
              <a:t>employee</a:t>
            </a:r>
            <a:r>
              <a:rPr lang="en-US" dirty="0"/>
              <a:t> </a:t>
            </a:r>
            <a:r>
              <a:rPr lang="en-US" b="1" dirty="0"/>
              <a:t>payroll</a:t>
            </a:r>
            <a:r>
              <a:rPr lang="en-US" dirty="0"/>
              <a:t> </a:t>
            </a:r>
            <a:r>
              <a:rPr lang="en-US" b="1" dirty="0"/>
              <a:t>information</a:t>
            </a:r>
            <a:r>
              <a:rPr lang="en-US" dirty="0"/>
              <a:t> to the </a:t>
            </a:r>
            <a:r>
              <a:rPr lang="en-US" b="1" dirty="0"/>
              <a:t>company</a:t>
            </a:r>
            <a:r>
              <a:rPr lang="en-US" dirty="0"/>
              <a:t>, and, for </a:t>
            </a:r>
            <a:r>
              <a:rPr lang="en-US" b="1" dirty="0"/>
              <a:t>a fee</a:t>
            </a:r>
            <a:r>
              <a:rPr lang="en-US" dirty="0"/>
              <a:t>, the company returns completed </a:t>
            </a:r>
            <a:r>
              <a:rPr lang="en-US" b="1" dirty="0"/>
              <a:t>paychecks</a:t>
            </a:r>
            <a:r>
              <a:rPr lang="en-US" dirty="0"/>
              <a:t>, </a:t>
            </a:r>
            <a:r>
              <a:rPr lang="en-US" b="1" dirty="0"/>
              <a:t>payroll</a:t>
            </a:r>
            <a:r>
              <a:rPr lang="en-US" dirty="0"/>
              <a:t> accounting </a:t>
            </a:r>
            <a:r>
              <a:rPr lang="en-US" b="1" dirty="0"/>
              <a:t>reports</a:t>
            </a:r>
            <a:r>
              <a:rPr lang="en-US" dirty="0"/>
              <a:t>, and </a:t>
            </a:r>
            <a:r>
              <a:rPr lang="en-US" b="1" dirty="0"/>
              <a:t>tax</a:t>
            </a:r>
            <a:r>
              <a:rPr lang="en-US" dirty="0"/>
              <a:t> and other statements for employees. </a:t>
            </a:r>
          </a:p>
          <a:p>
            <a:r>
              <a:rPr lang="en-US" dirty="0"/>
              <a:t>For many organizations, payroll is a very cost-effective operation when outsourced in this way.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5FD10-051F-7C0F-0133-99FD487D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26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2FF6-21EA-F446-E287-9C5E47315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"/>
            <a:ext cx="105156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Advantages  </a:t>
            </a:r>
          </a:p>
          <a:p>
            <a:pPr marL="0" indent="0">
              <a:buNone/>
            </a:pPr>
            <a:r>
              <a:rPr lang="en-US" sz="2400" dirty="0"/>
              <a:t>• freeing up internal resources, </a:t>
            </a:r>
          </a:p>
          <a:p>
            <a:pPr marL="0" indent="0">
              <a:buNone/>
            </a:pPr>
            <a:r>
              <a:rPr lang="en-US" sz="2400" dirty="0"/>
              <a:t>• increasing the revenue potential of the organization, </a:t>
            </a:r>
          </a:p>
          <a:p>
            <a:pPr marL="0" indent="0">
              <a:buNone/>
            </a:pPr>
            <a:r>
              <a:rPr lang="en-US" sz="2400" dirty="0"/>
              <a:t>• time saving </a:t>
            </a:r>
          </a:p>
          <a:p>
            <a:pPr marL="0" indent="0">
              <a:buNone/>
            </a:pPr>
            <a:r>
              <a:rPr lang="en-US" sz="2400" dirty="0"/>
              <a:t>• increasing process efficiencies, </a:t>
            </a:r>
          </a:p>
          <a:p>
            <a:pPr marL="0" indent="0">
              <a:buNone/>
            </a:pPr>
            <a:r>
              <a:rPr lang="en-US" sz="2400" dirty="0"/>
              <a:t>• outsourcing noncore activities.</a:t>
            </a:r>
          </a:p>
          <a:p>
            <a:r>
              <a:rPr lang="en-US" sz="2400" dirty="0"/>
              <a:t>Focusing on core business process</a:t>
            </a:r>
          </a:p>
          <a:p>
            <a:pPr marL="0" indent="0">
              <a:buNone/>
            </a:pPr>
            <a:r>
              <a:rPr lang="en-US" sz="2400" dirty="0"/>
              <a:t>Disadvantages</a:t>
            </a:r>
          </a:p>
          <a:p>
            <a:r>
              <a:rPr lang="en-US" sz="2400" dirty="0"/>
              <a:t>Miscommunication</a:t>
            </a:r>
          </a:p>
          <a:p>
            <a:r>
              <a:rPr lang="en-US" sz="2400" dirty="0"/>
              <a:t>Lowered quality of service</a:t>
            </a:r>
          </a:p>
          <a:p>
            <a:r>
              <a:rPr lang="en-US" sz="2400" dirty="0"/>
              <a:t>risk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9B2E3-11C4-746F-B6EF-43A15C6B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64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Sources of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224E0B-5B42-E82A-2002-C1F5579DC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278" y="1257703"/>
            <a:ext cx="8839200" cy="546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53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9A580-C430-976B-89B7-6F62FD984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297"/>
            <a:ext cx="10515600" cy="5950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six major categories: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information technology services firms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packaged software producers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enterprise-wide solutions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 cloud computing vendors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open-source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in-house developers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1D035-4591-FB17-4867-89CD14A4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6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59808-4B21-3486-852D-284E3C01D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043"/>
            <a:ext cx="10515600" cy="6456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 Information Technology Services Firms:</a:t>
            </a:r>
          </a:p>
          <a:p>
            <a:r>
              <a:rPr lang="en-US" dirty="0"/>
              <a:t>If a </a:t>
            </a:r>
            <a:r>
              <a:rPr lang="en-US" b="1" dirty="0"/>
              <a:t>company/client</a:t>
            </a:r>
            <a:r>
              <a:rPr lang="en-US" dirty="0"/>
              <a:t> needs an information </a:t>
            </a:r>
            <a:r>
              <a:rPr lang="en-US" b="1" dirty="0"/>
              <a:t>system</a:t>
            </a:r>
            <a:r>
              <a:rPr lang="en-US" dirty="0"/>
              <a:t> but </a:t>
            </a:r>
            <a:r>
              <a:rPr lang="en-US" b="1" dirty="0"/>
              <a:t>does not </a:t>
            </a:r>
            <a:r>
              <a:rPr lang="en-US" dirty="0"/>
              <a:t>have the </a:t>
            </a:r>
            <a:r>
              <a:rPr lang="en-US" b="1" dirty="0"/>
              <a:t>expertise</a:t>
            </a:r>
            <a:r>
              <a:rPr lang="en-US" dirty="0"/>
              <a:t> to </a:t>
            </a:r>
            <a:r>
              <a:rPr lang="en-US" b="1" dirty="0"/>
              <a:t>develop</a:t>
            </a:r>
            <a:r>
              <a:rPr lang="en-US" dirty="0"/>
              <a:t> the system s/he will likely consult an information technology services </a:t>
            </a:r>
            <a:r>
              <a:rPr lang="en-US" b="1" dirty="0"/>
              <a:t>firm</a:t>
            </a:r>
            <a:r>
              <a:rPr lang="en-US" dirty="0"/>
              <a:t>. </a:t>
            </a:r>
          </a:p>
          <a:p>
            <a:r>
              <a:rPr lang="en-US" dirty="0"/>
              <a:t>IT services firms help </a:t>
            </a:r>
            <a:r>
              <a:rPr lang="en-US" b="1" dirty="0"/>
              <a:t>companies</a:t>
            </a:r>
            <a:r>
              <a:rPr lang="en-US" dirty="0"/>
              <a:t> develop </a:t>
            </a:r>
            <a:r>
              <a:rPr lang="en-US" b="1" dirty="0"/>
              <a:t>custom</a:t>
            </a:r>
            <a:r>
              <a:rPr lang="en-US" dirty="0"/>
              <a:t> </a:t>
            </a:r>
            <a:r>
              <a:rPr lang="en-US" b="1" dirty="0"/>
              <a:t>software</a:t>
            </a:r>
            <a:r>
              <a:rPr lang="en-US" dirty="0"/>
              <a:t>/ information systems for internal use,</a:t>
            </a:r>
          </a:p>
          <a:p>
            <a:r>
              <a:rPr lang="en-US" dirty="0"/>
              <a:t>or they develop, host, and run applications for customers, or they provide other services. </a:t>
            </a:r>
          </a:p>
          <a:p>
            <a:r>
              <a:rPr lang="en-US" dirty="0" err="1"/>
              <a:t>Eg</a:t>
            </a:r>
            <a:r>
              <a:rPr lang="en-US" dirty="0"/>
              <a:t>, if you want to run a blog post website but do not know how to build a website, these firms can provide you a 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F35D0-48E7-DFA0-9015-1DC093ED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317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59808-4B21-3486-852D-284E3C01D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043"/>
            <a:ext cx="10515600" cy="6456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2. Packaged Software Producers: </a:t>
            </a:r>
          </a:p>
          <a:p>
            <a:r>
              <a:rPr lang="en-US" dirty="0"/>
              <a:t>stand-alone systems that are produced by a development organization and </a:t>
            </a:r>
            <a:r>
              <a:rPr lang="en-US" b="1" dirty="0"/>
              <a:t>sold</a:t>
            </a:r>
            <a:r>
              <a:rPr lang="en-US" dirty="0"/>
              <a:t> on the open market to any customer who is able to buy them</a:t>
            </a:r>
          </a:p>
          <a:p>
            <a:r>
              <a:rPr lang="en-US" dirty="0" err="1"/>
              <a:t>Eg</a:t>
            </a:r>
            <a:r>
              <a:rPr lang="en-US" dirty="0"/>
              <a:t>, Microsoft office, drawing packages and project management tools.</a:t>
            </a:r>
          </a:p>
          <a:p>
            <a:r>
              <a:rPr lang="en-US" dirty="0"/>
              <a:t>Also provide </a:t>
            </a:r>
            <a:r>
              <a:rPr lang="en-US" b="1" dirty="0"/>
              <a:t>prepackaged</a:t>
            </a:r>
            <a:r>
              <a:rPr lang="en-US" dirty="0"/>
              <a:t> or </a:t>
            </a:r>
            <a:r>
              <a:rPr lang="en-US" b="1" dirty="0"/>
              <a:t>off-the-shelf</a:t>
            </a:r>
            <a:r>
              <a:rPr lang="en-US" dirty="0"/>
              <a:t> software – some can be </a:t>
            </a:r>
            <a:r>
              <a:rPr lang="en-US" i="0" dirty="0">
                <a:effectLst/>
                <a:latin typeface="Google Sans"/>
              </a:rPr>
              <a:t>customized to suit customers needs, some cannot be customized.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F35D0-48E7-DFA0-9015-1DC093ED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43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BF319-5FE5-8D3F-75EC-6FAE991B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9706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dirty="0"/>
              <a:t>Enterprise Solutions Software </a:t>
            </a:r>
          </a:p>
          <a:p>
            <a:pPr marL="0" indent="0">
              <a:buNone/>
            </a:pPr>
            <a:r>
              <a:rPr lang="en-US" dirty="0"/>
              <a:t>• some firms choose enterprise solutions or enterprise resource planning (ERP) systems, to support their </a:t>
            </a:r>
            <a:r>
              <a:rPr lang="en-US" b="1" dirty="0"/>
              <a:t>operations</a:t>
            </a:r>
            <a:r>
              <a:rPr lang="en-US" dirty="0"/>
              <a:t> and </a:t>
            </a:r>
            <a:r>
              <a:rPr lang="en-US" b="1" dirty="0"/>
              <a:t>business</a:t>
            </a:r>
            <a:r>
              <a:rPr lang="en-US" dirty="0"/>
              <a:t> processes. </a:t>
            </a:r>
          </a:p>
          <a:p>
            <a:r>
              <a:rPr lang="en-US" dirty="0"/>
              <a:t>These consist of a series of </a:t>
            </a:r>
            <a:r>
              <a:rPr lang="en-US" b="1" dirty="0"/>
              <a:t>integrated</a:t>
            </a:r>
            <a:r>
              <a:rPr lang="en-US" dirty="0"/>
              <a:t> </a:t>
            </a:r>
            <a:r>
              <a:rPr lang="en-US" b="1" dirty="0"/>
              <a:t>modules</a:t>
            </a:r>
            <a:r>
              <a:rPr lang="en-US" dirty="0"/>
              <a:t>. </a:t>
            </a:r>
          </a:p>
          <a:p>
            <a:r>
              <a:rPr lang="en-US" dirty="0"/>
              <a:t>Each module supports an </a:t>
            </a:r>
            <a:r>
              <a:rPr lang="en-US" b="1" dirty="0"/>
              <a:t>individual</a:t>
            </a:r>
            <a:r>
              <a:rPr lang="en-US" dirty="0"/>
              <a:t>, </a:t>
            </a:r>
            <a:r>
              <a:rPr lang="en-US" b="1" dirty="0"/>
              <a:t>traditional</a:t>
            </a:r>
            <a:r>
              <a:rPr lang="en-US" dirty="0"/>
              <a:t> business </a:t>
            </a:r>
            <a:r>
              <a:rPr lang="en-US" b="1" dirty="0"/>
              <a:t>function</a:t>
            </a:r>
            <a:r>
              <a:rPr lang="en-US" dirty="0"/>
              <a:t>, such as </a:t>
            </a:r>
            <a:r>
              <a:rPr lang="en-US" b="1" dirty="0"/>
              <a:t>accounting</a:t>
            </a:r>
            <a:r>
              <a:rPr lang="en-US" dirty="0"/>
              <a:t>, </a:t>
            </a:r>
            <a:r>
              <a:rPr lang="en-US" b="1" dirty="0"/>
              <a:t>distribution</a:t>
            </a:r>
            <a:r>
              <a:rPr lang="en-US" dirty="0"/>
              <a:t>, </a:t>
            </a:r>
            <a:r>
              <a:rPr lang="en-US" b="1" dirty="0"/>
              <a:t>manufacturing</a:t>
            </a:r>
            <a:r>
              <a:rPr lang="en-US" dirty="0"/>
              <a:t>, or </a:t>
            </a:r>
            <a:r>
              <a:rPr lang="en-US" b="1" dirty="0"/>
              <a:t>human</a:t>
            </a:r>
            <a:r>
              <a:rPr lang="en-US" dirty="0"/>
              <a:t> </a:t>
            </a:r>
            <a:r>
              <a:rPr lang="en-US" b="1" dirty="0"/>
              <a:t>resources</a:t>
            </a:r>
            <a:r>
              <a:rPr lang="en-US" dirty="0"/>
              <a:t>. </a:t>
            </a:r>
          </a:p>
          <a:p>
            <a:r>
              <a:rPr lang="en-US" dirty="0"/>
              <a:t>difference between </a:t>
            </a:r>
            <a:r>
              <a:rPr lang="en-US" b="1" dirty="0"/>
              <a:t>modules</a:t>
            </a:r>
            <a:r>
              <a:rPr lang="en-US" dirty="0"/>
              <a:t> and </a:t>
            </a:r>
            <a:r>
              <a:rPr lang="en-US" b="1" dirty="0"/>
              <a:t>traditional</a:t>
            </a:r>
            <a:r>
              <a:rPr lang="en-US" dirty="0"/>
              <a:t> approaches is that the </a:t>
            </a:r>
            <a:r>
              <a:rPr lang="en-US" b="1" dirty="0"/>
              <a:t>modules</a:t>
            </a:r>
            <a:r>
              <a:rPr lang="en-US" dirty="0"/>
              <a:t> are </a:t>
            </a:r>
            <a:r>
              <a:rPr lang="en-US" b="1" dirty="0"/>
              <a:t>integrated</a:t>
            </a:r>
            <a:r>
              <a:rPr lang="en-US" dirty="0"/>
              <a:t> to focus on </a:t>
            </a:r>
            <a:r>
              <a:rPr lang="en-US" b="1" dirty="0"/>
              <a:t>business processe</a:t>
            </a:r>
            <a:r>
              <a:rPr lang="en-US" dirty="0"/>
              <a:t>s rather than on business </a:t>
            </a:r>
            <a:r>
              <a:rPr lang="en-US" b="1" dirty="0"/>
              <a:t>functional</a:t>
            </a:r>
            <a:r>
              <a:rPr lang="en-US" dirty="0"/>
              <a:t> </a:t>
            </a:r>
            <a:r>
              <a:rPr lang="en-US" b="1" dirty="0"/>
              <a:t>areas</a:t>
            </a:r>
            <a:r>
              <a:rPr lang="en-US" dirty="0"/>
              <a:t>. </a:t>
            </a:r>
          </a:p>
          <a:p>
            <a:r>
              <a:rPr lang="en-US" dirty="0" err="1"/>
              <a:t>Eg</a:t>
            </a:r>
            <a:r>
              <a:rPr lang="en-US" dirty="0"/>
              <a:t>, a series of </a:t>
            </a:r>
            <a:r>
              <a:rPr lang="en-US" b="1" dirty="0"/>
              <a:t>modules</a:t>
            </a:r>
            <a:r>
              <a:rPr lang="en-US" dirty="0"/>
              <a:t> will support the </a:t>
            </a:r>
            <a:r>
              <a:rPr lang="en-US" b="1" dirty="0"/>
              <a:t>entire</a:t>
            </a:r>
            <a:r>
              <a:rPr lang="en-US" dirty="0"/>
              <a:t> </a:t>
            </a:r>
            <a:r>
              <a:rPr lang="en-US" b="1" dirty="0"/>
              <a:t>order entry process</a:t>
            </a:r>
            <a:r>
              <a:rPr lang="en-US" dirty="0"/>
              <a:t>, from </a:t>
            </a:r>
            <a:r>
              <a:rPr lang="en-US" b="1" dirty="0"/>
              <a:t>receiving</a:t>
            </a:r>
            <a:r>
              <a:rPr lang="en-US" dirty="0"/>
              <a:t> an order, to adjusting </a:t>
            </a:r>
            <a:r>
              <a:rPr lang="en-US" b="1" dirty="0"/>
              <a:t>inventory</a:t>
            </a:r>
            <a:r>
              <a:rPr lang="en-US" dirty="0"/>
              <a:t>, to </a:t>
            </a:r>
            <a:r>
              <a:rPr lang="en-US" b="1" dirty="0"/>
              <a:t>shipping</a:t>
            </a:r>
            <a:r>
              <a:rPr lang="en-US" dirty="0"/>
              <a:t> to </a:t>
            </a:r>
            <a:r>
              <a:rPr lang="en-US" b="1" dirty="0"/>
              <a:t>billing</a:t>
            </a:r>
            <a:r>
              <a:rPr lang="en-US" dirty="0"/>
              <a:t>, to </a:t>
            </a:r>
            <a:r>
              <a:rPr lang="en-US" b="1" dirty="0"/>
              <a:t>after-the-sale</a:t>
            </a:r>
            <a:r>
              <a:rPr lang="en-US" dirty="0"/>
              <a:t> service. </a:t>
            </a:r>
          </a:p>
          <a:p>
            <a:r>
              <a:rPr lang="en-US" b="1" dirty="0"/>
              <a:t>traditional</a:t>
            </a:r>
            <a:r>
              <a:rPr lang="en-US" dirty="0"/>
              <a:t> approach would use </a:t>
            </a:r>
            <a:r>
              <a:rPr lang="en-US" b="1" dirty="0"/>
              <a:t>different</a:t>
            </a:r>
            <a:r>
              <a:rPr lang="en-US" dirty="0"/>
              <a:t> </a:t>
            </a:r>
            <a:r>
              <a:rPr lang="en-US" b="1" dirty="0"/>
              <a:t>systems</a:t>
            </a:r>
            <a:r>
              <a:rPr lang="en-US" dirty="0"/>
              <a:t> in different </a:t>
            </a:r>
            <a:r>
              <a:rPr lang="en-US" b="1" dirty="0"/>
              <a:t>functional</a:t>
            </a:r>
            <a:r>
              <a:rPr lang="en-US" dirty="0"/>
              <a:t> </a:t>
            </a:r>
            <a:r>
              <a:rPr lang="en-US" b="1" dirty="0"/>
              <a:t>areas</a:t>
            </a:r>
            <a:r>
              <a:rPr lang="en-US" dirty="0"/>
              <a:t> of the business, such as a billing system in accounting and an inventory system in the warehouse.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461A2-212E-67D6-3309-2108CB30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79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2330</TotalTime>
  <Words>1112</Words>
  <Application>Microsoft Office PowerPoint</Application>
  <PresentationFormat>Widescreen</PresentationFormat>
  <Paragraphs>125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Google Sans</vt:lpstr>
      <vt:lpstr>Times New Roman</vt:lpstr>
      <vt:lpstr>Office Theme</vt:lpstr>
      <vt:lpstr>System Analysis and Design</vt:lpstr>
      <vt:lpstr>System Acquisition</vt:lpstr>
      <vt:lpstr>PowerPoint Presentation</vt:lpstr>
      <vt:lpstr>PowerPoint Presentation</vt:lpstr>
      <vt:lpstr>Sources of 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Reuse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Magar Kompany</dc:creator>
  <cp:lastModifiedBy>PriyankaTamang</cp:lastModifiedBy>
  <cp:revision>237</cp:revision>
  <dcterms:created xsi:type="dcterms:W3CDTF">2021-12-25T02:17:32Z</dcterms:created>
  <dcterms:modified xsi:type="dcterms:W3CDTF">2024-02-20T11:25:41Z</dcterms:modified>
</cp:coreProperties>
</file>