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03" r:id="rId3"/>
    <p:sldId id="321" r:id="rId4"/>
    <p:sldId id="346" r:id="rId5"/>
    <p:sldId id="308" r:id="rId6"/>
    <p:sldId id="310" r:id="rId7"/>
    <p:sldId id="313" r:id="rId8"/>
    <p:sldId id="315" r:id="rId9"/>
    <p:sldId id="347" r:id="rId10"/>
    <p:sldId id="316" r:id="rId11"/>
    <p:sldId id="319" r:id="rId12"/>
    <p:sldId id="323" r:id="rId13"/>
    <p:sldId id="326" r:id="rId14"/>
    <p:sldId id="333" r:id="rId15"/>
    <p:sldId id="336" r:id="rId16"/>
    <p:sldId id="337" r:id="rId17"/>
    <p:sldId id="338" r:id="rId18"/>
    <p:sldId id="339" r:id="rId19"/>
    <p:sldId id="348" r:id="rId20"/>
    <p:sldId id="340" r:id="rId21"/>
    <p:sldId id="341" r:id="rId22"/>
    <p:sldId id="342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1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3923" autoAdjust="0"/>
  </p:normalViewPr>
  <p:slideViewPr>
    <p:cSldViewPr snapToGrid="0">
      <p:cViewPr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2:</a:t>
            </a:r>
            <a:br>
              <a:rPr lang="en-US" sz="5400" dirty="0"/>
            </a:br>
            <a:r>
              <a:rPr lang="en-US" sz="4400" dirty="0"/>
              <a:t>Planning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r>
              <a:rPr lang="en-US" dirty="0"/>
              <a:t>Whether a project as feasible or not depend on several factors, including project’s cost and return on investment.</a:t>
            </a:r>
          </a:p>
          <a:p>
            <a:pPr marL="0" indent="0">
              <a:buNone/>
            </a:pPr>
            <a:r>
              <a:rPr lang="en-US" b="1" dirty="0"/>
              <a:t>Why do we need feasibility study? </a:t>
            </a:r>
          </a:p>
          <a:p>
            <a:pPr marL="0" indent="0">
              <a:buNone/>
            </a:pPr>
            <a:r>
              <a:rPr lang="en-US" dirty="0"/>
              <a:t>We need feasibility study for following reasons: </a:t>
            </a:r>
          </a:p>
          <a:p>
            <a:r>
              <a:rPr lang="en-US" dirty="0"/>
              <a:t>It helps to define our goals and objectives.</a:t>
            </a:r>
          </a:p>
          <a:p>
            <a:r>
              <a:rPr lang="en-US" dirty="0"/>
              <a:t>It helps us to develop a plan</a:t>
            </a:r>
          </a:p>
          <a:p>
            <a:r>
              <a:rPr lang="en-US" dirty="0"/>
              <a:t>It helps to execute the developed plan</a:t>
            </a:r>
          </a:p>
          <a:p>
            <a:r>
              <a:rPr lang="en-US" dirty="0"/>
              <a:t>It gives us an identity</a:t>
            </a:r>
          </a:p>
          <a:p>
            <a:r>
              <a:rPr lang="en-US" dirty="0"/>
              <a:t>It improves the attention of project teams.</a:t>
            </a:r>
          </a:p>
          <a:p>
            <a:r>
              <a:rPr lang="en-US" dirty="0"/>
              <a:t>Reduces the number of business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83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Types:</a:t>
            </a:r>
          </a:p>
          <a:p>
            <a:r>
              <a:rPr lang="en-US" dirty="0"/>
              <a:t>Economic</a:t>
            </a:r>
          </a:p>
          <a:p>
            <a:r>
              <a:rPr lang="en-US" dirty="0"/>
              <a:t>Technical </a:t>
            </a:r>
          </a:p>
          <a:p>
            <a:r>
              <a:rPr lang="en-US" dirty="0"/>
              <a:t>Operational </a:t>
            </a:r>
          </a:p>
          <a:p>
            <a:r>
              <a:rPr lang="en-US" dirty="0"/>
              <a:t>Scheduling </a:t>
            </a:r>
          </a:p>
          <a:p>
            <a:r>
              <a:rPr lang="en-US" dirty="0"/>
              <a:t>Legal and contractual </a:t>
            </a:r>
          </a:p>
          <a:p>
            <a:r>
              <a:rPr lang="en-US" dirty="0"/>
              <a:t>Political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642992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Economic Feasibility</a:t>
            </a:r>
          </a:p>
          <a:p>
            <a:r>
              <a:rPr lang="en-US" dirty="0"/>
              <a:t>Referred as </a:t>
            </a:r>
            <a:r>
              <a:rPr lang="en-US" b="1" dirty="0"/>
              <a:t>cost–benefit analysis</a:t>
            </a:r>
            <a:endParaRPr lang="en-US" dirty="0"/>
          </a:p>
          <a:p>
            <a:r>
              <a:rPr lang="en-US" dirty="0"/>
              <a:t>identify </a:t>
            </a:r>
            <a:r>
              <a:rPr lang="en-US" b="1" dirty="0"/>
              <a:t>costs</a:t>
            </a:r>
            <a:r>
              <a:rPr lang="en-US" dirty="0"/>
              <a:t> and financial </a:t>
            </a:r>
            <a:r>
              <a:rPr lang="en-US" b="1" dirty="0"/>
              <a:t>benefits</a:t>
            </a:r>
            <a:r>
              <a:rPr lang="en-US" dirty="0"/>
              <a:t> associated with the development project</a:t>
            </a:r>
          </a:p>
          <a:p>
            <a:r>
              <a:rPr lang="en-US" dirty="0"/>
              <a:t>analyses if 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benefit</a:t>
            </a:r>
            <a:r>
              <a:rPr lang="en-US" dirty="0"/>
              <a:t> </a:t>
            </a:r>
            <a:r>
              <a:rPr lang="en-US" b="1" dirty="0"/>
              <a:t>equal</a:t>
            </a:r>
            <a:r>
              <a:rPr lang="en-US" dirty="0"/>
              <a:t> or </a:t>
            </a:r>
            <a:r>
              <a:rPr lang="en-US" b="1" dirty="0"/>
              <a:t>exceed</a:t>
            </a:r>
            <a:r>
              <a:rPr lang="en-US" dirty="0"/>
              <a:t> 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, </a:t>
            </a:r>
          </a:p>
          <a:p>
            <a:r>
              <a:rPr lang="en-US" dirty="0"/>
              <a:t>During project initiation and planning, it well be impossible for us to define </a:t>
            </a:r>
            <a:r>
              <a:rPr lang="en-US" b="1" dirty="0"/>
              <a:t>precisely</a:t>
            </a:r>
            <a:r>
              <a:rPr lang="en-US" dirty="0"/>
              <a:t> all </a:t>
            </a:r>
            <a:r>
              <a:rPr lang="en-US" b="1" dirty="0"/>
              <a:t>benefits</a:t>
            </a:r>
            <a:r>
              <a:rPr lang="en-US" dirty="0"/>
              <a:t> and </a:t>
            </a:r>
            <a:r>
              <a:rPr lang="en-US" b="1" dirty="0"/>
              <a:t>costs</a:t>
            </a:r>
            <a:r>
              <a:rPr lang="en-US" dirty="0"/>
              <a:t> a related to a particular project.</a:t>
            </a:r>
          </a:p>
          <a:p>
            <a:r>
              <a:rPr lang="en-US" dirty="0"/>
              <a:t>We review </a:t>
            </a:r>
            <a:r>
              <a:rPr lang="en-US" b="1" dirty="0"/>
              <a:t>worksheets</a:t>
            </a:r>
            <a:r>
              <a:rPr lang="en-US" dirty="0"/>
              <a:t> to </a:t>
            </a:r>
            <a:r>
              <a:rPr lang="en-US" b="1" dirty="0"/>
              <a:t>record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 and </a:t>
            </a:r>
            <a:r>
              <a:rPr lang="en-US" b="1" dirty="0"/>
              <a:t>benefits</a:t>
            </a:r>
            <a:r>
              <a:rPr lang="en-US" dirty="0"/>
              <a:t>. </a:t>
            </a:r>
          </a:p>
          <a:p>
            <a:r>
              <a:rPr lang="en-US" dirty="0"/>
              <a:t>These worksheets are used after each SDLC phase to decide whether to </a:t>
            </a:r>
            <a:r>
              <a:rPr lang="en-US" b="1" dirty="0"/>
              <a:t>continue</a:t>
            </a:r>
            <a:r>
              <a:rPr lang="en-US" dirty="0"/>
              <a:t>, </a:t>
            </a:r>
            <a:r>
              <a:rPr lang="en-US" b="1" dirty="0"/>
              <a:t>redirect</a:t>
            </a:r>
            <a:r>
              <a:rPr lang="en-US" dirty="0"/>
              <a:t>, or </a:t>
            </a:r>
            <a:r>
              <a:rPr lang="en-US" b="1" dirty="0"/>
              <a:t>kill</a:t>
            </a:r>
            <a:r>
              <a:rPr lang="en-US" dirty="0"/>
              <a:t> or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6393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Technical Feasibility </a:t>
            </a:r>
          </a:p>
          <a:p>
            <a:r>
              <a:rPr lang="en-US" dirty="0"/>
              <a:t>to evaluate whether </a:t>
            </a:r>
            <a:r>
              <a:rPr lang="en-US" b="1" dirty="0"/>
              <a:t>system</a:t>
            </a:r>
            <a:r>
              <a:rPr lang="en-US" dirty="0"/>
              <a:t> will </a:t>
            </a:r>
            <a:r>
              <a:rPr lang="en-US" b="1" dirty="0"/>
              <a:t>perform</a:t>
            </a:r>
            <a:r>
              <a:rPr lang="en-US" dirty="0"/>
              <a:t> </a:t>
            </a:r>
            <a:r>
              <a:rPr lang="en-US" b="1" dirty="0"/>
              <a:t>adequately</a:t>
            </a:r>
            <a:r>
              <a:rPr lang="en-US" dirty="0"/>
              <a:t> and whether an organization has ability to </a:t>
            </a:r>
            <a:r>
              <a:rPr lang="en-US" b="1" dirty="0"/>
              <a:t>construct</a:t>
            </a:r>
            <a:r>
              <a:rPr lang="en-US" dirty="0"/>
              <a:t> a </a:t>
            </a:r>
            <a:r>
              <a:rPr lang="en-US" b="1" dirty="0"/>
              <a:t>proposed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, or not. </a:t>
            </a:r>
          </a:p>
          <a:p>
            <a:r>
              <a:rPr lang="en-US" dirty="0"/>
              <a:t>All projects have </a:t>
            </a:r>
            <a:r>
              <a:rPr lang="en-US" b="1" dirty="0"/>
              <a:t>risk</a:t>
            </a:r>
            <a:r>
              <a:rPr lang="en-US" dirty="0"/>
              <a:t> and that risk is not necessarily something to avoid. </a:t>
            </a:r>
          </a:p>
          <a:p>
            <a:r>
              <a:rPr lang="en-US" dirty="0"/>
              <a:t>Organizations typically </a:t>
            </a:r>
            <a:r>
              <a:rPr lang="en-US" b="1" dirty="0"/>
              <a:t>expect</a:t>
            </a:r>
            <a:r>
              <a:rPr lang="en-US" dirty="0"/>
              <a:t> a greater </a:t>
            </a:r>
            <a:r>
              <a:rPr lang="en-US" b="1" dirty="0"/>
              <a:t>return</a:t>
            </a:r>
            <a:r>
              <a:rPr lang="en-US" dirty="0"/>
              <a:t> on their </a:t>
            </a:r>
            <a:r>
              <a:rPr lang="en-US" b="1" dirty="0"/>
              <a:t>investment</a:t>
            </a:r>
            <a:r>
              <a:rPr lang="en-US" dirty="0"/>
              <a:t> for </a:t>
            </a:r>
            <a:r>
              <a:rPr lang="en-US" b="1" dirty="0"/>
              <a:t>riskier projects</a:t>
            </a:r>
            <a:r>
              <a:rPr lang="en-US" dirty="0"/>
              <a:t>. </a:t>
            </a:r>
          </a:p>
          <a:p>
            <a:r>
              <a:rPr lang="en-US" dirty="0"/>
              <a:t>Potential </a:t>
            </a:r>
            <a:r>
              <a:rPr lang="en-US" b="1" dirty="0"/>
              <a:t>risks</a:t>
            </a:r>
            <a:r>
              <a:rPr lang="en-US" dirty="0"/>
              <a:t> need to be </a:t>
            </a:r>
            <a:r>
              <a:rPr lang="en-US" b="1" dirty="0"/>
              <a:t>identified</a:t>
            </a:r>
            <a:r>
              <a:rPr lang="en-US" dirty="0"/>
              <a:t> as early as possible in their project.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DF027-2F46-886F-EFC6-7A3670F3C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B07F-989D-7457-AFA5-F308F22B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amount</a:t>
            </a:r>
            <a:r>
              <a:rPr lang="en-US" dirty="0"/>
              <a:t> of technical risk associated with given project depends on four primary factors: </a:t>
            </a:r>
          </a:p>
          <a:p>
            <a:pPr lvl="1"/>
            <a:r>
              <a:rPr lang="en-US" sz="2800" dirty="0"/>
              <a:t>project size, </a:t>
            </a:r>
          </a:p>
          <a:p>
            <a:pPr lvl="1"/>
            <a:r>
              <a:rPr lang="en-US" sz="2800" dirty="0"/>
              <a:t>project structure, </a:t>
            </a:r>
          </a:p>
          <a:p>
            <a:pPr lvl="1"/>
            <a:r>
              <a:rPr lang="en-US" sz="2800" dirty="0"/>
              <a:t>the development group's experience with the application and technology area, </a:t>
            </a:r>
          </a:p>
          <a:p>
            <a:pPr lvl="1"/>
            <a:r>
              <a:rPr lang="en-US" sz="2800" dirty="0"/>
              <a:t>and the user group's experience with systems development projects and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4B5A8-2409-3B06-7A76-477D007D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5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﻿</a:t>
            </a:r>
            <a:r>
              <a:rPr lang="en-US" b="1" dirty="0"/>
              <a:t>3. </a:t>
            </a:r>
            <a:r>
              <a:rPr lang="en-US" sz="2800" b="1" dirty="0"/>
              <a:t>Operational Feasibility</a:t>
            </a:r>
          </a:p>
          <a:p>
            <a:r>
              <a:rPr lang="en-US" sz="2800" b="1" dirty="0"/>
              <a:t>evaluate</a:t>
            </a:r>
            <a:r>
              <a:rPr lang="en-US" sz="2800" dirty="0"/>
              <a:t> whether a </a:t>
            </a:r>
            <a:r>
              <a:rPr lang="en-US" sz="2800" b="1" dirty="0"/>
              <a:t>system</a:t>
            </a:r>
            <a:r>
              <a:rPr lang="en-US" sz="2800" dirty="0"/>
              <a:t> will </a:t>
            </a:r>
            <a:r>
              <a:rPr lang="en-US" sz="2800" b="1" dirty="0"/>
              <a:t>work or not </a:t>
            </a:r>
          </a:p>
          <a:p>
            <a:r>
              <a:rPr lang="en-US" sz="2800" dirty="0"/>
              <a:t>Evaluate whether the proposed </a:t>
            </a:r>
            <a:r>
              <a:rPr lang="en-US" sz="2800" b="1" dirty="0"/>
              <a:t>system</a:t>
            </a:r>
            <a:r>
              <a:rPr lang="en-US" sz="2800" dirty="0"/>
              <a:t> will likely to </a:t>
            </a:r>
            <a:r>
              <a:rPr lang="en-US" sz="2800" b="1" dirty="0"/>
              <a:t>solve</a:t>
            </a:r>
            <a:r>
              <a:rPr lang="en-US" sz="2800" dirty="0"/>
              <a:t> </a:t>
            </a:r>
            <a:r>
              <a:rPr lang="en-US" sz="2800" b="1" dirty="0"/>
              <a:t>business</a:t>
            </a:r>
            <a:r>
              <a:rPr lang="en-US" sz="2800" dirty="0"/>
              <a:t> </a:t>
            </a:r>
            <a:r>
              <a:rPr lang="en-US" sz="2800" b="1" dirty="0"/>
              <a:t>problems</a:t>
            </a:r>
            <a:r>
              <a:rPr lang="en-US" sz="2800" dirty="0"/>
              <a:t>, and take </a:t>
            </a:r>
            <a:r>
              <a:rPr lang="en-US" sz="2800" b="1" dirty="0"/>
              <a:t>advantage</a:t>
            </a:r>
            <a:r>
              <a:rPr lang="en-US" sz="2800" dirty="0"/>
              <a:t> of </a:t>
            </a:r>
            <a:r>
              <a:rPr lang="en-US" sz="2800" b="1" dirty="0"/>
              <a:t>opportunities</a:t>
            </a:r>
            <a:r>
              <a:rPr lang="en-US" sz="2800" dirty="0"/>
              <a:t> or not. </a:t>
            </a:r>
          </a:p>
          <a:p>
            <a:r>
              <a:rPr lang="en-US" sz="2800" dirty="0"/>
              <a:t>It is important to understand how the </a:t>
            </a:r>
            <a:r>
              <a:rPr lang="en-US" sz="2800" b="1" dirty="0"/>
              <a:t>new</a:t>
            </a:r>
            <a:r>
              <a:rPr lang="en-US" sz="2800" dirty="0"/>
              <a:t> </a:t>
            </a:r>
            <a:r>
              <a:rPr lang="en-US" sz="2800" b="1" dirty="0"/>
              <a:t>systems</a:t>
            </a:r>
            <a:r>
              <a:rPr lang="en-US" sz="2800" dirty="0"/>
              <a:t> will </a:t>
            </a:r>
            <a:r>
              <a:rPr lang="en-US" sz="2800" b="1" dirty="0"/>
              <a:t>fit </a:t>
            </a:r>
            <a:r>
              <a:rPr lang="en-US" sz="2800" dirty="0"/>
              <a:t>into the </a:t>
            </a:r>
            <a:r>
              <a:rPr lang="en-US" sz="2800" b="1" dirty="0"/>
              <a:t>current day-to-day </a:t>
            </a:r>
            <a:r>
              <a:rPr lang="en-US" sz="2800" dirty="0"/>
              <a:t>operations of the organization. </a:t>
            </a:r>
          </a:p>
          <a:p>
            <a:r>
              <a:rPr lang="en-US" sz="2800" dirty="0"/>
              <a:t>A workable </a:t>
            </a:r>
            <a:r>
              <a:rPr lang="en-US" sz="2800" b="1" dirty="0"/>
              <a:t>solution</a:t>
            </a:r>
            <a:r>
              <a:rPr lang="en-US" sz="2800" dirty="0"/>
              <a:t> might </a:t>
            </a:r>
            <a:r>
              <a:rPr lang="en-US" sz="2800" b="1" dirty="0"/>
              <a:t>fail</a:t>
            </a:r>
            <a:r>
              <a:rPr lang="en-US" sz="2800" dirty="0"/>
              <a:t> because of the </a:t>
            </a:r>
            <a:r>
              <a:rPr lang="en-US" sz="2800" b="1" dirty="0"/>
              <a:t>end-user</a:t>
            </a:r>
            <a:r>
              <a:rPr lang="en-US" sz="2800" dirty="0"/>
              <a:t> such as how long will the </a:t>
            </a:r>
            <a:r>
              <a:rPr lang="en-US" sz="2800" b="1" dirty="0"/>
              <a:t>working environment </a:t>
            </a:r>
            <a:r>
              <a:rPr lang="en-US" sz="2800" dirty="0"/>
              <a:t>of the end-users </a:t>
            </a:r>
            <a:r>
              <a:rPr lang="en-US" sz="2800" b="1" dirty="0"/>
              <a:t>change</a:t>
            </a:r>
            <a:r>
              <a:rPr lang="en-US" sz="2800" dirty="0"/>
              <a:t>, or whether end-users will </a:t>
            </a:r>
            <a:r>
              <a:rPr lang="en-US" sz="2800" b="1" dirty="0"/>
              <a:t>adopt</a:t>
            </a:r>
            <a:r>
              <a:rPr lang="en-US" sz="2800" dirty="0"/>
              <a:t> to that </a:t>
            </a:r>
            <a:r>
              <a:rPr lang="en-US" sz="2800" b="1" dirty="0"/>
              <a:t>change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946EB-3DA9-9C4C-C7F3-3AE04B1E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5262-1B76-F18B-EC1D-9CA272DC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4. Schedule Feasibility</a:t>
            </a:r>
          </a:p>
          <a:p>
            <a:r>
              <a:rPr lang="en-US" sz="2800" dirty="0"/>
              <a:t>determine the </a:t>
            </a:r>
            <a:r>
              <a:rPr lang="en-US" sz="2800" b="1" dirty="0"/>
              <a:t>duration</a:t>
            </a:r>
            <a:r>
              <a:rPr lang="en-US" sz="2800" dirty="0"/>
              <a:t> of the </a:t>
            </a:r>
            <a:r>
              <a:rPr lang="en-US" sz="2800" b="1" dirty="0"/>
              <a:t>project</a:t>
            </a:r>
            <a:r>
              <a:rPr lang="en-US" sz="2800" dirty="0"/>
              <a:t> </a:t>
            </a:r>
          </a:p>
          <a:p>
            <a:pPr lvl="1"/>
            <a:r>
              <a:rPr lang="en-US" dirty="0"/>
              <a:t>whether it is </a:t>
            </a:r>
            <a:r>
              <a:rPr lang="en-US" b="1" dirty="0"/>
              <a:t>too long </a:t>
            </a:r>
            <a:r>
              <a:rPr lang="en-US" dirty="0"/>
              <a:t>to be </a:t>
            </a:r>
            <a:r>
              <a:rPr lang="en-US" b="1" dirty="0"/>
              <a:t>complete</a:t>
            </a:r>
            <a:r>
              <a:rPr lang="en-US" dirty="0"/>
              <a:t> before it is useful. </a:t>
            </a:r>
          </a:p>
          <a:p>
            <a:r>
              <a:rPr lang="en-US" dirty="0"/>
              <a:t>System analysts have to estimate how long the system will take to develop.</a:t>
            </a:r>
            <a:endParaRPr lang="en-US" sz="2800" dirty="0"/>
          </a:p>
          <a:p>
            <a:r>
              <a:rPr lang="en-US" sz="2800" dirty="0"/>
              <a:t>Furthermore the </a:t>
            </a:r>
            <a:r>
              <a:rPr lang="en-US" sz="2800" b="1" dirty="0"/>
              <a:t>learning curve </a:t>
            </a:r>
            <a:r>
              <a:rPr lang="en-US" sz="2800" dirty="0"/>
              <a:t>of the </a:t>
            </a:r>
            <a:r>
              <a:rPr lang="en-US" sz="2800" b="1" dirty="0"/>
              <a:t>new</a:t>
            </a:r>
            <a:r>
              <a:rPr lang="en-US" sz="2800" dirty="0"/>
              <a:t> </a:t>
            </a:r>
            <a:r>
              <a:rPr lang="en-US" sz="2800" b="1" dirty="0"/>
              <a:t>technology</a:t>
            </a:r>
            <a:r>
              <a:rPr lang="en-US" sz="2800" dirty="0"/>
              <a:t> and new </a:t>
            </a:r>
            <a:r>
              <a:rPr lang="en-US" sz="2800" b="1" dirty="0"/>
              <a:t>system</a:t>
            </a:r>
            <a:r>
              <a:rPr lang="en-US" sz="2800" dirty="0"/>
              <a:t> should be considered.</a:t>
            </a:r>
          </a:p>
          <a:p>
            <a:r>
              <a:rPr lang="en-US" dirty="0"/>
              <a:t>We </a:t>
            </a:r>
            <a:r>
              <a:rPr lang="en-US" sz="2800" dirty="0"/>
              <a:t>may have the new technology, but that doesn't mean we have the </a:t>
            </a:r>
            <a:r>
              <a:rPr lang="en-US" sz="2800" b="1" dirty="0"/>
              <a:t>skills</a:t>
            </a:r>
            <a:r>
              <a:rPr lang="en-US" sz="2800" dirty="0"/>
              <a:t> required to properly apply that technology. </a:t>
            </a:r>
          </a:p>
          <a:p>
            <a:r>
              <a:rPr lang="en-US" sz="2800" dirty="0"/>
              <a:t>Even though all information system </a:t>
            </a:r>
            <a:r>
              <a:rPr lang="en-US" sz="2800" b="1" dirty="0"/>
              <a:t>professionals</a:t>
            </a:r>
            <a:r>
              <a:rPr lang="en-US" sz="2800" dirty="0"/>
              <a:t> technologies, the </a:t>
            </a:r>
            <a:r>
              <a:rPr lang="en-US" sz="2800" b="1" dirty="0"/>
              <a:t>learning curve </a:t>
            </a:r>
            <a:r>
              <a:rPr lang="en-US" sz="2800" dirty="0"/>
              <a:t>will specifically </a:t>
            </a:r>
            <a:r>
              <a:rPr lang="en-US" sz="2800" b="1" dirty="0"/>
              <a:t>impact</a:t>
            </a:r>
            <a:r>
              <a:rPr lang="en-US" sz="2800" dirty="0"/>
              <a:t> the </a:t>
            </a:r>
            <a:r>
              <a:rPr lang="en-US" sz="2800" b="1" dirty="0"/>
              <a:t>schedule feasibility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B957-A821-5E6B-D1E2-0EE25C56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6978B-57C0-E5AB-D29F-49E5E269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1006-3201-1BFE-DFBC-C6D13DC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5. Legal and Contractual Feasibility</a:t>
            </a:r>
          </a:p>
          <a:p>
            <a:r>
              <a:rPr lang="en-US" sz="2800" dirty="0"/>
              <a:t>determines whether the proposed </a:t>
            </a:r>
            <a:r>
              <a:rPr lang="en-US" sz="2800" b="1" dirty="0"/>
              <a:t>system</a:t>
            </a:r>
            <a:r>
              <a:rPr lang="en-US" sz="2800" dirty="0"/>
              <a:t> </a:t>
            </a:r>
            <a:r>
              <a:rPr lang="en-US" sz="2800" b="1" dirty="0"/>
              <a:t>conflicts</a:t>
            </a:r>
            <a:r>
              <a:rPr lang="en-US" sz="2800" dirty="0"/>
              <a:t> with the </a:t>
            </a:r>
            <a:r>
              <a:rPr lang="en-US" sz="2800" b="1" dirty="0"/>
              <a:t>legal</a:t>
            </a:r>
            <a:r>
              <a:rPr lang="en-US" sz="2800" dirty="0"/>
              <a:t> </a:t>
            </a:r>
            <a:r>
              <a:rPr lang="en-US" sz="2800" b="1" dirty="0"/>
              <a:t>requirement</a:t>
            </a:r>
            <a:r>
              <a:rPr lang="en-US" sz="2800" dirty="0"/>
              <a:t> or not. </a:t>
            </a:r>
          </a:p>
          <a:p>
            <a:r>
              <a:rPr lang="en-US" sz="2800" dirty="0"/>
              <a:t>A project may </a:t>
            </a:r>
            <a:r>
              <a:rPr lang="en-US" sz="2800" b="1" dirty="0"/>
              <a:t>face</a:t>
            </a:r>
            <a:r>
              <a:rPr lang="en-US" sz="2800" dirty="0"/>
              <a:t> </a:t>
            </a:r>
            <a:r>
              <a:rPr lang="en-US" sz="2800" b="1" dirty="0"/>
              <a:t>legal</a:t>
            </a:r>
            <a:r>
              <a:rPr lang="en-US" sz="2800" dirty="0"/>
              <a:t> </a:t>
            </a:r>
            <a:r>
              <a:rPr lang="en-US" sz="2800" b="1" dirty="0"/>
              <a:t>issues</a:t>
            </a:r>
            <a:r>
              <a:rPr lang="en-US" sz="2800" dirty="0"/>
              <a:t> after completion of project or during the development of project.</a:t>
            </a:r>
          </a:p>
          <a:p>
            <a:r>
              <a:rPr lang="en-US" sz="2800" dirty="0"/>
              <a:t>The possible considerations might include </a:t>
            </a:r>
            <a:r>
              <a:rPr lang="en-US" sz="2800" b="1" dirty="0"/>
              <a:t>copyright</a:t>
            </a:r>
            <a:r>
              <a:rPr lang="en-US" sz="2800" dirty="0"/>
              <a:t>, </a:t>
            </a:r>
            <a:r>
              <a:rPr lang="en-US" sz="2800" b="1" dirty="0" err="1"/>
              <a:t>labour</a:t>
            </a:r>
            <a:r>
              <a:rPr lang="en-US" sz="2800" b="1" dirty="0"/>
              <a:t> laws</a:t>
            </a:r>
            <a:r>
              <a:rPr lang="en-US" sz="2800" dirty="0"/>
              <a:t>, </a:t>
            </a:r>
            <a:r>
              <a:rPr lang="en-US" sz="2800" b="1" dirty="0"/>
              <a:t>creation</a:t>
            </a:r>
            <a:r>
              <a:rPr lang="en-US" sz="2800" dirty="0"/>
              <a:t> of data to </a:t>
            </a:r>
            <a:r>
              <a:rPr lang="en-US" sz="2800" b="1" dirty="0"/>
              <a:t>share data </a:t>
            </a:r>
            <a:r>
              <a:rPr lang="en-US" sz="2800" dirty="0"/>
              <a:t>with other organizations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421B-2046-676B-1B92-DAB5CD1E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9048-EA82-62AF-0BA9-49B4CBCF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95FE-AA34-85DA-956E-690FB8FE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Political Feasibility</a:t>
            </a:r>
          </a:p>
          <a:p>
            <a:r>
              <a:rPr lang="en-US" dirty="0"/>
              <a:t>Understand how key stake holders within the organization view the proposed system. </a:t>
            </a:r>
          </a:p>
          <a:p>
            <a:r>
              <a:rPr lang="en-US" dirty="0"/>
              <a:t>Information system may </a:t>
            </a:r>
            <a:r>
              <a:rPr lang="en-US" b="1" dirty="0"/>
              <a:t>affect</a:t>
            </a:r>
            <a:r>
              <a:rPr lang="en-US" dirty="0"/>
              <a:t> the </a:t>
            </a:r>
            <a:r>
              <a:rPr lang="en-US" b="1" dirty="0"/>
              <a:t>distribution</a:t>
            </a:r>
            <a:r>
              <a:rPr lang="en-US" dirty="0"/>
              <a:t> of </a:t>
            </a:r>
            <a:r>
              <a:rPr lang="en-US" b="1" dirty="0"/>
              <a:t>information</a:t>
            </a:r>
            <a:r>
              <a:rPr lang="en-US" dirty="0"/>
              <a:t> within the </a:t>
            </a:r>
            <a:r>
              <a:rPr lang="en-US" b="1" dirty="0"/>
              <a:t>organization</a:t>
            </a:r>
            <a:r>
              <a:rPr lang="en-US" dirty="0"/>
              <a:t> and thus the distribution </a:t>
            </a:r>
            <a:r>
              <a:rPr lang="en-US" b="1" dirty="0"/>
              <a:t>power</a:t>
            </a:r>
            <a:r>
              <a:rPr lang="en-US" dirty="0"/>
              <a:t>. </a:t>
            </a:r>
          </a:p>
          <a:p>
            <a:r>
              <a:rPr lang="en-US" dirty="0"/>
              <a:t>Those stakeholders who do not </a:t>
            </a:r>
            <a:r>
              <a:rPr lang="en-US" b="1" dirty="0"/>
              <a:t>support</a:t>
            </a:r>
            <a:r>
              <a:rPr lang="en-US" dirty="0"/>
              <a:t> the </a:t>
            </a:r>
            <a:r>
              <a:rPr lang="en-US" b="1" dirty="0"/>
              <a:t>project</a:t>
            </a:r>
            <a:r>
              <a:rPr lang="en-US" dirty="0"/>
              <a:t> may take steps to </a:t>
            </a:r>
            <a:r>
              <a:rPr lang="en-US" b="1" dirty="0"/>
              <a:t>block</a:t>
            </a:r>
            <a:r>
              <a:rPr lang="en-US" dirty="0"/>
              <a:t>, </a:t>
            </a:r>
            <a:r>
              <a:rPr lang="en-US" b="1" dirty="0"/>
              <a:t>disrupt</a:t>
            </a:r>
            <a:r>
              <a:rPr lang="en-US" dirty="0"/>
              <a:t> or </a:t>
            </a:r>
            <a:r>
              <a:rPr lang="en-US" b="1" dirty="0"/>
              <a:t>change</a:t>
            </a:r>
            <a:r>
              <a:rPr lang="en-US" dirty="0"/>
              <a:t> the intended focus of the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8754-A2E5-D978-FA91-6BD608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B3C5-3616-607B-271E-49B70331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Economic/Cost-benefit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BF6-9BAD-08CF-7C72-BCD558DC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4"/>
            <a:ext cx="10515600" cy="531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Determining Project Benefits</a:t>
            </a:r>
          </a:p>
          <a:p>
            <a:r>
              <a:rPr lang="en-US" dirty="0"/>
              <a:t>Information system can provide benefit to an organization</a:t>
            </a:r>
          </a:p>
          <a:p>
            <a:r>
              <a:rPr lang="en-US" dirty="0"/>
              <a:t>Project Benefits are both </a:t>
            </a:r>
            <a:r>
              <a:rPr lang="en-US" b="1" dirty="0"/>
              <a:t>tangible</a:t>
            </a:r>
            <a:r>
              <a:rPr lang="en-US" dirty="0"/>
              <a:t> and </a:t>
            </a:r>
            <a:r>
              <a:rPr lang="en-US" b="1" dirty="0"/>
              <a:t>intangible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b="1" dirty="0"/>
              <a:t>Tangible</a:t>
            </a:r>
            <a:r>
              <a:rPr lang="en-US" dirty="0"/>
              <a:t> </a:t>
            </a:r>
            <a:r>
              <a:rPr lang="en-US" b="1" dirty="0"/>
              <a:t>benefits</a:t>
            </a:r>
            <a:r>
              <a:rPr lang="en-US" dirty="0"/>
              <a:t> </a:t>
            </a:r>
          </a:p>
          <a:p>
            <a:r>
              <a:rPr lang="en-US" dirty="0"/>
              <a:t>refer to items that can be </a:t>
            </a:r>
            <a:r>
              <a:rPr lang="en-US" b="1" dirty="0"/>
              <a:t>measured in dollars </a:t>
            </a:r>
            <a:r>
              <a:rPr lang="en-US" dirty="0"/>
              <a:t>and with certainty. </a:t>
            </a:r>
          </a:p>
          <a:p>
            <a:r>
              <a:rPr lang="en-US" dirty="0"/>
              <a:t>All tangible benefits can be easily </a:t>
            </a:r>
            <a:r>
              <a:rPr lang="en-US" b="1" dirty="0"/>
              <a:t>quantified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reduced personnel expenses, lower transaction cost, higher profit margins, error reduction, increased speed of activity, opening new sales opportunities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5AE1-1533-8BDB-BB9F-01A5D81F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Identification and Selection of System Development Projects</a:t>
            </a:r>
            <a:endParaRPr lang="en-US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1st phase of the SDLC is planning, consisting of </a:t>
            </a:r>
          </a:p>
          <a:p>
            <a:r>
              <a:rPr lang="en-US" dirty="0"/>
              <a:t>Project Identification </a:t>
            </a:r>
            <a:r>
              <a:rPr lang="en-US" sz="2800" dirty="0"/>
              <a:t>and </a:t>
            </a:r>
            <a:r>
              <a:rPr lang="en-US" dirty="0"/>
              <a:t>Selection</a:t>
            </a:r>
            <a:endParaRPr lang="en-US" sz="2800" dirty="0"/>
          </a:p>
          <a:p>
            <a:r>
              <a:rPr lang="en-US" sz="2800" dirty="0"/>
              <a:t>Project Initiation and Planning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3E76-AB48-31DE-3088-1240B63E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36F-7F81-F128-8BEB-4A78A7A4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Intangible benefits </a:t>
            </a:r>
          </a:p>
          <a:p>
            <a:r>
              <a:rPr lang="en-US" dirty="0"/>
              <a:t>refer to items that </a:t>
            </a:r>
            <a:r>
              <a:rPr lang="en-US" b="1" dirty="0"/>
              <a:t>cannot</a:t>
            </a:r>
            <a:r>
              <a:rPr lang="en-US" dirty="0"/>
              <a:t> be measured in </a:t>
            </a:r>
            <a:r>
              <a:rPr lang="en-US" b="1" dirty="0"/>
              <a:t>dollars</a:t>
            </a:r>
            <a:r>
              <a:rPr lang="en-US" dirty="0"/>
              <a:t> and with certainty.</a:t>
            </a:r>
          </a:p>
          <a:p>
            <a:r>
              <a:rPr lang="en-US" dirty="0"/>
              <a:t>These benefits have </a:t>
            </a:r>
            <a:r>
              <a:rPr lang="en-US" b="1" dirty="0"/>
              <a:t>direct</a:t>
            </a:r>
            <a:r>
              <a:rPr lang="en-US" dirty="0"/>
              <a:t> </a:t>
            </a:r>
            <a:r>
              <a:rPr lang="en-US" b="1" dirty="0"/>
              <a:t>organizational</a:t>
            </a:r>
            <a:r>
              <a:rPr lang="en-US" dirty="0"/>
              <a:t> </a:t>
            </a:r>
            <a:r>
              <a:rPr lang="en-US" b="1" dirty="0"/>
              <a:t>benefits</a:t>
            </a:r>
            <a:r>
              <a:rPr lang="en-US" dirty="0"/>
              <a:t>, such as</a:t>
            </a:r>
          </a:p>
          <a:p>
            <a:pPr lvl="1"/>
            <a:r>
              <a:rPr lang="en-US" dirty="0"/>
              <a:t>improvement of employee morale</a:t>
            </a:r>
          </a:p>
          <a:p>
            <a:pPr lvl="1"/>
            <a:r>
              <a:rPr lang="en-US" dirty="0"/>
              <a:t>Faster decision making</a:t>
            </a:r>
          </a:p>
          <a:p>
            <a:pPr lvl="1"/>
            <a:r>
              <a:rPr lang="en-US" dirty="0"/>
              <a:t>Improved efficiency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Availability of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CD3-C3A2-41BE-7A2F-F76B8C17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DC52-CC1A-31FA-8B8D-C3FA55CA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E56-B13E-4D76-6497-65AA9842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Determining Project Costs </a:t>
            </a:r>
          </a:p>
          <a:p>
            <a:r>
              <a:rPr lang="en-US" dirty="0"/>
              <a:t>Similar to benefits, an information system can have both tangible and intangible costs. </a:t>
            </a:r>
          </a:p>
          <a:p>
            <a:pPr marL="0" indent="0">
              <a:buNone/>
            </a:pPr>
            <a:r>
              <a:rPr lang="en-US" b="1" dirty="0"/>
              <a:t>1. Tangible costs </a:t>
            </a:r>
          </a:p>
          <a:p>
            <a:r>
              <a:rPr lang="en-US" dirty="0"/>
              <a:t>refer to items that can be </a:t>
            </a:r>
            <a:r>
              <a:rPr lang="en-US" b="1" dirty="0"/>
              <a:t>measured in dollars </a:t>
            </a:r>
            <a:r>
              <a:rPr lang="en-US" dirty="0"/>
              <a:t>and with certainty. </a:t>
            </a:r>
          </a:p>
          <a:p>
            <a:r>
              <a:rPr lang="en-US" dirty="0" err="1"/>
              <a:t>Eg</a:t>
            </a:r>
            <a:r>
              <a:rPr lang="en-US" dirty="0"/>
              <a:t>, hardware costs, labor costs, and operational costs including employee training and building renovations. </a:t>
            </a:r>
          </a:p>
          <a:p>
            <a:pPr marL="0" indent="0">
              <a:buNone/>
            </a:pPr>
            <a:r>
              <a:rPr lang="en-US" b="1" dirty="0"/>
              <a:t>2. Intangible costs </a:t>
            </a:r>
          </a:p>
          <a:p>
            <a:r>
              <a:rPr lang="en-US" dirty="0"/>
              <a:t>Can not be </a:t>
            </a:r>
            <a:r>
              <a:rPr lang="en-US" b="1" dirty="0"/>
              <a:t>measured in dollars </a:t>
            </a:r>
            <a:r>
              <a:rPr lang="en-US" dirty="0"/>
              <a:t>and with certainty. </a:t>
            </a:r>
          </a:p>
          <a:p>
            <a:r>
              <a:rPr lang="en-US" dirty="0" err="1"/>
              <a:t>Eg</a:t>
            </a:r>
            <a:r>
              <a:rPr lang="en-US" dirty="0"/>
              <a:t>, loss of customer goodwill, employee morale, or operational inefficiency.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A8AF-2043-01D6-1645-6559B7E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222C-43E3-50DC-646E-9DDDC7A1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5A7-BFAD-A5FD-3615-3C934005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 of a cost–benefit analysis</a:t>
            </a:r>
          </a:p>
          <a:p>
            <a:r>
              <a:rPr lang="en-US" dirty="0"/>
              <a:t>One goal of a cost–benefit analysis is to accurately </a:t>
            </a:r>
            <a:r>
              <a:rPr lang="en-US" b="1" dirty="0"/>
              <a:t>determine</a:t>
            </a:r>
            <a:r>
              <a:rPr lang="en-US" dirty="0"/>
              <a:t> the </a:t>
            </a:r>
            <a:r>
              <a:rPr lang="en-US" b="1" dirty="0"/>
              <a:t>total cost of ownership </a:t>
            </a:r>
            <a:r>
              <a:rPr lang="en-US" dirty="0"/>
              <a:t>(TCO) for an investment. </a:t>
            </a:r>
          </a:p>
          <a:p>
            <a:r>
              <a:rPr lang="en-US" dirty="0"/>
              <a:t>TCO is focused on understanding </a:t>
            </a:r>
          </a:p>
          <a:p>
            <a:pPr lvl="1"/>
            <a:r>
              <a:rPr lang="en-US" sz="2800" b="1" dirty="0"/>
              <a:t>total cost </a:t>
            </a:r>
            <a:r>
              <a:rPr lang="en-US" sz="2800" dirty="0"/>
              <a:t>of </a:t>
            </a:r>
            <a:r>
              <a:rPr lang="en-US" sz="2800" b="1" dirty="0"/>
              <a:t>acquisition</a:t>
            </a:r>
            <a:r>
              <a:rPr lang="en-US" sz="2800" dirty="0"/>
              <a:t> as well as</a:t>
            </a:r>
          </a:p>
          <a:p>
            <a:pPr lvl="1"/>
            <a:r>
              <a:rPr lang="en-US" sz="2800" dirty="0"/>
              <a:t>all costs associated with </a:t>
            </a:r>
            <a:r>
              <a:rPr lang="en-US" sz="2800" b="1" dirty="0"/>
              <a:t>ongoing</a:t>
            </a:r>
            <a:r>
              <a:rPr lang="en-US" sz="2800" dirty="0"/>
              <a:t> </a:t>
            </a:r>
            <a:r>
              <a:rPr lang="en-US" sz="2800" b="1" dirty="0"/>
              <a:t>use</a:t>
            </a:r>
            <a:r>
              <a:rPr lang="en-US" sz="2800" dirty="0"/>
              <a:t> and </a:t>
            </a:r>
            <a:r>
              <a:rPr lang="en-US" sz="2800" b="1" dirty="0"/>
              <a:t>maintenance</a:t>
            </a:r>
            <a:r>
              <a:rPr lang="en-US" sz="2800" dirty="0"/>
              <a:t> of a system. </a:t>
            </a:r>
          </a:p>
          <a:p>
            <a:r>
              <a:rPr lang="en-US" dirty="0"/>
              <a:t>Also determine development costs as either </a:t>
            </a:r>
          </a:p>
          <a:p>
            <a:pPr lvl="1"/>
            <a:r>
              <a:rPr lang="en-US" sz="2800" b="1" dirty="0"/>
              <a:t>onetime</a:t>
            </a:r>
            <a:r>
              <a:rPr lang="en-US" sz="2800" dirty="0"/>
              <a:t> cost or </a:t>
            </a:r>
          </a:p>
          <a:p>
            <a:pPr lvl="1"/>
            <a:r>
              <a:rPr lang="en-US" sz="2800" b="1" dirty="0"/>
              <a:t>recurring </a:t>
            </a:r>
            <a:r>
              <a:rPr lang="en-US" sz="2800" dirty="0"/>
              <a:t>cost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7D1-4B2C-3C53-2715-5ECD8476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B43-5B0D-B86A-AAC7-961B5823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CC36-C7EA-0BA2-E80D-437DB5A5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One-time costs </a:t>
            </a:r>
          </a:p>
          <a:p>
            <a:r>
              <a:rPr lang="en-US" dirty="0"/>
              <a:t>refer to the </a:t>
            </a:r>
            <a:r>
              <a:rPr lang="en-US" b="1" dirty="0"/>
              <a:t>cost</a:t>
            </a:r>
            <a:r>
              <a:rPr lang="en-US" dirty="0"/>
              <a:t> associated with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initiation</a:t>
            </a:r>
            <a:r>
              <a:rPr lang="en-US" dirty="0"/>
              <a:t> and development and the</a:t>
            </a:r>
            <a:r>
              <a:rPr lang="en-US" b="1" dirty="0"/>
              <a:t> start-up </a:t>
            </a:r>
            <a:r>
              <a:rPr lang="en-US" dirty="0"/>
              <a:t>of the system. </a:t>
            </a:r>
          </a:p>
          <a:p>
            <a:r>
              <a:rPr lang="en-US" dirty="0"/>
              <a:t>These costs typically encompass activities such as </a:t>
            </a:r>
          </a:p>
          <a:p>
            <a:pPr lvl="1"/>
            <a:r>
              <a:rPr lang="en-US" sz="2800" dirty="0"/>
              <a:t>systems development</a:t>
            </a:r>
          </a:p>
          <a:p>
            <a:pPr lvl="1"/>
            <a:r>
              <a:rPr lang="en-US" sz="2800" dirty="0"/>
              <a:t>new hardware </a:t>
            </a:r>
          </a:p>
          <a:p>
            <a:pPr lvl="1"/>
            <a:r>
              <a:rPr lang="en-US" sz="2800" dirty="0"/>
              <a:t>software purchases </a:t>
            </a:r>
          </a:p>
          <a:p>
            <a:pPr lvl="1"/>
            <a:r>
              <a:rPr lang="en-US" sz="2800" dirty="0"/>
              <a:t>user training</a:t>
            </a:r>
          </a:p>
          <a:p>
            <a:pPr lvl="1"/>
            <a:r>
              <a:rPr lang="en-US" sz="2800" dirty="0"/>
              <a:t>site preparation</a:t>
            </a:r>
          </a:p>
          <a:p>
            <a:pPr lvl="1"/>
            <a:r>
              <a:rPr lang="en-US" sz="2800" dirty="0"/>
              <a:t>data or system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D5F0C-7787-910D-A00F-19EB025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0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1CB5-846C-70F7-FD15-4E98CD45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A42-8289-2F0D-1A33-BEA5BB96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Recurring costs </a:t>
            </a:r>
          </a:p>
          <a:p>
            <a:r>
              <a:rPr lang="en-US" dirty="0"/>
              <a:t>refer to those costs resulting from the </a:t>
            </a:r>
            <a:r>
              <a:rPr lang="en-US" b="1" dirty="0"/>
              <a:t>ongoing</a:t>
            </a:r>
            <a:r>
              <a:rPr lang="en-US" dirty="0"/>
              <a:t> </a:t>
            </a:r>
            <a:r>
              <a:rPr lang="en-US" b="1" dirty="0"/>
              <a:t>evolution</a:t>
            </a:r>
            <a:r>
              <a:rPr lang="en-US" dirty="0"/>
              <a:t> and use of the </a:t>
            </a:r>
            <a:r>
              <a:rPr lang="en-US" b="1" dirty="0"/>
              <a:t>system.</a:t>
            </a:r>
            <a:r>
              <a:rPr lang="en-US" dirty="0"/>
              <a:t> </a:t>
            </a:r>
          </a:p>
          <a:p>
            <a:r>
              <a:rPr lang="en-US" dirty="0"/>
              <a:t>Examples of these costs typically include</a:t>
            </a:r>
          </a:p>
          <a:p>
            <a:pPr lvl="1"/>
            <a:r>
              <a:rPr lang="en-US" sz="2800" dirty="0"/>
              <a:t>Application software maintenance </a:t>
            </a:r>
          </a:p>
          <a:p>
            <a:pPr lvl="1"/>
            <a:r>
              <a:rPr lang="en-US" sz="2800" dirty="0"/>
              <a:t>Incremental data storage expenses </a:t>
            </a:r>
          </a:p>
          <a:p>
            <a:pPr lvl="1"/>
            <a:r>
              <a:rPr lang="en-US" sz="2800" dirty="0"/>
              <a:t>Incremental communications </a:t>
            </a:r>
          </a:p>
          <a:p>
            <a:pPr lvl="1"/>
            <a:r>
              <a:rPr lang="en-US" sz="2800" dirty="0"/>
              <a:t>New software and hardware leases </a:t>
            </a:r>
          </a:p>
          <a:p>
            <a:pPr lvl="1"/>
            <a:r>
              <a:rPr lang="en-US" sz="2800" dirty="0"/>
              <a:t>Supplies and other expenses (e.g., paper, forms, data center personnel)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6233-9918-FF26-CFAC-7737054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5ACD-2CB2-1A25-8B13-69F20044D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0E71-3E7A-E9EF-EA41-E3108CCC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b="1" dirty="0"/>
              <a:t>one-time</a:t>
            </a:r>
            <a:r>
              <a:rPr lang="en-US" dirty="0"/>
              <a:t> and </a:t>
            </a:r>
            <a:r>
              <a:rPr lang="en-US" b="1" dirty="0"/>
              <a:t>recurring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 can consist of items that are </a:t>
            </a:r>
            <a:r>
              <a:rPr lang="en-US" b="1" dirty="0"/>
              <a:t>fixed</a:t>
            </a:r>
            <a:r>
              <a:rPr lang="en-US" dirty="0"/>
              <a:t> or </a:t>
            </a:r>
            <a:r>
              <a:rPr lang="en-US" b="1" dirty="0"/>
              <a:t>variable</a:t>
            </a:r>
            <a:r>
              <a:rPr lang="en-US" dirty="0"/>
              <a:t> in nature. </a:t>
            </a:r>
          </a:p>
          <a:p>
            <a:pPr marL="0" indent="0">
              <a:buNone/>
            </a:pPr>
            <a:r>
              <a:rPr lang="en-US" b="1" dirty="0"/>
              <a:t>1. Fixed costs </a:t>
            </a:r>
          </a:p>
          <a:p>
            <a:r>
              <a:rPr lang="en-US" dirty="0"/>
              <a:t>are costs that are </a:t>
            </a:r>
            <a:r>
              <a:rPr lang="en-US" b="1" dirty="0"/>
              <a:t>billed</a:t>
            </a:r>
            <a:r>
              <a:rPr lang="en-US" dirty="0"/>
              <a:t> or </a:t>
            </a:r>
            <a:r>
              <a:rPr lang="en-US" b="1" dirty="0"/>
              <a:t>incurred</a:t>
            </a:r>
            <a:r>
              <a:rPr lang="en-US" dirty="0"/>
              <a:t> at a regular interval and usually at a </a:t>
            </a:r>
            <a:r>
              <a:rPr lang="en-US" b="1" dirty="0"/>
              <a:t>fixed rate </a:t>
            </a:r>
          </a:p>
          <a:p>
            <a:pPr lvl="1"/>
            <a:r>
              <a:rPr lang="en-US" sz="2800" b="1" dirty="0" err="1"/>
              <a:t>Eg</a:t>
            </a:r>
            <a:r>
              <a:rPr lang="en-US" sz="2800" b="1" dirty="0"/>
              <a:t>, </a:t>
            </a:r>
            <a:r>
              <a:rPr lang="en-US" sz="2800" dirty="0"/>
              <a:t>a facility lease payment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/>
              <a:t>2. Variable costs </a:t>
            </a:r>
          </a:p>
          <a:p>
            <a:r>
              <a:rPr lang="en-US" dirty="0"/>
              <a:t>are items that </a:t>
            </a:r>
            <a:r>
              <a:rPr lang="en-US" b="1" dirty="0"/>
              <a:t>vary</a:t>
            </a:r>
            <a:r>
              <a:rPr lang="en-US" dirty="0"/>
              <a:t> in </a:t>
            </a:r>
            <a:r>
              <a:rPr lang="en-US" b="1" dirty="0"/>
              <a:t>relation</a:t>
            </a:r>
            <a:r>
              <a:rPr lang="en-US" dirty="0"/>
              <a:t> to usage </a:t>
            </a:r>
          </a:p>
          <a:p>
            <a:pPr lvl="1"/>
            <a:r>
              <a:rPr lang="en-US" sz="2800" b="1" dirty="0" err="1"/>
              <a:t>Eg</a:t>
            </a:r>
            <a:r>
              <a:rPr lang="en-US" sz="2800" b="1" dirty="0"/>
              <a:t>, </a:t>
            </a:r>
            <a:r>
              <a:rPr lang="en-US" sz="2800" dirty="0"/>
              <a:t>long-distance phone charges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78DE-4B65-982E-8397-22789985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4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3261A-E4D3-7133-DAFA-BB7F1E537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571C-63ED-AECA-6B0F-517290B3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Time Value of Money (TVM)</a:t>
            </a:r>
          </a:p>
          <a:p>
            <a:r>
              <a:rPr lang="en-US" b="1" dirty="0"/>
              <a:t>time = money </a:t>
            </a:r>
            <a:r>
              <a:rPr lang="en-US" dirty="0"/>
              <a:t>concept</a:t>
            </a:r>
          </a:p>
          <a:p>
            <a:r>
              <a:rPr lang="en-US" dirty="0"/>
              <a:t>reflects the notion that </a:t>
            </a:r>
            <a:r>
              <a:rPr lang="en-US" b="1" dirty="0"/>
              <a:t>money</a:t>
            </a:r>
            <a:r>
              <a:rPr lang="en-US" dirty="0"/>
              <a:t> </a:t>
            </a:r>
            <a:r>
              <a:rPr lang="en-US" b="1" dirty="0"/>
              <a:t>available</a:t>
            </a:r>
            <a:r>
              <a:rPr lang="en-US" dirty="0"/>
              <a:t> </a:t>
            </a:r>
            <a:r>
              <a:rPr lang="en-US" b="1" dirty="0"/>
              <a:t>today</a:t>
            </a:r>
            <a:r>
              <a:rPr lang="en-US" dirty="0"/>
              <a:t> is worth more than the </a:t>
            </a:r>
            <a:r>
              <a:rPr lang="en-US" b="1" dirty="0"/>
              <a:t>same amount tomorrow</a:t>
            </a:r>
            <a:r>
              <a:rPr lang="en-US" dirty="0"/>
              <a:t>. </a:t>
            </a:r>
          </a:p>
          <a:p>
            <a:pPr lvl="1"/>
            <a:r>
              <a:rPr lang="en-US" sz="2800" dirty="0"/>
              <a:t>i.e. compares present cash outlays to future return</a:t>
            </a:r>
          </a:p>
          <a:p>
            <a:r>
              <a:rPr lang="en-US" dirty="0"/>
              <a:t>the development of an information system has both </a:t>
            </a:r>
            <a:r>
              <a:rPr lang="en-US" b="1" dirty="0"/>
              <a:t>one-time</a:t>
            </a:r>
            <a:r>
              <a:rPr lang="en-US" dirty="0"/>
              <a:t> and </a:t>
            </a:r>
            <a:r>
              <a:rPr lang="en-US" b="1" dirty="0"/>
              <a:t>recurring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. </a:t>
            </a:r>
          </a:p>
          <a:p>
            <a:r>
              <a:rPr lang="en-US" dirty="0"/>
              <a:t>also, </a:t>
            </a:r>
            <a:r>
              <a:rPr lang="en-US" b="1" dirty="0"/>
              <a:t>benefits</a:t>
            </a:r>
            <a:r>
              <a:rPr lang="en-US" dirty="0"/>
              <a:t> from systems development will likely occur sometime in the </a:t>
            </a:r>
            <a:r>
              <a:rPr lang="en-US" b="1" dirty="0"/>
              <a:t>future</a:t>
            </a:r>
            <a:r>
              <a:rPr lang="en-US" dirty="0"/>
              <a:t>. </a:t>
            </a:r>
          </a:p>
          <a:p>
            <a:r>
              <a:rPr lang="en-US" dirty="0"/>
              <a:t>all costs and benefits must be </a:t>
            </a:r>
            <a:r>
              <a:rPr lang="en-US" b="1" dirty="0"/>
              <a:t>viewed</a:t>
            </a:r>
            <a:r>
              <a:rPr lang="en-US" dirty="0"/>
              <a:t> in </a:t>
            </a:r>
            <a:r>
              <a:rPr lang="en-US" b="1" dirty="0"/>
              <a:t>relation</a:t>
            </a:r>
            <a:r>
              <a:rPr lang="en-US" dirty="0"/>
              <a:t> to their </a:t>
            </a:r>
            <a:r>
              <a:rPr lang="en-US" b="1" dirty="0"/>
              <a:t>present</a:t>
            </a:r>
            <a:r>
              <a:rPr lang="en-US" dirty="0"/>
              <a:t> value when </a:t>
            </a:r>
            <a:r>
              <a:rPr lang="en-US" b="1" dirty="0"/>
              <a:t>comparing</a:t>
            </a:r>
            <a:r>
              <a:rPr lang="en-US" dirty="0"/>
              <a:t> </a:t>
            </a:r>
            <a:r>
              <a:rPr lang="en-US" b="1" dirty="0"/>
              <a:t>investment</a:t>
            </a:r>
            <a:r>
              <a:rPr lang="en-US" dirty="0"/>
              <a:t> options.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worth of a company now vs after 5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D650-3FC8-04E8-58E6-FE0D5B0A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733E-06C4-D192-7CE9-3B9D7BFE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Cost-Benefit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C6B4-8E66-B216-15C4-EDBB94FA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1217812" cy="517601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Net Present Value (NVP)</a:t>
            </a:r>
          </a:p>
          <a:p>
            <a:r>
              <a:rPr lang="en-US" dirty="0"/>
              <a:t>Present value is the current value of a dollar at any in the future. It is calculated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PVn</a:t>
            </a:r>
            <a:r>
              <a:rPr lang="en-US" dirty="0"/>
              <a:t> is </a:t>
            </a:r>
            <a:r>
              <a:rPr lang="en-US" b="1" dirty="0"/>
              <a:t>present value </a:t>
            </a:r>
            <a:r>
              <a:rPr lang="en-US" dirty="0"/>
              <a:t>of Y dollars in n years from now when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the </a:t>
            </a:r>
            <a:r>
              <a:rPr lang="en-US" b="1" dirty="0"/>
              <a:t>discount rate. </a:t>
            </a:r>
          </a:p>
          <a:p>
            <a:r>
              <a:rPr lang="en-US" dirty="0"/>
              <a:t>To calculate </a:t>
            </a:r>
            <a:r>
              <a:rPr lang="en-US" b="1" dirty="0"/>
              <a:t>net present value </a:t>
            </a:r>
            <a:r>
              <a:rPr lang="en-US" dirty="0"/>
              <a:t>(NVP), simply add the </a:t>
            </a:r>
            <a:r>
              <a:rPr lang="en-US" b="1" dirty="0"/>
              <a:t>present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calculated </a:t>
            </a:r>
            <a:r>
              <a:rPr lang="en-US" b="1" dirty="0"/>
              <a:t>previously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Discount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or cost of capital- The rate at which money can be borrowed or </a:t>
            </a:r>
            <a:r>
              <a:rPr lang="en-US" b="1" dirty="0"/>
              <a:t>invested</a:t>
            </a:r>
            <a:r>
              <a:rPr lang="en-US" dirty="0"/>
              <a:t>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4DC7F-5882-C56F-2BF4-059F98E7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EFC6F-88B0-9E6D-E084-467FF5C9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14" y="2816844"/>
            <a:ext cx="2978645" cy="12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9471-0F69-C5E5-3021-F2CA5F0A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FCF1-9279-F5FE-2457-26BFEEE6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835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Return on Investment (ROI)</a:t>
            </a:r>
          </a:p>
          <a:p>
            <a:r>
              <a:rPr lang="en-US" sz="2800" dirty="0"/>
              <a:t> is the ratio of </a:t>
            </a:r>
            <a:r>
              <a:rPr lang="en-US" sz="2800" b="1" dirty="0"/>
              <a:t>net cash receipts </a:t>
            </a:r>
            <a:r>
              <a:rPr lang="en-US" sz="2800" dirty="0"/>
              <a:t>of the project divided by the cash outlays the </a:t>
            </a:r>
            <a:r>
              <a:rPr lang="en-US" sz="2800" b="1" dirty="0"/>
              <a:t>cash outlays </a:t>
            </a:r>
            <a:r>
              <a:rPr lang="en-US" sz="2800" dirty="0"/>
              <a:t>of the project. </a:t>
            </a:r>
          </a:p>
          <a:p>
            <a:r>
              <a:rPr lang="en-US" sz="2800" dirty="0"/>
              <a:t>Firms choose the project that provides the highest </a:t>
            </a:r>
            <a:r>
              <a:rPr lang="en-US" sz="2800" b="1" dirty="0"/>
              <a:t>ROI</a:t>
            </a:r>
            <a:r>
              <a:rPr lang="en-US" sz="2800" dirty="0"/>
              <a:t>.</a:t>
            </a:r>
          </a:p>
          <a:p>
            <a:r>
              <a:rPr lang="en-US" dirty="0"/>
              <a:t>Expressed as: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FF9CA-D843-1821-409F-F19CD4D0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44AE4-263A-00C8-6778-D9F6BBC12A73}"/>
              </a:ext>
            </a:extLst>
          </p:cNvPr>
          <p:cNvGrpSpPr/>
          <p:nvPr/>
        </p:nvGrpSpPr>
        <p:grpSpPr>
          <a:xfrm>
            <a:off x="1362221" y="3963571"/>
            <a:ext cx="9467558" cy="1477104"/>
            <a:chOff x="1364566" y="3429000"/>
            <a:chExt cx="9467558" cy="14771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B6DBC2-FD5F-9D04-70CA-B56873695858}"/>
                </a:ext>
              </a:extLst>
            </p:cNvPr>
            <p:cNvSpPr/>
            <p:nvPr/>
          </p:nvSpPr>
          <p:spPr>
            <a:xfrm>
              <a:off x="1364566" y="3429000"/>
              <a:ext cx="9467558" cy="1477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Overall return on investment (ROI) = 		Overall NPV</a:t>
              </a:r>
            </a:p>
            <a:p>
              <a:pPr algn="ctr"/>
              <a:r>
                <a:rPr lang="en-US" sz="2800" dirty="0"/>
                <a:t>				       			NPV of all costs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8F9F74-3899-D1E0-D883-8529827DDC21}"/>
                </a:ext>
              </a:extLst>
            </p:cNvPr>
            <p:cNvCxnSpPr>
              <a:cxnSpLocks/>
            </p:cNvCxnSpPr>
            <p:nvPr/>
          </p:nvCxnSpPr>
          <p:spPr>
            <a:xfrm>
              <a:off x="7950004" y="4167552"/>
              <a:ext cx="2587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03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C063-AA00-17EC-8FA2-9A97B84E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7F55-A895-3463-2025-B55BA00F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Break-Even Analysis (BEA)</a:t>
            </a:r>
          </a:p>
          <a:p>
            <a:r>
              <a:rPr lang="en-US" sz="2800" dirty="0"/>
              <a:t>is a type of cost-benefit analysis to </a:t>
            </a:r>
            <a:r>
              <a:rPr lang="en-US" sz="2800" b="1" dirty="0"/>
              <a:t>identify</a:t>
            </a:r>
            <a:r>
              <a:rPr lang="en-US" sz="2800" dirty="0"/>
              <a:t> at </a:t>
            </a:r>
            <a:r>
              <a:rPr lang="en-US" sz="2800" b="1" dirty="0"/>
              <a:t>what point benefits</a:t>
            </a:r>
            <a:r>
              <a:rPr lang="en-US" sz="2800" dirty="0"/>
              <a:t> equal </a:t>
            </a:r>
            <a:r>
              <a:rPr lang="en-US" sz="2800" b="1" dirty="0"/>
              <a:t>costs</a:t>
            </a:r>
            <a:r>
              <a:rPr lang="en-US" sz="2800" dirty="0"/>
              <a:t>.</a:t>
            </a:r>
          </a:p>
          <a:p>
            <a:r>
              <a:rPr lang="en-US" sz="2800" dirty="0"/>
              <a:t>usually expressed as </a:t>
            </a:r>
            <a:r>
              <a:rPr lang="en-US" sz="2800" b="1" dirty="0"/>
              <a:t>amount</a:t>
            </a:r>
            <a:r>
              <a:rPr lang="en-US" sz="2800" dirty="0"/>
              <a:t> of </a:t>
            </a:r>
            <a:r>
              <a:rPr lang="en-US" sz="2800" b="1" dirty="0"/>
              <a:t>revenue</a:t>
            </a:r>
            <a:r>
              <a:rPr lang="en-US" sz="2800" dirty="0"/>
              <a:t>, that must be realized for the </a:t>
            </a:r>
            <a:r>
              <a:rPr lang="en-US" sz="2800" b="1" dirty="0"/>
              <a:t>firm</a:t>
            </a:r>
            <a:r>
              <a:rPr lang="en-US" sz="2800" dirty="0"/>
              <a:t> to have neither </a:t>
            </a:r>
            <a:r>
              <a:rPr lang="en-US" sz="2800" b="1" dirty="0"/>
              <a:t>profit</a:t>
            </a:r>
            <a:r>
              <a:rPr lang="en-US" sz="2800" dirty="0"/>
              <a:t> or </a:t>
            </a:r>
            <a:r>
              <a:rPr lang="en-US" sz="2800" b="1" dirty="0"/>
              <a:t>loss</a:t>
            </a:r>
            <a:r>
              <a:rPr lang="en-US" sz="2800" dirty="0"/>
              <a:t>. </a:t>
            </a:r>
          </a:p>
          <a:p>
            <a:r>
              <a:rPr lang="en-US" sz="2800" dirty="0"/>
              <a:t>It uses a </a:t>
            </a:r>
            <a:r>
              <a:rPr lang="en-US" sz="2800" b="1" dirty="0"/>
              <a:t>minimum</a:t>
            </a:r>
            <a:r>
              <a:rPr lang="en-US" sz="2800" dirty="0"/>
              <a:t> </a:t>
            </a:r>
            <a:r>
              <a:rPr lang="en-US" sz="2800" b="1" dirty="0"/>
              <a:t>revenue</a:t>
            </a:r>
            <a:r>
              <a:rPr lang="en-US" sz="2800" dirty="0"/>
              <a:t> </a:t>
            </a:r>
            <a:r>
              <a:rPr lang="en-US" sz="2800" b="1" dirty="0"/>
              <a:t>target</a:t>
            </a:r>
            <a:r>
              <a:rPr lang="en-US" sz="2800" dirty="0"/>
              <a:t>. </a:t>
            </a:r>
          </a:p>
          <a:p>
            <a:r>
              <a:rPr lang="en-US" sz="2800" dirty="0"/>
              <a:t>It can be </a:t>
            </a:r>
            <a:r>
              <a:rPr lang="en-US" sz="2800" b="1" dirty="0"/>
              <a:t>expressed</a:t>
            </a:r>
            <a:r>
              <a:rPr lang="en-US" sz="2800" dirty="0"/>
              <a:t> in </a:t>
            </a:r>
            <a:r>
              <a:rPr lang="en-US" sz="2800" b="1" dirty="0"/>
              <a:t>numbers</a:t>
            </a:r>
            <a:r>
              <a:rPr lang="en-US" sz="2800" dirty="0"/>
              <a:t> or by use of </a:t>
            </a:r>
            <a:r>
              <a:rPr lang="en-US" sz="2800" b="1" dirty="0"/>
              <a:t>graphs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52112-9437-031E-B519-383A20E6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B85D45-4BD1-AC87-F60D-D1E4EC70E249}"/>
              </a:ext>
            </a:extLst>
          </p:cNvPr>
          <p:cNvGrpSpPr/>
          <p:nvPr/>
        </p:nvGrpSpPr>
        <p:grpSpPr>
          <a:xfrm>
            <a:off x="954258" y="4541622"/>
            <a:ext cx="10721926" cy="1477104"/>
            <a:chOff x="1364566" y="3429000"/>
            <a:chExt cx="9467558" cy="14771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548E6E-4BA9-23D6-16A3-25B6292A407F}"/>
                </a:ext>
              </a:extLst>
            </p:cNvPr>
            <p:cNvSpPr/>
            <p:nvPr/>
          </p:nvSpPr>
          <p:spPr>
            <a:xfrm>
              <a:off x="1364566" y="3429000"/>
              <a:ext cx="9467558" cy="1477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Break-even ratio (BEA) = 	Yearly NPV cash flow - Overall NPV cash flow 						Yearly NPV cash flow		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A72B3A-6B0F-27FB-B4C0-FFF343C98F3A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40" y="4167552"/>
              <a:ext cx="58788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4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sz="5400" dirty="0"/>
              <a:t>Initiation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first</a:t>
            </a:r>
            <a:r>
              <a:rPr lang="en-US" dirty="0"/>
              <a:t>, project </a:t>
            </a:r>
            <a:r>
              <a:rPr lang="en-US" b="1" dirty="0"/>
              <a:t>identification</a:t>
            </a:r>
            <a:r>
              <a:rPr lang="en-US" dirty="0"/>
              <a:t> and </a:t>
            </a:r>
            <a:r>
              <a:rPr lang="en-US" b="1" dirty="0"/>
              <a:t>selection</a:t>
            </a:r>
            <a:r>
              <a:rPr lang="en-US" dirty="0"/>
              <a:t>, focuses on the </a:t>
            </a:r>
            <a:r>
              <a:rPr lang="en-US" b="1" dirty="0"/>
              <a:t>activities</a:t>
            </a:r>
            <a:r>
              <a:rPr lang="en-US" dirty="0"/>
              <a:t> where </a:t>
            </a:r>
            <a:r>
              <a:rPr lang="en-US" b="1" dirty="0"/>
              <a:t>need</a:t>
            </a:r>
            <a:r>
              <a:rPr lang="en-US" dirty="0"/>
              <a:t> for a </a:t>
            </a:r>
            <a:r>
              <a:rPr lang="en-US" b="1" dirty="0"/>
              <a:t>new</a:t>
            </a:r>
            <a:r>
              <a:rPr lang="en-US" dirty="0"/>
              <a:t> or </a:t>
            </a:r>
            <a:r>
              <a:rPr lang="en-US" b="1" dirty="0"/>
              <a:t>enhanced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is </a:t>
            </a:r>
            <a:r>
              <a:rPr lang="en-US" b="1" dirty="0"/>
              <a:t>recognized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often thought of as a “</a:t>
            </a:r>
            <a:r>
              <a:rPr lang="en-US" b="1" dirty="0"/>
              <a:t>pre project</a:t>
            </a:r>
            <a:r>
              <a:rPr lang="en-US" dirty="0"/>
              <a:t>” step in the life cycle. </a:t>
            </a:r>
          </a:p>
          <a:p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step is to </a:t>
            </a:r>
            <a:r>
              <a:rPr lang="en-US" b="1" dirty="0"/>
              <a:t>conduct</a:t>
            </a:r>
            <a:r>
              <a:rPr lang="en-US" dirty="0"/>
              <a:t> a more </a:t>
            </a:r>
            <a:r>
              <a:rPr lang="en-US" b="1" dirty="0"/>
              <a:t>detailed</a:t>
            </a:r>
            <a:r>
              <a:rPr lang="en-US" dirty="0"/>
              <a:t> </a:t>
            </a:r>
            <a:r>
              <a:rPr lang="en-US" b="1" dirty="0"/>
              <a:t>assessment</a:t>
            </a:r>
            <a:r>
              <a:rPr lang="en-US" dirty="0"/>
              <a:t> during </a:t>
            </a:r>
            <a:r>
              <a:rPr lang="en-US" b="1" dirty="0"/>
              <a:t>project initiating and planning. </a:t>
            </a:r>
          </a:p>
          <a:p>
            <a:r>
              <a:rPr lang="en-US" dirty="0"/>
              <a:t>This </a:t>
            </a:r>
            <a:r>
              <a:rPr lang="en-US" b="1" dirty="0"/>
              <a:t>assessment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focus on how the </a:t>
            </a:r>
            <a:r>
              <a:rPr lang="en-US" b="1" dirty="0"/>
              <a:t>proposed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will </a:t>
            </a:r>
            <a:r>
              <a:rPr lang="en-US" b="1" dirty="0"/>
              <a:t>operate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rather on </a:t>
            </a:r>
            <a:r>
              <a:rPr lang="en-US" b="1" dirty="0"/>
              <a:t>understanding</a:t>
            </a:r>
            <a:r>
              <a:rPr lang="en-US" dirty="0"/>
              <a:t> the </a:t>
            </a:r>
            <a:r>
              <a:rPr lang="en-US" b="1" dirty="0"/>
              <a:t>scope</a:t>
            </a:r>
            <a:r>
              <a:rPr lang="en-US" dirty="0"/>
              <a:t> of a </a:t>
            </a:r>
            <a:r>
              <a:rPr lang="en-US" b="1" dirty="0"/>
              <a:t>proposed</a:t>
            </a:r>
            <a:r>
              <a:rPr lang="en-US" dirty="0"/>
              <a:t> </a:t>
            </a:r>
            <a:r>
              <a:rPr lang="en-US" b="1" dirty="0"/>
              <a:t>project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its </a:t>
            </a:r>
            <a:r>
              <a:rPr lang="en-US" b="1" dirty="0"/>
              <a:t>feasibility</a:t>
            </a:r>
            <a:r>
              <a:rPr lang="en-US" dirty="0"/>
              <a:t> of completion given the available resources.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3F566B-20FB-16D4-6185-3D630AF78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2" y="337625"/>
            <a:ext cx="10297550" cy="5890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AC89-98C6-1A66-83CB-4EA29FD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5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3A04B-2560-CFEB-D7A1-547C9A87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576BF-3F64-EFC0-0C2E-81DA9FB5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-1"/>
            <a:ext cx="8500755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E85F9-BE3C-A0DD-0402-B2C25E36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9C0F-5529-DF9A-3B40-B79B216E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253218"/>
            <a:ext cx="9312811" cy="6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B17A1-7DE2-0898-9F9A-E8AD5FE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4F18E-E9DB-9CF6-C521-1432F2FA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5" y="322263"/>
            <a:ext cx="10106465" cy="65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8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3CB9A-6A2D-1215-DF70-D8633640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3CF50-FDBB-5A43-97FB-2C2BAC6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379828"/>
            <a:ext cx="10002129" cy="63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8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ABAC7-D2DD-4216-56BB-65C3BF38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F7191-968F-847A-B664-47581037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61"/>
            <a:ext cx="10100604" cy="6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82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9CF37-58F5-3005-FAD5-5933439D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919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Q2. A system costs Rs.1,00,000 to install and Rs.8000 per month as recurring expenses. The benefit per year is Rs.1,50,000. Assuming interest rate 12%, what is payback period of investment?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One Time cost = 1,00,000 </a:t>
            </a:r>
          </a:p>
          <a:p>
            <a:pPr marL="0" indent="0">
              <a:buNone/>
            </a:pPr>
            <a:r>
              <a:rPr lang="en-US" dirty="0"/>
              <a:t>Recurring cost = 8000 per month= 8000*12= 96000</a:t>
            </a:r>
          </a:p>
          <a:p>
            <a:pPr marL="0" indent="0">
              <a:buNone/>
            </a:pPr>
            <a:r>
              <a:rPr lang="en-US" dirty="0"/>
              <a:t>Benefit= 1,50,000</a:t>
            </a:r>
          </a:p>
          <a:p>
            <a:pPr marL="0" indent="0">
              <a:buNone/>
            </a:pPr>
            <a:r>
              <a:rPr lang="en-US" dirty="0"/>
              <a:t>Interest rate= 12%</a:t>
            </a:r>
          </a:p>
          <a:p>
            <a:pPr marL="0" indent="0">
              <a:buNone/>
            </a:pPr>
            <a:r>
              <a:rPr lang="en-US" dirty="0"/>
              <a:t>Payback period = ?</a:t>
            </a:r>
          </a:p>
          <a:p>
            <a:pPr marL="0" indent="0">
              <a:buNone/>
            </a:pPr>
            <a:r>
              <a:rPr lang="en-US" dirty="0"/>
              <a:t>Ans= 2.22 year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F7DC5-D959-DDAD-6002-7BBC533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CDAB-1F7D-03FC-16B6-0B5BE64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6734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Q3. Assume monetary benefits of an information system of $70,000 the first year and increasing benefits of $10,000 a year for the next four years, one-time development costs of $90,000, and recurring costs of $40,000 per year over the duration of the system’s life. The discount rate for the company was 11 percent. Using a five-year time horizon, calculate the net present value of these costs and benefits. Also, calculate the overall return on investment and then present a breakeven analysis. At what point does breakeven occur?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PV1= 70000*</a:t>
            </a:r>
          </a:p>
          <a:p>
            <a:pPr marL="0" indent="0">
              <a:buNone/>
            </a:pPr>
            <a:r>
              <a:rPr lang="en-US" dirty="0"/>
              <a:t>PV2= 80000*</a:t>
            </a:r>
          </a:p>
          <a:p>
            <a:pPr marL="0" indent="0">
              <a:buNone/>
            </a:pPr>
            <a:r>
              <a:rPr lang="en-US" dirty="0"/>
              <a:t>PV3= 90000*</a:t>
            </a:r>
          </a:p>
          <a:p>
            <a:pPr marL="0" indent="0">
              <a:buNone/>
            </a:pPr>
            <a:r>
              <a:rPr lang="en-US" dirty="0"/>
              <a:t>PV4= 100000*</a:t>
            </a:r>
          </a:p>
          <a:p>
            <a:pPr marL="0" indent="0">
              <a:buNone/>
            </a:pPr>
            <a:r>
              <a:rPr lang="en-US" dirty="0"/>
              <a:t>Ans=2.81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B8B4-FBA2-C1D7-D41E-0A89C537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17DFA-3D83-90CE-2A2E-0E28A755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F2B9-56AF-1DE9-425A-C8FCAE64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673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Q5. A system costs Rs.2,00,000 to install. The profit per year is Rs.50,000. Assuming interest rate 6%, what is payback period of investment?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One Time cost = 2,00,000 </a:t>
            </a:r>
          </a:p>
          <a:p>
            <a:pPr marL="0" indent="0">
              <a:buNone/>
            </a:pPr>
            <a:r>
              <a:rPr lang="en-US" dirty="0"/>
              <a:t>Benefit= 50,000</a:t>
            </a:r>
          </a:p>
          <a:p>
            <a:pPr marL="0" indent="0">
              <a:buNone/>
            </a:pPr>
            <a:r>
              <a:rPr lang="en-US" dirty="0"/>
              <a:t>Interest rate= 6%</a:t>
            </a:r>
          </a:p>
          <a:p>
            <a:pPr marL="0" indent="0">
              <a:buNone/>
            </a:pPr>
            <a:r>
              <a:rPr lang="en-US" dirty="0"/>
              <a:t>Payback period =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713EE-44B7-3088-F074-A2DF44A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05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6707-FCB0-375B-7EBE-DE45C499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13538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PV for benefit</a:t>
            </a:r>
          </a:p>
          <a:p>
            <a:pPr marL="0" indent="0">
              <a:buNone/>
            </a:pPr>
            <a:r>
              <a:rPr lang="en-US" dirty="0"/>
              <a:t>PV1= 50000*(1/(1+6%)^1)= 47169</a:t>
            </a:r>
          </a:p>
          <a:p>
            <a:pPr marL="0" indent="0">
              <a:buNone/>
            </a:pPr>
            <a:r>
              <a:rPr lang="en-US" dirty="0"/>
              <a:t>PV2 = 50000*(1/(1+6%)^2)= 44499</a:t>
            </a:r>
          </a:p>
          <a:p>
            <a:pPr marL="0" indent="0">
              <a:buNone/>
            </a:pPr>
            <a:r>
              <a:rPr lang="en-US" dirty="0"/>
              <a:t>PV3 = 50000*(1/(1+6%)^3)= 41980</a:t>
            </a:r>
          </a:p>
          <a:p>
            <a:pPr marL="0" indent="0">
              <a:buNone/>
            </a:pPr>
            <a:r>
              <a:rPr lang="en-US" dirty="0"/>
              <a:t>PV4 = 50000*(1/(1+6%)^4)= 39604</a:t>
            </a:r>
          </a:p>
          <a:p>
            <a:pPr marL="0" indent="0">
              <a:buNone/>
            </a:pPr>
            <a:r>
              <a:rPr lang="en-US" dirty="0"/>
              <a:t>PV5 = 50000*(1/(1+6%)^5)= 37362</a:t>
            </a:r>
          </a:p>
          <a:p>
            <a:pPr marL="0" indent="0">
              <a:buNone/>
            </a:pPr>
            <a:r>
              <a:rPr lang="en-US" b="1" dirty="0"/>
              <a:t>Payback period</a:t>
            </a:r>
          </a:p>
          <a:p>
            <a:pPr marL="0" indent="0">
              <a:buNone/>
            </a:pPr>
            <a:r>
              <a:rPr lang="en-US" dirty="0"/>
              <a:t>Overall cash flow for one time cost for Year 0= -200000</a:t>
            </a:r>
          </a:p>
          <a:p>
            <a:pPr marL="0" indent="0">
              <a:buNone/>
            </a:pPr>
            <a:r>
              <a:rPr lang="en-US" dirty="0"/>
              <a:t>Overall cash flow for one time cost for Year 1= 47169+ (-200000)= -152831</a:t>
            </a:r>
          </a:p>
          <a:p>
            <a:pPr marL="0" indent="0">
              <a:buNone/>
            </a:pPr>
            <a:r>
              <a:rPr lang="en-US" dirty="0"/>
              <a:t>Overall cash flow for one time cost for Year 2= 44499 + (- 152831)= -108332</a:t>
            </a:r>
          </a:p>
          <a:p>
            <a:pPr marL="0" indent="0">
              <a:buNone/>
            </a:pPr>
            <a:r>
              <a:rPr lang="en-US" dirty="0"/>
              <a:t>Overall cash flow for one time cost for Year 3= 41980 + (- 108332)= -66352</a:t>
            </a:r>
          </a:p>
          <a:p>
            <a:pPr marL="0" indent="0">
              <a:buNone/>
            </a:pPr>
            <a:r>
              <a:rPr lang="en-US" dirty="0"/>
              <a:t>Overall cash flow for one time cost for Year 4= 39604 + (- 66352)= -26748</a:t>
            </a:r>
          </a:p>
          <a:p>
            <a:pPr marL="0" indent="0">
              <a:buNone/>
            </a:pPr>
            <a:r>
              <a:rPr lang="en-US" dirty="0"/>
              <a:t>Overall cash flow for one time cost for Year 5= 37362 + (- 26748)= 10614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743F-AA82-89B3-56C1-15A7AB66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AB1E-052E-EEAB-852B-FC54E424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Initiating and Planning IS Development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EEDD-5E04-7CFA-25DB-C63A0E39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38215"/>
          </a:xfrm>
        </p:spPr>
        <p:txBody>
          <a:bodyPr>
            <a:normAutofit/>
          </a:bodyPr>
          <a:lstStyle/>
          <a:p>
            <a:r>
              <a:rPr lang="en-US" b="1" dirty="0"/>
              <a:t>Two</a:t>
            </a:r>
            <a:r>
              <a:rPr lang="en-US" dirty="0"/>
              <a:t> major </a:t>
            </a:r>
            <a:r>
              <a:rPr lang="en-US" b="1" dirty="0"/>
              <a:t>activities</a:t>
            </a:r>
            <a:r>
              <a:rPr lang="en-US" dirty="0"/>
              <a:t> occur during project initiation and project planning:</a:t>
            </a:r>
          </a:p>
          <a:p>
            <a:pPr marL="514350" indent="-514350">
              <a:buAutoNum type="arabicPeriod"/>
            </a:pPr>
            <a:r>
              <a:rPr lang="en-US" b="1" dirty="0"/>
              <a:t>Project initiation </a:t>
            </a:r>
          </a:p>
          <a:p>
            <a:r>
              <a:rPr lang="en-US" dirty="0"/>
              <a:t>focuses on </a:t>
            </a:r>
            <a:r>
              <a:rPr lang="en-US" b="1" dirty="0"/>
              <a:t>activities</a:t>
            </a:r>
            <a:r>
              <a:rPr lang="en-US" dirty="0"/>
              <a:t> that will help </a:t>
            </a:r>
            <a:r>
              <a:rPr lang="en-US" b="1" dirty="0"/>
              <a:t>organize</a:t>
            </a:r>
            <a:r>
              <a:rPr lang="en-US" dirty="0"/>
              <a:t> a </a:t>
            </a:r>
            <a:r>
              <a:rPr lang="en-US" b="1" dirty="0"/>
              <a:t>team</a:t>
            </a:r>
            <a:r>
              <a:rPr lang="en-US" dirty="0"/>
              <a:t> to conduct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planning</a:t>
            </a:r>
            <a:r>
              <a:rPr lang="en-US" dirty="0"/>
              <a:t>. </a:t>
            </a:r>
          </a:p>
          <a:p>
            <a:r>
              <a:rPr lang="en-US" dirty="0"/>
              <a:t>one or more </a:t>
            </a:r>
            <a:r>
              <a:rPr lang="en-US" b="1" dirty="0"/>
              <a:t>analysts</a:t>
            </a:r>
            <a:r>
              <a:rPr lang="en-US" dirty="0"/>
              <a:t> are assigned to </a:t>
            </a:r>
            <a:r>
              <a:rPr lang="en-US" b="1" dirty="0"/>
              <a:t>work</a:t>
            </a:r>
            <a:r>
              <a:rPr lang="en-US" dirty="0"/>
              <a:t> with a </a:t>
            </a:r>
            <a:r>
              <a:rPr lang="en-US" b="1" dirty="0"/>
              <a:t>customer</a:t>
            </a:r>
            <a:r>
              <a:rPr lang="en-US" dirty="0"/>
              <a:t> to </a:t>
            </a:r>
            <a:r>
              <a:rPr lang="en-US" b="1" dirty="0"/>
              <a:t>establish</a:t>
            </a:r>
            <a:r>
              <a:rPr lang="en-US" dirty="0"/>
              <a:t> work </a:t>
            </a:r>
            <a:r>
              <a:rPr lang="en-US" b="1" dirty="0"/>
              <a:t>standards</a:t>
            </a:r>
            <a:r>
              <a:rPr lang="en-US" dirty="0"/>
              <a:t> and </a:t>
            </a:r>
            <a:r>
              <a:rPr lang="en-US" b="1" dirty="0"/>
              <a:t>communication</a:t>
            </a:r>
            <a:r>
              <a:rPr lang="en-US" dirty="0"/>
              <a:t> procedures.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BEA1-03EA-DF31-7237-E9664F96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8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5EF0-BF43-00F9-8DD5-7115E137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even ratio= (37362-10614)/37362= 0.71</a:t>
            </a:r>
          </a:p>
          <a:p>
            <a:pPr marL="0" indent="0">
              <a:buNone/>
            </a:pPr>
            <a:r>
              <a:rPr lang="en-US" dirty="0"/>
              <a:t>Break even occurs between year 4 and 5 so, payback period is 4.71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5C23E-83D3-1C24-EA5E-5584DC6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48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80BC-9A99-B222-90FC-B2A5C1D3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087"/>
            <a:ext cx="10515600" cy="5633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Q6. Initial investment in initial month= Rs.1,50,000 </a:t>
            </a:r>
          </a:p>
          <a:p>
            <a:pPr marL="0" indent="0">
              <a:buNone/>
            </a:pPr>
            <a:r>
              <a:rPr lang="en-US" dirty="0"/>
              <a:t>	Interest rate = 8%,  per month</a:t>
            </a:r>
          </a:p>
          <a:p>
            <a:pPr marL="0" indent="0">
              <a:buNone/>
            </a:pPr>
            <a:r>
              <a:rPr lang="en-US" dirty="0"/>
              <a:t>	Benefit in 1</a:t>
            </a:r>
            <a:r>
              <a:rPr lang="en-US" baseline="30000" dirty="0"/>
              <a:t>st</a:t>
            </a:r>
            <a:r>
              <a:rPr lang="en-US" dirty="0"/>
              <a:t> month = Rs.40,000. </a:t>
            </a:r>
          </a:p>
          <a:p>
            <a:pPr marL="0" indent="0">
              <a:buNone/>
            </a:pPr>
            <a:r>
              <a:rPr lang="en-US" dirty="0"/>
              <a:t>	Following 2 month benefit increases by Rs. 20000</a:t>
            </a:r>
          </a:p>
          <a:p>
            <a:pPr marL="0" indent="0">
              <a:buNone/>
            </a:pPr>
            <a:r>
              <a:rPr lang="en-US" dirty="0"/>
              <a:t>	but last month benefit is only Rs. 70000</a:t>
            </a:r>
          </a:p>
          <a:p>
            <a:pPr marL="0" indent="0">
              <a:buNone/>
            </a:pPr>
            <a:r>
              <a:rPr lang="en-US" dirty="0"/>
              <a:t>Calculate payback period of investment?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2C0B-DC60-B519-DA08-E2CA18E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CB6ED-0928-B1E7-408B-AAD63FA8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F5F-BDAD-3182-8E71-2F25C918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087"/>
            <a:ext cx="10515600" cy="56333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PV1= 40000*(1/(1+8%)^1)=</a:t>
            </a:r>
          </a:p>
          <a:p>
            <a:pPr marL="0" indent="0">
              <a:buNone/>
            </a:pPr>
            <a:r>
              <a:rPr lang="en-US" dirty="0"/>
              <a:t>PV2 = 60000*(1/(1+8%)^2)=</a:t>
            </a:r>
          </a:p>
          <a:p>
            <a:pPr marL="0" indent="0">
              <a:buNone/>
            </a:pPr>
            <a:r>
              <a:rPr lang="en-US" dirty="0"/>
              <a:t>PV3 = 80000*(1/(1+8%)^3)=</a:t>
            </a:r>
          </a:p>
          <a:p>
            <a:pPr marL="0" indent="0">
              <a:buNone/>
            </a:pPr>
            <a:r>
              <a:rPr lang="en-US" dirty="0"/>
              <a:t>PV4 = 70000*(1/(1+8%)^4)=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Ans=2.54 month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AC7D-A6CD-6408-3F83-5709EFDC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2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7"/>
            <a:ext cx="10515600" cy="6224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Six activities performed during </a:t>
            </a:r>
            <a:r>
              <a:rPr lang="en-US" b="1" dirty="0"/>
              <a:t>project initiation </a:t>
            </a:r>
            <a:r>
              <a:rPr lang="en-US" dirty="0"/>
              <a:t>are:</a:t>
            </a:r>
          </a:p>
          <a:p>
            <a:r>
              <a:rPr lang="en-US" dirty="0"/>
              <a:t>Establishing the Project Initiation Team</a:t>
            </a:r>
          </a:p>
          <a:p>
            <a:r>
              <a:rPr lang="en-US" dirty="0"/>
              <a:t>Establishing a Relationship with the Customer</a:t>
            </a:r>
          </a:p>
          <a:p>
            <a:r>
              <a:rPr lang="en-US" dirty="0"/>
              <a:t>Establishing the Project Initiation Plan</a:t>
            </a:r>
          </a:p>
          <a:p>
            <a:r>
              <a:rPr lang="en-US" dirty="0"/>
              <a:t>Establishing Management Procedures</a:t>
            </a:r>
          </a:p>
          <a:p>
            <a:r>
              <a:rPr lang="en-US" dirty="0"/>
              <a:t>Establishing the Project Management Environment and Project Workbook </a:t>
            </a:r>
          </a:p>
          <a:p>
            <a:r>
              <a:rPr lang="en-US" dirty="0"/>
              <a:t>Developing the Project Charter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"/>
            <a:ext cx="10515600" cy="6172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Project Planning</a:t>
            </a:r>
          </a:p>
          <a:p>
            <a:r>
              <a:rPr lang="en-US" dirty="0"/>
              <a:t>focuses on defining </a:t>
            </a:r>
            <a:r>
              <a:rPr lang="en-US" b="1" dirty="0"/>
              <a:t>clear</a:t>
            </a:r>
            <a:r>
              <a:rPr lang="en-US" dirty="0"/>
              <a:t>, discrete </a:t>
            </a:r>
            <a:r>
              <a:rPr lang="en-US" b="1" dirty="0"/>
              <a:t>tasks</a:t>
            </a:r>
            <a:r>
              <a:rPr lang="en-US" dirty="0"/>
              <a:t> and the work needed to complete each task. </a:t>
            </a:r>
          </a:p>
          <a:p>
            <a:r>
              <a:rPr lang="en-US" b="1" dirty="0"/>
              <a:t>Objective</a:t>
            </a:r>
            <a:r>
              <a:rPr lang="en-US" dirty="0"/>
              <a:t> - is to produce two documents: </a:t>
            </a:r>
          </a:p>
          <a:p>
            <a:pPr lvl="1"/>
            <a:r>
              <a:rPr lang="en-US" sz="2800" dirty="0"/>
              <a:t>a baseline project plan (BPP) and </a:t>
            </a:r>
          </a:p>
          <a:p>
            <a:pPr lvl="1"/>
            <a:r>
              <a:rPr lang="en-US" sz="2800" dirty="0"/>
              <a:t>the project scope statement (PSS).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b="1" dirty="0"/>
              <a:t>BPP</a:t>
            </a:r>
            <a:r>
              <a:rPr lang="en-US" dirty="0"/>
              <a:t> - </a:t>
            </a:r>
            <a:r>
              <a:rPr lang="en-US" sz="2800" dirty="0"/>
              <a:t>baseline project plan </a:t>
            </a:r>
            <a:endParaRPr lang="en-US" dirty="0"/>
          </a:p>
          <a:p>
            <a:r>
              <a:rPr lang="en-US" dirty="0"/>
              <a:t>becomes the </a:t>
            </a:r>
            <a:r>
              <a:rPr lang="en-US" b="1" dirty="0"/>
              <a:t>foundation</a:t>
            </a:r>
            <a:r>
              <a:rPr lang="en-US" dirty="0"/>
              <a:t> for the </a:t>
            </a:r>
            <a:r>
              <a:rPr lang="en-US" b="1" dirty="0"/>
              <a:t>remainder</a:t>
            </a:r>
            <a:r>
              <a:rPr lang="en-US" dirty="0"/>
              <a:t> of the development project. </a:t>
            </a:r>
          </a:p>
          <a:p>
            <a:r>
              <a:rPr lang="en-US" dirty="0"/>
              <a:t>is an </a:t>
            </a:r>
            <a:r>
              <a:rPr lang="en-US" b="1" dirty="0"/>
              <a:t>internal</a:t>
            </a:r>
            <a:r>
              <a:rPr lang="en-US" dirty="0"/>
              <a:t> </a:t>
            </a:r>
            <a:r>
              <a:rPr lang="en-US" b="1" dirty="0"/>
              <a:t>document</a:t>
            </a:r>
            <a:r>
              <a:rPr lang="en-US" dirty="0"/>
              <a:t> used by the </a:t>
            </a:r>
            <a:r>
              <a:rPr lang="en-US" b="1" dirty="0"/>
              <a:t>development</a:t>
            </a:r>
            <a:r>
              <a:rPr lang="en-US" dirty="0"/>
              <a:t> </a:t>
            </a:r>
            <a:r>
              <a:rPr lang="en-US" b="1" dirty="0"/>
              <a:t>team</a:t>
            </a:r>
            <a:r>
              <a:rPr lang="en-US" dirty="0"/>
              <a:t> but not shared with customers. </a:t>
            </a:r>
          </a:p>
          <a:p>
            <a:pPr marL="0" indent="0">
              <a:buNone/>
            </a:pPr>
            <a:r>
              <a:rPr lang="en-US" b="1" dirty="0"/>
              <a:t>b. PSS - </a:t>
            </a:r>
            <a:r>
              <a:rPr lang="en-US" sz="2800" b="1" dirty="0"/>
              <a:t>project scope statement </a:t>
            </a:r>
            <a:endParaRPr lang="en-US" b="1" dirty="0"/>
          </a:p>
          <a:p>
            <a:r>
              <a:rPr lang="en-US" dirty="0"/>
              <a:t>produced by the </a:t>
            </a:r>
            <a:r>
              <a:rPr lang="en-US" b="1" dirty="0"/>
              <a:t>project team</a:t>
            </a:r>
            <a:r>
              <a:rPr lang="en-US" dirty="0"/>
              <a:t>, </a:t>
            </a:r>
          </a:p>
          <a:p>
            <a:r>
              <a:rPr lang="en-US" dirty="0"/>
              <a:t>clearly outlines the </a:t>
            </a:r>
            <a:r>
              <a:rPr lang="en-US" b="1" dirty="0"/>
              <a:t>objectives</a:t>
            </a:r>
            <a:r>
              <a:rPr lang="en-US" dirty="0"/>
              <a:t> of the project for the </a:t>
            </a:r>
            <a:r>
              <a:rPr lang="en-US" b="1" dirty="0"/>
              <a:t>customer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project initiation process</a:t>
            </a:r>
            <a:r>
              <a:rPr lang="en-US" dirty="0"/>
              <a:t>, the </a:t>
            </a:r>
            <a:r>
              <a:rPr lang="en-US" b="1" dirty="0"/>
              <a:t>size</a:t>
            </a:r>
            <a:r>
              <a:rPr lang="en-US" dirty="0"/>
              <a:t>, </a:t>
            </a:r>
            <a:r>
              <a:rPr lang="en-US" b="1" dirty="0"/>
              <a:t>scope</a:t>
            </a:r>
            <a:r>
              <a:rPr lang="en-US" dirty="0"/>
              <a:t>, and </a:t>
            </a:r>
            <a:r>
              <a:rPr lang="en-US" b="1" dirty="0"/>
              <a:t>complexity</a:t>
            </a:r>
            <a:r>
              <a:rPr lang="en-US" dirty="0"/>
              <a:t> of a </a:t>
            </a:r>
            <a:r>
              <a:rPr lang="en-US" b="1" dirty="0"/>
              <a:t>project</a:t>
            </a:r>
            <a:r>
              <a:rPr lang="en-US" dirty="0"/>
              <a:t> helps to </a:t>
            </a:r>
            <a:r>
              <a:rPr lang="en-US" b="1" dirty="0"/>
              <a:t>understand</a:t>
            </a:r>
            <a:r>
              <a:rPr lang="en-US" dirty="0"/>
              <a:t> the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planning</a:t>
            </a:r>
            <a:r>
              <a:rPr lang="en-US" dirty="0"/>
              <a:t> </a:t>
            </a:r>
            <a:r>
              <a:rPr lang="en-US" b="1" dirty="0"/>
              <a:t>process</a:t>
            </a:r>
            <a:r>
              <a:rPr lang="en-US" dirty="0"/>
              <a:t> and the resulting </a:t>
            </a:r>
            <a:r>
              <a:rPr lang="en-US" b="1" dirty="0"/>
              <a:t>documents</a:t>
            </a:r>
            <a:r>
              <a:rPr lang="en-US" dirty="0"/>
              <a:t>. </a:t>
            </a:r>
          </a:p>
          <a:p>
            <a:r>
              <a:rPr lang="en-US" dirty="0"/>
              <a:t>Range of activities performed during </a:t>
            </a:r>
            <a:r>
              <a:rPr lang="en-US" b="1" dirty="0"/>
              <a:t>project planning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Describing the Project Scope, Alternatives, and Feasibility</a:t>
            </a:r>
          </a:p>
          <a:p>
            <a:pPr lvl="1"/>
            <a:r>
              <a:rPr lang="en-US" dirty="0"/>
              <a:t>Dividing the Project into Manageable Tasks</a:t>
            </a:r>
          </a:p>
          <a:p>
            <a:pPr lvl="1"/>
            <a:r>
              <a:rPr lang="en-US" dirty="0"/>
              <a:t>Estimating Resources and Creating a Resource Plan</a:t>
            </a:r>
          </a:p>
          <a:p>
            <a:pPr lvl="1"/>
            <a:r>
              <a:rPr lang="en-US" dirty="0"/>
              <a:t>Developing a Preliminary Schedule</a:t>
            </a:r>
          </a:p>
          <a:p>
            <a:pPr lvl="1"/>
            <a:r>
              <a:rPr lang="en-US" dirty="0"/>
              <a:t>Developing a Communication Plan</a:t>
            </a:r>
          </a:p>
          <a:p>
            <a:pPr lvl="1"/>
            <a:r>
              <a:rPr lang="en-US" dirty="0"/>
              <a:t>Determining Project Standards and Procedures</a:t>
            </a:r>
          </a:p>
          <a:p>
            <a:pPr lvl="1"/>
            <a:r>
              <a:rPr lang="en-US" dirty="0"/>
              <a:t>Identifying and Assessing Risk</a:t>
            </a:r>
          </a:p>
          <a:p>
            <a:pPr lvl="1"/>
            <a:r>
              <a:rPr lang="en-US" dirty="0"/>
              <a:t>Creating a Preliminary Budget</a:t>
            </a:r>
          </a:p>
          <a:p>
            <a:pPr lvl="1"/>
            <a:r>
              <a:rPr lang="en-US" dirty="0"/>
              <a:t>Developing the Project Scope Statement</a:t>
            </a:r>
          </a:p>
          <a:p>
            <a:pPr lvl="1"/>
            <a:r>
              <a:rPr lang="en-US" dirty="0"/>
              <a:t>Setting a Baseline Project Plan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9374-2DE8-8888-8605-978C4E9C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Project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A718-5DCB-B734-09F4-8614FFD1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feasibility</a:t>
            </a:r>
            <a:r>
              <a:rPr lang="en-US" dirty="0"/>
              <a:t> study is an analysis that considers all of a projects </a:t>
            </a:r>
            <a:r>
              <a:rPr lang="en-US" b="1" dirty="0"/>
              <a:t>relevant</a:t>
            </a:r>
            <a:r>
              <a:rPr lang="en-US" dirty="0"/>
              <a:t> </a:t>
            </a:r>
            <a:r>
              <a:rPr lang="en-US" b="1" dirty="0"/>
              <a:t>factors</a:t>
            </a:r>
            <a:r>
              <a:rPr lang="en-US" dirty="0"/>
              <a:t> including economic, technical, legal and scheduling considerations to ascertain the likelihood of </a:t>
            </a:r>
            <a:r>
              <a:rPr lang="en-US" b="1" dirty="0"/>
              <a:t>completing</a:t>
            </a:r>
            <a:r>
              <a:rPr lang="en-US" dirty="0"/>
              <a:t> the project </a:t>
            </a:r>
            <a:r>
              <a:rPr lang="en-US" b="1" dirty="0"/>
              <a:t>successfully</a:t>
            </a:r>
            <a:r>
              <a:rPr lang="en-US" dirty="0"/>
              <a:t>.</a:t>
            </a:r>
          </a:p>
          <a:p>
            <a:r>
              <a:rPr lang="en-US" dirty="0"/>
              <a:t>Feasible-possible to do</a:t>
            </a:r>
          </a:p>
          <a:p>
            <a:r>
              <a:rPr lang="en-US" dirty="0"/>
              <a:t>All projects are </a:t>
            </a:r>
            <a:r>
              <a:rPr lang="en-US" b="1" dirty="0"/>
              <a:t>feasible</a:t>
            </a:r>
            <a:r>
              <a:rPr lang="en-US" dirty="0"/>
              <a:t> given </a:t>
            </a:r>
            <a:r>
              <a:rPr lang="en-US" b="1" dirty="0"/>
              <a:t>unlimited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infinite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</a:t>
            </a:r>
          </a:p>
          <a:p>
            <a:r>
              <a:rPr lang="en-US" dirty="0"/>
              <a:t>Unfortunately, most projects must be developed within </a:t>
            </a:r>
            <a:r>
              <a:rPr lang="en-US" b="1" dirty="0"/>
              <a:t>tight</a:t>
            </a:r>
            <a:r>
              <a:rPr lang="en-US" dirty="0"/>
              <a:t> </a:t>
            </a:r>
            <a:r>
              <a:rPr lang="en-US" b="1" dirty="0"/>
              <a:t>budgetary</a:t>
            </a:r>
            <a:r>
              <a:rPr lang="en-US" dirty="0"/>
              <a:t> and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constraints</a:t>
            </a:r>
            <a:r>
              <a:rPr lang="en-US" dirty="0"/>
              <a:t>.</a:t>
            </a:r>
          </a:p>
          <a:p>
            <a:r>
              <a:rPr lang="en-US" b="1" dirty="0"/>
              <a:t>Assessing</a:t>
            </a:r>
            <a:r>
              <a:rPr lang="en-US" dirty="0"/>
              <a:t> project </a:t>
            </a:r>
            <a:r>
              <a:rPr lang="en-US" b="1" dirty="0"/>
              <a:t>feasibility</a:t>
            </a:r>
            <a:r>
              <a:rPr lang="en-US" dirty="0"/>
              <a:t> is a </a:t>
            </a:r>
            <a:r>
              <a:rPr lang="en-US" b="1" dirty="0"/>
              <a:t>required</a:t>
            </a:r>
            <a:r>
              <a:rPr lang="en-US" dirty="0"/>
              <a:t> </a:t>
            </a:r>
            <a:r>
              <a:rPr lang="en-US" b="1" dirty="0"/>
              <a:t>task</a:t>
            </a:r>
            <a:r>
              <a:rPr lang="en-US" dirty="0"/>
              <a:t> for all projects and </a:t>
            </a:r>
          </a:p>
          <a:p>
            <a:pPr lvl="1"/>
            <a:r>
              <a:rPr lang="en-US" sz="2800" dirty="0"/>
              <a:t>requires that a systems </a:t>
            </a:r>
            <a:r>
              <a:rPr lang="en-US" sz="2800" b="1" dirty="0"/>
              <a:t>analyst</a:t>
            </a:r>
            <a:r>
              <a:rPr lang="en-US" sz="2800" dirty="0"/>
              <a:t> evaluate a wide range of factors.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C9FD-6D24-7E81-CB62-59BBCDBE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2388</Words>
  <Application>Microsoft Office PowerPoint</Application>
  <PresentationFormat>Widescreen</PresentationFormat>
  <Paragraphs>285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System Analysis and Design</vt:lpstr>
      <vt:lpstr>Identification and Selection of System Development Projects</vt:lpstr>
      <vt:lpstr>Project Initiation and Planning</vt:lpstr>
      <vt:lpstr>Process of Initiating and Planning IS Development Projects </vt:lpstr>
      <vt:lpstr>PowerPoint Presentation</vt:lpstr>
      <vt:lpstr>PowerPoint Presentation</vt:lpstr>
      <vt:lpstr>PowerPoint Presentation</vt:lpstr>
      <vt:lpstr>PowerPoint Presentation</vt:lpstr>
      <vt:lpstr>Assessing Project 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Economic/Cost-benefit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Cost-Benefit Analysis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Pranita Lama</cp:lastModifiedBy>
  <cp:revision>347</cp:revision>
  <dcterms:created xsi:type="dcterms:W3CDTF">2021-12-25T02:17:32Z</dcterms:created>
  <dcterms:modified xsi:type="dcterms:W3CDTF">2024-03-09T11:30:31Z</dcterms:modified>
</cp:coreProperties>
</file>