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03" r:id="rId3"/>
    <p:sldId id="321" r:id="rId4"/>
    <p:sldId id="308" r:id="rId5"/>
    <p:sldId id="309" r:id="rId6"/>
    <p:sldId id="310" r:id="rId7"/>
    <p:sldId id="312" r:id="rId8"/>
    <p:sldId id="313" r:id="rId9"/>
    <p:sldId id="314" r:id="rId10"/>
    <p:sldId id="315" r:id="rId11"/>
    <p:sldId id="316" r:id="rId12"/>
    <p:sldId id="317" r:id="rId13"/>
    <p:sldId id="330" r:id="rId14"/>
    <p:sldId id="319" r:id="rId15"/>
    <p:sldId id="331" r:id="rId16"/>
    <p:sldId id="323" r:id="rId17"/>
    <p:sldId id="326" r:id="rId18"/>
    <p:sldId id="320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5" r:id="rId31"/>
    <p:sldId id="346" r:id="rId32"/>
    <p:sldId id="347" r:id="rId33"/>
    <p:sldId id="348" r:id="rId34"/>
    <p:sldId id="34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75091" autoAdjust="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245-6107-44A1-ADE1-2323F26B6E9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1085-292F-43CC-AECE-421FA84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2D88E-B4F5-41B7-88F3-74919D73A9E4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2B02-B23E-4950-8E08-9278D8191D54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5555-5AF9-45B1-ABD5-BC6CB5B41CA3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88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83013"/>
          </a:xfrm>
        </p:spPr>
        <p:txBody>
          <a:bodyPr/>
          <a:lstStyle>
            <a:lvl1pPr algn="just">
              <a:spcAft>
                <a:spcPts val="1200"/>
              </a:spcAft>
              <a:defRPr/>
            </a:lvl1pPr>
            <a:lvl2pPr algn="just">
              <a:spcAft>
                <a:spcPts val="600"/>
              </a:spcAft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757-5938-480C-B640-6249BBE30342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84-D295-43B8-95F0-A7B7CC74A673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E60-C1EB-4CE1-92A1-BDF053634D47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69D-E17F-4F97-A904-5160B66FCEDA}" type="datetime1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B909-6846-43F5-B130-2B4E1F05C066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69A-A04B-4917-8550-21D7EA456FBA}" type="datetime1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C2B-A365-4943-B252-47D3217ED28F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C14-3E6D-45A9-B1D4-613F8C7D615A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74F-DC9A-4561-9C48-A81E7892A945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586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1145"/>
            <a:ext cx="9144000" cy="2299725"/>
          </a:xfrm>
        </p:spPr>
        <p:txBody>
          <a:bodyPr>
            <a:normAutofit/>
          </a:bodyPr>
          <a:lstStyle/>
          <a:p>
            <a:r>
              <a:rPr lang="en-US" sz="5400" dirty="0"/>
              <a:t>Unit 2:</a:t>
            </a:r>
            <a:br>
              <a:rPr lang="en-US" sz="5400" dirty="0"/>
            </a:br>
            <a:r>
              <a:rPr lang="en-US" sz="4400" dirty="0"/>
              <a:t>Planning</a:t>
            </a:r>
            <a:endParaRPr lang="en-US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449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Selecting IS development projects</a:t>
            </a:r>
          </a:p>
          <a:p>
            <a:r>
              <a:rPr lang="en-US" dirty="0"/>
              <a:t>the </a:t>
            </a:r>
            <a:r>
              <a:rPr lang="en-US" b="1" dirty="0"/>
              <a:t>actual</a:t>
            </a:r>
            <a:r>
              <a:rPr lang="en-US" dirty="0"/>
              <a:t> </a:t>
            </a:r>
            <a:r>
              <a:rPr lang="en-US" b="1" dirty="0"/>
              <a:t>selection</a:t>
            </a:r>
            <a:r>
              <a:rPr lang="en-US" dirty="0"/>
              <a:t> of projects for further </a:t>
            </a:r>
            <a:r>
              <a:rPr lang="en-US" b="1" dirty="0"/>
              <a:t>development</a:t>
            </a:r>
            <a:r>
              <a:rPr lang="en-US" dirty="0"/>
              <a:t>. </a:t>
            </a:r>
          </a:p>
          <a:p>
            <a:r>
              <a:rPr lang="en-US" dirty="0"/>
              <a:t>Project selection is a process of considering both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long-term</a:t>
            </a:r>
            <a:r>
              <a:rPr lang="en-US" dirty="0"/>
              <a:t> </a:t>
            </a:r>
            <a:r>
              <a:rPr lang="en-US" b="1" dirty="0"/>
              <a:t>projects</a:t>
            </a:r>
            <a:r>
              <a:rPr lang="en-US" dirty="0"/>
              <a:t> and </a:t>
            </a:r>
          </a:p>
          <a:p>
            <a:r>
              <a:rPr lang="en-US" dirty="0"/>
              <a:t>selecting those most likely to achieve business </a:t>
            </a:r>
            <a:r>
              <a:rPr lang="en-US" b="1" dirty="0"/>
              <a:t>objectives</a:t>
            </a:r>
            <a:r>
              <a:rPr lang="en-US" dirty="0"/>
              <a:t>. </a:t>
            </a:r>
          </a:p>
          <a:p>
            <a:r>
              <a:rPr lang="en-US" dirty="0"/>
              <a:t>Additionally, as business conditions change over time, the relative importance of any single project may substantially change. </a:t>
            </a:r>
          </a:p>
          <a:p>
            <a:r>
              <a:rPr lang="en-US" dirty="0"/>
              <a:t>Thus, the identification and selection of projects is a very important and ongoing activity.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9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Numerous factors must be considered when selecting a project:</a:t>
            </a:r>
          </a:p>
          <a:p>
            <a:r>
              <a:rPr lang="en-US" dirty="0"/>
              <a:t>Perceived needs of the organization</a:t>
            </a:r>
          </a:p>
          <a:p>
            <a:r>
              <a:rPr lang="en-US" dirty="0"/>
              <a:t>Existing systems and ongoing projects</a:t>
            </a:r>
          </a:p>
          <a:p>
            <a:r>
              <a:rPr lang="en-US" dirty="0"/>
              <a:t>Resource availability</a:t>
            </a:r>
          </a:p>
          <a:p>
            <a:r>
              <a:rPr lang="en-US" dirty="0"/>
              <a:t>Evaluation criteria</a:t>
            </a:r>
          </a:p>
          <a:p>
            <a:r>
              <a:rPr lang="en-US" dirty="0"/>
              <a:t>Current business conditions</a:t>
            </a:r>
          </a:p>
          <a:p>
            <a:r>
              <a:rPr lang="en-US" dirty="0"/>
              <a:t>Perspectives of the decision makers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9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6794-CE24-8E20-C0D1-A3557665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59766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2A44-895C-C901-007F-ED8420CE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991B1-80B1-7882-01C9-E4CA49FE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53" y="457378"/>
            <a:ext cx="8216347" cy="4485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B95CDD-5B1B-BA53-C65F-E7448F5FFA19}"/>
              </a:ext>
            </a:extLst>
          </p:cNvPr>
          <p:cNvSpPr txBox="1"/>
          <p:nvPr/>
        </p:nvSpPr>
        <p:spPr>
          <a:xfrm>
            <a:off x="3180522" y="51486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Fig: Project selection decisions must consider numerous factors and can have numerous outcomes</a:t>
            </a:r>
          </a:p>
        </p:txBody>
      </p:sp>
    </p:spTree>
    <p:extLst>
      <p:ext uri="{BB962C8B-B14F-4D97-AF65-F5344CB8AC3E}">
        <p14:creationId xmlns:p14="http://schemas.microsoft.com/office/powerpoint/2010/main" val="269321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1B59-47D8-E276-590C-2B7ADA5F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Corporate and Information Systems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7511-32F8-BB76-3F0B-7765D460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06737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Corporate - Relating to </a:t>
            </a:r>
            <a:r>
              <a:rPr lang="en-US" sz="2400" b="1" dirty="0"/>
              <a:t>large</a:t>
            </a:r>
            <a:r>
              <a:rPr lang="en-US" sz="2400" dirty="0"/>
              <a:t> </a:t>
            </a:r>
            <a:r>
              <a:rPr lang="en-US" sz="2400" b="1" dirty="0"/>
              <a:t>company</a:t>
            </a:r>
            <a:r>
              <a:rPr lang="en-US" sz="2400" dirty="0"/>
              <a:t> or group</a:t>
            </a:r>
          </a:p>
          <a:p>
            <a:r>
              <a:rPr lang="en-US" sz="2400" b="1" dirty="0"/>
              <a:t>organizations</a:t>
            </a:r>
            <a:r>
              <a:rPr lang="en-US" sz="2400" dirty="0"/>
              <a:t> have </a:t>
            </a:r>
            <a:r>
              <a:rPr lang="en-US" sz="2400" b="1" dirty="0"/>
              <a:t>not</a:t>
            </a:r>
            <a:r>
              <a:rPr lang="en-US" sz="2400" dirty="0"/>
              <a:t> traditionally used a </a:t>
            </a:r>
            <a:r>
              <a:rPr lang="en-US" sz="2400" b="1" dirty="0"/>
              <a:t>systematic planning process </a:t>
            </a:r>
            <a:r>
              <a:rPr lang="en-US" sz="2400" dirty="0"/>
              <a:t>when determining how to allocate IS resources</a:t>
            </a:r>
          </a:p>
          <a:p>
            <a:r>
              <a:rPr lang="en-US" sz="2400" dirty="0"/>
              <a:t>Many organizations have often isolated themselves to solve </a:t>
            </a:r>
            <a:r>
              <a:rPr lang="en-US" sz="2400" b="1" dirty="0"/>
              <a:t>organizational</a:t>
            </a:r>
            <a:r>
              <a:rPr lang="en-US" sz="2400" dirty="0"/>
              <a:t> </a:t>
            </a:r>
            <a:r>
              <a:rPr lang="en-US" sz="2400" b="1" dirty="0"/>
              <a:t>problem</a:t>
            </a:r>
          </a:p>
          <a:p>
            <a:r>
              <a:rPr lang="en-US" sz="2400" dirty="0"/>
              <a:t>organizations have asked the question: </a:t>
            </a:r>
          </a:p>
          <a:p>
            <a:r>
              <a:rPr lang="en-US" sz="2400" dirty="0"/>
              <a:t>“What </a:t>
            </a:r>
            <a:r>
              <a:rPr lang="en-US" sz="2400" b="1" dirty="0"/>
              <a:t>procedure</a:t>
            </a:r>
            <a:r>
              <a:rPr lang="en-US" sz="2400" dirty="0"/>
              <a:t> (application program) is required to </a:t>
            </a:r>
            <a:r>
              <a:rPr lang="en-US" sz="2400" b="1" dirty="0"/>
              <a:t>solve</a:t>
            </a:r>
            <a:r>
              <a:rPr lang="en-US" sz="2400" dirty="0"/>
              <a:t> this particular </a:t>
            </a:r>
            <a:r>
              <a:rPr lang="en-US" sz="2400" b="1" dirty="0"/>
              <a:t>problem</a:t>
            </a:r>
            <a:r>
              <a:rPr lang="en-US" sz="2400" dirty="0"/>
              <a:t> as it exists today?”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difficulty</a:t>
            </a:r>
            <a:r>
              <a:rPr lang="en-US" sz="2400" dirty="0"/>
              <a:t> with this approach is that the required organizational </a:t>
            </a:r>
            <a:r>
              <a:rPr lang="en-US" sz="2400" b="1" dirty="0"/>
              <a:t>procedures</a:t>
            </a:r>
            <a:r>
              <a:rPr lang="en-US" sz="2400" dirty="0"/>
              <a:t> are likely to </a:t>
            </a:r>
            <a:r>
              <a:rPr lang="en-US" sz="2400" b="1" dirty="0"/>
              <a:t>change over time </a:t>
            </a:r>
            <a:r>
              <a:rPr lang="en-US" sz="2400" dirty="0"/>
              <a:t>as the environment changes.</a:t>
            </a:r>
          </a:p>
          <a:p>
            <a:r>
              <a:rPr lang="en-US" sz="2400" dirty="0"/>
              <a:t>For example, a </a:t>
            </a:r>
            <a:r>
              <a:rPr lang="en-US" sz="2400" b="1" dirty="0"/>
              <a:t>company</a:t>
            </a:r>
            <a:r>
              <a:rPr lang="en-US" sz="2400" dirty="0"/>
              <a:t> may decide to </a:t>
            </a:r>
            <a:r>
              <a:rPr lang="en-US" sz="2400" b="1" dirty="0"/>
              <a:t>change</a:t>
            </a:r>
            <a:r>
              <a:rPr lang="en-US" sz="2400" dirty="0"/>
              <a:t> its method of </a:t>
            </a:r>
            <a:r>
              <a:rPr lang="en-US" sz="2400" b="1" dirty="0"/>
              <a:t>billing</a:t>
            </a:r>
            <a:r>
              <a:rPr lang="en-US" sz="2400" dirty="0"/>
              <a:t> </a:t>
            </a:r>
            <a:r>
              <a:rPr lang="en-US" sz="2400" b="1" dirty="0"/>
              <a:t>customers</a:t>
            </a:r>
            <a:r>
              <a:rPr lang="en-US" sz="2400" dirty="0"/>
              <a:t> or a </a:t>
            </a:r>
            <a:r>
              <a:rPr lang="en-US" sz="2400" b="1" dirty="0"/>
              <a:t>university</a:t>
            </a:r>
            <a:r>
              <a:rPr lang="en-US" sz="2400" dirty="0"/>
              <a:t> may </a:t>
            </a:r>
            <a:r>
              <a:rPr lang="en-US" sz="2400" b="1" dirty="0"/>
              <a:t>change</a:t>
            </a:r>
            <a:r>
              <a:rPr lang="en-US" sz="2400" dirty="0"/>
              <a:t> its procedure for </a:t>
            </a:r>
            <a:r>
              <a:rPr lang="en-US" sz="2400" b="1" dirty="0"/>
              <a:t>registering</a:t>
            </a:r>
            <a:r>
              <a:rPr lang="en-US" sz="2400" dirty="0"/>
              <a:t> </a:t>
            </a:r>
            <a:r>
              <a:rPr lang="en-US" sz="2400" b="1" dirty="0"/>
              <a:t>students</a:t>
            </a:r>
            <a:r>
              <a:rPr lang="en-US" sz="2400" dirty="0"/>
              <a:t>. </a:t>
            </a:r>
          </a:p>
          <a:p>
            <a:r>
              <a:rPr lang="en-US" sz="2400" dirty="0"/>
              <a:t>When such changes occur, it is usually necessary to again </a:t>
            </a:r>
            <a:r>
              <a:rPr lang="en-US" sz="2400" b="1" dirty="0"/>
              <a:t>modify</a:t>
            </a:r>
            <a:r>
              <a:rPr lang="en-US" sz="2400" dirty="0"/>
              <a:t> </a:t>
            </a:r>
            <a:r>
              <a:rPr lang="en-US" sz="2400" b="1" dirty="0"/>
              <a:t>existing</a:t>
            </a:r>
            <a:r>
              <a:rPr lang="en-US" sz="2400" dirty="0"/>
              <a:t> information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4219E-5F63-CE75-11A3-E5584AA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FAC4-35EA-2F3D-A3DD-6618BDDA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839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b="1" dirty="0"/>
              <a:t>cost</a:t>
            </a:r>
            <a:r>
              <a:rPr lang="en-US" dirty="0"/>
              <a:t> of information systems has risen steadily and approaches </a:t>
            </a:r>
            <a:r>
              <a:rPr lang="en-US" b="1" dirty="0"/>
              <a:t>40 percent </a:t>
            </a:r>
            <a:r>
              <a:rPr lang="en-US" dirty="0"/>
              <a:t>of total expenses in some organizations.</a:t>
            </a:r>
          </a:p>
          <a:p>
            <a:r>
              <a:rPr lang="en-US" dirty="0"/>
              <a:t>Many systems </a:t>
            </a:r>
            <a:r>
              <a:rPr lang="en-US" b="1" dirty="0"/>
              <a:t>cannot</a:t>
            </a:r>
            <a:r>
              <a:rPr lang="en-US" dirty="0"/>
              <a:t> handle applications that cross </a:t>
            </a:r>
            <a:r>
              <a:rPr lang="en-US" b="1" dirty="0"/>
              <a:t>organizational</a:t>
            </a:r>
            <a:r>
              <a:rPr lang="en-US" dirty="0"/>
              <a:t> </a:t>
            </a:r>
            <a:r>
              <a:rPr lang="en-US" b="1" dirty="0"/>
              <a:t>boundaries</a:t>
            </a:r>
            <a:r>
              <a:rPr lang="en-US" dirty="0"/>
              <a:t>.</a:t>
            </a:r>
          </a:p>
          <a:p>
            <a:r>
              <a:rPr lang="en-US" dirty="0"/>
              <a:t>Many systems often </a:t>
            </a:r>
            <a:r>
              <a:rPr lang="en-US" b="1" dirty="0"/>
              <a:t>do not address </a:t>
            </a:r>
            <a:r>
              <a:rPr lang="en-US" dirty="0"/>
              <a:t>the </a:t>
            </a:r>
            <a:r>
              <a:rPr lang="en-US" b="1" dirty="0"/>
              <a:t>critical</a:t>
            </a:r>
            <a:r>
              <a:rPr lang="en-US" dirty="0"/>
              <a:t> </a:t>
            </a:r>
            <a:r>
              <a:rPr lang="en-US" b="1" dirty="0"/>
              <a:t>problems</a:t>
            </a:r>
            <a:r>
              <a:rPr lang="en-US" dirty="0"/>
              <a:t> of the business as a whole or support </a:t>
            </a:r>
            <a:r>
              <a:rPr lang="en-US" b="1" dirty="0"/>
              <a:t>strategic</a:t>
            </a:r>
            <a:r>
              <a:rPr lang="en-US" dirty="0"/>
              <a:t> applications.</a:t>
            </a:r>
          </a:p>
          <a:p>
            <a:r>
              <a:rPr lang="en-US" dirty="0"/>
              <a:t>Data </a:t>
            </a:r>
            <a:r>
              <a:rPr lang="en-US" b="1" dirty="0"/>
              <a:t>redundancy</a:t>
            </a:r>
            <a:r>
              <a:rPr lang="en-US" dirty="0"/>
              <a:t> is often out of </a:t>
            </a:r>
            <a:r>
              <a:rPr lang="en-US" b="1" dirty="0"/>
              <a:t>control</a:t>
            </a:r>
            <a:r>
              <a:rPr lang="en-US" dirty="0"/>
              <a:t>, and users may have little confidence in the quality of data</a:t>
            </a:r>
          </a:p>
          <a:p>
            <a:r>
              <a:rPr lang="en-US" dirty="0"/>
              <a:t>Systems </a:t>
            </a:r>
            <a:r>
              <a:rPr lang="en-US" b="1" dirty="0"/>
              <a:t>maintenance</a:t>
            </a:r>
            <a:r>
              <a:rPr lang="en-US" dirty="0"/>
              <a:t> </a:t>
            </a:r>
            <a:r>
              <a:rPr lang="en-US" b="1" dirty="0"/>
              <a:t>costs</a:t>
            </a:r>
            <a:r>
              <a:rPr lang="en-US" dirty="0"/>
              <a:t> are out of control as old, poorly planned systems must constantly be revised</a:t>
            </a:r>
          </a:p>
          <a:p>
            <a:r>
              <a:rPr lang="en-US" dirty="0"/>
              <a:t>Application </a:t>
            </a:r>
            <a:r>
              <a:rPr lang="en-US" b="1" dirty="0"/>
              <a:t>backlogs</a:t>
            </a:r>
            <a:r>
              <a:rPr lang="en-US" dirty="0"/>
              <a:t> (uncompleted work) often extend three years or more, and frustrated end users are forced to create (or purchase) their own systems, often creating </a:t>
            </a:r>
            <a:r>
              <a:rPr lang="en-US" b="1" dirty="0"/>
              <a:t>redundant</a:t>
            </a:r>
            <a:r>
              <a:rPr lang="en-US" dirty="0"/>
              <a:t> </a:t>
            </a:r>
            <a:r>
              <a:rPr lang="en-US" b="1" dirty="0"/>
              <a:t>databases</a:t>
            </a:r>
            <a:r>
              <a:rPr lang="en-US" dirty="0"/>
              <a:t> and </a:t>
            </a:r>
            <a:r>
              <a:rPr lang="en-US" b="1" dirty="0"/>
              <a:t>incompatible</a:t>
            </a:r>
            <a:r>
              <a:rPr lang="en-US" dirty="0"/>
              <a:t> systems in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84D5-004C-AA1A-C6D4-F8FD808A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8C4F-C555-2299-A6A0-50A49133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Corporate Strategic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ADA33-B6D2-8DAB-03C9-76683005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94747"/>
          </a:xfrm>
        </p:spPr>
        <p:txBody>
          <a:bodyPr/>
          <a:lstStyle/>
          <a:p>
            <a:r>
              <a:rPr lang="en-US" dirty="0"/>
              <a:t>A necessary </a:t>
            </a:r>
            <a:r>
              <a:rPr lang="en-US" b="1" dirty="0"/>
              <a:t>precondition</a:t>
            </a:r>
            <a:r>
              <a:rPr lang="en-US" dirty="0"/>
              <a:t> for making </a:t>
            </a:r>
            <a:r>
              <a:rPr lang="en-US" b="1" dirty="0"/>
              <a:t>effective</a:t>
            </a:r>
            <a:r>
              <a:rPr lang="en-US" dirty="0"/>
              <a:t>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selection</a:t>
            </a:r>
            <a:r>
              <a:rPr lang="en-US" dirty="0"/>
              <a:t> decisions is to </a:t>
            </a:r>
          </a:p>
          <a:p>
            <a:pPr lvl="1"/>
            <a:r>
              <a:rPr lang="en-US" sz="2800" dirty="0"/>
              <a:t>gain a clear </a:t>
            </a:r>
            <a:r>
              <a:rPr lang="en-US" sz="2800" b="1" dirty="0"/>
              <a:t>idea</a:t>
            </a:r>
            <a:r>
              <a:rPr lang="en-US" sz="2800" dirty="0"/>
              <a:t> of </a:t>
            </a:r>
            <a:r>
              <a:rPr lang="en-US" sz="2800" b="1" dirty="0"/>
              <a:t>where</a:t>
            </a:r>
            <a:r>
              <a:rPr lang="en-US" sz="2800" dirty="0"/>
              <a:t> an organization is, </a:t>
            </a:r>
          </a:p>
          <a:p>
            <a:pPr lvl="1"/>
            <a:r>
              <a:rPr lang="en-US" sz="2800" dirty="0"/>
              <a:t>its </a:t>
            </a:r>
            <a:r>
              <a:rPr lang="en-US" sz="2800" b="1" dirty="0"/>
              <a:t>vision</a:t>
            </a:r>
            <a:r>
              <a:rPr lang="en-US" sz="2800" dirty="0"/>
              <a:t> of </a:t>
            </a:r>
            <a:r>
              <a:rPr lang="en-US" sz="2800" b="1" dirty="0"/>
              <a:t>where</a:t>
            </a:r>
            <a:r>
              <a:rPr lang="en-US" sz="2800" dirty="0"/>
              <a:t> it wants to be in the </a:t>
            </a:r>
            <a:r>
              <a:rPr lang="en-US" sz="2800" b="1" dirty="0"/>
              <a:t>future</a:t>
            </a:r>
            <a:r>
              <a:rPr lang="en-US" sz="2800" dirty="0"/>
              <a:t>, </a:t>
            </a:r>
          </a:p>
          <a:p>
            <a:pPr lvl="1"/>
            <a:r>
              <a:rPr lang="en-US" sz="2800" dirty="0"/>
              <a:t>and how to make the </a:t>
            </a:r>
            <a:r>
              <a:rPr lang="en-US" sz="2800" b="1" dirty="0"/>
              <a:t>transition</a:t>
            </a:r>
            <a:r>
              <a:rPr lang="en-US" sz="2800" dirty="0"/>
              <a:t> to its desired future state. </a:t>
            </a:r>
          </a:p>
          <a:p>
            <a:r>
              <a:rPr lang="en-US" dirty="0"/>
              <a:t>Corporate strategic planning is a three-step process: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DB415-AA79-2029-C813-EBF56486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BBDF3C-0126-67FC-FE90-FE14F0E70898}"/>
              </a:ext>
            </a:extLst>
          </p:cNvPr>
          <p:cNvSpPr/>
          <p:nvPr/>
        </p:nvSpPr>
        <p:spPr>
          <a:xfrm>
            <a:off x="1128380" y="4953140"/>
            <a:ext cx="2862469" cy="942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Step 1 </a:t>
            </a:r>
          </a:p>
          <a:p>
            <a:pPr algn="ctr"/>
            <a:r>
              <a:rPr lang="en-US" sz="2400" dirty="0"/>
              <a:t>Current Enterprise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66D3253-BF13-D7AC-EB42-1CE08C993822}"/>
              </a:ext>
            </a:extLst>
          </p:cNvPr>
          <p:cNvSpPr/>
          <p:nvPr/>
        </p:nvSpPr>
        <p:spPr>
          <a:xfrm rot="16200000">
            <a:off x="4138480" y="5064314"/>
            <a:ext cx="319497" cy="4964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03F81C-CF69-CA58-54CC-70E51E6715BF}"/>
              </a:ext>
            </a:extLst>
          </p:cNvPr>
          <p:cNvSpPr/>
          <p:nvPr/>
        </p:nvSpPr>
        <p:spPr>
          <a:xfrm>
            <a:off x="4664765" y="4953140"/>
            <a:ext cx="2862469" cy="942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Step 2 </a:t>
            </a:r>
          </a:p>
          <a:p>
            <a:pPr algn="ctr"/>
            <a:r>
              <a:rPr lang="en-US" sz="2400" dirty="0"/>
              <a:t>Future Enterprise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7E75D-DDB8-972E-810B-F0FEE913E3F1}"/>
              </a:ext>
            </a:extLst>
          </p:cNvPr>
          <p:cNvSpPr/>
          <p:nvPr/>
        </p:nvSpPr>
        <p:spPr>
          <a:xfrm>
            <a:off x="8201150" y="4889189"/>
            <a:ext cx="2862469" cy="1006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Step 3 </a:t>
            </a:r>
          </a:p>
          <a:p>
            <a:pPr algn="ctr"/>
            <a:r>
              <a:rPr lang="en-US" sz="2400" dirty="0"/>
              <a:t>Strategic Plan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BF3B49-CF3D-BB60-D573-BD472F28573D}"/>
              </a:ext>
            </a:extLst>
          </p:cNvPr>
          <p:cNvSpPr/>
          <p:nvPr/>
        </p:nvSpPr>
        <p:spPr>
          <a:xfrm rot="16200000">
            <a:off x="7751221" y="5129711"/>
            <a:ext cx="319497" cy="4964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9"/>
            <a:ext cx="10515600" cy="6429926"/>
          </a:xfrm>
        </p:spPr>
        <p:txBody>
          <a:bodyPr>
            <a:normAutofit/>
          </a:bodyPr>
          <a:lstStyle/>
          <a:p>
            <a:r>
              <a:rPr lang="en-US" dirty="0"/>
              <a:t>The first step focuses on </a:t>
            </a:r>
            <a:r>
              <a:rPr lang="en-US" b="1" dirty="0"/>
              <a:t>gaining</a:t>
            </a:r>
            <a:r>
              <a:rPr lang="en-US" dirty="0"/>
              <a:t> an </a:t>
            </a:r>
            <a:r>
              <a:rPr lang="en-US" b="1" dirty="0"/>
              <a:t>understanding</a:t>
            </a:r>
            <a:r>
              <a:rPr lang="en-US" dirty="0"/>
              <a:t> of the </a:t>
            </a:r>
            <a:r>
              <a:rPr lang="en-US" b="1" dirty="0"/>
              <a:t>current enterprise</a:t>
            </a:r>
            <a:r>
              <a:rPr lang="en-US" dirty="0"/>
              <a:t>. </a:t>
            </a:r>
          </a:p>
          <a:p>
            <a:r>
              <a:rPr lang="en-US" dirty="0"/>
              <a:t>In other words, if you don't know </a:t>
            </a:r>
            <a:r>
              <a:rPr lang="en-US" b="1" dirty="0"/>
              <a:t>where you are</a:t>
            </a:r>
            <a:r>
              <a:rPr lang="en-US" dirty="0"/>
              <a:t>, it is impossible to tell where you are going. </a:t>
            </a:r>
          </a:p>
          <a:p>
            <a:r>
              <a:rPr lang="en-US" dirty="0"/>
              <a:t>Next, top </a:t>
            </a:r>
            <a:r>
              <a:rPr lang="en-US" b="1" dirty="0"/>
              <a:t>management</a:t>
            </a:r>
            <a:r>
              <a:rPr lang="en-US" dirty="0"/>
              <a:t> must determine where it wants the </a:t>
            </a:r>
            <a:r>
              <a:rPr lang="en-US" b="1" dirty="0"/>
              <a:t>enterprise</a:t>
            </a:r>
            <a:r>
              <a:rPr lang="en-US" dirty="0"/>
              <a:t> to be in the </a:t>
            </a:r>
            <a:r>
              <a:rPr lang="en-US" b="1" dirty="0"/>
              <a:t>future</a:t>
            </a:r>
            <a:r>
              <a:rPr lang="en-US" dirty="0"/>
              <a:t>. </a:t>
            </a:r>
          </a:p>
          <a:p>
            <a:r>
              <a:rPr lang="en-US" dirty="0"/>
              <a:t>Finally, after </a:t>
            </a:r>
            <a:r>
              <a:rPr lang="en-US" b="1" dirty="0"/>
              <a:t>gaining</a:t>
            </a:r>
            <a:r>
              <a:rPr lang="en-US" dirty="0"/>
              <a:t> an understanding of the </a:t>
            </a:r>
            <a:r>
              <a:rPr lang="en-US" b="1" dirty="0"/>
              <a:t>current</a:t>
            </a:r>
            <a:r>
              <a:rPr lang="en-US" dirty="0"/>
              <a:t> and </a:t>
            </a:r>
            <a:r>
              <a:rPr lang="en-US" b="1" dirty="0"/>
              <a:t>future</a:t>
            </a:r>
            <a:r>
              <a:rPr lang="en-US" dirty="0"/>
              <a:t> enterprise, a </a:t>
            </a:r>
            <a:r>
              <a:rPr lang="en-US" b="1" dirty="0"/>
              <a:t>strategic</a:t>
            </a:r>
            <a:r>
              <a:rPr lang="en-US" dirty="0"/>
              <a:t> plan can be developed to guide this transition.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515600" cy="6721475"/>
          </a:xfrm>
        </p:spPr>
        <p:txBody>
          <a:bodyPr>
            <a:normAutofit/>
          </a:bodyPr>
          <a:lstStyle/>
          <a:p>
            <a:r>
              <a:rPr lang="en-US" b="1" dirty="0"/>
              <a:t>Corporate strategic planning </a:t>
            </a:r>
            <a:r>
              <a:rPr lang="en-US" dirty="0"/>
              <a:t>is an ongoing </a:t>
            </a:r>
            <a:r>
              <a:rPr lang="en-US" b="1" dirty="0"/>
              <a:t>process</a:t>
            </a:r>
            <a:r>
              <a:rPr lang="en-US" dirty="0"/>
              <a:t> that defines the </a:t>
            </a:r>
            <a:r>
              <a:rPr lang="en-US" b="1" dirty="0"/>
              <a:t>mission</a:t>
            </a:r>
            <a:r>
              <a:rPr lang="en-US" dirty="0"/>
              <a:t>, </a:t>
            </a:r>
            <a:r>
              <a:rPr lang="en-US" b="1" dirty="0"/>
              <a:t>objectives</a:t>
            </a:r>
            <a:r>
              <a:rPr lang="en-US" dirty="0"/>
              <a:t>, and </a:t>
            </a:r>
            <a:r>
              <a:rPr lang="en-US" b="1" dirty="0"/>
              <a:t>strategies</a:t>
            </a:r>
            <a:r>
              <a:rPr lang="en-US" dirty="0"/>
              <a:t> of an organization. </a:t>
            </a:r>
          </a:p>
          <a:p>
            <a:r>
              <a:rPr lang="en-US" dirty="0"/>
              <a:t>During this, </a:t>
            </a:r>
            <a:r>
              <a:rPr lang="en-US" b="1" dirty="0"/>
              <a:t>executives</a:t>
            </a:r>
            <a:r>
              <a:rPr lang="en-US" dirty="0"/>
              <a:t> typically </a:t>
            </a:r>
            <a:r>
              <a:rPr lang="en-US" b="1" dirty="0"/>
              <a:t>develop</a:t>
            </a:r>
            <a:r>
              <a:rPr lang="en-US" dirty="0"/>
              <a:t> a </a:t>
            </a:r>
            <a:r>
              <a:rPr lang="en-US" b="1" dirty="0"/>
              <a:t>mission</a:t>
            </a:r>
            <a:r>
              <a:rPr lang="en-US" dirty="0"/>
              <a:t> </a:t>
            </a:r>
            <a:r>
              <a:rPr lang="en-US" b="1" dirty="0"/>
              <a:t>statement</a:t>
            </a:r>
            <a:r>
              <a:rPr lang="en-US" dirty="0"/>
              <a:t>, statements of </a:t>
            </a:r>
            <a:r>
              <a:rPr lang="en-US" b="1" dirty="0"/>
              <a:t>future</a:t>
            </a:r>
            <a:r>
              <a:rPr lang="en-US" dirty="0"/>
              <a:t> corporate </a:t>
            </a:r>
            <a:r>
              <a:rPr lang="en-US" b="1" dirty="0"/>
              <a:t>objectives</a:t>
            </a:r>
            <a:r>
              <a:rPr lang="en-US" dirty="0"/>
              <a:t>, and </a:t>
            </a:r>
            <a:r>
              <a:rPr lang="en-US" b="1" dirty="0"/>
              <a:t>strategies</a:t>
            </a:r>
            <a:r>
              <a:rPr lang="en-US" dirty="0"/>
              <a:t> designed to help the organization reach its objectives. </a:t>
            </a:r>
          </a:p>
          <a:p>
            <a:pPr marL="514350" indent="-514350">
              <a:buAutoNum type="arabicPeriod"/>
            </a:pPr>
            <a:r>
              <a:rPr lang="en-US" dirty="0"/>
              <a:t>mission</a:t>
            </a:r>
            <a:r>
              <a:rPr lang="en-US" b="1" dirty="0"/>
              <a:t> </a:t>
            </a:r>
            <a:r>
              <a:rPr lang="en-US" dirty="0"/>
              <a:t>statement</a:t>
            </a:r>
            <a:r>
              <a:rPr lang="en-US" b="1" dirty="0"/>
              <a:t> - </a:t>
            </a:r>
            <a:r>
              <a:rPr lang="en-US" dirty="0"/>
              <a:t>states </a:t>
            </a:r>
            <a:r>
              <a:rPr lang="en-US" b="1" dirty="0"/>
              <a:t>what business the company is in.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Objectives - refer to "</a:t>
            </a:r>
            <a:r>
              <a:rPr lang="en-US" b="1" dirty="0"/>
              <a:t>broad and timeless</a:t>
            </a:r>
            <a:r>
              <a:rPr lang="en-US" dirty="0"/>
              <a:t>" goals</a:t>
            </a: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/>
              <a:t>	- </a:t>
            </a:r>
            <a:r>
              <a:rPr lang="en-US" b="1" dirty="0"/>
              <a:t>series of statements </a:t>
            </a:r>
            <a:r>
              <a:rPr lang="en-US" dirty="0"/>
              <a:t>that express organization's </a:t>
            </a:r>
            <a:r>
              <a:rPr lang="en-US" b="1" dirty="0"/>
              <a:t>qualitative</a:t>
            </a:r>
            <a:r>
              <a:rPr lang="en-US" dirty="0"/>
              <a:t> and </a:t>
            </a:r>
            <a:r>
              <a:rPr lang="en-US" b="1" dirty="0"/>
              <a:t>quantitative</a:t>
            </a:r>
            <a:r>
              <a:rPr lang="en-US" dirty="0"/>
              <a:t> goals for reaching a desired future position. 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dirty="0"/>
              <a:t>competitive strategy -  a </a:t>
            </a:r>
            <a:r>
              <a:rPr lang="en-US" b="1" dirty="0"/>
              <a:t>method</a:t>
            </a:r>
            <a:r>
              <a:rPr lang="en-US" dirty="0"/>
              <a:t> by which an organization attempts to achieve its </a:t>
            </a:r>
            <a:r>
              <a:rPr lang="en-US" b="1" dirty="0"/>
              <a:t>mission</a:t>
            </a:r>
            <a:r>
              <a:rPr lang="en-US" dirty="0"/>
              <a:t> and </a:t>
            </a:r>
            <a:r>
              <a:rPr lang="en-US" b="1" dirty="0"/>
              <a:t>objectives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6A1D-D53A-2C31-1551-D78B1532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265043"/>
            <a:ext cx="11062252" cy="6592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Generic Competitive Strategies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4520B-09CE-786A-8484-96D0F05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103F2-551D-07AF-DC79-BF8BC6E98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26615"/>
              </p:ext>
            </p:extLst>
          </p:nvPr>
        </p:nvGraphicFramePr>
        <p:xfrm>
          <a:off x="291548" y="1594308"/>
          <a:ext cx="11582400" cy="4074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68">
                  <a:extLst>
                    <a:ext uri="{9D8B030D-6E8A-4147-A177-3AD203B41FA5}">
                      <a16:colId xmlns:a16="http://schemas.microsoft.com/office/drawing/2014/main" val="858934962"/>
                    </a:ext>
                  </a:extLst>
                </a:gridCol>
                <a:gridCol w="9364732">
                  <a:extLst>
                    <a:ext uri="{9D8B030D-6E8A-4147-A177-3AD203B41FA5}">
                      <a16:colId xmlns:a16="http://schemas.microsoft.com/office/drawing/2014/main" val="3837401016"/>
                    </a:ext>
                  </a:extLst>
                </a:gridCol>
              </a:tblGrid>
              <a:tr h="751327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54119"/>
                  </a:ext>
                </a:extLst>
              </a:tr>
              <a:tr h="1006153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Low-Cost Producer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reflects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competing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in an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industry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on the basis of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service cost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the consumer.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, Alibaba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34244"/>
                  </a:ext>
                </a:extLst>
              </a:tr>
              <a:tr h="1006153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Product Differentiation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reflects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capitalizing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on a key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criteria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requested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by the market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, high quality products, style,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74428"/>
                  </a:ext>
                </a:extLst>
              </a:tr>
              <a:tr h="1006153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Product Focus or Niche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similar to both the low-cost and differentiation strategies but with a much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narrower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market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focus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, books, shoes,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tshirt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, tech, laptops, mobiles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062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43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3788-C7AA-7BC7-ED80-236733A6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Systems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4B1C-6212-8236-3828-5508EBD9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b="1" dirty="0"/>
              <a:t>planning</a:t>
            </a:r>
            <a:r>
              <a:rPr lang="en-US" dirty="0"/>
              <a:t> process playing a significant role in </a:t>
            </a:r>
            <a:r>
              <a:rPr lang="en-US" b="1" dirty="0"/>
              <a:t>quality</a:t>
            </a:r>
            <a:r>
              <a:rPr lang="en-US" dirty="0"/>
              <a:t> of project </a:t>
            </a:r>
            <a:r>
              <a:rPr lang="en-US" b="1" dirty="0"/>
              <a:t>identification</a:t>
            </a:r>
            <a:r>
              <a:rPr lang="en-US" dirty="0"/>
              <a:t> and </a:t>
            </a:r>
            <a:r>
              <a:rPr lang="en-US" b="1" dirty="0"/>
              <a:t>selection</a:t>
            </a:r>
            <a:r>
              <a:rPr lang="en-US" dirty="0"/>
              <a:t> decisions is </a:t>
            </a:r>
            <a:r>
              <a:rPr lang="en-US" b="1" dirty="0"/>
              <a:t>information systems planning </a:t>
            </a:r>
            <a:r>
              <a:rPr lang="en-US" dirty="0"/>
              <a:t>(ISP). </a:t>
            </a:r>
          </a:p>
          <a:p>
            <a:r>
              <a:rPr lang="en-US" dirty="0"/>
              <a:t>ISP is an </a:t>
            </a:r>
          </a:p>
          <a:p>
            <a:pPr lvl="1"/>
            <a:r>
              <a:rPr lang="en-US" sz="2800" dirty="0"/>
              <a:t>orderly means of </a:t>
            </a:r>
            <a:r>
              <a:rPr lang="en-US" sz="2800" b="1" dirty="0"/>
              <a:t>assessing</a:t>
            </a:r>
            <a:r>
              <a:rPr lang="en-US" sz="2800" dirty="0"/>
              <a:t> the information </a:t>
            </a:r>
            <a:r>
              <a:rPr lang="en-US" sz="2800" b="1" dirty="0"/>
              <a:t>needs</a:t>
            </a:r>
            <a:r>
              <a:rPr lang="en-US" sz="2800" dirty="0"/>
              <a:t> of an organization and </a:t>
            </a:r>
          </a:p>
          <a:p>
            <a:pPr lvl="1"/>
            <a:r>
              <a:rPr lang="en-US" sz="2800" b="1" dirty="0"/>
              <a:t>defining</a:t>
            </a:r>
            <a:r>
              <a:rPr lang="en-US" sz="2800" dirty="0"/>
              <a:t> the information </a:t>
            </a:r>
            <a:r>
              <a:rPr lang="en-US" sz="2800" b="1" dirty="0"/>
              <a:t>systems</a:t>
            </a:r>
            <a:r>
              <a:rPr lang="en-US" sz="2800" dirty="0"/>
              <a:t>, </a:t>
            </a:r>
            <a:r>
              <a:rPr lang="en-US" sz="2800" b="1" dirty="0"/>
              <a:t>databases</a:t>
            </a:r>
            <a:r>
              <a:rPr lang="en-US" sz="2800" dirty="0"/>
              <a:t>, and </a:t>
            </a:r>
            <a:r>
              <a:rPr lang="en-US" sz="2800" b="1" dirty="0"/>
              <a:t>technologies</a:t>
            </a:r>
            <a:r>
              <a:rPr lang="en-US" sz="2800" dirty="0"/>
              <a:t> that will best </a:t>
            </a:r>
            <a:r>
              <a:rPr lang="en-US" sz="2800" b="1" dirty="0"/>
              <a:t>satisfy</a:t>
            </a:r>
            <a:r>
              <a:rPr lang="en-US" sz="2800" dirty="0"/>
              <a:t> those needs.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1267B-0943-19B8-19CF-0A2CA6A6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DBC6-B57D-74E7-385B-788E4C7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Identification and Selection of System Development Projects</a:t>
            </a:r>
            <a:endParaRPr lang="en-US" sz="2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6E8F-0851-A164-25C5-E6D1CFC3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1st phase of the SDLC is planning, consisting of </a:t>
            </a:r>
          </a:p>
          <a:p>
            <a:r>
              <a:rPr lang="en-US" dirty="0"/>
              <a:t>Project Identification </a:t>
            </a:r>
            <a:r>
              <a:rPr lang="en-US" sz="2800" dirty="0"/>
              <a:t>and </a:t>
            </a:r>
            <a:r>
              <a:rPr lang="en-US" dirty="0"/>
              <a:t>Selection</a:t>
            </a:r>
            <a:endParaRPr lang="en-US" sz="2800" dirty="0"/>
          </a:p>
          <a:p>
            <a:r>
              <a:rPr lang="en-US" sz="2800" dirty="0"/>
              <a:t>Project Initiation and Planning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6469-31A0-0208-044C-564B48CC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4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DF027-2F46-886F-EFC6-7A3670F3C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B07F-989D-7457-AFA5-F308F22B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515600" cy="6721475"/>
          </a:xfrm>
        </p:spPr>
        <p:txBody>
          <a:bodyPr>
            <a:normAutofit/>
          </a:bodyPr>
          <a:lstStyle/>
          <a:p>
            <a:r>
              <a:rPr lang="en-US" dirty="0"/>
              <a:t>Like corporate strategic planning, </a:t>
            </a:r>
            <a:r>
              <a:rPr lang="en-US" b="1" dirty="0"/>
              <a:t>ISP</a:t>
            </a:r>
            <a:r>
              <a:rPr lang="en-US" dirty="0"/>
              <a:t> is a </a:t>
            </a:r>
            <a:r>
              <a:rPr lang="en-US" b="1" dirty="0"/>
              <a:t>three-step</a:t>
            </a:r>
            <a:r>
              <a:rPr lang="en-US" dirty="0"/>
              <a:t> </a:t>
            </a:r>
            <a:r>
              <a:rPr lang="en-US" b="1" dirty="0"/>
              <a:t>process</a:t>
            </a:r>
            <a:r>
              <a:rPr lang="en-US" dirty="0"/>
              <a:t> in which:</a:t>
            </a:r>
          </a:p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dirty="0"/>
              <a:t> step is to assess </a:t>
            </a:r>
            <a:r>
              <a:rPr lang="en-US" b="1" dirty="0"/>
              <a:t>current</a:t>
            </a:r>
            <a:r>
              <a:rPr lang="en-US" dirty="0"/>
              <a:t> IS-related assets-human resources, data, processes, and technologies. </a:t>
            </a:r>
          </a:p>
          <a:p>
            <a:r>
              <a:rPr lang="en-US" dirty="0"/>
              <a:t>Next, target blueprints of these resources are developed. </a:t>
            </a:r>
          </a:p>
          <a:p>
            <a:pPr lvl="1"/>
            <a:r>
              <a:rPr lang="en-US" sz="2800" dirty="0"/>
              <a:t>These blueprints reflect the desired </a:t>
            </a:r>
            <a:r>
              <a:rPr lang="en-US" sz="2800" b="1" dirty="0"/>
              <a:t>future</a:t>
            </a:r>
            <a:r>
              <a:rPr lang="en-US" sz="2800" dirty="0"/>
              <a:t> state of resources needed by the organization to reach it objectives as defined during strategic planning. </a:t>
            </a:r>
          </a:p>
          <a:p>
            <a:r>
              <a:rPr lang="en-US" dirty="0"/>
              <a:t>Finally, a series of </a:t>
            </a:r>
            <a:r>
              <a:rPr lang="en-US" b="1" dirty="0"/>
              <a:t>scheduled</a:t>
            </a:r>
            <a:r>
              <a:rPr lang="en-US" dirty="0"/>
              <a:t> </a:t>
            </a:r>
            <a:r>
              <a:rPr lang="en-US" b="1" dirty="0"/>
              <a:t>projects</a:t>
            </a:r>
            <a:r>
              <a:rPr lang="en-US" dirty="0"/>
              <a:t> is defined to help move the organization from its current to its future desired state.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4B5A8-2409-3B06-7A76-477D007D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5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B104F9-2C36-3775-DD03-B2EEB3C16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04" y="20764"/>
            <a:ext cx="7726017" cy="55039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0A18-42E7-5C5B-EEA1-61419F3D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CF483-D525-3F7B-1106-9B44912495BC}"/>
              </a:ext>
            </a:extLst>
          </p:cNvPr>
          <p:cNvSpPr txBox="1"/>
          <p:nvPr/>
        </p:nvSpPr>
        <p:spPr>
          <a:xfrm>
            <a:off x="1643270" y="5833130"/>
            <a:ext cx="846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Fig: Information systems planning is a </a:t>
            </a:r>
            <a:r>
              <a:rPr lang="en-US" sz="2800" dirty="0" err="1"/>
              <a:t>threestep</a:t>
            </a:r>
            <a:r>
              <a:rPr lang="en-US" sz="2800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2447843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23B4-8A32-EB50-ED22-201DE04C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"/>
            <a:ext cx="1203297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 activities of Corporate Strategic Planning and Information Systems Planning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8C4172-E224-B2E5-4D1D-E1E3545EF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04" y="1766542"/>
            <a:ext cx="8155660" cy="50914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6F315-82E8-9EEC-97FC-71858BBA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61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CB8C-F0FB-5F16-D53C-96320B1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r>
              <a:rPr lang="en-US" dirty="0"/>
              <a:t>three activities:</a:t>
            </a:r>
          </a:p>
          <a:p>
            <a:pPr marL="514350" indent="-514350">
              <a:buAutoNum type="arabicPeriod"/>
            </a:pPr>
            <a:r>
              <a:rPr lang="en-US" b="1" dirty="0"/>
              <a:t>Describe the current situation</a:t>
            </a:r>
          </a:p>
          <a:p>
            <a:r>
              <a:rPr lang="en-US" dirty="0"/>
              <a:t>referred to as </a:t>
            </a:r>
            <a:r>
              <a:rPr lang="en-US" b="1" dirty="0"/>
              <a:t>top-down</a:t>
            </a:r>
            <a:r>
              <a:rPr lang="en-US" dirty="0"/>
              <a:t> planning. </a:t>
            </a:r>
          </a:p>
          <a:p>
            <a:r>
              <a:rPr lang="en-US" dirty="0"/>
              <a:t>Top-down planning attempts to gain a </a:t>
            </a:r>
            <a:r>
              <a:rPr lang="en-US" b="1" dirty="0"/>
              <a:t>broad</a:t>
            </a:r>
            <a:r>
              <a:rPr lang="en-US" dirty="0"/>
              <a:t> </a:t>
            </a:r>
            <a:r>
              <a:rPr lang="en-US" b="1" dirty="0"/>
              <a:t>understanding</a:t>
            </a:r>
            <a:r>
              <a:rPr lang="en-US" dirty="0"/>
              <a:t> of the informational </a:t>
            </a:r>
            <a:r>
              <a:rPr lang="en-US" b="1" dirty="0"/>
              <a:t>needs</a:t>
            </a:r>
            <a:r>
              <a:rPr lang="en-US" dirty="0"/>
              <a:t> of the entire organization. </a:t>
            </a:r>
          </a:p>
          <a:p>
            <a:r>
              <a:rPr lang="en-US" dirty="0"/>
              <a:t>The approach </a:t>
            </a:r>
            <a:r>
              <a:rPr lang="en-US" b="1" dirty="0"/>
              <a:t>begins</a:t>
            </a:r>
            <a:r>
              <a:rPr lang="en-US" dirty="0"/>
              <a:t> by </a:t>
            </a:r>
            <a:r>
              <a:rPr lang="en-US" b="1" dirty="0"/>
              <a:t>conducting</a:t>
            </a:r>
            <a:r>
              <a:rPr lang="en-US" dirty="0"/>
              <a:t> an </a:t>
            </a:r>
            <a:r>
              <a:rPr lang="en-US" b="1" dirty="0"/>
              <a:t>extensive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of the organization’s </a:t>
            </a:r>
            <a:r>
              <a:rPr lang="en-US" b="1" dirty="0"/>
              <a:t>mission</a:t>
            </a:r>
            <a:r>
              <a:rPr lang="en-US" dirty="0"/>
              <a:t>, </a:t>
            </a:r>
            <a:r>
              <a:rPr lang="en-US" b="1" dirty="0"/>
              <a:t>objectives</a:t>
            </a:r>
            <a:r>
              <a:rPr lang="en-US" dirty="0"/>
              <a:t>, and </a:t>
            </a:r>
            <a:r>
              <a:rPr lang="en-US" b="1" dirty="0"/>
              <a:t>strategy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and determining the information </a:t>
            </a:r>
            <a:r>
              <a:rPr lang="en-US" sz="2800" b="1" dirty="0"/>
              <a:t>requirements</a:t>
            </a:r>
            <a:r>
              <a:rPr lang="en-US" sz="2800" dirty="0"/>
              <a:t> needed to meet each objective.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77C3-CCC4-B5FF-6AE4-BC58368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946EB-3DA9-9C4C-C7F3-3AE04B1EB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5262-1B76-F18B-EC1D-9CA272DC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r>
              <a:rPr lang="en-US" dirty="0"/>
              <a:t>three activities:</a:t>
            </a:r>
          </a:p>
          <a:p>
            <a:pPr marL="514350" indent="-514350">
              <a:buAutoNum type="arabicPeriod"/>
            </a:pPr>
            <a:r>
              <a:rPr lang="en-US" b="1" dirty="0"/>
              <a:t>Describe the current situation</a:t>
            </a:r>
          </a:p>
          <a:p>
            <a:r>
              <a:rPr lang="en-US" dirty="0"/>
              <a:t>referred to as </a:t>
            </a:r>
            <a:r>
              <a:rPr lang="en-US" b="1" dirty="0"/>
              <a:t>top-down</a:t>
            </a:r>
            <a:r>
              <a:rPr lang="en-US" dirty="0"/>
              <a:t> planning. </a:t>
            </a:r>
          </a:p>
          <a:p>
            <a:r>
              <a:rPr lang="en-US" dirty="0"/>
              <a:t>Top-down planning attempts to gain a </a:t>
            </a:r>
            <a:r>
              <a:rPr lang="en-US" b="1" dirty="0"/>
              <a:t>broad</a:t>
            </a:r>
            <a:r>
              <a:rPr lang="en-US" dirty="0"/>
              <a:t> </a:t>
            </a:r>
            <a:r>
              <a:rPr lang="en-US" b="1" dirty="0"/>
              <a:t>understanding</a:t>
            </a:r>
            <a:r>
              <a:rPr lang="en-US" dirty="0"/>
              <a:t> of the informational </a:t>
            </a:r>
            <a:r>
              <a:rPr lang="en-US" b="1" dirty="0"/>
              <a:t>needs</a:t>
            </a:r>
            <a:r>
              <a:rPr lang="en-US" dirty="0"/>
              <a:t> of the entire organization. </a:t>
            </a:r>
          </a:p>
          <a:p>
            <a:r>
              <a:rPr lang="en-US" dirty="0"/>
              <a:t>The approach </a:t>
            </a:r>
            <a:r>
              <a:rPr lang="en-US" b="1" dirty="0"/>
              <a:t>begins</a:t>
            </a:r>
            <a:r>
              <a:rPr lang="en-US" dirty="0"/>
              <a:t> by </a:t>
            </a:r>
            <a:r>
              <a:rPr lang="en-US" b="1" dirty="0"/>
              <a:t>conducting</a:t>
            </a:r>
            <a:r>
              <a:rPr lang="en-US" dirty="0"/>
              <a:t> an </a:t>
            </a:r>
            <a:r>
              <a:rPr lang="en-US" b="1" dirty="0"/>
              <a:t>extensive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of the organization’s </a:t>
            </a:r>
            <a:r>
              <a:rPr lang="en-US" b="1" dirty="0"/>
              <a:t>mission</a:t>
            </a:r>
            <a:r>
              <a:rPr lang="en-US" dirty="0"/>
              <a:t>, </a:t>
            </a:r>
            <a:r>
              <a:rPr lang="en-US" b="1" dirty="0"/>
              <a:t>objectives</a:t>
            </a:r>
            <a:r>
              <a:rPr lang="en-US" dirty="0"/>
              <a:t>, and </a:t>
            </a:r>
            <a:r>
              <a:rPr lang="en-US" b="1" dirty="0"/>
              <a:t>strategy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and determining the information </a:t>
            </a:r>
            <a:r>
              <a:rPr lang="en-US" sz="2800" b="1" dirty="0"/>
              <a:t>requirements</a:t>
            </a:r>
            <a:r>
              <a:rPr lang="en-US" sz="2800" dirty="0"/>
              <a:t> needed to meet each objective.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B957-A821-5E6B-D1E2-0EE25C56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88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6978B-57C0-E5AB-D29F-49E5E2695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1006-3201-1BFE-DFBC-C6D13DCD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r>
              <a:rPr lang="en-US" dirty="0"/>
              <a:t>three activities:</a:t>
            </a:r>
          </a:p>
          <a:p>
            <a:pPr marL="514350" indent="-514350">
              <a:buAutoNum type="arabicPeriod"/>
            </a:pPr>
            <a:r>
              <a:rPr lang="en-US" b="1" dirty="0"/>
              <a:t>Describe the current situation</a:t>
            </a:r>
          </a:p>
          <a:p>
            <a:r>
              <a:rPr lang="en-US" dirty="0"/>
              <a:t>referred to as </a:t>
            </a:r>
            <a:r>
              <a:rPr lang="en-US" b="1" dirty="0"/>
              <a:t>top-down</a:t>
            </a:r>
            <a:r>
              <a:rPr lang="en-US" dirty="0"/>
              <a:t> planning. </a:t>
            </a:r>
          </a:p>
          <a:p>
            <a:r>
              <a:rPr lang="en-US" dirty="0"/>
              <a:t>Top-down planning attempts to gain a </a:t>
            </a:r>
            <a:r>
              <a:rPr lang="en-US" b="1" dirty="0"/>
              <a:t>broad</a:t>
            </a:r>
            <a:r>
              <a:rPr lang="en-US" dirty="0"/>
              <a:t> </a:t>
            </a:r>
            <a:r>
              <a:rPr lang="en-US" b="1" dirty="0"/>
              <a:t>understanding</a:t>
            </a:r>
            <a:r>
              <a:rPr lang="en-US" dirty="0"/>
              <a:t> of the informational </a:t>
            </a:r>
            <a:r>
              <a:rPr lang="en-US" b="1" dirty="0"/>
              <a:t>needs</a:t>
            </a:r>
            <a:r>
              <a:rPr lang="en-US" dirty="0"/>
              <a:t> of the entire organization. </a:t>
            </a:r>
          </a:p>
          <a:p>
            <a:r>
              <a:rPr lang="en-US" dirty="0"/>
              <a:t>The approach </a:t>
            </a:r>
            <a:r>
              <a:rPr lang="en-US" b="1" dirty="0"/>
              <a:t>begins</a:t>
            </a:r>
            <a:r>
              <a:rPr lang="en-US" dirty="0"/>
              <a:t> by </a:t>
            </a:r>
            <a:r>
              <a:rPr lang="en-US" b="1" dirty="0"/>
              <a:t>conducting</a:t>
            </a:r>
            <a:r>
              <a:rPr lang="en-US" dirty="0"/>
              <a:t> an </a:t>
            </a:r>
            <a:r>
              <a:rPr lang="en-US" b="1" dirty="0"/>
              <a:t>extensive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of the organization’s </a:t>
            </a:r>
            <a:r>
              <a:rPr lang="en-US" b="1" dirty="0"/>
              <a:t>mission</a:t>
            </a:r>
            <a:r>
              <a:rPr lang="en-US" dirty="0"/>
              <a:t>, </a:t>
            </a:r>
            <a:r>
              <a:rPr lang="en-US" b="1" dirty="0"/>
              <a:t>objectives</a:t>
            </a:r>
            <a:r>
              <a:rPr lang="en-US" dirty="0"/>
              <a:t>, and </a:t>
            </a:r>
            <a:r>
              <a:rPr lang="en-US" b="1" dirty="0"/>
              <a:t>strategy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and determining the information </a:t>
            </a:r>
            <a:r>
              <a:rPr lang="en-US" sz="2800" b="1" dirty="0"/>
              <a:t>requirements</a:t>
            </a:r>
            <a:r>
              <a:rPr lang="en-US" sz="2800" dirty="0"/>
              <a:t> needed to meet each objective.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421B-2046-676B-1B92-DAB5CD1E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5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79048-EA82-62AF-0BA9-49B4CBCFB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95FE-AA34-85DA-956E-690FB8FE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sz="2800" dirty="0"/>
              <a:t>Broader Perspective</a:t>
            </a:r>
          </a:p>
          <a:p>
            <a:r>
              <a:rPr lang="en-US" sz="2800" dirty="0"/>
              <a:t>Improved Integration</a:t>
            </a:r>
          </a:p>
          <a:p>
            <a:r>
              <a:rPr lang="en-US" sz="2800" dirty="0"/>
              <a:t>Improved Management Support</a:t>
            </a:r>
          </a:p>
          <a:p>
            <a:r>
              <a:rPr lang="en-US" sz="2800" dirty="0"/>
              <a:t>Better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E8754-A2E5-D978-FA91-6BD60888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26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3E76-AB48-31DE-3088-1240B63E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736F-7F81-F128-8BEB-4A78A7A4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3636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contrast to the top-down planning approach, a </a:t>
            </a:r>
            <a:r>
              <a:rPr lang="en-US" b="1" dirty="0"/>
              <a:t>bottom-up</a:t>
            </a:r>
            <a:r>
              <a:rPr lang="en-US" dirty="0"/>
              <a:t> planning approach can be also used</a:t>
            </a:r>
          </a:p>
          <a:p>
            <a:r>
              <a:rPr lang="en-US" dirty="0"/>
              <a:t>It requires the identification of business </a:t>
            </a:r>
            <a:r>
              <a:rPr lang="en-US" b="1" dirty="0"/>
              <a:t>problems</a:t>
            </a:r>
            <a:r>
              <a:rPr lang="en-US" dirty="0"/>
              <a:t> and </a:t>
            </a:r>
            <a:r>
              <a:rPr lang="en-US" b="1" dirty="0"/>
              <a:t>opportunities</a:t>
            </a:r>
            <a:r>
              <a:rPr lang="en-US" dirty="0"/>
              <a:t> that are used to </a:t>
            </a:r>
            <a:r>
              <a:rPr lang="en-US" b="1" dirty="0"/>
              <a:t>define projects</a:t>
            </a:r>
            <a:r>
              <a:rPr lang="en-US" dirty="0"/>
              <a:t>. </a:t>
            </a:r>
          </a:p>
          <a:p>
            <a:r>
              <a:rPr lang="en-US" dirty="0"/>
              <a:t>Using this, creating IS plans can be </a:t>
            </a:r>
            <a:r>
              <a:rPr lang="en-US" b="1" dirty="0"/>
              <a:t>faster</a:t>
            </a:r>
            <a:r>
              <a:rPr lang="en-US" dirty="0"/>
              <a:t> and </a:t>
            </a:r>
            <a:r>
              <a:rPr lang="en-US" b="1" dirty="0"/>
              <a:t>less</a:t>
            </a:r>
            <a:r>
              <a:rPr lang="en-US" dirty="0"/>
              <a:t> </a:t>
            </a:r>
            <a:r>
              <a:rPr lang="en-US" b="1" dirty="0"/>
              <a:t>costly</a:t>
            </a:r>
            <a:r>
              <a:rPr lang="en-US" dirty="0"/>
              <a:t> than </a:t>
            </a:r>
            <a:r>
              <a:rPr lang="en-US" b="1" dirty="0"/>
              <a:t>top-down</a:t>
            </a:r>
            <a:r>
              <a:rPr lang="en-US" dirty="0"/>
              <a:t> approach; </a:t>
            </a:r>
          </a:p>
          <a:p>
            <a:r>
              <a:rPr lang="en-US" dirty="0"/>
              <a:t>it also has the </a:t>
            </a:r>
            <a:r>
              <a:rPr lang="en-US" b="1" dirty="0"/>
              <a:t>advantage</a:t>
            </a:r>
            <a:r>
              <a:rPr lang="en-US" dirty="0"/>
              <a:t> of identifying pressing organizational </a:t>
            </a:r>
            <a:r>
              <a:rPr lang="en-US" b="1" dirty="0"/>
              <a:t>problems</a:t>
            </a:r>
            <a:r>
              <a:rPr lang="en-US" dirty="0"/>
              <a:t>.</a:t>
            </a:r>
          </a:p>
          <a:p>
            <a:r>
              <a:rPr lang="en-US" dirty="0"/>
              <a:t>But </a:t>
            </a:r>
            <a:r>
              <a:rPr lang="en-US" b="1" dirty="0"/>
              <a:t>disadvantage</a:t>
            </a:r>
            <a:r>
              <a:rPr lang="en-US" dirty="0"/>
              <a:t> is that this approach often </a:t>
            </a:r>
            <a:r>
              <a:rPr lang="en-US" b="1" dirty="0"/>
              <a:t>fails</a:t>
            </a:r>
            <a:r>
              <a:rPr lang="en-US" dirty="0"/>
              <a:t> to view the informational </a:t>
            </a:r>
            <a:r>
              <a:rPr lang="en-US" b="1" dirty="0"/>
              <a:t>needs</a:t>
            </a:r>
            <a:r>
              <a:rPr lang="en-US" dirty="0"/>
              <a:t> of the entire organization. </a:t>
            </a:r>
          </a:p>
          <a:p>
            <a:r>
              <a:rPr lang="en-US" dirty="0"/>
              <a:t>This can result in the </a:t>
            </a:r>
            <a:r>
              <a:rPr lang="en-US" b="1" dirty="0"/>
              <a:t>creation</a:t>
            </a:r>
            <a:r>
              <a:rPr lang="en-US" dirty="0"/>
              <a:t> of different information </a:t>
            </a:r>
            <a:r>
              <a:rPr lang="en-US" b="1" dirty="0"/>
              <a:t>systems</a:t>
            </a:r>
            <a:r>
              <a:rPr lang="en-US" dirty="0"/>
              <a:t> and </a:t>
            </a:r>
            <a:r>
              <a:rPr lang="en-US" b="1" dirty="0"/>
              <a:t>databases</a:t>
            </a:r>
            <a:r>
              <a:rPr lang="en-US" dirty="0"/>
              <a:t> that are </a:t>
            </a:r>
            <a:r>
              <a:rPr lang="en-US" b="1" dirty="0"/>
              <a:t>redundant</a:t>
            </a:r>
            <a:r>
              <a:rPr lang="en-US" dirty="0"/>
              <a:t> or not easily </a:t>
            </a:r>
            <a:r>
              <a:rPr lang="en-US" b="1" dirty="0"/>
              <a:t>integrated</a:t>
            </a:r>
            <a:r>
              <a:rPr lang="en-US" dirty="0"/>
              <a:t> without substantial </a:t>
            </a:r>
            <a:r>
              <a:rPr lang="en-US" b="1" dirty="0"/>
              <a:t>rework</a:t>
            </a:r>
            <a:r>
              <a:rPr lang="en-US" dirty="0"/>
              <a:t>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3CD3-C3A2-41BE-7A2F-F76B8C17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68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DC52-CC1A-31FA-8B8D-C3FA55CA2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BE56-B13E-4D76-6497-65AA9842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50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Describing the target situation, trends, and constraints </a:t>
            </a:r>
          </a:p>
          <a:p>
            <a:r>
              <a:rPr lang="en-US" dirty="0"/>
              <a:t>Next, define the </a:t>
            </a:r>
            <a:r>
              <a:rPr lang="en-US" b="1" dirty="0"/>
              <a:t>target</a:t>
            </a:r>
            <a:r>
              <a:rPr lang="en-US" dirty="0"/>
              <a:t> situation that reflects the desired </a:t>
            </a:r>
            <a:r>
              <a:rPr lang="en-US" b="1" dirty="0"/>
              <a:t>future</a:t>
            </a:r>
            <a:r>
              <a:rPr lang="en-US" dirty="0"/>
              <a:t> state of the organization. </a:t>
            </a:r>
          </a:p>
          <a:p>
            <a:r>
              <a:rPr lang="en-US" dirty="0"/>
              <a:t>target situation consists of the desired state of the </a:t>
            </a:r>
            <a:r>
              <a:rPr lang="en-US" b="1" dirty="0"/>
              <a:t>locations</a:t>
            </a:r>
            <a:r>
              <a:rPr lang="en-US" dirty="0"/>
              <a:t>, </a:t>
            </a:r>
            <a:r>
              <a:rPr lang="en-US" b="1" dirty="0"/>
              <a:t>units</a:t>
            </a:r>
            <a:r>
              <a:rPr lang="en-US" dirty="0"/>
              <a:t>, </a:t>
            </a:r>
            <a:r>
              <a:rPr lang="en-US" b="1" dirty="0"/>
              <a:t>functions</a:t>
            </a:r>
            <a:r>
              <a:rPr lang="en-US" dirty="0"/>
              <a:t>, </a:t>
            </a:r>
            <a:r>
              <a:rPr lang="en-US" b="1" dirty="0"/>
              <a:t>processes</a:t>
            </a:r>
            <a:r>
              <a:rPr lang="en-US" dirty="0"/>
              <a:t>, </a:t>
            </a:r>
            <a:r>
              <a:rPr lang="en-US" b="1" dirty="0"/>
              <a:t>data</a:t>
            </a:r>
            <a:r>
              <a:rPr lang="en-US" dirty="0"/>
              <a:t>, and </a:t>
            </a:r>
            <a:r>
              <a:rPr lang="en-US" b="1" dirty="0"/>
              <a:t>IS</a:t>
            </a:r>
          </a:p>
          <a:p>
            <a:r>
              <a:rPr lang="en-US" b="1" dirty="0" err="1"/>
              <a:t>Eg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if a desired </a:t>
            </a:r>
            <a:r>
              <a:rPr lang="en-US" b="1" dirty="0"/>
              <a:t>future</a:t>
            </a:r>
            <a:r>
              <a:rPr lang="en-US" dirty="0"/>
              <a:t> state of the organization is to have several new </a:t>
            </a:r>
            <a:r>
              <a:rPr lang="en-US" b="1" dirty="0"/>
              <a:t>branch offices </a:t>
            </a:r>
            <a:r>
              <a:rPr lang="en-US" dirty="0"/>
              <a:t>or a </a:t>
            </a:r>
            <a:r>
              <a:rPr lang="en-US" b="1" dirty="0"/>
              <a:t>new product line </a:t>
            </a:r>
          </a:p>
          <a:p>
            <a:pPr lvl="1"/>
            <a:r>
              <a:rPr lang="en-US" dirty="0"/>
              <a:t>that requires several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employee</a:t>
            </a:r>
            <a:r>
              <a:rPr lang="en-US" dirty="0"/>
              <a:t> </a:t>
            </a:r>
            <a:r>
              <a:rPr lang="en-US" b="1" dirty="0"/>
              <a:t>positions</a:t>
            </a:r>
            <a:r>
              <a:rPr lang="en-US" dirty="0"/>
              <a:t>, </a:t>
            </a:r>
            <a:r>
              <a:rPr lang="en-US" b="1" dirty="0"/>
              <a:t>functions</a:t>
            </a:r>
            <a:r>
              <a:rPr lang="en-US" dirty="0"/>
              <a:t>, </a:t>
            </a:r>
            <a:r>
              <a:rPr lang="en-US" b="1" dirty="0"/>
              <a:t>processes</a:t>
            </a:r>
            <a:r>
              <a:rPr lang="en-US" dirty="0"/>
              <a:t>, and </a:t>
            </a:r>
            <a:r>
              <a:rPr lang="en-US" b="1" dirty="0"/>
              <a:t>data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then most </a:t>
            </a:r>
            <a:r>
              <a:rPr lang="en-US" b="1" dirty="0"/>
              <a:t>lists</a:t>
            </a:r>
            <a:r>
              <a:rPr lang="en-US" dirty="0"/>
              <a:t> and matrices will need to be </a:t>
            </a:r>
            <a:r>
              <a:rPr lang="en-US" b="1" dirty="0"/>
              <a:t>updated</a:t>
            </a:r>
            <a:r>
              <a:rPr lang="en-US" dirty="0"/>
              <a:t> to </a:t>
            </a:r>
            <a:r>
              <a:rPr lang="en-US" b="1" dirty="0"/>
              <a:t>reflect</a:t>
            </a:r>
            <a:r>
              <a:rPr lang="en-US" dirty="0"/>
              <a:t> this </a:t>
            </a:r>
            <a:r>
              <a:rPr lang="en-US" b="1" dirty="0"/>
              <a:t>vision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target</a:t>
            </a:r>
            <a:r>
              <a:rPr lang="en-US" dirty="0"/>
              <a:t> </a:t>
            </a:r>
            <a:r>
              <a:rPr lang="en-US" b="1" dirty="0"/>
              <a:t>situation</a:t>
            </a:r>
            <a:r>
              <a:rPr lang="en-US" dirty="0"/>
              <a:t> must be </a:t>
            </a:r>
            <a:r>
              <a:rPr lang="en-US" b="1" dirty="0"/>
              <a:t>developed</a:t>
            </a:r>
            <a:r>
              <a:rPr lang="en-US" dirty="0"/>
              <a:t> in </a:t>
            </a:r>
            <a:r>
              <a:rPr lang="en-US" b="1" dirty="0"/>
              <a:t>light of technology </a:t>
            </a:r>
            <a:r>
              <a:rPr lang="en-US" dirty="0"/>
              <a:t>and </a:t>
            </a:r>
            <a:r>
              <a:rPr lang="en-US" b="1" dirty="0"/>
              <a:t>business trends</a:t>
            </a:r>
            <a:r>
              <a:rPr lang="en-US" dirty="0"/>
              <a:t>, in addition to organizational </a:t>
            </a:r>
            <a:r>
              <a:rPr lang="en-US" b="1" dirty="0"/>
              <a:t>constraints.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0A8AF-2043-01D6-1645-6559B7EC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71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222C-43E3-50DC-646E-9DDDC7A19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5A7-BFAD-A5FD-3615-3C934005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Developing a transition strategy and plans </a:t>
            </a:r>
          </a:p>
          <a:p>
            <a:r>
              <a:rPr lang="en-US" dirty="0"/>
              <a:t>Now a detailed </a:t>
            </a:r>
            <a:r>
              <a:rPr lang="en-US" b="1" dirty="0"/>
              <a:t>transition</a:t>
            </a:r>
            <a:r>
              <a:rPr lang="en-US" dirty="0"/>
              <a:t> </a:t>
            </a:r>
            <a:r>
              <a:rPr lang="en-US" b="1" dirty="0"/>
              <a:t>strategy</a:t>
            </a:r>
            <a:r>
              <a:rPr lang="en-US" dirty="0"/>
              <a:t> and </a:t>
            </a:r>
            <a:r>
              <a:rPr lang="en-US" b="1" dirty="0"/>
              <a:t>plan</a:t>
            </a:r>
            <a:r>
              <a:rPr lang="en-US" dirty="0"/>
              <a:t> are developed by the IS planning team. </a:t>
            </a:r>
          </a:p>
          <a:p>
            <a:r>
              <a:rPr lang="en-US" dirty="0"/>
              <a:t>This plan should be very </a:t>
            </a:r>
            <a:r>
              <a:rPr lang="en-US" b="1" dirty="0"/>
              <a:t>comprehensive</a:t>
            </a:r>
            <a:r>
              <a:rPr lang="en-US" dirty="0"/>
              <a:t>, reflecting </a:t>
            </a:r>
            <a:r>
              <a:rPr lang="en-US" b="1" dirty="0"/>
              <a:t>broad</a:t>
            </a:r>
            <a:r>
              <a:rPr lang="en-US" dirty="0"/>
              <a:t>, </a:t>
            </a:r>
            <a:r>
              <a:rPr lang="en-US" b="1" dirty="0"/>
              <a:t>long-range, short-range</a:t>
            </a:r>
            <a:r>
              <a:rPr lang="en-US" dirty="0"/>
              <a:t> planning </a:t>
            </a:r>
            <a:r>
              <a:rPr lang="en-US" b="1" dirty="0"/>
              <a:t>issues</a:t>
            </a:r>
            <a:r>
              <a:rPr lang="en-US" dirty="0"/>
              <a:t> </a:t>
            </a:r>
          </a:p>
          <a:p>
            <a:r>
              <a:rPr lang="en-US" dirty="0"/>
              <a:t>Also providing sufficient </a:t>
            </a:r>
            <a:r>
              <a:rPr lang="en-US" b="1" dirty="0"/>
              <a:t>detail</a:t>
            </a:r>
            <a:r>
              <a:rPr lang="en-US" dirty="0"/>
              <a:t> to guide all </a:t>
            </a:r>
            <a:r>
              <a:rPr lang="en-US" b="1" dirty="0"/>
              <a:t>levels</a:t>
            </a:r>
            <a:r>
              <a:rPr lang="en-US" dirty="0"/>
              <a:t> of </a:t>
            </a:r>
            <a:r>
              <a:rPr lang="en-US" b="1" dirty="0"/>
              <a:t>management</a:t>
            </a:r>
            <a:r>
              <a:rPr lang="en-US" dirty="0"/>
              <a:t> concerning </a:t>
            </a:r>
            <a:r>
              <a:rPr lang="en-US" b="1" dirty="0"/>
              <a:t>what needs to be done</a:t>
            </a:r>
            <a:r>
              <a:rPr lang="en-US" dirty="0"/>
              <a:t>, </a:t>
            </a:r>
            <a:r>
              <a:rPr lang="en-US" b="1" dirty="0"/>
              <a:t>how</a:t>
            </a:r>
            <a:r>
              <a:rPr lang="en-US" dirty="0"/>
              <a:t>, </a:t>
            </a:r>
            <a:r>
              <a:rPr lang="en-US" b="1" dirty="0"/>
              <a:t>when</a:t>
            </a:r>
            <a:r>
              <a:rPr lang="en-US" dirty="0"/>
              <a:t>, and </a:t>
            </a:r>
            <a:r>
              <a:rPr lang="en-US" b="1" dirty="0"/>
              <a:t>by whom </a:t>
            </a:r>
            <a:r>
              <a:rPr lang="en-US" dirty="0"/>
              <a:t>in the organization.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C57D1-4B2C-3C53-2715-5ECD8476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1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AB8-7759-69CC-AA35-20C787D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Identification </a:t>
            </a:r>
            <a:r>
              <a:rPr lang="en-US" sz="5400" dirty="0"/>
              <a:t>and </a:t>
            </a:r>
            <a:r>
              <a:rPr lang="en-US" dirty="0"/>
              <a:t>Selection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77C-0401-FD89-3F46-8133260F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584205"/>
          </a:xfrm>
        </p:spPr>
        <p:txBody>
          <a:bodyPr>
            <a:normAutofit/>
          </a:bodyPr>
          <a:lstStyle/>
          <a:p>
            <a:r>
              <a:rPr lang="en-US" dirty="0"/>
              <a:t>During this, a </a:t>
            </a:r>
            <a:r>
              <a:rPr lang="en-US" b="1" dirty="0"/>
              <a:t>senior</a:t>
            </a:r>
            <a:r>
              <a:rPr lang="en-US" dirty="0"/>
              <a:t> </a:t>
            </a:r>
            <a:r>
              <a:rPr lang="en-US" b="1" dirty="0"/>
              <a:t>manager</a:t>
            </a:r>
            <a:r>
              <a:rPr lang="en-US" dirty="0"/>
              <a:t>, a </a:t>
            </a:r>
            <a:r>
              <a:rPr lang="en-US" b="1" dirty="0"/>
              <a:t>business</a:t>
            </a:r>
            <a:r>
              <a:rPr lang="en-US" dirty="0"/>
              <a:t> group, an </a:t>
            </a:r>
            <a:r>
              <a:rPr lang="en-US" b="1" dirty="0"/>
              <a:t>IS</a:t>
            </a:r>
            <a:r>
              <a:rPr lang="en-US" dirty="0"/>
              <a:t> manager, or a steering committee </a:t>
            </a:r>
            <a:r>
              <a:rPr lang="en-US" b="1" dirty="0"/>
              <a:t>identifies</a:t>
            </a:r>
            <a:r>
              <a:rPr lang="en-US" dirty="0"/>
              <a:t> and </a:t>
            </a:r>
            <a:r>
              <a:rPr lang="en-US" b="1" dirty="0"/>
              <a:t>assesses</a:t>
            </a:r>
            <a:r>
              <a:rPr lang="en-US" dirty="0"/>
              <a:t> all possible systems </a:t>
            </a:r>
            <a:r>
              <a:rPr lang="en-US" b="1" dirty="0"/>
              <a:t>development</a:t>
            </a:r>
            <a:r>
              <a:rPr lang="en-US" dirty="0"/>
              <a:t> </a:t>
            </a:r>
            <a:r>
              <a:rPr lang="en-US" b="1" dirty="0"/>
              <a:t>projects</a:t>
            </a:r>
            <a:r>
              <a:rPr lang="en-US" dirty="0"/>
              <a:t> that an organization can take.</a:t>
            </a:r>
          </a:p>
          <a:p>
            <a:r>
              <a:rPr lang="en-US" dirty="0"/>
              <a:t>Next, those projects which seems to yield significant organizational </a:t>
            </a:r>
            <a:r>
              <a:rPr lang="en-US" b="1" dirty="0"/>
              <a:t>benefits</a:t>
            </a:r>
            <a:r>
              <a:rPr lang="en-US" dirty="0"/>
              <a:t>, are </a:t>
            </a:r>
            <a:r>
              <a:rPr lang="en-US" b="1" dirty="0"/>
              <a:t>selected</a:t>
            </a:r>
            <a:r>
              <a:rPr lang="en-US" dirty="0"/>
              <a:t> for </a:t>
            </a:r>
            <a:r>
              <a:rPr lang="en-US" b="1" dirty="0"/>
              <a:t>development</a:t>
            </a:r>
            <a:r>
              <a:rPr lang="en-US" dirty="0"/>
              <a:t>. </a:t>
            </a:r>
          </a:p>
          <a:p>
            <a:r>
              <a:rPr lang="en-US" dirty="0"/>
              <a:t>In some </a:t>
            </a:r>
            <a:r>
              <a:rPr lang="en-US" b="1" dirty="0"/>
              <a:t>large</a:t>
            </a:r>
            <a:r>
              <a:rPr lang="en-US" dirty="0"/>
              <a:t> organizations, project identification and selection is a very </a:t>
            </a:r>
            <a:r>
              <a:rPr lang="en-US" b="1" dirty="0"/>
              <a:t>formal process </a:t>
            </a:r>
            <a:r>
              <a:rPr lang="en-US" dirty="0"/>
              <a:t>in which projects are outcomes of a larger overall planning process.</a:t>
            </a:r>
          </a:p>
          <a:p>
            <a:r>
              <a:rPr lang="en-US" dirty="0"/>
              <a:t>In </a:t>
            </a:r>
            <a:r>
              <a:rPr lang="en-US" b="1" dirty="0"/>
              <a:t>small</a:t>
            </a:r>
            <a:r>
              <a:rPr lang="en-US" dirty="0"/>
              <a:t> organization, they may use </a:t>
            </a:r>
            <a:r>
              <a:rPr lang="en-US" b="1" dirty="0"/>
              <a:t>informal</a:t>
            </a:r>
            <a:r>
              <a:rPr lang="en-US" dirty="0"/>
              <a:t> project selection processes to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projects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D4F6-9946-1AE1-4197-5E35E77A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80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7555-274C-66B4-576A-E027C32C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IS Plan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B14652-1AC1-B5D3-60EF-0A72E3A84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078" y="1577010"/>
            <a:ext cx="8401879" cy="47793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F1185-F283-7DD4-D501-E150043D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28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D8723-9511-708E-107F-2BFF9B838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EC36-2186-604D-EED8-BF4E2C99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50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Organizational Mission, Objectives, and Strategy: </a:t>
            </a:r>
          </a:p>
          <a:p>
            <a:r>
              <a:rPr lang="en-US" dirty="0"/>
              <a:t>Briefly describes the mission, objectives, and strategy of the organization. </a:t>
            </a:r>
          </a:p>
          <a:p>
            <a:r>
              <a:rPr lang="en-US" dirty="0"/>
              <a:t>The </a:t>
            </a:r>
            <a:r>
              <a:rPr lang="en-US" b="1" dirty="0"/>
              <a:t>current</a:t>
            </a:r>
            <a:r>
              <a:rPr lang="en-US" dirty="0"/>
              <a:t> and </a:t>
            </a:r>
            <a:r>
              <a:rPr lang="en-US" b="1" dirty="0"/>
              <a:t>future</a:t>
            </a:r>
            <a:r>
              <a:rPr lang="en-US" dirty="0"/>
              <a:t> </a:t>
            </a:r>
            <a:r>
              <a:rPr lang="en-US" b="1" dirty="0"/>
              <a:t>views</a:t>
            </a:r>
            <a:r>
              <a:rPr lang="en-US" dirty="0"/>
              <a:t> of the company are also briefly presented</a:t>
            </a:r>
          </a:p>
          <a:p>
            <a:pPr marL="0" indent="0">
              <a:buNone/>
            </a:pPr>
            <a:r>
              <a:rPr lang="en-US" sz="2800" b="1" dirty="0"/>
              <a:t>2. Informational Inventory: </a:t>
            </a:r>
          </a:p>
          <a:p>
            <a:r>
              <a:rPr lang="en-US" sz="2800" dirty="0"/>
              <a:t>provides a summary of the various business </a:t>
            </a:r>
            <a:r>
              <a:rPr lang="en-US" sz="2800" b="1" dirty="0"/>
              <a:t>processes</a:t>
            </a:r>
            <a:r>
              <a:rPr lang="en-US" sz="2800" dirty="0"/>
              <a:t>, </a:t>
            </a:r>
            <a:r>
              <a:rPr lang="en-US" sz="2800" b="1" dirty="0"/>
              <a:t>functions</a:t>
            </a:r>
            <a:r>
              <a:rPr lang="en-US" sz="2800" dirty="0"/>
              <a:t>, data </a:t>
            </a:r>
            <a:r>
              <a:rPr lang="en-US" sz="2800" b="1" dirty="0"/>
              <a:t>entities</a:t>
            </a:r>
            <a:r>
              <a:rPr lang="en-US" sz="2800" dirty="0"/>
              <a:t>, and </a:t>
            </a:r>
            <a:r>
              <a:rPr lang="en-US" sz="2800" b="1" dirty="0"/>
              <a:t>information</a:t>
            </a:r>
            <a:r>
              <a:rPr lang="en-US" sz="2800" dirty="0"/>
              <a:t> needs of the enterprise. </a:t>
            </a:r>
          </a:p>
          <a:p>
            <a:r>
              <a:rPr lang="en-US" sz="2800" dirty="0"/>
              <a:t>This inventory will view both current and future needs.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A329F-0985-4F0D-260D-1FA9CD0D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67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885BC-9C78-2B52-C88C-FE04FBE00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109C-983F-A0DC-A1DB-C92A1839E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50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sz="2800" b="1" dirty="0"/>
              <a:t>Mission and Objectives of IS: </a:t>
            </a:r>
          </a:p>
          <a:p>
            <a:r>
              <a:rPr lang="en-US" sz="2800" dirty="0"/>
              <a:t>Description of the primary role IS will play in the organization to </a:t>
            </a:r>
            <a:r>
              <a:rPr lang="en-US" sz="2800" b="1" dirty="0"/>
              <a:t>transform</a:t>
            </a:r>
            <a:r>
              <a:rPr lang="en-US" sz="2800" dirty="0"/>
              <a:t> the </a:t>
            </a:r>
            <a:r>
              <a:rPr lang="en-US" sz="2800" b="1" dirty="0"/>
              <a:t>enterprise</a:t>
            </a:r>
            <a:r>
              <a:rPr lang="en-US" sz="2800" dirty="0"/>
              <a:t> from its </a:t>
            </a:r>
            <a:r>
              <a:rPr lang="en-US" sz="2800" b="1" dirty="0"/>
              <a:t>current</a:t>
            </a:r>
            <a:r>
              <a:rPr lang="en-US" sz="2800" dirty="0"/>
              <a:t> to </a:t>
            </a:r>
            <a:r>
              <a:rPr lang="en-US" sz="2800" b="1" dirty="0"/>
              <a:t>future</a:t>
            </a:r>
            <a:r>
              <a:rPr lang="en-US" sz="2800" dirty="0"/>
              <a:t> state. </a:t>
            </a:r>
          </a:p>
          <a:p>
            <a:r>
              <a:rPr lang="en-US" sz="2800" dirty="0"/>
              <a:t>represents the </a:t>
            </a:r>
            <a:r>
              <a:rPr lang="en-US" sz="2800" b="1" dirty="0"/>
              <a:t>current best estimate </a:t>
            </a:r>
            <a:r>
              <a:rPr lang="en-US" sz="2800" dirty="0"/>
              <a:t>of the overall role for IS within the organization. 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, this role may be as a necessary </a:t>
            </a:r>
            <a:r>
              <a:rPr lang="en-US" sz="2800" b="1" dirty="0"/>
              <a:t>cost</a:t>
            </a:r>
            <a:r>
              <a:rPr lang="en-US" sz="2800" dirty="0"/>
              <a:t>, an </a:t>
            </a:r>
            <a:r>
              <a:rPr lang="en-US" sz="2800" b="1" dirty="0"/>
              <a:t>investment</a:t>
            </a:r>
            <a:r>
              <a:rPr lang="en-US" sz="2800" dirty="0"/>
              <a:t>, or a </a:t>
            </a:r>
            <a:r>
              <a:rPr lang="en-US" sz="2800" b="1" dirty="0"/>
              <a:t>strategic</a:t>
            </a:r>
            <a:r>
              <a:rPr lang="en-US" sz="2800" dirty="0"/>
              <a:t> advantage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sz="2800" b="1" dirty="0"/>
              <a:t>Constraints on IS Development: </a:t>
            </a:r>
          </a:p>
          <a:p>
            <a:r>
              <a:rPr lang="en-US" sz="2800" dirty="0"/>
              <a:t>Briefly describes </a:t>
            </a:r>
            <a:r>
              <a:rPr lang="en-US" sz="2800" b="1" dirty="0"/>
              <a:t>limitations</a:t>
            </a:r>
            <a:r>
              <a:rPr lang="en-US" sz="2800" dirty="0"/>
              <a:t> imposed by technology and current level of resources within the company-financial, technological, and personnel.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531D8-8328-BD62-6D56-D46B23AC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0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8C94A-09EA-E44C-34B1-79032B8B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DD65-557E-49D4-4913-CE71FCA6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72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Overall Systems Needs and Long-Range IS Strategies: </a:t>
            </a:r>
          </a:p>
          <a:p>
            <a:r>
              <a:rPr lang="en-US" dirty="0"/>
              <a:t>Presents a summary of the overall </a:t>
            </a:r>
            <a:r>
              <a:rPr lang="en-US" b="1" dirty="0"/>
              <a:t>systems</a:t>
            </a:r>
            <a:r>
              <a:rPr lang="en-US" dirty="0"/>
              <a:t> </a:t>
            </a:r>
            <a:r>
              <a:rPr lang="en-US" b="1" dirty="0"/>
              <a:t>needs</a:t>
            </a:r>
            <a:r>
              <a:rPr lang="en-US" dirty="0"/>
              <a:t> within the company </a:t>
            </a:r>
          </a:p>
          <a:p>
            <a:r>
              <a:rPr lang="en-US" dirty="0"/>
              <a:t>and the set of </a:t>
            </a:r>
            <a:r>
              <a:rPr lang="en-US" b="1" dirty="0"/>
              <a:t>long-range</a:t>
            </a:r>
            <a:r>
              <a:rPr lang="en-US" dirty="0"/>
              <a:t> (2-5 years) strategies chosen by the IS department to fill the needs.</a:t>
            </a:r>
          </a:p>
          <a:p>
            <a:pPr marL="0" indent="0">
              <a:buNone/>
            </a:pPr>
            <a:r>
              <a:rPr lang="en-US" b="1" dirty="0"/>
              <a:t>6. The Short-Term Plan: </a:t>
            </a:r>
          </a:p>
          <a:p>
            <a:r>
              <a:rPr lang="en-US" dirty="0"/>
              <a:t>Shows a detailed </a:t>
            </a:r>
            <a:r>
              <a:rPr lang="en-US" b="1" dirty="0"/>
              <a:t>inventory</a:t>
            </a:r>
            <a:r>
              <a:rPr lang="en-US" dirty="0"/>
              <a:t> of </a:t>
            </a:r>
            <a:r>
              <a:rPr lang="en-US" b="1" dirty="0"/>
              <a:t>present</a:t>
            </a:r>
            <a:r>
              <a:rPr lang="en-US" dirty="0"/>
              <a:t> </a:t>
            </a:r>
            <a:r>
              <a:rPr lang="en-US" b="1" dirty="0"/>
              <a:t>projects</a:t>
            </a:r>
            <a:r>
              <a:rPr lang="en-US" dirty="0"/>
              <a:t> and systems and a detailed plan of projects to be </a:t>
            </a:r>
            <a:r>
              <a:rPr lang="en-US" b="1" dirty="0"/>
              <a:t>developed</a:t>
            </a:r>
            <a:r>
              <a:rPr lang="en-US" dirty="0"/>
              <a:t> or advanced during the </a:t>
            </a:r>
            <a:r>
              <a:rPr lang="en-US" b="1" dirty="0"/>
              <a:t>current</a:t>
            </a:r>
            <a:r>
              <a:rPr lang="en-US" dirty="0"/>
              <a:t> </a:t>
            </a:r>
            <a:r>
              <a:rPr lang="en-US" b="1" dirty="0"/>
              <a:t>year</a:t>
            </a:r>
            <a:r>
              <a:rPr lang="en-US" dirty="0"/>
              <a:t>. </a:t>
            </a:r>
          </a:p>
          <a:p>
            <a:r>
              <a:rPr lang="en-US" dirty="0"/>
              <a:t>These projects may be the </a:t>
            </a:r>
            <a:r>
              <a:rPr lang="en-US" b="1" dirty="0"/>
              <a:t>result</a:t>
            </a:r>
            <a:r>
              <a:rPr lang="en-US" dirty="0"/>
              <a:t> of the </a:t>
            </a:r>
            <a:r>
              <a:rPr lang="en-US" b="1" dirty="0"/>
              <a:t>long-range</a:t>
            </a:r>
            <a:r>
              <a:rPr lang="en-US" dirty="0"/>
              <a:t> IS strategies or of </a:t>
            </a:r>
            <a:r>
              <a:rPr lang="en-US" b="1" dirty="0"/>
              <a:t>requests</a:t>
            </a:r>
            <a:r>
              <a:rPr lang="en-US" dirty="0"/>
              <a:t> from </a:t>
            </a:r>
            <a:r>
              <a:rPr lang="en-US" b="1" dirty="0"/>
              <a:t>managers</a:t>
            </a:r>
            <a:r>
              <a:rPr lang="en-US" dirty="0"/>
              <a:t> that have already been </a:t>
            </a:r>
            <a:r>
              <a:rPr lang="en-US" b="1" dirty="0"/>
              <a:t>approved</a:t>
            </a:r>
            <a:r>
              <a:rPr lang="en-US" dirty="0"/>
              <a:t> and are in some stage of the life cycle.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2363F-410B-6AC6-4FAD-FA63F180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21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AE6B8-1064-AF75-C9FC-94389F2AD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9982-D7D4-1FD5-9B6B-013B97E8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72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7. Conclusions: </a:t>
            </a:r>
          </a:p>
          <a:p>
            <a:r>
              <a:rPr lang="en-US" dirty="0"/>
              <a:t>Contains </a:t>
            </a:r>
            <a:r>
              <a:rPr lang="en-US" b="1" dirty="0"/>
              <a:t>likely</a:t>
            </a:r>
            <a:r>
              <a:rPr lang="en-US" dirty="0"/>
              <a:t> but </a:t>
            </a:r>
            <a:r>
              <a:rPr lang="en-US" b="1" dirty="0"/>
              <a:t>not-yet</a:t>
            </a:r>
            <a:r>
              <a:rPr lang="en-US" dirty="0"/>
              <a:t> certain </a:t>
            </a:r>
            <a:r>
              <a:rPr lang="en-US" b="1" dirty="0"/>
              <a:t>events</a:t>
            </a:r>
            <a:r>
              <a:rPr lang="en-US" dirty="0"/>
              <a:t> that may </a:t>
            </a:r>
            <a:r>
              <a:rPr lang="en-US" b="1" dirty="0"/>
              <a:t>affect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plan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inventory</a:t>
            </a:r>
            <a:r>
              <a:rPr lang="en-US" dirty="0"/>
              <a:t> of business </a:t>
            </a:r>
            <a:r>
              <a:rPr lang="en-US" b="1" dirty="0"/>
              <a:t>change</a:t>
            </a:r>
            <a:r>
              <a:rPr lang="en-US" dirty="0"/>
              <a:t> elements as presently known, </a:t>
            </a:r>
          </a:p>
          <a:p>
            <a:pPr lvl="1"/>
            <a:r>
              <a:rPr lang="en-US" dirty="0"/>
              <a:t>and a </a:t>
            </a:r>
            <a:r>
              <a:rPr lang="en-US" b="1" dirty="0"/>
              <a:t>description</a:t>
            </a:r>
            <a:r>
              <a:rPr lang="en-US" dirty="0"/>
              <a:t> of their estimated </a:t>
            </a:r>
            <a:r>
              <a:rPr lang="en-US" b="1" dirty="0"/>
              <a:t>impact</a:t>
            </a:r>
            <a:r>
              <a:rPr lang="en-US" dirty="0"/>
              <a:t> on the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3940F-2255-8D26-F078-C94365B1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3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1697-4D04-C8C7-BCD6-9F04407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139"/>
            <a:ext cx="10515600" cy="6009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Process</a:t>
            </a:r>
            <a:r>
              <a:rPr lang="en-US" dirty="0"/>
              <a:t> of Identifying and Selecting IS Development Projects consists of three primary activities: </a:t>
            </a:r>
          </a:p>
          <a:p>
            <a:pPr marL="514350" indent="-514350">
              <a:buAutoNum type="arabicPeriod"/>
            </a:pPr>
            <a:r>
              <a:rPr lang="en-US" dirty="0"/>
              <a:t>Identifying potential development projects </a:t>
            </a:r>
          </a:p>
          <a:p>
            <a:pPr marL="514350" indent="-514350">
              <a:buAutoNum type="arabicPeriod"/>
            </a:pPr>
            <a:r>
              <a:rPr lang="en-US" dirty="0"/>
              <a:t>Classifying and ranking IS development projects </a:t>
            </a:r>
          </a:p>
          <a:p>
            <a:pPr marL="514350" indent="-514350">
              <a:buAutoNum type="arabicPeriod"/>
            </a:pPr>
            <a:r>
              <a:rPr lang="en-US" dirty="0"/>
              <a:t>Selecting IS development projects </a:t>
            </a:r>
            <a:endParaRPr lang="en-US" sz="4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5FD10-051F-7C0F-0133-99FD487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2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2FF6-21EA-F446-E287-9C5E47315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630141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Identifying potential development projects. </a:t>
            </a:r>
          </a:p>
          <a:p>
            <a:r>
              <a:rPr lang="en-US" dirty="0"/>
              <a:t>Organizations vary as to how they identify projects. 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B2E3-11C4-746F-B6EF-43A15C6B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40F093-2FF8-E15B-021B-75201C2C1808}"/>
              </a:ext>
            </a:extLst>
          </p:cNvPr>
          <p:cNvGrpSpPr/>
          <p:nvPr/>
        </p:nvGrpSpPr>
        <p:grpSpPr>
          <a:xfrm>
            <a:off x="3657598" y="2305878"/>
            <a:ext cx="5141843" cy="3637722"/>
            <a:chOff x="3339546" y="2663687"/>
            <a:chExt cx="5141843" cy="363772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FA4F7EE-9AB4-6249-7324-D69600D85CFC}"/>
                </a:ext>
              </a:extLst>
            </p:cNvPr>
            <p:cNvSpPr/>
            <p:nvPr/>
          </p:nvSpPr>
          <p:spPr>
            <a:xfrm>
              <a:off x="3339546" y="2663687"/>
              <a:ext cx="5141843" cy="363772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AEF5D2-9075-303A-DC64-1355410A06A2}"/>
                </a:ext>
              </a:extLst>
            </p:cNvPr>
            <p:cNvSpPr/>
            <p:nvPr/>
          </p:nvSpPr>
          <p:spPr>
            <a:xfrm>
              <a:off x="3555720" y="3578087"/>
              <a:ext cx="4709492" cy="25874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6C05985-F739-43D7-E012-D53B26F9D23C}"/>
                </a:ext>
              </a:extLst>
            </p:cNvPr>
            <p:cNvSpPr/>
            <p:nvPr/>
          </p:nvSpPr>
          <p:spPr>
            <a:xfrm>
              <a:off x="3761128" y="4439478"/>
              <a:ext cx="4298675" cy="147761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95BF77-A4AD-2174-F8C3-3225945FDA61}"/>
                </a:ext>
              </a:extLst>
            </p:cNvPr>
            <p:cNvSpPr txBox="1"/>
            <p:nvPr/>
          </p:nvSpPr>
          <p:spPr>
            <a:xfrm>
              <a:off x="4320209" y="2915478"/>
              <a:ext cx="3591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Top Management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D3B7DC-0D5C-2E8F-9741-F3D3CB2D58C1}"/>
                </a:ext>
              </a:extLst>
            </p:cNvPr>
            <p:cNvSpPr txBox="1"/>
            <p:nvPr/>
          </p:nvSpPr>
          <p:spPr>
            <a:xfrm>
              <a:off x="4300330" y="3776869"/>
              <a:ext cx="3591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Steering </a:t>
              </a:r>
              <a:r>
                <a:rPr lang="en-US" sz="2800" dirty="0" err="1"/>
                <a:t>Commitee</a:t>
              </a:r>
              <a:endParaRPr lang="en-US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77876B8-C745-FD24-5990-6ACB2EA1A9F0}"/>
                </a:ext>
              </a:extLst>
            </p:cNvPr>
            <p:cNvSpPr/>
            <p:nvPr/>
          </p:nvSpPr>
          <p:spPr>
            <a:xfrm>
              <a:off x="4122247" y="5141363"/>
              <a:ext cx="3577266" cy="6763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CB3728-A6B3-2B82-2DC8-87C037D79487}"/>
                </a:ext>
              </a:extLst>
            </p:cNvPr>
            <p:cNvSpPr txBox="1"/>
            <p:nvPr/>
          </p:nvSpPr>
          <p:spPr>
            <a:xfrm>
              <a:off x="4300330" y="4528810"/>
              <a:ext cx="3591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User Department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A7771A-178C-87E1-F32E-FF1805AF970C}"/>
                </a:ext>
              </a:extLst>
            </p:cNvPr>
            <p:cNvSpPr txBox="1"/>
            <p:nvPr/>
          </p:nvSpPr>
          <p:spPr>
            <a:xfrm>
              <a:off x="4288319" y="5256506"/>
              <a:ext cx="3591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Development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64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A580-C430-976B-89B7-6F62FD9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7"/>
            <a:ext cx="10515600" cy="64431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This process can be performed by </a:t>
            </a:r>
          </a:p>
          <a:p>
            <a:pPr marL="0" indent="0">
              <a:buNone/>
            </a:pPr>
            <a:r>
              <a:rPr lang="en-US" sz="2400" dirty="0"/>
              <a:t>1. a key member of </a:t>
            </a:r>
            <a:r>
              <a:rPr lang="en-US" sz="2400" b="1" dirty="0"/>
              <a:t>top management</a:t>
            </a:r>
            <a:r>
              <a:rPr lang="en-US" sz="2400" dirty="0"/>
              <a:t>, either the </a:t>
            </a:r>
            <a:r>
              <a:rPr lang="en-US" sz="2400" b="1" dirty="0"/>
              <a:t>CEO</a:t>
            </a:r>
            <a:r>
              <a:rPr lang="en-US" sz="2400" dirty="0"/>
              <a:t> of a small- or medium sized organization or a </a:t>
            </a:r>
            <a:r>
              <a:rPr lang="en-US" sz="2400" b="1" dirty="0"/>
              <a:t>senior executive </a:t>
            </a:r>
            <a:r>
              <a:rPr lang="en-US" sz="2400" dirty="0"/>
              <a:t>in a larger organization;</a:t>
            </a:r>
          </a:p>
          <a:p>
            <a:pPr lvl="1"/>
            <a:r>
              <a:rPr lang="en-US" dirty="0"/>
              <a:t>They more often have a </a:t>
            </a:r>
            <a:r>
              <a:rPr lang="en-US" b="1" dirty="0"/>
              <a:t>strategic organizational focus </a:t>
            </a:r>
          </a:p>
          <a:p>
            <a:pPr marL="0" indent="0">
              <a:buNone/>
            </a:pPr>
            <a:r>
              <a:rPr lang="en-US" sz="2400" b="1" dirty="0"/>
              <a:t>2. a steering committee</a:t>
            </a:r>
            <a:r>
              <a:rPr lang="en-US" sz="2400" dirty="0"/>
              <a:t>, composed of a cross section of </a:t>
            </a:r>
            <a:r>
              <a:rPr lang="en-US" sz="2400" b="1" dirty="0"/>
              <a:t>managers</a:t>
            </a:r>
            <a:r>
              <a:rPr lang="en-US" sz="2400" dirty="0"/>
              <a:t> with an interest in systems</a:t>
            </a:r>
          </a:p>
          <a:p>
            <a:pPr lvl="1"/>
            <a:r>
              <a:rPr lang="en-US" dirty="0"/>
              <a:t>reflect </a:t>
            </a:r>
            <a:r>
              <a:rPr lang="en-US" b="1" dirty="0"/>
              <a:t>diversity</a:t>
            </a:r>
            <a:r>
              <a:rPr lang="en-US" dirty="0"/>
              <a:t> of the committee and therefore have a </a:t>
            </a:r>
            <a:r>
              <a:rPr lang="en-US" b="1" dirty="0"/>
              <a:t>cross functional </a:t>
            </a:r>
            <a:r>
              <a:rPr lang="en-US" dirty="0"/>
              <a:t>focus.</a:t>
            </a:r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b="1" dirty="0"/>
              <a:t>user departments</a:t>
            </a:r>
            <a:r>
              <a:rPr lang="en-US" sz="2400" dirty="0"/>
              <a:t>, in which either the </a:t>
            </a:r>
            <a:r>
              <a:rPr lang="en-US" sz="2400" b="1" dirty="0"/>
              <a:t>head</a:t>
            </a:r>
            <a:r>
              <a:rPr lang="en-US" sz="2400" dirty="0"/>
              <a:t> of the </a:t>
            </a:r>
            <a:r>
              <a:rPr lang="en-US" sz="2400" b="1" dirty="0"/>
              <a:t>requesting unit </a:t>
            </a:r>
            <a:r>
              <a:rPr lang="en-US" sz="2400" dirty="0"/>
              <a:t>or a </a:t>
            </a:r>
            <a:r>
              <a:rPr lang="en-US" sz="2400" b="1" dirty="0"/>
              <a:t>committee</a:t>
            </a:r>
            <a:r>
              <a:rPr lang="en-US" sz="2400" dirty="0"/>
              <a:t> from the requesting </a:t>
            </a:r>
            <a:r>
              <a:rPr lang="en-US" sz="2400" b="1" dirty="0"/>
              <a:t>department</a:t>
            </a:r>
            <a:r>
              <a:rPr lang="en-US" sz="2400" dirty="0"/>
              <a:t> decides which </a:t>
            </a:r>
            <a:r>
              <a:rPr lang="en-US" sz="2400" b="1" dirty="0"/>
              <a:t>projects</a:t>
            </a:r>
            <a:r>
              <a:rPr lang="en-US" sz="2400" dirty="0"/>
              <a:t> to submit</a:t>
            </a:r>
          </a:p>
          <a:p>
            <a:pPr lvl="1"/>
            <a:r>
              <a:rPr lang="en-US" dirty="0"/>
              <a:t>often a systems analyst will help users prepare such requests</a:t>
            </a:r>
          </a:p>
          <a:p>
            <a:pPr lvl="1"/>
            <a:r>
              <a:rPr lang="en-US" dirty="0"/>
              <a:t>provide a narrow, tactical focus</a:t>
            </a:r>
          </a:p>
          <a:p>
            <a:pPr marL="0" indent="0">
              <a:buNone/>
            </a:pPr>
            <a:r>
              <a:rPr lang="en-US" sz="2400" dirty="0"/>
              <a:t>4. </a:t>
            </a:r>
            <a:r>
              <a:rPr lang="en-US" sz="2400" b="1" dirty="0"/>
              <a:t>development</a:t>
            </a:r>
            <a:r>
              <a:rPr lang="en-US" sz="2400" dirty="0"/>
              <a:t> </a:t>
            </a:r>
            <a:r>
              <a:rPr lang="en-US" sz="2400" b="1" dirty="0"/>
              <a:t>group</a:t>
            </a:r>
            <a:r>
              <a:rPr lang="en-US" sz="2400" dirty="0"/>
              <a:t> or a </a:t>
            </a:r>
            <a:r>
              <a:rPr lang="en-US" sz="2400" b="1" dirty="0"/>
              <a:t>senior IS manager</a:t>
            </a:r>
          </a:p>
          <a:p>
            <a:pPr lvl="1"/>
            <a:r>
              <a:rPr lang="en-US" dirty="0"/>
              <a:t>Focuses on existing hardware and systems will integrate with existing project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D035-4591-FB17-4867-89CD14A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6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808-4B21-3486-852D-284E3C0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45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methods of identification have strengths and weaknesses.</a:t>
            </a:r>
          </a:p>
          <a:p>
            <a:pPr marL="0" indent="0">
              <a:buNone/>
            </a:pPr>
            <a:r>
              <a:rPr lang="en-US" dirty="0"/>
              <a:t>Other factors that influence people to </a:t>
            </a:r>
            <a:r>
              <a:rPr lang="en-US" b="1" dirty="0"/>
              <a:t>select</a:t>
            </a:r>
            <a:r>
              <a:rPr lang="en-US" dirty="0"/>
              <a:t> the </a:t>
            </a:r>
            <a:r>
              <a:rPr lang="en-US" b="1" dirty="0"/>
              <a:t>project</a:t>
            </a:r>
            <a:r>
              <a:rPr lang="en-US" dirty="0"/>
              <a:t> are: </a:t>
            </a:r>
            <a:r>
              <a:rPr lang="en-US" b="1" dirty="0"/>
              <a:t>cost</a:t>
            </a:r>
            <a:r>
              <a:rPr lang="en-US" dirty="0"/>
              <a:t>, </a:t>
            </a:r>
            <a:r>
              <a:rPr lang="en-US" b="1" dirty="0"/>
              <a:t>duration</a:t>
            </a:r>
            <a:r>
              <a:rPr lang="en-US" dirty="0"/>
              <a:t>, </a:t>
            </a:r>
            <a:r>
              <a:rPr lang="en-US" b="1" dirty="0"/>
              <a:t>complexity</a:t>
            </a:r>
            <a:r>
              <a:rPr lang="en-US" dirty="0"/>
              <a:t>, and </a:t>
            </a:r>
            <a:r>
              <a:rPr lang="en-US" b="1" dirty="0"/>
              <a:t>risk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35D0-48E7-DFA0-9015-1DC093E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39727B-88F6-D060-1847-6F22901A1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79517"/>
              </p:ext>
            </p:extLst>
          </p:nvPr>
        </p:nvGraphicFramePr>
        <p:xfrm>
          <a:off x="617882" y="1931847"/>
          <a:ext cx="10956235" cy="47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900">
                  <a:extLst>
                    <a:ext uri="{9D8B030D-6E8A-4147-A177-3AD203B41FA5}">
                      <a16:colId xmlns:a16="http://schemas.microsoft.com/office/drawing/2014/main" val="3729182959"/>
                    </a:ext>
                  </a:extLst>
                </a:gridCol>
                <a:gridCol w="1582171">
                  <a:extLst>
                    <a:ext uri="{9D8B030D-6E8A-4147-A177-3AD203B41FA5}">
                      <a16:colId xmlns:a16="http://schemas.microsoft.com/office/drawing/2014/main" val="1722266959"/>
                    </a:ext>
                  </a:extLst>
                </a:gridCol>
                <a:gridCol w="1625047">
                  <a:extLst>
                    <a:ext uri="{9D8B030D-6E8A-4147-A177-3AD203B41FA5}">
                      <a16:colId xmlns:a16="http://schemas.microsoft.com/office/drawing/2014/main" val="1100970134"/>
                    </a:ext>
                  </a:extLst>
                </a:gridCol>
                <a:gridCol w="1826039">
                  <a:extLst>
                    <a:ext uri="{9D8B030D-6E8A-4147-A177-3AD203B41FA5}">
                      <a16:colId xmlns:a16="http://schemas.microsoft.com/office/drawing/2014/main" val="3653519871"/>
                    </a:ext>
                  </a:extLst>
                </a:gridCol>
                <a:gridCol w="1826039">
                  <a:extLst>
                    <a:ext uri="{9D8B030D-6E8A-4147-A177-3AD203B41FA5}">
                      <a16:colId xmlns:a16="http://schemas.microsoft.com/office/drawing/2014/main" val="1856149640"/>
                    </a:ext>
                  </a:extLst>
                </a:gridCol>
                <a:gridCol w="1826039">
                  <a:extLst>
                    <a:ext uri="{9D8B030D-6E8A-4147-A177-3AD203B41FA5}">
                      <a16:colId xmlns:a16="http://schemas.microsoft.com/office/drawing/2014/main" val="29960254"/>
                    </a:ext>
                  </a:extLst>
                </a:gridCol>
              </a:tblGrid>
              <a:tr h="9136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Complexity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 Size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Focus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30981"/>
                  </a:ext>
                </a:extLst>
              </a:tr>
              <a:tr h="913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Top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Strategic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990615"/>
                  </a:ext>
                </a:extLst>
              </a:tr>
              <a:tr h="913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Steering </a:t>
                      </a:r>
                      <a:r>
                        <a:rPr lang="en-US" sz="1800" dirty="0" err="1"/>
                        <a:t>Commitee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 Functional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35550"/>
                  </a:ext>
                </a:extLst>
              </a:tr>
              <a:tr h="913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User 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Small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Departmental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00295"/>
                  </a:ext>
                </a:extLst>
              </a:tr>
              <a:tr h="1135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Development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Low-High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Short-long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Low-High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Small-large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Integration with existing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6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31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808-4B21-3486-852D-284E3C0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45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Classifying and ranking IS development projects</a:t>
            </a:r>
          </a:p>
          <a:p>
            <a:r>
              <a:rPr lang="en-US" dirty="0"/>
              <a:t>focuses on </a:t>
            </a:r>
            <a:r>
              <a:rPr lang="en-US" b="1" dirty="0"/>
              <a:t>assessing</a:t>
            </a:r>
            <a:r>
              <a:rPr lang="en-US" dirty="0"/>
              <a:t> the </a:t>
            </a:r>
            <a:r>
              <a:rPr lang="en-US" b="1" dirty="0"/>
              <a:t>benefit</a:t>
            </a:r>
            <a:r>
              <a:rPr lang="en-US" dirty="0"/>
              <a:t> of potential projects. </a:t>
            </a:r>
          </a:p>
          <a:p>
            <a:r>
              <a:rPr lang="en-US" dirty="0"/>
              <a:t>As with project </a:t>
            </a:r>
            <a:r>
              <a:rPr lang="en-US" b="1" dirty="0"/>
              <a:t>identification</a:t>
            </a:r>
            <a:r>
              <a:rPr lang="en-US" dirty="0"/>
              <a:t> process, </a:t>
            </a:r>
            <a:r>
              <a:rPr lang="en-US" b="1" dirty="0"/>
              <a:t>classifying</a:t>
            </a:r>
            <a:r>
              <a:rPr lang="en-US" dirty="0"/>
              <a:t> and </a:t>
            </a:r>
            <a:r>
              <a:rPr lang="en-US" b="1" dirty="0"/>
              <a:t>ranking</a:t>
            </a:r>
            <a:r>
              <a:rPr lang="en-US" dirty="0"/>
              <a:t> projects can be performed by </a:t>
            </a:r>
          </a:p>
          <a:p>
            <a:pPr lvl="1"/>
            <a:r>
              <a:rPr lang="en-US" dirty="0"/>
              <a:t>top managers, </a:t>
            </a:r>
          </a:p>
          <a:p>
            <a:pPr lvl="1"/>
            <a:r>
              <a:rPr lang="en-US" dirty="0"/>
              <a:t>a steering committee, </a:t>
            </a:r>
          </a:p>
          <a:p>
            <a:pPr lvl="1"/>
            <a:r>
              <a:rPr lang="en-US" dirty="0"/>
              <a:t>business units, or </a:t>
            </a:r>
          </a:p>
          <a:p>
            <a:pPr lvl="1"/>
            <a:r>
              <a:rPr lang="en-US" dirty="0"/>
              <a:t>the IS development group. </a:t>
            </a:r>
          </a:p>
          <a:p>
            <a:r>
              <a:rPr lang="en-US" dirty="0"/>
              <a:t>The criteria used when assigning the merit of a given project can vary based on the </a:t>
            </a:r>
            <a:r>
              <a:rPr lang="en-US" b="1" dirty="0"/>
              <a:t>size</a:t>
            </a:r>
            <a:r>
              <a:rPr lang="en-US" dirty="0"/>
              <a:t> of </a:t>
            </a:r>
            <a:r>
              <a:rPr lang="en-US" b="1" dirty="0"/>
              <a:t>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35D0-48E7-DFA0-9015-1DC093E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4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F319-5FE5-8D3F-75EC-6FAE991B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0"/>
            <a:ext cx="12072730" cy="697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Table 2.2: Possible evaluation criteria when classifying and ranking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61A2-212E-67D6-3309-2108CB30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F0C7D8-07EE-D377-D830-A41899822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74016"/>
              </p:ext>
            </p:extLst>
          </p:nvPr>
        </p:nvGraphicFramePr>
        <p:xfrm>
          <a:off x="318052" y="719666"/>
          <a:ext cx="11635410" cy="609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08603877"/>
                    </a:ext>
                  </a:extLst>
                </a:gridCol>
                <a:gridCol w="8892210">
                  <a:extLst>
                    <a:ext uri="{9D8B030D-6E8A-4147-A177-3AD203B41FA5}">
                      <a16:colId xmlns:a16="http://schemas.microsoft.com/office/drawing/2014/main" val="783317086"/>
                    </a:ext>
                  </a:extLst>
                </a:gridCol>
              </a:tblGrid>
              <a:tr h="601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Evaluation Criteria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44298"/>
                  </a:ext>
                </a:extLst>
              </a:tr>
              <a:tr h="9749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Value Chain Analysis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Extent to which activities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add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costs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when developing products and/or 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21004"/>
                  </a:ext>
                </a:extLst>
              </a:tr>
              <a:tr h="9749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Strategic Alignment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Extent to which the project is viewed as helping the organization activities and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long-term goals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96307"/>
                  </a:ext>
                </a:extLst>
              </a:tr>
              <a:tr h="9749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Potential Benefits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Extent to which the project is viewed as improving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profits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, customer service,... etc., and the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duration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of these benefits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164646"/>
                  </a:ext>
                </a:extLst>
              </a:tr>
              <a:tr h="7499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Resource Availability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Amount and type of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resources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the project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requires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and their availability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518313"/>
                  </a:ext>
                </a:extLst>
              </a:tr>
              <a:tr h="7499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Project Size/Duration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Number of individuals and the length of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needed to complete the project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40535"/>
                  </a:ext>
                </a:extLst>
              </a:tr>
              <a:tr h="9749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Technical Difficulty/Risks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Level of technical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difficulty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to successfully complete the project within given time and resource constraints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37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2239</Words>
  <Application>Microsoft Office PowerPoint</Application>
  <PresentationFormat>Widescreen</PresentationFormat>
  <Paragraphs>261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System Analysis and Design</vt:lpstr>
      <vt:lpstr>Identification and Selection of System Development Projects</vt:lpstr>
      <vt:lpstr>Project Identification and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Corporate and Information Systems Planning</vt:lpstr>
      <vt:lpstr>PowerPoint Presentation</vt:lpstr>
      <vt:lpstr>Corporate Strategic Planning</vt:lpstr>
      <vt:lpstr>PowerPoint Presentation</vt:lpstr>
      <vt:lpstr>PowerPoint Presentation</vt:lpstr>
      <vt:lpstr>PowerPoint Presentation</vt:lpstr>
      <vt:lpstr>Information Systems Planning</vt:lpstr>
      <vt:lpstr>PowerPoint Presentation</vt:lpstr>
      <vt:lpstr>PowerPoint Presentation</vt:lpstr>
      <vt:lpstr>Parallel activities of Corporate Strategic Planning and Information Systems Planning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of IS Plan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Magar Kompany</dc:creator>
  <cp:lastModifiedBy>PriyankaTamang</cp:lastModifiedBy>
  <cp:revision>281</cp:revision>
  <dcterms:created xsi:type="dcterms:W3CDTF">2021-12-25T02:17:32Z</dcterms:created>
  <dcterms:modified xsi:type="dcterms:W3CDTF">2024-02-26T09:25:06Z</dcterms:modified>
</cp:coreProperties>
</file>