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03" r:id="rId3"/>
    <p:sldId id="308" r:id="rId4"/>
    <p:sldId id="321" r:id="rId5"/>
    <p:sldId id="310" r:id="rId6"/>
    <p:sldId id="313" r:id="rId7"/>
    <p:sldId id="350" r:id="rId8"/>
    <p:sldId id="351" r:id="rId9"/>
    <p:sldId id="315" r:id="rId10"/>
    <p:sldId id="316" r:id="rId11"/>
    <p:sldId id="319" r:id="rId12"/>
    <p:sldId id="352" r:id="rId13"/>
    <p:sldId id="323" r:id="rId14"/>
    <p:sldId id="353" r:id="rId15"/>
    <p:sldId id="320" r:id="rId16"/>
    <p:sldId id="330" r:id="rId17"/>
    <p:sldId id="332" r:id="rId18"/>
    <p:sldId id="326" r:id="rId19"/>
    <p:sldId id="335" r:id="rId20"/>
    <p:sldId id="354" r:id="rId21"/>
    <p:sldId id="336" r:id="rId22"/>
    <p:sldId id="356" r:id="rId23"/>
    <p:sldId id="339" r:id="rId24"/>
    <p:sldId id="340" r:id="rId25"/>
    <p:sldId id="341" r:id="rId26"/>
    <p:sldId id="355" r:id="rId27"/>
    <p:sldId id="357" r:id="rId28"/>
    <p:sldId id="342" r:id="rId29"/>
    <p:sldId id="346" r:id="rId30"/>
    <p:sldId id="358" r:id="rId31"/>
    <p:sldId id="347" r:id="rId32"/>
    <p:sldId id="361" r:id="rId33"/>
    <p:sldId id="348" r:id="rId34"/>
    <p:sldId id="36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nkaTamang" initials="PT" lastIdx="1" clrIdx="0">
    <p:extLst>
      <p:ext uri="{19B8F6BF-5375-455C-9EA6-DF929625EA0E}">
        <p15:presenceInfo xmlns:p15="http://schemas.microsoft.com/office/powerpoint/2012/main" userId="S::PriyankaTamang@kbc.edu.np::a2636659-8816-4710-8207-91801795c0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75091" autoAdjust="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commentAuthors" Target="commentAuthors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0T18:44:39.231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5"/>
            <a:ext cx="9144000" cy="2299725"/>
          </a:xfrm>
        </p:spPr>
        <p:txBody>
          <a:bodyPr>
            <a:normAutofit/>
          </a:bodyPr>
          <a:lstStyle/>
          <a:p>
            <a:r>
              <a:rPr lang="en-US" sz="5400" dirty="0"/>
              <a:t>Unit 3:</a:t>
            </a:r>
            <a:br>
              <a:rPr lang="en-US" sz="5400" dirty="0"/>
            </a:br>
            <a:r>
              <a:rPr lang="en-US" sz="4400" dirty="0"/>
              <a:t>Analysis 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0CD2-B0CC-7E00-2D83-CC1F3F9B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31" y="256778"/>
            <a:ext cx="10515600" cy="520303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Interviews 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547AD-7C34-1C7D-BA56-505EAD32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812" y="777081"/>
            <a:ext cx="5157787" cy="852936"/>
          </a:xfrm>
        </p:spPr>
        <p:txBody>
          <a:bodyPr>
            <a:normAutofit/>
          </a:bodyPr>
          <a:lstStyle/>
          <a:p>
            <a:r>
              <a:rPr lang="en-US" sz="2800" dirty="0"/>
              <a:t>Unstructured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18" y="1762539"/>
            <a:ext cx="5891558" cy="4427124"/>
          </a:xfrm>
        </p:spPr>
        <p:txBody>
          <a:bodyPr>
            <a:normAutofit/>
          </a:bodyPr>
          <a:lstStyle/>
          <a:p>
            <a:r>
              <a:rPr lang="en-US" dirty="0"/>
              <a:t>are conducted with only a </a:t>
            </a:r>
            <a:r>
              <a:rPr lang="en-US" b="1" dirty="0"/>
              <a:t>general</a:t>
            </a:r>
            <a:r>
              <a:rPr lang="en-US" dirty="0"/>
              <a:t> </a:t>
            </a:r>
            <a:r>
              <a:rPr lang="en-US" b="1" dirty="0"/>
              <a:t>goal</a:t>
            </a:r>
            <a:r>
              <a:rPr lang="en-US" dirty="0"/>
              <a:t> or subject in mind and with few, if any, specific questions. </a:t>
            </a:r>
          </a:p>
          <a:p>
            <a:r>
              <a:rPr lang="en-US" dirty="0"/>
              <a:t>People answer at their own will</a:t>
            </a:r>
          </a:p>
          <a:p>
            <a:r>
              <a:rPr lang="en-US" dirty="0"/>
              <a:t>Interviewer encourages people  to speak freely without hesitation and express their feelings</a:t>
            </a:r>
          </a:p>
          <a:p>
            <a:r>
              <a:rPr lang="en-US" dirty="0"/>
              <a:t>Provides deeper understanding of interviewee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5F104-E2AB-543E-A9FF-28109264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6" y="881631"/>
            <a:ext cx="5183188" cy="748386"/>
          </a:xfrm>
        </p:spPr>
        <p:txBody>
          <a:bodyPr>
            <a:normAutofit/>
          </a:bodyPr>
          <a:lstStyle/>
          <a:p>
            <a:r>
              <a:rPr lang="en-US" sz="2800" dirty="0"/>
              <a:t>Structured interviews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25ED9B-2698-7EEF-120E-01D496FEF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2539"/>
            <a:ext cx="5891558" cy="4427124"/>
          </a:xfrm>
        </p:spPr>
        <p:txBody>
          <a:bodyPr>
            <a:normAutofit/>
          </a:bodyPr>
          <a:lstStyle/>
          <a:p>
            <a:r>
              <a:rPr lang="en-US" dirty="0"/>
              <a:t>are conducted with a set of </a:t>
            </a:r>
            <a:r>
              <a:rPr lang="en-US" b="1" dirty="0"/>
              <a:t>specific</a:t>
            </a:r>
            <a:r>
              <a:rPr lang="en-US" dirty="0"/>
              <a:t> </a:t>
            </a:r>
            <a:r>
              <a:rPr lang="en-US" b="1" dirty="0"/>
              <a:t>questions</a:t>
            </a:r>
            <a:r>
              <a:rPr lang="en-US" dirty="0"/>
              <a:t> to ask the interviewee.</a:t>
            </a:r>
          </a:p>
          <a:p>
            <a:r>
              <a:rPr lang="en-US" dirty="0"/>
              <a:t>All people are asked </a:t>
            </a:r>
            <a:r>
              <a:rPr lang="en-US" b="1" dirty="0"/>
              <a:t>identical</a:t>
            </a:r>
            <a:r>
              <a:rPr lang="en-US" dirty="0"/>
              <a:t> </a:t>
            </a:r>
            <a:r>
              <a:rPr lang="en-US" b="1" dirty="0"/>
              <a:t>questions</a:t>
            </a:r>
          </a:p>
          <a:p>
            <a:r>
              <a:rPr lang="en-US" dirty="0"/>
              <a:t>Requires limited training</a:t>
            </a:r>
          </a:p>
          <a:p>
            <a:r>
              <a:rPr lang="en-US" dirty="0" err="1"/>
              <a:t>Eg</a:t>
            </a:r>
            <a:r>
              <a:rPr lang="en-US" dirty="0"/>
              <a:t>, multiple choice question,</a:t>
            </a:r>
          </a:p>
          <a:p>
            <a:pPr marL="0" indent="0">
              <a:buNone/>
            </a:pPr>
            <a:r>
              <a:rPr lang="en-US" dirty="0"/>
              <a:t>Ranking question</a:t>
            </a:r>
          </a:p>
          <a:p>
            <a:pPr marL="0" indent="0">
              <a:buNone/>
            </a:pPr>
            <a:r>
              <a:rPr lang="en-US" dirty="0"/>
              <a:t>Rating question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637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Questionnaires:</a:t>
            </a:r>
          </a:p>
          <a:p>
            <a:r>
              <a:rPr lang="en-US" dirty="0"/>
              <a:t>are special purpose documents that allow the analyst to </a:t>
            </a:r>
            <a:r>
              <a:rPr lang="en-US" b="1" dirty="0"/>
              <a:t>collect</a:t>
            </a:r>
            <a:r>
              <a:rPr lang="en-US" dirty="0"/>
              <a:t> information and </a:t>
            </a:r>
            <a:r>
              <a:rPr lang="en-US" b="1" dirty="0"/>
              <a:t>opinions</a:t>
            </a:r>
            <a:r>
              <a:rPr lang="en-US" dirty="0"/>
              <a:t> from the </a:t>
            </a:r>
            <a:r>
              <a:rPr lang="en-US" b="1" dirty="0"/>
              <a:t>respondents</a:t>
            </a:r>
            <a:r>
              <a:rPr lang="en-US" dirty="0"/>
              <a:t>. </a:t>
            </a:r>
          </a:p>
          <a:p>
            <a:r>
              <a:rPr lang="en-US" dirty="0"/>
              <a:t>To conduct an effective </a:t>
            </a:r>
            <a:r>
              <a:rPr lang="en-US" b="1" dirty="0"/>
              <a:t>survey</a:t>
            </a:r>
            <a:r>
              <a:rPr lang="en-US" dirty="0"/>
              <a:t>, the </a:t>
            </a:r>
            <a:r>
              <a:rPr lang="en-US" b="1" dirty="0"/>
              <a:t>analyst</a:t>
            </a:r>
            <a:r>
              <a:rPr lang="en-US" dirty="0"/>
              <a:t> should </a:t>
            </a:r>
            <a:r>
              <a:rPr lang="en-US" b="1" dirty="0"/>
              <a:t>group</a:t>
            </a:r>
            <a:r>
              <a:rPr lang="en-US" dirty="0"/>
              <a:t> the users properly and </a:t>
            </a:r>
            <a:r>
              <a:rPr lang="en-US" b="1" dirty="0"/>
              <a:t>design</a:t>
            </a:r>
            <a:r>
              <a:rPr lang="en-US" dirty="0"/>
              <a:t> different </a:t>
            </a:r>
            <a:r>
              <a:rPr lang="en-US" b="1" dirty="0"/>
              <a:t>questionnaires</a:t>
            </a:r>
            <a:r>
              <a:rPr lang="en-US" dirty="0"/>
              <a:t> for </a:t>
            </a:r>
            <a:r>
              <a:rPr lang="en-US" b="1" dirty="0"/>
              <a:t>different</a:t>
            </a:r>
            <a:r>
              <a:rPr lang="en-US" dirty="0"/>
              <a:t> group.</a:t>
            </a:r>
          </a:p>
          <a:p>
            <a:r>
              <a:rPr lang="en-US" dirty="0"/>
              <a:t>When </a:t>
            </a:r>
            <a:r>
              <a:rPr lang="en-US" b="1" dirty="0"/>
              <a:t>designing</a:t>
            </a:r>
            <a:r>
              <a:rPr lang="en-US" dirty="0"/>
              <a:t> questionnaires, the </a:t>
            </a:r>
            <a:r>
              <a:rPr lang="en-US" b="1" dirty="0"/>
              <a:t>analyst</a:t>
            </a:r>
            <a:r>
              <a:rPr lang="en-US" dirty="0"/>
              <a:t> should concern the following </a:t>
            </a:r>
            <a:r>
              <a:rPr lang="en-US" b="1" dirty="0"/>
              <a:t>issues</a:t>
            </a:r>
            <a:r>
              <a:rPr lang="en-US" dirty="0"/>
              <a:t> at least:</a:t>
            </a:r>
          </a:p>
          <a:p>
            <a:pPr lvl="1"/>
            <a:r>
              <a:rPr lang="en-US" dirty="0"/>
              <a:t>The ambiguity of questions.</a:t>
            </a:r>
          </a:p>
          <a:p>
            <a:pPr lvl="1"/>
            <a:r>
              <a:rPr lang="en-US" dirty="0"/>
              <a:t>Consistence of respondents' answers.</a:t>
            </a:r>
          </a:p>
          <a:p>
            <a:pPr lvl="1"/>
            <a:r>
              <a:rPr lang="en-US" dirty="0"/>
              <a:t>What kind of question should be applied, open-ended or close-ended?</a:t>
            </a:r>
          </a:p>
          <a:p>
            <a:pPr lvl="1"/>
            <a:r>
              <a:rPr lang="en-US" dirty="0"/>
              <a:t>What is the proper length of the questionnaires?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0CD2-B0CC-7E00-2D83-CC1F3F9B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531" y="256778"/>
            <a:ext cx="10515600" cy="520303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Questions 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547AD-7C34-1C7D-BA56-505EAD32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282" y="745779"/>
            <a:ext cx="5157787" cy="773422"/>
          </a:xfrm>
        </p:spPr>
        <p:txBody>
          <a:bodyPr>
            <a:normAutofit/>
          </a:bodyPr>
          <a:lstStyle/>
          <a:p>
            <a:r>
              <a:rPr lang="en-US" sz="2800" dirty="0"/>
              <a:t>Open-ended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18" y="1550503"/>
            <a:ext cx="5891558" cy="4639159"/>
          </a:xfrm>
        </p:spPr>
        <p:txBody>
          <a:bodyPr>
            <a:normAutofit/>
          </a:bodyPr>
          <a:lstStyle/>
          <a:p>
            <a:r>
              <a:rPr lang="en-US" b="1" dirty="0"/>
              <a:t>allow</a:t>
            </a:r>
            <a:r>
              <a:rPr lang="en-US" dirty="0"/>
              <a:t> the interviewee to </a:t>
            </a:r>
            <a:r>
              <a:rPr lang="en-US" b="1" dirty="0"/>
              <a:t>respond</a:t>
            </a:r>
            <a:r>
              <a:rPr lang="en-US" dirty="0"/>
              <a:t> in any way that seems </a:t>
            </a:r>
            <a:r>
              <a:rPr lang="en-US" b="1" dirty="0"/>
              <a:t>appropriate</a:t>
            </a:r>
            <a:r>
              <a:rPr lang="en-US" dirty="0"/>
              <a:t>.</a:t>
            </a:r>
          </a:p>
          <a:p>
            <a:r>
              <a:rPr lang="en-US" dirty="0"/>
              <a:t>conversational </a:t>
            </a:r>
            <a:r>
              <a:rPr lang="en-US" b="1" dirty="0"/>
              <a:t>questions</a:t>
            </a:r>
            <a:r>
              <a:rPr lang="en-US" dirty="0"/>
              <a:t> with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specific</a:t>
            </a:r>
            <a:r>
              <a:rPr lang="en-US" dirty="0"/>
              <a:t> </a:t>
            </a:r>
            <a:r>
              <a:rPr lang="en-US" b="1" dirty="0"/>
              <a:t>answers</a:t>
            </a:r>
            <a:r>
              <a:rPr lang="en-US" dirty="0"/>
              <a:t> in mind</a:t>
            </a:r>
          </a:p>
          <a:p>
            <a:r>
              <a:rPr lang="en-US" dirty="0"/>
              <a:t>Likely to receive long answers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B5F104-E2AB-543E-A9FF-28109264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6" y="881631"/>
            <a:ext cx="5183188" cy="668872"/>
          </a:xfrm>
        </p:spPr>
        <p:txBody>
          <a:bodyPr>
            <a:normAutofit/>
          </a:bodyPr>
          <a:lstStyle/>
          <a:p>
            <a:r>
              <a:rPr lang="en-US" sz="2800" dirty="0"/>
              <a:t>Closed-ended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25ED9B-2698-7EEF-120E-01D496FEF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0502"/>
            <a:ext cx="5891558" cy="5050719"/>
          </a:xfrm>
        </p:spPr>
        <p:txBody>
          <a:bodyPr>
            <a:normAutofit/>
          </a:bodyPr>
          <a:lstStyle/>
          <a:p>
            <a:r>
              <a:rPr lang="en-US" b="1" dirty="0"/>
              <a:t>restrict</a:t>
            </a:r>
            <a:r>
              <a:rPr lang="en-US" dirty="0"/>
              <a:t> answers to either specific </a:t>
            </a:r>
            <a:r>
              <a:rPr lang="en-US" b="1" dirty="0"/>
              <a:t>choices</a:t>
            </a:r>
            <a:r>
              <a:rPr lang="en-US" dirty="0"/>
              <a:t> or </a:t>
            </a:r>
            <a:r>
              <a:rPr lang="en-US" b="1" dirty="0"/>
              <a:t>short</a:t>
            </a:r>
            <a:r>
              <a:rPr lang="en-US" dirty="0"/>
              <a:t>, direct </a:t>
            </a:r>
            <a:r>
              <a:rPr lang="en-US" b="1" dirty="0"/>
              <a:t>responses</a:t>
            </a:r>
            <a:r>
              <a:rPr lang="en-US" dirty="0"/>
              <a:t>.</a:t>
            </a:r>
          </a:p>
          <a:p>
            <a:r>
              <a:rPr lang="en-US" dirty="0" err="1"/>
              <a:t>Eg</a:t>
            </a:r>
            <a:r>
              <a:rPr lang="en-US" dirty="0"/>
              <a:t>, Yes/No </a:t>
            </a:r>
          </a:p>
          <a:p>
            <a:pPr marL="0" indent="0">
              <a:buNone/>
            </a:pPr>
            <a:r>
              <a:rPr lang="en-US" dirty="0"/>
              <a:t>	Agree/Disagree </a:t>
            </a:r>
          </a:p>
          <a:p>
            <a:pPr marL="0" indent="0">
              <a:buNone/>
            </a:pPr>
            <a:r>
              <a:rPr lang="en-US" dirty="0"/>
              <a:t>	True/False </a:t>
            </a:r>
          </a:p>
          <a:p>
            <a:r>
              <a:rPr lang="en-US" dirty="0"/>
              <a:t>A closed question can be answered with either:</a:t>
            </a:r>
          </a:p>
          <a:p>
            <a:r>
              <a:rPr lang="en-US" dirty="0"/>
              <a:t>Multiple Choices </a:t>
            </a:r>
          </a:p>
          <a:p>
            <a:r>
              <a:rPr lang="en-US" dirty="0"/>
              <a:t>Rating a response  </a:t>
            </a:r>
          </a:p>
          <a:p>
            <a:r>
              <a:rPr lang="en-US" dirty="0"/>
              <a:t>Ranking items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2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9"/>
            <a:ext cx="10515600" cy="6429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Example of </a:t>
            </a:r>
            <a:r>
              <a:rPr lang="en-US" sz="2800" b="1" dirty="0"/>
              <a:t>Open-ended Questions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dirty="0"/>
              <a:t>What collaboration strategies lead to good teamwork? </a:t>
            </a:r>
          </a:p>
          <a:p>
            <a:pPr marL="514350" indent="-514350">
              <a:buAutoNum type="arabicPeriod"/>
            </a:pPr>
            <a:r>
              <a:rPr lang="en-US" dirty="0"/>
              <a:t> What are some of the common data entry errors made in this department? </a:t>
            </a:r>
          </a:p>
          <a:p>
            <a:pPr marL="514350" indent="-514350">
              <a:buAutoNum type="arabicPeriod"/>
            </a:pPr>
            <a:r>
              <a:rPr lang="en-US" dirty="0"/>
              <a:t>Describe any problems you are currently experiencing with output reports. </a:t>
            </a:r>
          </a:p>
          <a:p>
            <a:pPr marL="514350" indent="-514350">
              <a:buAutoNum type="arabicPeriod"/>
            </a:pPr>
            <a:r>
              <a:rPr lang="en-US" dirty="0"/>
              <a:t>In your opinion, how helpful are the user manuals for the current system’s accounting application? </a:t>
            </a:r>
          </a:p>
          <a:p>
            <a:pPr marL="514350" indent="-514350">
              <a:buAutoNum type="arabicPeriod"/>
            </a:pPr>
            <a:r>
              <a:rPr lang="en-US" dirty="0"/>
              <a:t>I wonder what would happen if your customers complained even more? </a:t>
            </a:r>
          </a:p>
          <a:p>
            <a:pPr marL="514350" indent="-514350">
              <a:buAutoNum type="arabicPeriod"/>
            </a:pPr>
            <a:r>
              <a:rPr lang="en-US" dirty="0"/>
              <a:t>What is the biggest problem you have when communicating your information requirements to headquarters? Describe it briefly.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36525"/>
            <a:ext cx="11463130" cy="65849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Example of </a:t>
            </a:r>
            <a:r>
              <a:rPr lang="en-US" sz="2800" b="1" dirty="0"/>
              <a:t>Closed-ended Questions</a:t>
            </a:r>
          </a:p>
          <a:p>
            <a:pPr marL="514350" indent="-514350">
              <a:buAutoNum type="arabicPeriod"/>
            </a:pPr>
            <a:r>
              <a:rPr lang="en-US" sz="3400" dirty="0"/>
              <a:t>How old are you? …………. </a:t>
            </a:r>
          </a:p>
          <a:p>
            <a:pPr marL="514350" indent="-514350">
              <a:buAutoNum type="arabicPeriod"/>
            </a:pPr>
            <a:r>
              <a:rPr lang="en-US" sz="3100" dirty="0"/>
              <a:t>Bijay Mishra teaches IT course in </a:t>
            </a:r>
            <a:r>
              <a:rPr lang="en-US" sz="3100" dirty="0" err="1"/>
              <a:t>BSc.CSIT</a:t>
            </a:r>
            <a:r>
              <a:rPr lang="en-US" sz="3100" dirty="0"/>
              <a:t>, BCA, BIT and BE Computer on various colleges. </a:t>
            </a:r>
          </a:p>
          <a:p>
            <a:pPr marL="0" indent="0">
              <a:buNone/>
            </a:pPr>
            <a:r>
              <a:rPr lang="en-US" sz="2600" dirty="0"/>
              <a:t>	True/False </a:t>
            </a:r>
          </a:p>
          <a:p>
            <a:pPr marL="0" indent="0">
              <a:buNone/>
            </a:pPr>
            <a:r>
              <a:rPr lang="en-US" sz="3100" dirty="0"/>
              <a:t>3. The ecommerce on the Web lacks security.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/>
              <a:t>[ ] Agree [ ] Disagree </a:t>
            </a:r>
          </a:p>
          <a:p>
            <a:pPr marL="0" indent="0">
              <a:buNone/>
            </a:pPr>
            <a:r>
              <a:rPr lang="en-US" sz="3100" dirty="0"/>
              <a:t>4. Answer question by circling the appropriate number. "When the sales figures are prepared by computer data services they are late.“</a:t>
            </a:r>
          </a:p>
          <a:p>
            <a:pPr marL="457200" lvl="1" indent="0">
              <a:buNone/>
            </a:pPr>
            <a:r>
              <a:rPr lang="en-US" dirty="0"/>
              <a:t>1. Never Rarely 	2. Sometimes 	3. Often 		4. Always </a:t>
            </a:r>
          </a:p>
          <a:p>
            <a:pPr marL="0" indent="0">
              <a:buNone/>
            </a:pPr>
            <a:r>
              <a:rPr lang="en-US" sz="3100" dirty="0"/>
              <a:t>5. Rate the following: The implementation of quality discounts would cause an increase in customer orders. </a:t>
            </a:r>
          </a:p>
          <a:p>
            <a:pPr marL="0" indent="0">
              <a:buNone/>
            </a:pPr>
            <a:r>
              <a:rPr lang="en-US" sz="2600" dirty="0"/>
              <a:t>___ Agree. </a:t>
            </a:r>
          </a:p>
          <a:p>
            <a:pPr marL="0" indent="0">
              <a:buNone/>
            </a:pPr>
            <a:r>
              <a:rPr lang="en-US" sz="2600" dirty="0"/>
              <a:t>___ No opinion. </a:t>
            </a:r>
          </a:p>
          <a:p>
            <a:pPr marL="0" indent="0">
              <a:buNone/>
            </a:pPr>
            <a:r>
              <a:rPr lang="en-US" sz="2600" dirty="0"/>
              <a:t>___ Disagree.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9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6A1D-D53A-2C31-1551-D78B1532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265043"/>
            <a:ext cx="11062252" cy="6592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 between Interviews and Questionnaires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520B-09CE-786A-8484-96D0F05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103F2-551D-07AF-DC79-BF8BC6E98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80753"/>
              </p:ext>
            </p:extLst>
          </p:nvPr>
        </p:nvGraphicFramePr>
        <p:xfrm>
          <a:off x="389282" y="732916"/>
          <a:ext cx="11062252" cy="562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81">
                  <a:extLst>
                    <a:ext uri="{9D8B030D-6E8A-4147-A177-3AD203B41FA5}">
                      <a16:colId xmlns:a16="http://schemas.microsoft.com/office/drawing/2014/main" val="858934962"/>
                    </a:ext>
                  </a:extLst>
                </a:gridCol>
                <a:gridCol w="4114619">
                  <a:extLst>
                    <a:ext uri="{9D8B030D-6E8A-4147-A177-3AD203B41FA5}">
                      <a16:colId xmlns:a16="http://schemas.microsoft.com/office/drawing/2014/main" val="1712103314"/>
                    </a:ext>
                  </a:extLst>
                </a:gridCol>
                <a:gridCol w="4209052">
                  <a:extLst>
                    <a:ext uri="{9D8B030D-6E8A-4147-A177-3AD203B41FA5}">
                      <a16:colId xmlns:a16="http://schemas.microsoft.com/office/drawing/2014/main" val="3837401016"/>
                    </a:ext>
                  </a:extLst>
                </a:gridCol>
              </a:tblGrid>
              <a:tr h="46745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Interviews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Questionnaires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54119"/>
                  </a:ext>
                </a:extLst>
              </a:tr>
              <a:tr h="46745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Information Richness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High (many channel)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Medium to low (only responses)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34244"/>
                  </a:ext>
                </a:extLst>
              </a:tr>
              <a:tr h="46745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 Required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Can be extensive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Low or 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74428"/>
                  </a:ext>
                </a:extLst>
              </a:tr>
              <a:tr h="53467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Expense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Can be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062293"/>
                  </a:ext>
                </a:extLst>
              </a:tr>
              <a:tr h="8270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Confidentiality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Interviewee is known to interviewer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Respondent can be unknown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12663"/>
                  </a:ext>
                </a:extLst>
              </a:tr>
              <a:tr h="1186983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Chance of Follow-up &amp; Probing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Good: probing and clarification questions can be asked by either interviewer or interviewee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Limited: probing and follow-up done after original data collection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99012"/>
                  </a:ext>
                </a:extLst>
              </a:tr>
              <a:tr h="8270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Involvement of 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Interviewee is involved and committed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Respondent is passive, no clear commitment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25581"/>
                  </a:ext>
                </a:extLst>
              </a:tr>
              <a:tr h="845342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Potential Audience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Limited numbers, but complete responses from those interviewed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Can be quite large, but lack of response from some can bias 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2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43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1B59-47D8-E276-590C-2B7ADA5F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Directly Observing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7511-32F8-BB76-3F0B-7765D460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67370"/>
          </a:xfrm>
        </p:spPr>
        <p:txBody>
          <a:bodyPr>
            <a:normAutofit/>
          </a:bodyPr>
          <a:lstStyle/>
          <a:p>
            <a:r>
              <a:rPr lang="en-US" sz="2400" dirty="0"/>
              <a:t>People are </a:t>
            </a:r>
            <a:r>
              <a:rPr lang="en-US" sz="2400" b="1" dirty="0"/>
              <a:t>not</a:t>
            </a:r>
            <a:r>
              <a:rPr lang="en-US" sz="2400" dirty="0"/>
              <a:t> always very </a:t>
            </a:r>
            <a:r>
              <a:rPr lang="en-US" sz="2400" b="1" dirty="0"/>
              <a:t>reliable</a:t>
            </a:r>
            <a:r>
              <a:rPr lang="en-US" sz="2400" dirty="0"/>
              <a:t> </a:t>
            </a:r>
            <a:r>
              <a:rPr lang="en-US" sz="2400" b="1" dirty="0"/>
              <a:t>informants</a:t>
            </a:r>
            <a:r>
              <a:rPr lang="en-US" sz="2400" dirty="0"/>
              <a:t>, even when they try to be reliable and tell what they think is the </a:t>
            </a:r>
            <a:r>
              <a:rPr lang="en-US" sz="2400" b="1" dirty="0"/>
              <a:t>truth</a:t>
            </a:r>
            <a:r>
              <a:rPr lang="en-US" sz="2400" dirty="0"/>
              <a:t>. </a:t>
            </a:r>
          </a:p>
          <a:p>
            <a:r>
              <a:rPr lang="en-US" sz="2400" dirty="0"/>
              <a:t>People often do not have a completely accurate </a:t>
            </a:r>
            <a:r>
              <a:rPr lang="en-US" sz="2400" b="1" dirty="0"/>
              <a:t>appreciation</a:t>
            </a:r>
            <a:r>
              <a:rPr lang="en-US" sz="2400" dirty="0"/>
              <a:t> of what they do or how they do it. </a:t>
            </a:r>
          </a:p>
          <a:p>
            <a:r>
              <a:rPr lang="en-US" sz="2400" dirty="0"/>
              <a:t>Since people </a:t>
            </a:r>
            <a:r>
              <a:rPr lang="en-US" sz="2400" b="1" dirty="0"/>
              <a:t>cannot</a:t>
            </a:r>
            <a:r>
              <a:rPr lang="en-US" sz="2400" dirty="0"/>
              <a:t> always be </a:t>
            </a:r>
            <a:r>
              <a:rPr lang="en-US" sz="2400" b="1" dirty="0"/>
              <a:t>trusted</a:t>
            </a:r>
            <a:r>
              <a:rPr lang="en-US" sz="2400" dirty="0"/>
              <a:t> to reliably </a:t>
            </a:r>
            <a:r>
              <a:rPr lang="en-US" sz="2400" b="1" dirty="0"/>
              <a:t>interpret</a:t>
            </a:r>
            <a:r>
              <a:rPr lang="en-US" sz="2400" dirty="0"/>
              <a:t> and report their own actions, </a:t>
            </a:r>
          </a:p>
          <a:p>
            <a:pPr lvl="1"/>
            <a:r>
              <a:rPr lang="en-US" dirty="0"/>
              <a:t>i.e. May provide </a:t>
            </a:r>
            <a:r>
              <a:rPr lang="en-US" b="1" dirty="0"/>
              <a:t>false</a:t>
            </a:r>
            <a:r>
              <a:rPr lang="en-US" dirty="0"/>
              <a:t> information</a:t>
            </a:r>
          </a:p>
          <a:p>
            <a:r>
              <a:rPr lang="en-US" sz="2400" dirty="0"/>
              <a:t>So, one way is to </a:t>
            </a:r>
            <a:r>
              <a:rPr lang="en-US" sz="2400" b="1" dirty="0"/>
              <a:t>observe people</a:t>
            </a:r>
            <a:r>
              <a:rPr lang="en-US" sz="2400" dirty="0"/>
              <a:t>, say by </a:t>
            </a:r>
          </a:p>
          <a:p>
            <a:pPr lvl="1"/>
            <a:r>
              <a:rPr lang="en-US" dirty="0"/>
              <a:t>watching what they do or how people behave in work situation.</a:t>
            </a:r>
          </a:p>
          <a:p>
            <a:pPr lvl="1"/>
            <a:r>
              <a:rPr lang="en-US" dirty="0"/>
              <a:t>see how people to change their normal operation behavior.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219E-5F63-CE75-11A3-E5584AA6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3788-C7AA-7BC7-ED80-236733A6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788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Procedures And Other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4B1C-6212-8236-3828-5508EBD9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810885"/>
          </a:xfrm>
        </p:spPr>
        <p:txBody>
          <a:bodyPr>
            <a:normAutofit/>
          </a:bodyPr>
          <a:lstStyle/>
          <a:p>
            <a:r>
              <a:rPr lang="en-US" dirty="0"/>
              <a:t>By examining </a:t>
            </a:r>
            <a:r>
              <a:rPr lang="en-US" b="1" dirty="0"/>
              <a:t>existing system </a:t>
            </a:r>
            <a:r>
              <a:rPr lang="en-US" dirty="0"/>
              <a:t>and </a:t>
            </a:r>
            <a:r>
              <a:rPr lang="en-US" b="1" dirty="0"/>
              <a:t>organizational</a:t>
            </a:r>
            <a:r>
              <a:rPr lang="en-US" dirty="0"/>
              <a:t> </a:t>
            </a:r>
            <a:r>
              <a:rPr lang="en-US" b="1" dirty="0"/>
              <a:t>documentation</a:t>
            </a:r>
            <a:r>
              <a:rPr lang="en-US" dirty="0"/>
              <a:t>, system analyst can </a:t>
            </a:r>
            <a:r>
              <a:rPr lang="en-US" b="1" dirty="0"/>
              <a:t>find</a:t>
            </a:r>
            <a:r>
              <a:rPr lang="en-US" dirty="0"/>
              <a:t> out </a:t>
            </a:r>
            <a:r>
              <a:rPr lang="en-US" b="1" dirty="0"/>
              <a:t>details</a:t>
            </a:r>
            <a:r>
              <a:rPr lang="en-US" dirty="0"/>
              <a:t> about </a:t>
            </a:r>
            <a:r>
              <a:rPr lang="en-US" b="1" dirty="0"/>
              <a:t>current system </a:t>
            </a:r>
            <a:r>
              <a:rPr lang="en-US" dirty="0"/>
              <a:t>and the organization these systems support. </a:t>
            </a:r>
          </a:p>
          <a:p>
            <a:r>
              <a:rPr lang="en-US" dirty="0"/>
              <a:t>In documents, analyst can </a:t>
            </a:r>
            <a:r>
              <a:rPr lang="en-US" b="1" dirty="0"/>
              <a:t>find</a:t>
            </a:r>
            <a:r>
              <a:rPr lang="en-US" dirty="0"/>
              <a:t> </a:t>
            </a:r>
            <a:r>
              <a:rPr lang="en-US" b="1" dirty="0"/>
              <a:t>information</a:t>
            </a:r>
            <a:r>
              <a:rPr lang="en-US" dirty="0"/>
              <a:t>, such as </a:t>
            </a:r>
          </a:p>
          <a:p>
            <a:pPr lvl="1"/>
            <a:r>
              <a:rPr lang="en-US" sz="2800" b="1" dirty="0"/>
              <a:t>Problems</a:t>
            </a:r>
            <a:r>
              <a:rPr lang="en-US" sz="2800" dirty="0"/>
              <a:t> with </a:t>
            </a:r>
            <a:r>
              <a:rPr lang="en-US" sz="2800" b="1" dirty="0"/>
              <a:t>existing systems </a:t>
            </a:r>
          </a:p>
          <a:p>
            <a:pPr lvl="2"/>
            <a:r>
              <a:rPr lang="en-US" sz="2400" dirty="0"/>
              <a:t>(e.g., missing information or redundant steps)</a:t>
            </a:r>
          </a:p>
          <a:p>
            <a:pPr lvl="1"/>
            <a:r>
              <a:rPr lang="en-US" sz="2800" b="1" dirty="0"/>
              <a:t>opportunities</a:t>
            </a:r>
            <a:r>
              <a:rPr lang="en-US" sz="2800" dirty="0"/>
              <a:t> to meet </a:t>
            </a:r>
            <a:r>
              <a:rPr lang="en-US" sz="2800" b="1" dirty="0"/>
              <a:t>new needs</a:t>
            </a:r>
          </a:p>
          <a:p>
            <a:pPr lvl="2"/>
            <a:r>
              <a:rPr lang="en-US" sz="2400" dirty="0"/>
              <a:t>(e.g., analysis of sales based on customer type)</a:t>
            </a:r>
            <a:endParaRPr lang="en-US" sz="2400" b="1" dirty="0"/>
          </a:p>
          <a:p>
            <a:pPr lvl="1"/>
            <a:r>
              <a:rPr lang="en-US" dirty="0"/>
              <a:t>the reason why </a:t>
            </a:r>
            <a:r>
              <a:rPr lang="en-US" b="1" dirty="0"/>
              <a:t>current systems </a:t>
            </a:r>
            <a:r>
              <a:rPr lang="en-US" dirty="0"/>
              <a:t>are </a:t>
            </a:r>
            <a:r>
              <a:rPr lang="en-US" b="1" dirty="0"/>
              <a:t>designed</a:t>
            </a:r>
            <a:r>
              <a:rPr lang="en-US" dirty="0"/>
              <a:t> as they are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1267B-0943-19B8-19CF-0A2CA6A6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8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383"/>
            <a:ext cx="10515600" cy="6049616"/>
          </a:xfrm>
        </p:spPr>
        <p:txBody>
          <a:bodyPr>
            <a:normAutofit/>
          </a:bodyPr>
          <a:lstStyle/>
          <a:p>
            <a:r>
              <a:rPr lang="en-US" dirty="0"/>
              <a:t>Organizational </a:t>
            </a:r>
            <a:r>
              <a:rPr lang="en-US" b="1" dirty="0"/>
              <a:t>direction</a:t>
            </a:r>
            <a:r>
              <a:rPr lang="en-US" dirty="0"/>
              <a:t> that can influence system requirements </a:t>
            </a:r>
          </a:p>
          <a:p>
            <a:pPr lvl="1"/>
            <a:r>
              <a:rPr lang="en-US" dirty="0"/>
              <a:t>(e.g., trying to link customers and suppliers more closely to the organization)</a:t>
            </a:r>
          </a:p>
          <a:p>
            <a:r>
              <a:rPr lang="en-US" b="1" dirty="0"/>
              <a:t>Titles</a:t>
            </a:r>
            <a:r>
              <a:rPr lang="en-US" dirty="0"/>
              <a:t> and </a:t>
            </a:r>
            <a:r>
              <a:rPr lang="en-US" b="1" dirty="0"/>
              <a:t>names</a:t>
            </a:r>
            <a:r>
              <a:rPr lang="en-US" dirty="0"/>
              <a:t> of key </a:t>
            </a:r>
            <a:r>
              <a:rPr lang="en-US" b="1" dirty="0"/>
              <a:t>individuals</a:t>
            </a:r>
            <a:r>
              <a:rPr lang="en-US" dirty="0"/>
              <a:t> who have an interest in existing systems </a:t>
            </a:r>
          </a:p>
          <a:p>
            <a:pPr lvl="1"/>
            <a:r>
              <a:rPr lang="en-US" dirty="0"/>
              <a:t>(e.g., the name of a sales manager who has led a study of buying behavior of key customers)</a:t>
            </a:r>
          </a:p>
          <a:p>
            <a:r>
              <a:rPr lang="en-US" b="1" dirty="0"/>
              <a:t>Values</a:t>
            </a:r>
            <a:r>
              <a:rPr lang="en-US" dirty="0"/>
              <a:t> of the </a:t>
            </a:r>
            <a:r>
              <a:rPr lang="en-US" b="1" dirty="0"/>
              <a:t>organization</a:t>
            </a:r>
            <a:r>
              <a:rPr lang="en-US" dirty="0"/>
              <a:t> or </a:t>
            </a:r>
            <a:r>
              <a:rPr lang="en-US" b="1" dirty="0"/>
              <a:t>individuals</a:t>
            </a:r>
            <a:r>
              <a:rPr lang="en-US" dirty="0"/>
              <a:t> who can help determine </a:t>
            </a:r>
            <a:r>
              <a:rPr lang="en-US" b="1" dirty="0"/>
              <a:t>priorities</a:t>
            </a:r>
            <a:r>
              <a:rPr lang="en-US" dirty="0"/>
              <a:t> for different capabilities desired by different users </a:t>
            </a:r>
          </a:p>
          <a:p>
            <a:pPr lvl="1"/>
            <a:r>
              <a:rPr lang="en-US" dirty="0"/>
              <a:t>(e.g., maintaining market share even if it means lower short-term profits)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23B4-8A32-EB50-ED22-201DE04C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"/>
            <a:ext cx="1203297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Contemporary Methods For Determining system Requirements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F315-82E8-9EEC-97FC-71858BBA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B3C8E7-4E8C-C9E9-D45F-7F17F4F8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Modern, Current Day techniques to </a:t>
            </a:r>
            <a:r>
              <a:rPr lang="en-US" b="1" dirty="0"/>
              <a:t>collect</a:t>
            </a:r>
            <a:r>
              <a:rPr lang="en-US" dirty="0"/>
              <a:t> </a:t>
            </a:r>
            <a:r>
              <a:rPr lang="en-US" b="1" dirty="0"/>
              <a:t>information</a:t>
            </a:r>
            <a:r>
              <a:rPr lang="en-US" dirty="0"/>
              <a:t> about </a:t>
            </a:r>
          </a:p>
          <a:p>
            <a:pPr lvl="1"/>
            <a:r>
              <a:rPr lang="en-US" dirty="0"/>
              <a:t>the current system, </a:t>
            </a:r>
          </a:p>
          <a:p>
            <a:pPr lvl="1"/>
            <a:r>
              <a:rPr lang="en-US" dirty="0"/>
              <a:t>the organizational area requesting the new system, </a:t>
            </a:r>
          </a:p>
          <a:p>
            <a:pPr lvl="1"/>
            <a:r>
              <a:rPr lang="en-US" dirty="0"/>
              <a:t>and what the new system should be like</a:t>
            </a:r>
          </a:p>
          <a:p>
            <a:r>
              <a:rPr lang="en-US" dirty="0"/>
              <a:t>i.e. </a:t>
            </a:r>
            <a:r>
              <a:rPr lang="en-US" b="1" dirty="0"/>
              <a:t>understand</a:t>
            </a:r>
            <a:r>
              <a:rPr lang="en-US" dirty="0"/>
              <a:t> </a:t>
            </a:r>
            <a:r>
              <a:rPr lang="en-US" b="1" dirty="0"/>
              <a:t>current</a:t>
            </a:r>
            <a:r>
              <a:rPr lang="en-US" dirty="0"/>
              <a:t> </a:t>
            </a:r>
            <a:r>
              <a:rPr lang="en-US" b="1" dirty="0"/>
              <a:t>problem</a:t>
            </a:r>
            <a:r>
              <a:rPr lang="en-US" dirty="0"/>
              <a:t> and </a:t>
            </a:r>
            <a:r>
              <a:rPr lang="en-US" b="1" dirty="0"/>
              <a:t>opportunities</a:t>
            </a:r>
            <a:r>
              <a:rPr lang="en-US" dirty="0"/>
              <a:t> as well as what are </a:t>
            </a:r>
            <a:r>
              <a:rPr lang="en-US" b="1" dirty="0"/>
              <a:t>needed</a:t>
            </a:r>
            <a:r>
              <a:rPr lang="en-US" dirty="0"/>
              <a:t> and desired in </a:t>
            </a:r>
            <a:r>
              <a:rPr lang="en-US" b="1" dirty="0"/>
              <a:t>future</a:t>
            </a:r>
            <a:r>
              <a:rPr lang="en-US" dirty="0"/>
              <a:t> system </a:t>
            </a:r>
          </a:p>
          <a:p>
            <a:r>
              <a:rPr lang="en-US" dirty="0"/>
              <a:t>Methods: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Joint Application Design (JAD)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Prototyping </a:t>
            </a:r>
          </a:p>
        </p:txBody>
      </p:sp>
    </p:spTree>
    <p:extLst>
      <p:ext uri="{BB962C8B-B14F-4D97-AF65-F5344CB8AC3E}">
        <p14:creationId xmlns:p14="http://schemas.microsoft.com/office/powerpoint/2010/main" val="306586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Analysis</a:t>
            </a:r>
            <a:endParaRPr lang="en-US" sz="2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b="1" dirty="0"/>
              <a:t>Analysis</a:t>
            </a:r>
            <a:r>
              <a:rPr lang="en-US" dirty="0"/>
              <a:t> is the first systems development life cycle (SDLC) phase where you begin to </a:t>
            </a:r>
            <a:r>
              <a:rPr lang="en-US" b="1" dirty="0"/>
              <a:t>understand</a:t>
            </a:r>
            <a:r>
              <a:rPr lang="en-US" dirty="0"/>
              <a:t>, in </a:t>
            </a:r>
            <a:r>
              <a:rPr lang="en-US" b="1" dirty="0"/>
              <a:t>depth</a:t>
            </a:r>
            <a:r>
              <a:rPr lang="en-US" dirty="0"/>
              <a:t>, the </a:t>
            </a:r>
            <a:r>
              <a:rPr lang="en-US" b="1" dirty="0"/>
              <a:t>need</a:t>
            </a:r>
            <a:r>
              <a:rPr lang="en-US" dirty="0"/>
              <a:t> for </a:t>
            </a:r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changes</a:t>
            </a:r>
            <a:r>
              <a:rPr lang="en-US" dirty="0"/>
              <a:t>. </a:t>
            </a:r>
          </a:p>
          <a:p>
            <a:r>
              <a:rPr lang="en-US" b="1" dirty="0"/>
              <a:t>Systems analysis </a:t>
            </a:r>
            <a:r>
              <a:rPr lang="en-US" dirty="0"/>
              <a:t>involves a substantial </a:t>
            </a:r>
            <a:r>
              <a:rPr lang="en-US" b="1" dirty="0"/>
              <a:t>amount</a:t>
            </a:r>
            <a:r>
              <a:rPr lang="en-US" dirty="0"/>
              <a:t> of </a:t>
            </a:r>
            <a:r>
              <a:rPr lang="en-US" b="1" dirty="0"/>
              <a:t>effort</a:t>
            </a:r>
            <a:r>
              <a:rPr lang="en-US" dirty="0"/>
              <a:t> and </a:t>
            </a:r>
            <a:r>
              <a:rPr lang="en-US" b="1" dirty="0"/>
              <a:t>cost</a:t>
            </a:r>
            <a:r>
              <a:rPr lang="en-US" dirty="0"/>
              <a:t> </a:t>
            </a:r>
          </a:p>
          <a:p>
            <a:r>
              <a:rPr lang="en-US" dirty="0"/>
              <a:t>so it is undertaken only after </a:t>
            </a:r>
            <a:r>
              <a:rPr lang="en-US" b="1" dirty="0"/>
              <a:t>management</a:t>
            </a:r>
            <a:r>
              <a:rPr lang="en-US" dirty="0"/>
              <a:t> decide </a:t>
            </a:r>
            <a:r>
              <a:rPr lang="en-US" b="1" dirty="0"/>
              <a:t>project</a:t>
            </a:r>
            <a:r>
              <a:rPr lang="en-US" dirty="0"/>
              <a:t> under consideration has </a:t>
            </a:r>
            <a:r>
              <a:rPr lang="en-US" b="1" dirty="0"/>
              <a:t>merit</a:t>
            </a:r>
            <a:r>
              <a:rPr lang="en-US" dirty="0"/>
              <a:t> and should be </a:t>
            </a:r>
            <a:r>
              <a:rPr lang="en-US" b="1" dirty="0"/>
              <a:t>pursued</a:t>
            </a:r>
            <a:r>
              <a:rPr lang="en-US" dirty="0"/>
              <a:t> through this phase.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8CEB-C4FF-98F6-21A0-4373F2B7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Joint Application Design (JAD)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2CFE-2073-9EB3-6CEC-93396433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 information from current system to design new system</a:t>
            </a:r>
          </a:p>
          <a:p>
            <a:r>
              <a:rPr lang="en-US" b="1" dirty="0"/>
              <a:t>Team</a:t>
            </a:r>
            <a:r>
              <a:rPr lang="en-US" dirty="0"/>
              <a:t> based approach to </a:t>
            </a:r>
            <a:r>
              <a:rPr lang="en-US" b="1" dirty="0"/>
              <a:t>define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new</a:t>
            </a:r>
            <a:r>
              <a:rPr lang="en-US" dirty="0"/>
              <a:t> or modified </a:t>
            </a:r>
            <a:r>
              <a:rPr lang="en-US" b="1" dirty="0"/>
              <a:t>system</a:t>
            </a:r>
          </a:p>
          <a:p>
            <a:r>
              <a:rPr lang="en-US" dirty="0"/>
              <a:t>Is a </a:t>
            </a:r>
            <a:r>
              <a:rPr lang="en-US" b="1" dirty="0"/>
              <a:t>structured process </a:t>
            </a:r>
            <a:r>
              <a:rPr lang="en-US" dirty="0"/>
              <a:t>in which </a:t>
            </a:r>
            <a:r>
              <a:rPr lang="en-US" b="1" dirty="0"/>
              <a:t>users</a:t>
            </a:r>
            <a:r>
              <a:rPr lang="en-US" dirty="0"/>
              <a:t>, </a:t>
            </a:r>
            <a:r>
              <a:rPr lang="en-US" b="1" dirty="0"/>
              <a:t>managers</a:t>
            </a:r>
            <a:r>
              <a:rPr lang="en-US" dirty="0"/>
              <a:t>, and </a:t>
            </a:r>
            <a:r>
              <a:rPr lang="en-US" b="1" dirty="0"/>
              <a:t>analysts</a:t>
            </a:r>
            <a:r>
              <a:rPr lang="en-US" dirty="0"/>
              <a:t> work together for several days in a series of </a:t>
            </a:r>
            <a:r>
              <a:rPr lang="en-US" b="1" dirty="0"/>
              <a:t>intensive meetings </a:t>
            </a:r>
            <a:r>
              <a:rPr lang="en-US" dirty="0"/>
              <a:t>to </a:t>
            </a:r>
            <a:r>
              <a:rPr lang="en-US" b="1" dirty="0"/>
              <a:t>specify</a:t>
            </a:r>
            <a:r>
              <a:rPr lang="en-US" dirty="0"/>
              <a:t> or review system requirements.</a:t>
            </a:r>
          </a:p>
          <a:p>
            <a:r>
              <a:rPr lang="en-US" b="1" dirty="0"/>
              <a:t>Main idea </a:t>
            </a:r>
            <a:r>
              <a:rPr lang="en-US" dirty="0"/>
              <a:t>behind JAD is to </a:t>
            </a:r>
            <a:r>
              <a:rPr lang="en-US" b="1" dirty="0"/>
              <a:t>bring together </a:t>
            </a:r>
            <a:r>
              <a:rPr lang="en-US" dirty="0"/>
              <a:t>the key </a:t>
            </a:r>
            <a:r>
              <a:rPr lang="en-US" b="1" dirty="0"/>
              <a:t>people</a:t>
            </a:r>
            <a:r>
              <a:rPr lang="en-US" dirty="0"/>
              <a:t> involved in the analysis of a current system to collect requirements</a:t>
            </a:r>
          </a:p>
          <a:p>
            <a:r>
              <a:rPr lang="en-US" dirty="0"/>
              <a:t>The </a:t>
            </a:r>
            <a:r>
              <a:rPr lang="en-US" b="1" dirty="0"/>
              <a:t>result</a:t>
            </a:r>
            <a:r>
              <a:rPr lang="en-US" dirty="0"/>
              <a:t> is an </a:t>
            </a:r>
            <a:r>
              <a:rPr lang="en-US" b="1" dirty="0"/>
              <a:t>intense</a:t>
            </a:r>
            <a:r>
              <a:rPr lang="en-US" dirty="0"/>
              <a:t> and </a:t>
            </a:r>
            <a:r>
              <a:rPr lang="en-US" b="1" dirty="0"/>
              <a:t>structured</a:t>
            </a:r>
            <a:r>
              <a:rPr lang="en-US" dirty="0"/>
              <a:t>, but highly </a:t>
            </a:r>
            <a:r>
              <a:rPr lang="en-US" b="1" dirty="0"/>
              <a:t>effective</a:t>
            </a:r>
            <a:r>
              <a:rPr lang="en-US" dirty="0"/>
              <a:t> process.</a:t>
            </a:r>
          </a:p>
          <a:p>
            <a:r>
              <a:rPr lang="en-US" dirty="0"/>
              <a:t>allows you the opportunity to </a:t>
            </a:r>
            <a:r>
              <a:rPr lang="en-US" b="1" dirty="0"/>
              <a:t>resolve</a:t>
            </a:r>
            <a:r>
              <a:rPr lang="en-US" dirty="0"/>
              <a:t> </a:t>
            </a:r>
            <a:r>
              <a:rPr lang="en-US" b="1" dirty="0"/>
              <a:t>conflicts</a:t>
            </a:r>
            <a:r>
              <a:rPr lang="en-US" dirty="0"/>
              <a:t>, or at least to </a:t>
            </a:r>
            <a:r>
              <a:rPr lang="en-US" b="1" dirty="0"/>
              <a:t>understand</a:t>
            </a:r>
            <a:r>
              <a:rPr lang="en-US" dirty="0"/>
              <a:t> </a:t>
            </a:r>
            <a:r>
              <a:rPr lang="en-US" b="1" dirty="0"/>
              <a:t>why</a:t>
            </a:r>
            <a:r>
              <a:rPr lang="en-US" dirty="0"/>
              <a:t> a </a:t>
            </a:r>
            <a:r>
              <a:rPr lang="en-US" b="1" dirty="0"/>
              <a:t>conflict</a:t>
            </a:r>
            <a:r>
              <a:rPr lang="en-US" dirty="0"/>
              <a:t> </a:t>
            </a:r>
            <a:r>
              <a:rPr lang="en-US" b="1" dirty="0"/>
              <a:t>may not </a:t>
            </a:r>
            <a:r>
              <a:rPr lang="en-US" dirty="0"/>
              <a:t>be </a:t>
            </a:r>
            <a:r>
              <a:rPr lang="en-US" b="1" dirty="0"/>
              <a:t>simple</a:t>
            </a:r>
            <a:r>
              <a:rPr lang="en-US" dirty="0"/>
              <a:t> to resolve.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6E5E-E2E2-1786-7D4C-4869A3B3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6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CB8C-F0FB-5F16-D53C-96320B1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/>
          <a:lstStyle/>
          <a:p>
            <a:r>
              <a:rPr lang="en-US" dirty="0"/>
              <a:t>JAD </a:t>
            </a:r>
            <a:r>
              <a:rPr lang="en-US" b="1" dirty="0"/>
              <a:t>sessions</a:t>
            </a:r>
            <a:r>
              <a:rPr lang="en-US" dirty="0"/>
              <a:t> are usually conducted at a </a:t>
            </a:r>
            <a:r>
              <a:rPr lang="en-US" b="1" dirty="0"/>
              <a:t>location </a:t>
            </a:r>
            <a:r>
              <a:rPr lang="en-US" dirty="0"/>
              <a:t>(special purpose </a:t>
            </a:r>
            <a:r>
              <a:rPr lang="en-US" b="1" dirty="0"/>
              <a:t>meeting room</a:t>
            </a:r>
            <a:r>
              <a:rPr lang="en-US" dirty="0"/>
              <a:t>), not where the people usually work. </a:t>
            </a:r>
          </a:p>
          <a:p>
            <a:r>
              <a:rPr lang="en-US" dirty="0"/>
              <a:t>The idea behind such a practice is to keep </a:t>
            </a:r>
            <a:r>
              <a:rPr lang="en-US" b="1" dirty="0"/>
              <a:t>participants</a:t>
            </a:r>
            <a:r>
              <a:rPr lang="en-US" dirty="0"/>
              <a:t> away from as many </a:t>
            </a:r>
            <a:r>
              <a:rPr lang="en-US" b="1" dirty="0"/>
              <a:t>distractions</a:t>
            </a:r>
            <a:r>
              <a:rPr lang="en-US" dirty="0"/>
              <a:t> as possible so that they can concentrate on systems </a:t>
            </a:r>
            <a:r>
              <a:rPr lang="en-US" b="1" dirty="0"/>
              <a:t>analysis</a:t>
            </a:r>
            <a:r>
              <a:rPr lang="en-US" dirty="0"/>
              <a:t>. </a:t>
            </a:r>
          </a:p>
          <a:p>
            <a:r>
              <a:rPr lang="en-US" dirty="0"/>
              <a:t>A JAD may </a:t>
            </a:r>
            <a:r>
              <a:rPr lang="en-US" b="1" dirty="0"/>
              <a:t>last</a:t>
            </a:r>
            <a:r>
              <a:rPr lang="en-US" dirty="0"/>
              <a:t> anywhere from </a:t>
            </a:r>
            <a:r>
              <a:rPr lang="en-US" b="1" dirty="0"/>
              <a:t>four hours </a:t>
            </a:r>
            <a:r>
              <a:rPr lang="en-US" dirty="0"/>
              <a:t>to an entire </a:t>
            </a:r>
            <a:r>
              <a:rPr lang="en-US" b="1" dirty="0"/>
              <a:t>week</a:t>
            </a:r>
            <a:r>
              <a:rPr lang="en-US" dirty="0"/>
              <a:t> and may consist of several </a:t>
            </a:r>
            <a:r>
              <a:rPr lang="en-US" b="1" dirty="0"/>
              <a:t>sessions</a:t>
            </a:r>
            <a:r>
              <a:rPr lang="en-US" dirty="0"/>
              <a:t>. </a:t>
            </a:r>
          </a:p>
          <a:p>
            <a:r>
              <a:rPr lang="en-US" dirty="0"/>
              <a:t>employs thousands of dollars of corporate </a:t>
            </a:r>
            <a:r>
              <a:rPr lang="en-US" b="1" dirty="0"/>
              <a:t>resources</a:t>
            </a:r>
            <a:r>
              <a:rPr lang="en-US" dirty="0"/>
              <a:t>, and people may also </a:t>
            </a:r>
            <a:r>
              <a:rPr lang="en-US" b="1" dirty="0"/>
              <a:t>fly</a:t>
            </a:r>
            <a:r>
              <a:rPr lang="en-US" dirty="0"/>
              <a:t> to a </a:t>
            </a:r>
            <a:r>
              <a:rPr lang="en-US" b="1" dirty="0"/>
              <a:t>remote site </a:t>
            </a:r>
            <a:r>
              <a:rPr lang="en-US" dirty="0"/>
              <a:t>and putting them up in </a:t>
            </a:r>
            <a:r>
              <a:rPr lang="en-US" b="1" dirty="0"/>
              <a:t>hotels</a:t>
            </a:r>
            <a:r>
              <a:rPr lang="en-US" dirty="0"/>
              <a:t> and feeding them for several days.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77C3-CCC4-B5FF-6AE4-BC58368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32413E-C82A-6722-9CE4-FAB5A3F87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78" y="350864"/>
            <a:ext cx="9409044" cy="40772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11A01-2F66-E4B8-D4E9-789DEECD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C4DE1-8847-C1AF-753F-87EB8A473029}"/>
              </a:ext>
            </a:extLst>
          </p:cNvPr>
          <p:cNvSpPr txBox="1"/>
          <p:nvPr/>
        </p:nvSpPr>
        <p:spPr>
          <a:xfrm>
            <a:off x="3048000" y="50229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Fig: Typical room layout for a JAD session</a:t>
            </a:r>
          </a:p>
        </p:txBody>
      </p:sp>
    </p:spTree>
    <p:extLst>
      <p:ext uri="{BB962C8B-B14F-4D97-AF65-F5344CB8AC3E}">
        <p14:creationId xmlns:p14="http://schemas.microsoft.com/office/powerpoint/2010/main" val="2003777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9048-EA82-62AF-0BA9-49B4CBCFB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95FE-AA34-85DA-956E-690FB8FE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1622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typical participants in a JAD are listed below:</a:t>
            </a:r>
          </a:p>
          <a:p>
            <a:pPr marL="514350" indent="-514350">
              <a:buAutoNum type="arabicPeriod"/>
            </a:pPr>
            <a:r>
              <a:rPr lang="en-US" b="1" dirty="0"/>
              <a:t>JAD session leader</a:t>
            </a:r>
            <a:r>
              <a:rPr lang="en-US" dirty="0"/>
              <a:t>: </a:t>
            </a:r>
          </a:p>
          <a:p>
            <a:r>
              <a:rPr lang="en-US" b="1" dirty="0"/>
              <a:t>organizes</a:t>
            </a:r>
            <a:r>
              <a:rPr lang="en-US" dirty="0"/>
              <a:t> and </a:t>
            </a:r>
            <a:r>
              <a:rPr lang="en-US" b="1" dirty="0"/>
              <a:t>runs</a:t>
            </a:r>
            <a:r>
              <a:rPr lang="en-US" dirty="0"/>
              <a:t> the JAD. </a:t>
            </a:r>
          </a:p>
          <a:p>
            <a:r>
              <a:rPr lang="en-US" dirty="0"/>
              <a:t>sets an </a:t>
            </a:r>
            <a:r>
              <a:rPr lang="en-US" b="1" dirty="0"/>
              <a:t>agenda</a:t>
            </a:r>
            <a:r>
              <a:rPr lang="en-US" dirty="0"/>
              <a:t> and sees that it is met; </a:t>
            </a:r>
          </a:p>
          <a:p>
            <a:r>
              <a:rPr lang="en-US" dirty="0"/>
              <a:t>May remains </a:t>
            </a:r>
            <a:r>
              <a:rPr lang="en-US" b="1" dirty="0"/>
              <a:t>neutral</a:t>
            </a:r>
            <a:r>
              <a:rPr lang="en-US" dirty="0"/>
              <a:t> on </a:t>
            </a:r>
            <a:r>
              <a:rPr lang="en-US" b="1" dirty="0"/>
              <a:t>issues</a:t>
            </a:r>
            <a:r>
              <a:rPr lang="en-US" dirty="0"/>
              <a:t> and </a:t>
            </a:r>
            <a:r>
              <a:rPr lang="en-US" b="1" dirty="0"/>
              <a:t>does not</a:t>
            </a:r>
            <a:r>
              <a:rPr lang="en-US" dirty="0"/>
              <a:t> contribute </a:t>
            </a:r>
            <a:r>
              <a:rPr lang="en-US" b="1" dirty="0"/>
              <a:t>ideas</a:t>
            </a:r>
            <a:r>
              <a:rPr lang="en-US" dirty="0"/>
              <a:t> or </a:t>
            </a:r>
            <a:r>
              <a:rPr lang="en-US" b="1" dirty="0"/>
              <a:t>opinions</a:t>
            </a:r>
            <a:r>
              <a:rPr lang="en-US" dirty="0"/>
              <a:t>, </a:t>
            </a:r>
          </a:p>
          <a:p>
            <a:r>
              <a:rPr lang="en-US" dirty="0"/>
              <a:t>but rather concentrates on keeping the group on the agenda, resolving </a:t>
            </a:r>
            <a:r>
              <a:rPr lang="en-US" b="1" dirty="0"/>
              <a:t>conflicts</a:t>
            </a:r>
            <a:r>
              <a:rPr lang="en-US" dirty="0"/>
              <a:t> and </a:t>
            </a:r>
            <a:r>
              <a:rPr lang="en-US" b="1" dirty="0"/>
              <a:t>disagreements</a:t>
            </a:r>
            <a:r>
              <a:rPr lang="en-US" dirty="0"/>
              <a:t>, and manage all ideas. </a:t>
            </a:r>
          </a:p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b="1" dirty="0"/>
              <a:t>Users: </a:t>
            </a:r>
          </a:p>
          <a:p>
            <a:r>
              <a:rPr lang="en-US" dirty="0"/>
              <a:t>vital participants in a JAD. </a:t>
            </a:r>
          </a:p>
          <a:p>
            <a:r>
              <a:rPr lang="en-US" dirty="0"/>
              <a:t>They are the only ones who have a </a:t>
            </a:r>
            <a:r>
              <a:rPr lang="en-US" b="1" dirty="0"/>
              <a:t>clear understanding </a:t>
            </a:r>
            <a:r>
              <a:rPr lang="en-US" dirty="0"/>
              <a:t>of what it means to </a:t>
            </a:r>
            <a:r>
              <a:rPr lang="en-US" b="1" dirty="0"/>
              <a:t>use the system </a:t>
            </a:r>
            <a:r>
              <a:rPr lang="en-US" dirty="0"/>
              <a:t>on a </a:t>
            </a:r>
            <a:r>
              <a:rPr lang="en-US" b="1" dirty="0"/>
              <a:t>daily basis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E8754-A2E5-D978-FA91-6BD60888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2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3E76-AB48-31DE-3088-1240B63E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736F-7F81-F128-8BEB-4A78A7A4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636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3. Managers: </a:t>
            </a:r>
          </a:p>
          <a:p>
            <a:r>
              <a:rPr lang="en-US" dirty="0"/>
              <a:t>provide </a:t>
            </a:r>
            <a:r>
              <a:rPr lang="en-US" b="1" dirty="0"/>
              <a:t>insight</a:t>
            </a:r>
            <a:r>
              <a:rPr lang="en-US" dirty="0"/>
              <a:t> into </a:t>
            </a:r>
          </a:p>
          <a:p>
            <a:pPr lvl="1"/>
            <a:r>
              <a:rPr lang="en-US" b="1" dirty="0"/>
              <a:t>new</a:t>
            </a:r>
            <a:r>
              <a:rPr lang="en-US" dirty="0"/>
              <a:t> organizational directions, </a:t>
            </a:r>
          </a:p>
          <a:p>
            <a:pPr lvl="1"/>
            <a:r>
              <a:rPr lang="en-US" dirty="0"/>
              <a:t>motivations </a:t>
            </a:r>
          </a:p>
          <a:p>
            <a:pPr lvl="1"/>
            <a:r>
              <a:rPr lang="en-US" dirty="0"/>
              <a:t>organizational impacts of systems, </a:t>
            </a:r>
          </a:p>
          <a:p>
            <a:pPr lvl="1"/>
            <a:r>
              <a:rPr lang="en-US" dirty="0"/>
              <a:t>support for requirements determined during the JAD</a:t>
            </a:r>
          </a:p>
          <a:p>
            <a:pPr marL="0" indent="0">
              <a:buNone/>
            </a:pPr>
            <a:r>
              <a:rPr lang="en-US" b="1" dirty="0"/>
              <a:t>4. Sponsor: </a:t>
            </a:r>
          </a:p>
          <a:p>
            <a:r>
              <a:rPr lang="en-US" b="1" dirty="0"/>
              <a:t>sponsored</a:t>
            </a:r>
            <a:r>
              <a:rPr lang="en-US" dirty="0"/>
              <a:t> by someone at a relatively high level in the company. </a:t>
            </a:r>
          </a:p>
          <a:p>
            <a:r>
              <a:rPr lang="en-US" dirty="0"/>
              <a:t>If the sponsor attends any sessions, it is usually only at the very beginning or the end. </a:t>
            </a:r>
          </a:p>
          <a:p>
            <a:pPr marL="0" indent="0">
              <a:buNone/>
            </a:pPr>
            <a:r>
              <a:rPr lang="en-US" b="1" dirty="0"/>
              <a:t>5. Systems analysts: </a:t>
            </a:r>
          </a:p>
          <a:p>
            <a:r>
              <a:rPr lang="en-US" dirty="0"/>
              <a:t>Members of the systems analysis team attend the JAD, although their actual </a:t>
            </a:r>
            <a:r>
              <a:rPr lang="en-US" b="1" dirty="0"/>
              <a:t>participation</a:t>
            </a:r>
            <a:r>
              <a:rPr lang="en-US" dirty="0"/>
              <a:t> may be </a:t>
            </a:r>
            <a:r>
              <a:rPr lang="en-US" b="1" dirty="0"/>
              <a:t>limited</a:t>
            </a:r>
            <a:r>
              <a:rPr lang="en-US" dirty="0"/>
              <a:t>. </a:t>
            </a:r>
          </a:p>
          <a:p>
            <a:r>
              <a:rPr lang="en-US" b="1" dirty="0"/>
              <a:t>Analysts</a:t>
            </a:r>
            <a:r>
              <a:rPr lang="en-US" dirty="0"/>
              <a:t> are there to </a:t>
            </a:r>
            <a:r>
              <a:rPr lang="en-US" b="1" dirty="0"/>
              <a:t>learn</a:t>
            </a:r>
            <a:r>
              <a:rPr lang="en-US" dirty="0"/>
              <a:t> from </a:t>
            </a:r>
            <a:r>
              <a:rPr lang="en-US" b="1" dirty="0"/>
              <a:t>users</a:t>
            </a:r>
            <a:r>
              <a:rPr lang="en-US" dirty="0"/>
              <a:t> and </a:t>
            </a:r>
            <a:r>
              <a:rPr lang="en-US" b="1" dirty="0"/>
              <a:t>managers</a:t>
            </a:r>
            <a:r>
              <a:rPr lang="en-US" dirty="0"/>
              <a:t>, </a:t>
            </a:r>
            <a:r>
              <a:rPr lang="en-US" b="1" dirty="0"/>
              <a:t>not to run </a:t>
            </a:r>
            <a:r>
              <a:rPr lang="en-US" dirty="0"/>
              <a:t>or dominate the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3CD3-C3A2-41BE-7A2F-F76B8C17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8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DC52-CC1A-31FA-8B8D-C3FA55CA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1BE56-B13E-4D76-6497-65AA9842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50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6. Scribe: </a:t>
            </a:r>
          </a:p>
          <a:p>
            <a:r>
              <a:rPr lang="en-US" dirty="0"/>
              <a:t>takes </a:t>
            </a:r>
            <a:r>
              <a:rPr lang="en-US" b="1" dirty="0"/>
              <a:t>notes</a:t>
            </a:r>
            <a:r>
              <a:rPr lang="en-US" dirty="0"/>
              <a:t> during the JAD </a:t>
            </a:r>
            <a:r>
              <a:rPr lang="en-US" b="1" dirty="0"/>
              <a:t>sessions</a:t>
            </a:r>
            <a:r>
              <a:rPr lang="en-US" dirty="0"/>
              <a:t>. </a:t>
            </a:r>
          </a:p>
          <a:p>
            <a:r>
              <a:rPr lang="en-US" dirty="0"/>
              <a:t>This is usually done on a </a:t>
            </a:r>
            <a:r>
              <a:rPr lang="en-US" b="1" dirty="0"/>
              <a:t>laptop</a:t>
            </a:r>
            <a:r>
              <a:rPr lang="en-US" dirty="0"/>
              <a:t>. </a:t>
            </a:r>
          </a:p>
          <a:p>
            <a:r>
              <a:rPr lang="en-US" dirty="0"/>
              <a:t>Notes may be taken using a </a:t>
            </a:r>
            <a:r>
              <a:rPr lang="en-US" b="1" dirty="0"/>
              <a:t>word</a:t>
            </a:r>
            <a:r>
              <a:rPr lang="en-US" dirty="0"/>
              <a:t> processor, or </a:t>
            </a:r>
            <a:r>
              <a:rPr lang="en-US" b="1" dirty="0"/>
              <a:t>notes</a:t>
            </a:r>
            <a:r>
              <a:rPr lang="en-US" dirty="0"/>
              <a:t> and </a:t>
            </a:r>
            <a:r>
              <a:rPr lang="en-US" b="1" dirty="0"/>
              <a:t>diagrams</a:t>
            </a:r>
            <a:r>
              <a:rPr lang="en-US" dirty="0"/>
              <a:t> may be entered directly into a </a:t>
            </a:r>
            <a:r>
              <a:rPr lang="en-US" b="1" dirty="0"/>
              <a:t>CASE tool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800" b="1" dirty="0"/>
              <a:t>7. </a:t>
            </a:r>
            <a:r>
              <a:rPr lang="en-US" b="1" dirty="0"/>
              <a:t>IS staff: </a:t>
            </a:r>
          </a:p>
          <a:p>
            <a:r>
              <a:rPr lang="en-US" dirty="0"/>
              <a:t>Besides systems analysts, other information systems (IS) staff, such as </a:t>
            </a:r>
            <a:r>
              <a:rPr lang="en-US" b="1" dirty="0"/>
              <a:t>programmers</a:t>
            </a:r>
            <a:r>
              <a:rPr lang="en-US" dirty="0"/>
              <a:t>, </a:t>
            </a:r>
            <a:r>
              <a:rPr lang="en-US" b="1" dirty="0"/>
              <a:t>database</a:t>
            </a:r>
            <a:r>
              <a:rPr lang="en-US" dirty="0"/>
              <a:t> analysts, IS </a:t>
            </a:r>
            <a:r>
              <a:rPr lang="en-US" b="1" dirty="0"/>
              <a:t>planners</a:t>
            </a:r>
            <a:r>
              <a:rPr lang="en-US" dirty="0"/>
              <a:t>, and data center </a:t>
            </a:r>
            <a:r>
              <a:rPr lang="en-US" b="1" dirty="0"/>
              <a:t>personnel</a:t>
            </a:r>
            <a:r>
              <a:rPr lang="en-US" dirty="0"/>
              <a:t>, may </a:t>
            </a:r>
            <a:r>
              <a:rPr lang="en-US" b="1" dirty="0"/>
              <a:t>attend</a:t>
            </a:r>
            <a:r>
              <a:rPr lang="en-US" dirty="0"/>
              <a:t> to </a:t>
            </a:r>
            <a:r>
              <a:rPr lang="en-US" b="1" dirty="0"/>
              <a:t>learn</a:t>
            </a:r>
            <a:r>
              <a:rPr lang="en-US" dirty="0"/>
              <a:t> from the discussion </a:t>
            </a:r>
          </a:p>
          <a:p>
            <a:r>
              <a:rPr lang="en-US" dirty="0"/>
              <a:t>and possibly </a:t>
            </a:r>
            <a:r>
              <a:rPr lang="en-US" b="1" dirty="0"/>
              <a:t>contribute</a:t>
            </a:r>
            <a:r>
              <a:rPr lang="en-US" dirty="0"/>
              <a:t> their </a:t>
            </a:r>
            <a:r>
              <a:rPr lang="en-US" b="1" dirty="0"/>
              <a:t>ideas</a:t>
            </a:r>
            <a:r>
              <a:rPr lang="en-US" dirty="0"/>
              <a:t> on the </a:t>
            </a:r>
            <a:r>
              <a:rPr lang="en-US" b="1" dirty="0"/>
              <a:t>technical</a:t>
            </a:r>
            <a:r>
              <a:rPr lang="en-US" dirty="0"/>
              <a:t> </a:t>
            </a:r>
            <a:r>
              <a:rPr lang="en-US" b="1" dirty="0"/>
              <a:t>feasibility</a:t>
            </a:r>
            <a:r>
              <a:rPr lang="en-US" dirty="0"/>
              <a:t> of proposed </a:t>
            </a:r>
            <a:r>
              <a:rPr lang="en-US" b="1" dirty="0"/>
              <a:t>ideas</a:t>
            </a:r>
            <a:r>
              <a:rPr lang="en-US" dirty="0"/>
              <a:t> or the technical </a:t>
            </a:r>
            <a:r>
              <a:rPr lang="en-US" b="1" dirty="0"/>
              <a:t>limitations</a:t>
            </a:r>
            <a:r>
              <a:rPr lang="en-US" dirty="0"/>
              <a:t> of current systems.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0A8AF-2043-01D6-1645-6559B7EC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71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FB5B-5116-6A9E-A9ED-A4400DE7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2092-F14E-D1A7-1E11-DB56AA0C3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</a:t>
            </a:r>
            <a:r>
              <a:rPr lang="en-US" b="1" dirty="0"/>
              <a:t>iterative process </a:t>
            </a:r>
            <a:r>
              <a:rPr lang="en-US" dirty="0"/>
              <a:t>of systems development in which </a:t>
            </a:r>
          </a:p>
          <a:p>
            <a:pPr lvl="1"/>
            <a:r>
              <a:rPr lang="en-US" dirty="0"/>
              <a:t>requirements are converted to a working system </a:t>
            </a:r>
          </a:p>
          <a:p>
            <a:pPr lvl="1"/>
            <a:r>
              <a:rPr lang="en-US" dirty="0"/>
              <a:t>that is continually revised through close collaboration between an analyst and users.</a:t>
            </a:r>
          </a:p>
          <a:p>
            <a:r>
              <a:rPr lang="en-US" dirty="0"/>
              <a:t>will enable you to quickly </a:t>
            </a:r>
            <a:r>
              <a:rPr lang="en-US" b="1" dirty="0"/>
              <a:t>convert</a:t>
            </a:r>
            <a:r>
              <a:rPr lang="en-US" dirty="0"/>
              <a:t> </a:t>
            </a:r>
            <a:r>
              <a:rPr lang="en-US" b="1" dirty="0"/>
              <a:t>basic requirements </a:t>
            </a:r>
            <a:r>
              <a:rPr lang="en-US" dirty="0"/>
              <a:t>into a </a:t>
            </a:r>
            <a:r>
              <a:rPr lang="en-US" b="1" dirty="0"/>
              <a:t>working</a:t>
            </a:r>
            <a:r>
              <a:rPr lang="en-US" dirty="0"/>
              <a:t>, though </a:t>
            </a:r>
            <a:r>
              <a:rPr lang="en-US" b="1" dirty="0"/>
              <a:t>limited</a:t>
            </a:r>
            <a:r>
              <a:rPr lang="en-US" dirty="0"/>
              <a:t>, </a:t>
            </a:r>
            <a:r>
              <a:rPr lang="en-US" b="1" dirty="0"/>
              <a:t>version</a:t>
            </a:r>
            <a:r>
              <a:rPr lang="en-US" dirty="0"/>
              <a:t> of the desired information system. </a:t>
            </a:r>
          </a:p>
          <a:p>
            <a:r>
              <a:rPr lang="en-US" dirty="0"/>
              <a:t>The prototype will then be viewed and tested by the user.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32C1F-2EFD-1AAA-0AF1-6E33DFD0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1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6CFCB4-241C-33D3-3B85-B69CA917F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148" y="955021"/>
            <a:ext cx="7871791" cy="45852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CB79-CFBE-F727-7047-B188B6AA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E48BB6-7DEF-E2AC-F6B2-7BA35EA59305}"/>
              </a:ext>
            </a:extLst>
          </p:cNvPr>
          <p:cNvSpPr txBox="1"/>
          <p:nvPr/>
        </p:nvSpPr>
        <p:spPr>
          <a:xfrm>
            <a:off x="3048000" y="57183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Fig: Prototyping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17523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222C-43E3-50DC-646E-9DDDC7A19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5A7-BFAD-A5FD-3615-3C934005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Prototyping is most </a:t>
            </a:r>
            <a:r>
              <a:rPr lang="en-US" b="1" dirty="0"/>
              <a:t>useful</a:t>
            </a:r>
            <a:r>
              <a:rPr lang="en-US" dirty="0"/>
              <a:t> for requirements determination when:</a:t>
            </a:r>
          </a:p>
          <a:p>
            <a:r>
              <a:rPr lang="en-US" b="1" dirty="0"/>
              <a:t>User requirements </a:t>
            </a:r>
            <a:r>
              <a:rPr lang="en-US" dirty="0"/>
              <a:t>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clear</a:t>
            </a:r>
            <a:r>
              <a:rPr lang="en-US" dirty="0"/>
              <a:t> or well understood, </a:t>
            </a:r>
          </a:p>
          <a:p>
            <a:pPr lvl="1"/>
            <a:r>
              <a:rPr lang="en-US" dirty="0"/>
              <a:t>which is often the case for totally new systems or systems that support decision making.</a:t>
            </a:r>
          </a:p>
          <a:p>
            <a:r>
              <a:rPr lang="en-US" b="1" dirty="0"/>
              <a:t>One</a:t>
            </a:r>
            <a:r>
              <a:rPr lang="en-US" dirty="0"/>
              <a:t> or a </a:t>
            </a:r>
            <a:r>
              <a:rPr lang="en-US" b="1" dirty="0"/>
              <a:t>few</a:t>
            </a:r>
            <a:r>
              <a:rPr lang="en-US" dirty="0"/>
              <a:t> users and other stakeholders are involved with the system. </a:t>
            </a:r>
          </a:p>
          <a:p>
            <a:r>
              <a:rPr lang="en-US" dirty="0"/>
              <a:t>Possible </a:t>
            </a:r>
            <a:r>
              <a:rPr lang="en-US" b="1" dirty="0"/>
              <a:t>designs</a:t>
            </a:r>
            <a:r>
              <a:rPr lang="en-US" dirty="0"/>
              <a:t> are </a:t>
            </a:r>
            <a:r>
              <a:rPr lang="en-US" b="1" dirty="0"/>
              <a:t>complex</a:t>
            </a:r>
            <a:r>
              <a:rPr lang="en-US" dirty="0"/>
              <a:t> and require concrete form to evaluate fully.</a:t>
            </a:r>
          </a:p>
          <a:p>
            <a:r>
              <a:rPr lang="en-US" dirty="0"/>
              <a:t>When </a:t>
            </a:r>
            <a:r>
              <a:rPr lang="en-US" b="1" dirty="0"/>
              <a:t>Communication</a:t>
            </a:r>
            <a:r>
              <a:rPr lang="en-US" dirty="0"/>
              <a:t> </a:t>
            </a:r>
            <a:r>
              <a:rPr lang="en-US" b="1" dirty="0"/>
              <a:t>problems</a:t>
            </a:r>
            <a:r>
              <a:rPr lang="en-US" dirty="0"/>
              <a:t> exist between users and analysts, </a:t>
            </a:r>
          </a:p>
          <a:p>
            <a:pPr lvl="1"/>
            <a:r>
              <a:rPr lang="en-US" dirty="0"/>
              <a:t>and both parties want to be sure that system requirements are as specific as possible.</a:t>
            </a:r>
          </a:p>
          <a:p>
            <a:r>
              <a:rPr lang="en-US" b="1" dirty="0"/>
              <a:t>Tools</a:t>
            </a:r>
            <a:r>
              <a:rPr lang="en-US" dirty="0"/>
              <a:t> (such as form and report generators) and </a:t>
            </a:r>
            <a:r>
              <a:rPr lang="en-US" b="1" dirty="0"/>
              <a:t>data</a:t>
            </a:r>
            <a:r>
              <a:rPr lang="en-US" dirty="0"/>
              <a:t> are readily </a:t>
            </a:r>
            <a:r>
              <a:rPr lang="en-US" b="1" dirty="0"/>
              <a:t>available</a:t>
            </a:r>
            <a:r>
              <a:rPr lang="en-US" dirty="0"/>
              <a:t> to rapidly build working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7D1-4B2C-3C53-2715-5ECD8476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1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D8723-9511-708E-107F-2BFF9B838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EC36-2186-604D-EED8-BF4E2C99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50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Prototyping also has some </a:t>
            </a:r>
            <a:r>
              <a:rPr lang="en-US" b="1" dirty="0"/>
              <a:t>drawbacks:</a:t>
            </a:r>
            <a:endParaRPr lang="en-US" dirty="0"/>
          </a:p>
          <a:p>
            <a:r>
              <a:rPr lang="en-US" dirty="0"/>
              <a:t>A tendency to </a:t>
            </a:r>
            <a:r>
              <a:rPr lang="en-US" b="1" dirty="0"/>
              <a:t>avoid</a:t>
            </a:r>
            <a:r>
              <a:rPr lang="en-US" dirty="0"/>
              <a:t> creating </a:t>
            </a:r>
            <a:r>
              <a:rPr lang="en-US" b="1" dirty="0"/>
              <a:t>formal documentation </a:t>
            </a:r>
            <a:r>
              <a:rPr lang="en-US" dirty="0"/>
              <a:t>of system requirements, </a:t>
            </a:r>
          </a:p>
          <a:p>
            <a:pPr lvl="1"/>
            <a:r>
              <a:rPr lang="en-US" dirty="0"/>
              <a:t>which can then make the system more </a:t>
            </a:r>
            <a:r>
              <a:rPr lang="en-US" b="1" dirty="0"/>
              <a:t>difficult</a:t>
            </a:r>
            <a:r>
              <a:rPr lang="en-US" dirty="0"/>
              <a:t> to </a:t>
            </a:r>
            <a:r>
              <a:rPr lang="en-US" b="1" dirty="0"/>
              <a:t>develop</a:t>
            </a:r>
            <a:r>
              <a:rPr lang="en-US" dirty="0"/>
              <a:t> into a fully working system.</a:t>
            </a:r>
          </a:p>
          <a:p>
            <a:r>
              <a:rPr lang="en-US" dirty="0"/>
              <a:t>can become </a:t>
            </a:r>
            <a:r>
              <a:rPr lang="en-US" b="1" dirty="0"/>
              <a:t>strange</a:t>
            </a:r>
            <a:r>
              <a:rPr lang="en-US" dirty="0"/>
              <a:t> to the initial </a:t>
            </a:r>
            <a:r>
              <a:rPr lang="en-US" b="1" dirty="0"/>
              <a:t>user</a:t>
            </a:r>
            <a:r>
              <a:rPr lang="en-US" dirty="0"/>
              <a:t> and </a:t>
            </a:r>
            <a:r>
              <a:rPr lang="en-US" b="1" dirty="0"/>
              <a:t>difficult</a:t>
            </a:r>
            <a:r>
              <a:rPr lang="en-US" dirty="0"/>
              <a:t> to </a:t>
            </a:r>
            <a:r>
              <a:rPr lang="en-US" b="1" dirty="0"/>
              <a:t>diffuse</a:t>
            </a:r>
            <a:r>
              <a:rPr lang="en-US" dirty="0"/>
              <a:t> or </a:t>
            </a:r>
            <a:r>
              <a:rPr lang="en-US" b="1" dirty="0"/>
              <a:t>adapt</a:t>
            </a:r>
            <a:r>
              <a:rPr lang="en-US" dirty="0"/>
              <a:t> to other potential users.</a:t>
            </a:r>
          </a:p>
          <a:p>
            <a:r>
              <a:rPr lang="en-US" dirty="0"/>
              <a:t>are often built as </a:t>
            </a:r>
            <a:r>
              <a:rPr lang="en-US" b="1" dirty="0"/>
              <a:t>stand-alone</a:t>
            </a:r>
            <a:r>
              <a:rPr lang="en-US" dirty="0"/>
              <a:t> systems, thus ignoring </a:t>
            </a:r>
            <a:r>
              <a:rPr lang="en-US" b="1" dirty="0"/>
              <a:t>issues</a:t>
            </a:r>
            <a:r>
              <a:rPr lang="en-US" dirty="0"/>
              <a:t> of </a:t>
            </a:r>
            <a:r>
              <a:rPr lang="en-US" b="1" dirty="0"/>
              <a:t>sharing</a:t>
            </a:r>
            <a:r>
              <a:rPr lang="en-US" dirty="0"/>
              <a:t> data and </a:t>
            </a:r>
            <a:r>
              <a:rPr lang="en-US" b="1" dirty="0"/>
              <a:t>interactions</a:t>
            </a:r>
            <a:r>
              <a:rPr lang="en-US" dirty="0"/>
              <a:t> with other existing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329F-0985-4F0D-260D-1FA9CD0D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697-4D04-C8C7-BCD6-9F04407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8139"/>
            <a:ext cx="10515600" cy="600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Analysis is a </a:t>
            </a:r>
            <a:r>
              <a:rPr lang="en-US" b="1" dirty="0"/>
              <a:t>large</a:t>
            </a:r>
            <a:r>
              <a:rPr lang="en-US" dirty="0"/>
              <a:t> and involved </a:t>
            </a:r>
            <a:r>
              <a:rPr lang="en-US" b="1" dirty="0"/>
              <a:t>process</a:t>
            </a:r>
            <a:r>
              <a:rPr lang="en-US" dirty="0"/>
              <a:t>, so it is divided into </a:t>
            </a:r>
            <a:r>
              <a:rPr lang="en-US" b="1" dirty="0"/>
              <a:t>2</a:t>
            </a:r>
            <a:r>
              <a:rPr lang="en-US" dirty="0"/>
              <a:t> activities to make the overall process to understand</a:t>
            </a:r>
          </a:p>
          <a:p>
            <a:r>
              <a:rPr lang="en-US" b="1" dirty="0"/>
              <a:t>Requirements determination: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This is primarily a </a:t>
            </a:r>
            <a:r>
              <a:rPr lang="en-US" sz="2800" b="1" dirty="0"/>
              <a:t>fact finding activity</a:t>
            </a:r>
            <a:r>
              <a:rPr lang="en-US" sz="2800" dirty="0"/>
              <a:t>.</a:t>
            </a:r>
          </a:p>
          <a:p>
            <a:r>
              <a:rPr lang="en-US" b="1" dirty="0"/>
              <a:t>Requirements structuring:</a:t>
            </a:r>
            <a:r>
              <a:rPr lang="en-US" dirty="0"/>
              <a:t> </a:t>
            </a:r>
          </a:p>
          <a:p>
            <a:pPr lvl="1"/>
            <a:r>
              <a:rPr lang="en-US" sz="2800" dirty="0"/>
              <a:t>This activity creates a </a:t>
            </a:r>
            <a:r>
              <a:rPr lang="en-US" sz="2800" b="1" dirty="0"/>
              <a:t>thorough</a:t>
            </a:r>
            <a:r>
              <a:rPr lang="en-US" sz="2800" dirty="0"/>
              <a:t> and clear </a:t>
            </a:r>
            <a:r>
              <a:rPr lang="en-US" sz="2800" b="1" dirty="0"/>
              <a:t>description</a:t>
            </a:r>
            <a:r>
              <a:rPr lang="en-US" sz="2800" dirty="0"/>
              <a:t> of </a:t>
            </a:r>
            <a:r>
              <a:rPr lang="en-US" sz="2800" b="1" dirty="0"/>
              <a:t>current</a:t>
            </a:r>
            <a:r>
              <a:rPr lang="en-US" sz="2800" dirty="0"/>
              <a:t> </a:t>
            </a:r>
            <a:r>
              <a:rPr lang="en-US" sz="2800" b="1" dirty="0"/>
              <a:t>business</a:t>
            </a:r>
            <a:r>
              <a:rPr lang="en-US" sz="2800" dirty="0"/>
              <a:t> </a:t>
            </a:r>
            <a:r>
              <a:rPr lang="en-US" sz="2800" b="1" dirty="0"/>
              <a:t>operations</a:t>
            </a:r>
            <a:r>
              <a:rPr lang="en-US" sz="2800" dirty="0"/>
              <a:t> and new </a:t>
            </a:r>
            <a:r>
              <a:rPr lang="en-US" sz="2800" b="1" dirty="0"/>
              <a:t>information</a:t>
            </a:r>
            <a:r>
              <a:rPr lang="en-US" sz="2800" dirty="0"/>
              <a:t> processing services.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FD10-051F-7C0F-0133-99FD48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26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F308-D864-601D-730E-A84391FA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Radical Methods For Determining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A811-3496-9813-C7C4-C481A6B1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974605"/>
          </a:xfrm>
        </p:spPr>
        <p:txBody>
          <a:bodyPr>
            <a:normAutofit/>
          </a:bodyPr>
          <a:lstStyle/>
          <a:p>
            <a:r>
              <a:rPr lang="en-US" dirty="0"/>
              <a:t>Radical - Revolutionary method where changes occur rapidly</a:t>
            </a:r>
          </a:p>
          <a:p>
            <a:r>
              <a:rPr lang="en-US" dirty="0"/>
              <a:t>The overall process by which </a:t>
            </a:r>
            <a:r>
              <a:rPr lang="en-US" b="1" dirty="0"/>
              <a:t>current methods </a:t>
            </a:r>
            <a:r>
              <a:rPr lang="en-US" dirty="0"/>
              <a:t>are replaced with </a:t>
            </a:r>
            <a:r>
              <a:rPr lang="en-US" b="1" dirty="0"/>
              <a:t>radically</a:t>
            </a:r>
            <a:r>
              <a:rPr lang="en-US" dirty="0"/>
              <a:t> </a:t>
            </a:r>
            <a:r>
              <a:rPr lang="en-US" b="1" dirty="0"/>
              <a:t>new methods </a:t>
            </a:r>
            <a:r>
              <a:rPr lang="en-US" dirty="0"/>
              <a:t>is generally referred to as </a:t>
            </a:r>
            <a:r>
              <a:rPr lang="en-US" b="1" dirty="0"/>
              <a:t>Business Process Reengineering (BPR).</a:t>
            </a:r>
          </a:p>
          <a:p>
            <a:r>
              <a:rPr lang="en-US" dirty="0"/>
              <a:t>The idea behind BPR is 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improve </a:t>
            </a:r>
            <a:r>
              <a:rPr lang="en-US" dirty="0"/>
              <a:t>each</a:t>
            </a:r>
            <a:r>
              <a:rPr lang="en-US" b="1" dirty="0"/>
              <a:t> business process </a:t>
            </a:r>
          </a:p>
          <a:p>
            <a:pPr lvl="1"/>
            <a:r>
              <a:rPr lang="en-US" dirty="0"/>
              <a:t>Also</a:t>
            </a:r>
            <a:r>
              <a:rPr lang="en-US" b="1" dirty="0"/>
              <a:t> reorganize</a:t>
            </a:r>
            <a:r>
              <a:rPr lang="en-US" dirty="0"/>
              <a:t> the </a:t>
            </a:r>
            <a:r>
              <a:rPr lang="en-US" b="1" dirty="0"/>
              <a:t>complete flow of data </a:t>
            </a:r>
            <a:r>
              <a:rPr lang="en-US" dirty="0"/>
              <a:t>in major sections of an organization to </a:t>
            </a:r>
            <a:r>
              <a:rPr lang="en-US" b="1" dirty="0"/>
              <a:t>eliminate</a:t>
            </a:r>
            <a:r>
              <a:rPr lang="en-US" dirty="0"/>
              <a:t> unnecessary </a:t>
            </a:r>
            <a:r>
              <a:rPr lang="en-US" b="1" dirty="0"/>
              <a:t>steps</a:t>
            </a:r>
            <a:r>
              <a:rPr lang="en-US" dirty="0"/>
              <a:t>, </a:t>
            </a:r>
            <a:r>
              <a:rPr lang="en-US" b="1" dirty="0"/>
              <a:t>combine</a:t>
            </a:r>
            <a:r>
              <a:rPr lang="en-US" dirty="0"/>
              <a:t> previously separate steps, and become more </a:t>
            </a:r>
            <a:r>
              <a:rPr lang="en-US" b="1" dirty="0"/>
              <a:t>responsive to future changes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0162-3BC3-41A7-AC83-AA8170A3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6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885BC-9C78-2B52-C88C-FE04FBE0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109C-983F-A0DC-A1DB-C92A1839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175513"/>
          </a:xfrm>
        </p:spPr>
        <p:txBody>
          <a:bodyPr>
            <a:normAutofit/>
          </a:bodyPr>
          <a:lstStyle/>
          <a:p>
            <a:r>
              <a:rPr lang="en-US" dirty="0"/>
              <a:t>BPR concepts are applied in both </a:t>
            </a:r>
            <a:r>
              <a:rPr lang="en-US" b="1" dirty="0"/>
              <a:t>corporate</a:t>
            </a:r>
            <a:r>
              <a:rPr lang="en-US" dirty="0"/>
              <a:t> strategic planning and </a:t>
            </a:r>
            <a:r>
              <a:rPr lang="en-US" b="1" dirty="0"/>
              <a:t>information</a:t>
            </a:r>
            <a:r>
              <a:rPr lang="en-US" dirty="0"/>
              <a:t> systems planning as a way to </a:t>
            </a:r>
            <a:r>
              <a:rPr lang="en-US" b="1" dirty="0"/>
              <a:t>improve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processes </a:t>
            </a:r>
            <a:r>
              <a:rPr lang="en-US" b="1" dirty="0"/>
              <a:t>radically</a:t>
            </a:r>
            <a:r>
              <a:rPr lang="en-US" dirty="0"/>
              <a:t>.</a:t>
            </a:r>
          </a:p>
          <a:p>
            <a:r>
              <a:rPr lang="en-US" dirty="0"/>
              <a:t>suggest that </a:t>
            </a:r>
            <a:r>
              <a:rPr lang="en-US" b="1" dirty="0"/>
              <a:t>radical</a:t>
            </a:r>
            <a:r>
              <a:rPr lang="en-US" dirty="0"/>
              <a:t> </a:t>
            </a:r>
            <a:r>
              <a:rPr lang="en-US" b="1" dirty="0"/>
              <a:t>increases</a:t>
            </a:r>
            <a:r>
              <a:rPr lang="en-US" dirty="0"/>
              <a:t> in the </a:t>
            </a:r>
            <a:r>
              <a:rPr lang="en-US" b="1" dirty="0"/>
              <a:t>quality</a:t>
            </a:r>
            <a:r>
              <a:rPr lang="en-US" dirty="0"/>
              <a:t> of </a:t>
            </a:r>
            <a:r>
              <a:rPr lang="en-US" b="1" dirty="0"/>
              <a:t>business</a:t>
            </a:r>
            <a:r>
              <a:rPr lang="en-US" dirty="0"/>
              <a:t> processes can be achieved through creatively applying information </a:t>
            </a:r>
            <a:r>
              <a:rPr lang="en-US" b="1" dirty="0"/>
              <a:t>technologies(tools)</a:t>
            </a:r>
            <a:r>
              <a:rPr lang="en-US" dirty="0"/>
              <a:t>.</a:t>
            </a:r>
          </a:p>
          <a:p>
            <a:r>
              <a:rPr lang="en-US" dirty="0"/>
              <a:t>also suggest that radical </a:t>
            </a:r>
            <a:r>
              <a:rPr lang="en-US" b="1" dirty="0"/>
              <a:t>improvement</a:t>
            </a:r>
            <a:r>
              <a:rPr lang="en-US" dirty="0"/>
              <a:t> </a:t>
            </a:r>
            <a:r>
              <a:rPr lang="en-US" b="1" dirty="0"/>
              <a:t>cannot</a:t>
            </a:r>
            <a:r>
              <a:rPr lang="en-US" dirty="0"/>
              <a:t> be </a:t>
            </a:r>
            <a:r>
              <a:rPr lang="en-US" b="1" dirty="0"/>
              <a:t>achieved</a:t>
            </a:r>
            <a:r>
              <a:rPr lang="en-US" dirty="0"/>
              <a:t> by making </a:t>
            </a:r>
            <a:r>
              <a:rPr lang="en-US" b="1" dirty="0"/>
              <a:t>minor changes </a:t>
            </a:r>
            <a:r>
              <a:rPr lang="en-US" dirty="0"/>
              <a:t>in existing processes but rather by using a </a:t>
            </a:r>
            <a:r>
              <a:rPr lang="en-US" b="1" dirty="0"/>
              <a:t>clean sheet </a:t>
            </a:r>
            <a:r>
              <a:rPr lang="en-US" dirty="0"/>
              <a:t>of paper and asking, </a:t>
            </a:r>
          </a:p>
          <a:p>
            <a:pPr lvl="1"/>
            <a:r>
              <a:rPr lang="en-US" sz="2800" dirty="0"/>
              <a:t>"If we were a new organization, how would we accomplish this activity?"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531D8-8328-BD62-6D56-D46B23AC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0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BB34-32ED-D289-FB2E-314A5669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7"/>
            <a:ext cx="10515600" cy="6443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Identifying Processes To Reengineer</a:t>
            </a:r>
          </a:p>
          <a:p>
            <a:r>
              <a:rPr lang="en-US" dirty="0"/>
              <a:t>The </a:t>
            </a:r>
            <a:r>
              <a:rPr lang="en-US" b="1" dirty="0"/>
              <a:t>first step </a:t>
            </a:r>
            <a:r>
              <a:rPr lang="en-US" dirty="0"/>
              <a:t>in any </a:t>
            </a:r>
            <a:r>
              <a:rPr lang="en-US" b="1" dirty="0"/>
              <a:t>BPR</a:t>
            </a:r>
            <a:r>
              <a:rPr lang="en-US" dirty="0"/>
              <a:t> effort is to understand </a:t>
            </a:r>
          </a:p>
          <a:p>
            <a:pPr lvl="1"/>
            <a:r>
              <a:rPr lang="en-US" b="1" dirty="0"/>
              <a:t>what processes </a:t>
            </a:r>
            <a:r>
              <a:rPr lang="en-US" dirty="0"/>
              <a:t>to </a:t>
            </a:r>
            <a:r>
              <a:rPr lang="en-US" b="1" dirty="0"/>
              <a:t>change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what </a:t>
            </a:r>
            <a:r>
              <a:rPr lang="en-US" dirty="0"/>
              <a:t>are the </a:t>
            </a: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processes</a:t>
            </a:r>
            <a:r>
              <a:rPr lang="en-US" dirty="0"/>
              <a:t> for the organization</a:t>
            </a:r>
          </a:p>
          <a:p>
            <a:r>
              <a:rPr lang="en-US" dirty="0"/>
              <a:t>Key business processes are the </a:t>
            </a:r>
            <a:r>
              <a:rPr lang="en-US" b="1" dirty="0"/>
              <a:t>structured set </a:t>
            </a:r>
            <a:r>
              <a:rPr lang="en-US" dirty="0"/>
              <a:t>of </a:t>
            </a:r>
            <a:r>
              <a:rPr lang="en-US" b="1" dirty="0"/>
              <a:t>measurable</a:t>
            </a:r>
            <a:r>
              <a:rPr lang="en-US" dirty="0"/>
              <a:t> </a:t>
            </a:r>
            <a:r>
              <a:rPr lang="en-US" b="1" dirty="0"/>
              <a:t>activities</a:t>
            </a:r>
            <a:r>
              <a:rPr lang="en-US" dirty="0"/>
              <a:t> designed to produce a </a:t>
            </a:r>
            <a:r>
              <a:rPr lang="en-US" b="1" dirty="0"/>
              <a:t>specific</a:t>
            </a:r>
            <a:r>
              <a:rPr lang="en-US" dirty="0"/>
              <a:t> </a:t>
            </a:r>
            <a:r>
              <a:rPr lang="en-US" b="1" dirty="0"/>
              <a:t>output</a:t>
            </a:r>
            <a:r>
              <a:rPr lang="en-US" dirty="0"/>
              <a:t> for a particular </a:t>
            </a:r>
            <a:r>
              <a:rPr lang="en-US" b="1" dirty="0"/>
              <a:t>customer</a:t>
            </a:r>
            <a:r>
              <a:rPr lang="en-US" dirty="0"/>
              <a:t> or </a:t>
            </a:r>
            <a:r>
              <a:rPr lang="en-US" b="1" dirty="0"/>
              <a:t>market</a:t>
            </a:r>
            <a:r>
              <a:rPr lang="en-US" dirty="0"/>
              <a:t>.</a:t>
            </a:r>
          </a:p>
          <a:p>
            <a:r>
              <a:rPr lang="en-US" dirty="0"/>
              <a:t>key business processes would include all </a:t>
            </a:r>
            <a:r>
              <a:rPr lang="en-US" b="1" dirty="0"/>
              <a:t>activities</a:t>
            </a:r>
            <a:r>
              <a:rPr lang="en-US" dirty="0"/>
              <a:t> used to </a:t>
            </a:r>
            <a:r>
              <a:rPr lang="en-US" b="1" dirty="0"/>
              <a:t>design</a:t>
            </a:r>
            <a:r>
              <a:rPr lang="en-US" dirty="0"/>
              <a:t>, </a:t>
            </a:r>
            <a:r>
              <a:rPr lang="en-US" b="1" dirty="0"/>
              <a:t>build</a:t>
            </a:r>
            <a:r>
              <a:rPr lang="en-US" dirty="0"/>
              <a:t>, </a:t>
            </a:r>
            <a:r>
              <a:rPr lang="en-US" b="1" dirty="0"/>
              <a:t>deliver</a:t>
            </a:r>
            <a:r>
              <a:rPr lang="en-US" dirty="0"/>
              <a:t>, </a:t>
            </a:r>
            <a:r>
              <a:rPr lang="en-US" b="1" dirty="0"/>
              <a:t>support</a:t>
            </a:r>
            <a:r>
              <a:rPr lang="en-US" dirty="0"/>
              <a:t>, and </a:t>
            </a:r>
            <a:r>
              <a:rPr lang="en-US" b="1" dirty="0"/>
              <a:t>service</a:t>
            </a:r>
            <a:r>
              <a:rPr lang="en-US" dirty="0"/>
              <a:t> a particular product for a particular customer</a:t>
            </a:r>
          </a:p>
          <a:p>
            <a:r>
              <a:rPr lang="en-US" dirty="0"/>
              <a:t>After identifying key business processes, the next step is to identify </a:t>
            </a:r>
            <a:r>
              <a:rPr lang="en-US" b="1" dirty="0"/>
              <a:t>specific activities </a:t>
            </a:r>
            <a:r>
              <a:rPr lang="en-US" dirty="0"/>
              <a:t>that can be </a:t>
            </a:r>
            <a:r>
              <a:rPr lang="en-US" b="1" dirty="0"/>
              <a:t>radically</a:t>
            </a:r>
            <a:r>
              <a:rPr lang="en-US" dirty="0"/>
              <a:t> </a:t>
            </a:r>
            <a:r>
              <a:rPr lang="en-US" b="1" dirty="0"/>
              <a:t>improved</a:t>
            </a:r>
            <a:r>
              <a:rPr lang="en-US" dirty="0"/>
              <a:t> through </a:t>
            </a:r>
            <a:r>
              <a:rPr lang="en-US" b="1" dirty="0"/>
              <a:t>reengineering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9A322-6FE8-B851-1DB1-EE743A90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93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8C94A-09EA-E44C-34B1-79032B8B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DD65-557E-49D4-4913-CE71FCA6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to ask </a:t>
            </a:r>
            <a:r>
              <a:rPr lang="en-US" b="1" dirty="0"/>
              <a:t>three</a:t>
            </a:r>
            <a:r>
              <a:rPr lang="en-US" dirty="0"/>
              <a:t> </a:t>
            </a:r>
            <a:r>
              <a:rPr lang="en-US" b="1" dirty="0"/>
              <a:t>questions</a:t>
            </a:r>
            <a:r>
              <a:rPr lang="en-US" dirty="0"/>
              <a:t> to identify activities for </a:t>
            </a:r>
            <a:r>
              <a:rPr lang="en-US" b="1" dirty="0"/>
              <a:t>radical change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How important is the activity to delivering an outcome?</a:t>
            </a:r>
          </a:p>
          <a:p>
            <a:pPr marL="0" indent="0">
              <a:buNone/>
            </a:pPr>
            <a:r>
              <a:rPr lang="en-US" dirty="0"/>
              <a:t>2. How feasible is changing the activity?</a:t>
            </a:r>
          </a:p>
          <a:p>
            <a:pPr marL="0" indent="0">
              <a:buNone/>
            </a:pPr>
            <a:r>
              <a:rPr lang="en-US" dirty="0"/>
              <a:t>3. How dysfunctional is the activity?</a:t>
            </a:r>
          </a:p>
          <a:p>
            <a:r>
              <a:rPr lang="en-US" dirty="0"/>
              <a:t>The answers to these questions provide </a:t>
            </a:r>
            <a:r>
              <a:rPr lang="en-US" b="1" dirty="0"/>
              <a:t>guidance</a:t>
            </a:r>
            <a:r>
              <a:rPr lang="en-US" dirty="0"/>
              <a:t> for </a:t>
            </a:r>
            <a:r>
              <a:rPr lang="en-US" b="1" dirty="0"/>
              <a:t>selecting</a:t>
            </a:r>
            <a:r>
              <a:rPr lang="en-US" dirty="0"/>
              <a:t> which </a:t>
            </a:r>
            <a:r>
              <a:rPr lang="en-US" b="1" dirty="0"/>
              <a:t>activities</a:t>
            </a:r>
            <a:r>
              <a:rPr lang="en-US" dirty="0"/>
              <a:t> to </a:t>
            </a:r>
            <a:r>
              <a:rPr lang="en-US" b="1" dirty="0"/>
              <a:t>change</a:t>
            </a:r>
            <a:r>
              <a:rPr lang="en-US" dirty="0"/>
              <a:t>. </a:t>
            </a:r>
          </a:p>
          <a:p>
            <a:r>
              <a:rPr lang="en-US" dirty="0"/>
              <a:t>Those activities deemed </a:t>
            </a:r>
            <a:r>
              <a:rPr lang="en-US" b="1" dirty="0"/>
              <a:t>important</a:t>
            </a:r>
            <a:r>
              <a:rPr lang="en-US" dirty="0"/>
              <a:t>, </a:t>
            </a:r>
            <a:r>
              <a:rPr lang="en-US" b="1" dirty="0"/>
              <a:t>changeable</a:t>
            </a:r>
            <a:r>
              <a:rPr lang="en-US" dirty="0"/>
              <a:t>, </a:t>
            </a:r>
            <a:r>
              <a:rPr lang="en-US" b="1" dirty="0"/>
              <a:t>yet functional</a:t>
            </a:r>
            <a:r>
              <a:rPr lang="en-US" dirty="0"/>
              <a:t>, are primary candidates for alteration.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2363F-410B-6AC6-4FAD-FA63F180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421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AE2E-A038-08A5-30E6-22A833DA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097"/>
            <a:ext cx="10515600" cy="5645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Disruptive Technologies: </a:t>
            </a:r>
          </a:p>
          <a:p>
            <a:r>
              <a:rPr lang="en-US" dirty="0"/>
              <a:t>Analyst must learn about the power of </a:t>
            </a:r>
            <a:r>
              <a:rPr lang="en-US" b="1" dirty="0"/>
              <a:t>new technologies </a:t>
            </a:r>
            <a:r>
              <a:rPr lang="en-US" dirty="0"/>
              <a:t>and think of </a:t>
            </a:r>
            <a:r>
              <a:rPr lang="en-US" b="1" dirty="0"/>
              <a:t>innovative</a:t>
            </a:r>
            <a:r>
              <a:rPr lang="en-US" dirty="0"/>
              <a:t> ways to </a:t>
            </a:r>
            <a:r>
              <a:rPr lang="en-US" b="1" dirty="0"/>
              <a:t>alter</a:t>
            </a:r>
            <a:r>
              <a:rPr lang="en-US" dirty="0"/>
              <a:t> the way work is done. </a:t>
            </a:r>
          </a:p>
          <a:p>
            <a:r>
              <a:rPr lang="en-US" dirty="0"/>
              <a:t>This approach is opposite to </a:t>
            </a:r>
            <a:r>
              <a:rPr lang="en-US" b="1" dirty="0"/>
              <a:t>deductive thinking</a:t>
            </a:r>
            <a:r>
              <a:rPr lang="en-US" dirty="0"/>
              <a:t>, in which problems are first identified and solutions then formulated.</a:t>
            </a:r>
            <a:endParaRPr lang="en-US" b="1" dirty="0"/>
          </a:p>
          <a:p>
            <a:r>
              <a:rPr lang="en-US" dirty="0"/>
              <a:t>Disruptive</a:t>
            </a:r>
            <a:r>
              <a:rPr lang="en-US" b="1" dirty="0"/>
              <a:t> </a:t>
            </a:r>
            <a:r>
              <a:rPr lang="en-US" dirty="0"/>
              <a:t>Technologies are those that enable </a:t>
            </a:r>
            <a:r>
              <a:rPr lang="en-US" b="1" dirty="0"/>
              <a:t>breaking</a:t>
            </a:r>
            <a:r>
              <a:rPr lang="en-US" dirty="0"/>
              <a:t> </a:t>
            </a:r>
            <a:r>
              <a:rPr lang="en-US" b="1" dirty="0"/>
              <a:t>long-held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rules that </a:t>
            </a:r>
            <a:r>
              <a:rPr lang="en-US" b="1" dirty="0"/>
              <a:t>discourage</a:t>
            </a:r>
            <a:r>
              <a:rPr lang="en-US" dirty="0"/>
              <a:t> organizations to make making </a:t>
            </a:r>
            <a:r>
              <a:rPr lang="en-US" b="1" dirty="0"/>
              <a:t>radical business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4A889-1670-1322-017C-CFF57618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7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584205"/>
          </a:xfrm>
        </p:spPr>
        <p:txBody>
          <a:bodyPr>
            <a:normAutofit/>
          </a:bodyPr>
          <a:lstStyle/>
          <a:p>
            <a:r>
              <a:rPr lang="en-US" b="1" dirty="0"/>
              <a:t>Collection</a:t>
            </a:r>
            <a:r>
              <a:rPr lang="en-US" dirty="0"/>
              <a:t> of </a:t>
            </a:r>
            <a:r>
              <a:rPr lang="en-US" b="1" dirty="0"/>
              <a:t>information</a:t>
            </a:r>
            <a:r>
              <a:rPr lang="en-US" dirty="0"/>
              <a:t> is most important for systems </a:t>
            </a:r>
            <a:r>
              <a:rPr lang="en-US" b="1" dirty="0"/>
              <a:t>analysis</a:t>
            </a:r>
            <a:r>
              <a:rPr lang="en-US" dirty="0"/>
              <a:t>.</a:t>
            </a:r>
          </a:p>
          <a:p>
            <a:r>
              <a:rPr lang="en-US" dirty="0"/>
              <a:t>System </a:t>
            </a:r>
            <a:r>
              <a:rPr lang="en-US" b="1" dirty="0"/>
              <a:t>analysts</a:t>
            </a:r>
            <a:r>
              <a:rPr lang="en-US" dirty="0"/>
              <a:t> must </a:t>
            </a:r>
            <a:r>
              <a:rPr lang="en-US" b="1" dirty="0"/>
              <a:t>collect</a:t>
            </a:r>
            <a:r>
              <a:rPr lang="en-US" dirty="0"/>
              <a:t> the </a:t>
            </a:r>
            <a:r>
              <a:rPr lang="en-US" b="1" dirty="0"/>
              <a:t>information</a:t>
            </a:r>
            <a:r>
              <a:rPr lang="en-US" dirty="0"/>
              <a:t> about the </a:t>
            </a:r>
            <a:r>
              <a:rPr lang="en-US" b="1" dirty="0"/>
              <a:t>current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and </a:t>
            </a:r>
          </a:p>
          <a:p>
            <a:r>
              <a:rPr lang="en-US" dirty="0"/>
              <a:t>how </a:t>
            </a:r>
            <a:r>
              <a:rPr lang="en-US" b="1" dirty="0"/>
              <a:t>users</a:t>
            </a:r>
            <a:r>
              <a:rPr lang="en-US" dirty="0"/>
              <a:t> would like to </a:t>
            </a:r>
            <a:r>
              <a:rPr lang="en-US" b="1" dirty="0"/>
              <a:t>improve</a:t>
            </a:r>
            <a:r>
              <a:rPr lang="en-US" dirty="0"/>
              <a:t> their </a:t>
            </a:r>
            <a:r>
              <a:rPr lang="en-US" b="1" dirty="0"/>
              <a:t>performance</a:t>
            </a:r>
            <a:r>
              <a:rPr lang="en-US" dirty="0"/>
              <a:t> with </a:t>
            </a:r>
            <a:r>
              <a:rPr lang="en-US" b="1" dirty="0"/>
              <a:t>new</a:t>
            </a:r>
            <a:r>
              <a:rPr lang="en-US" dirty="0"/>
              <a:t> information </a:t>
            </a:r>
            <a:r>
              <a:rPr lang="en-US" b="1" dirty="0"/>
              <a:t>system</a:t>
            </a:r>
            <a:r>
              <a:rPr lang="en-US" dirty="0"/>
              <a:t>. </a:t>
            </a:r>
          </a:p>
          <a:p>
            <a:r>
              <a:rPr lang="en-US" dirty="0"/>
              <a:t>Accurately </a:t>
            </a:r>
            <a:r>
              <a:rPr lang="en-US" b="1" dirty="0"/>
              <a:t>understanding</a:t>
            </a:r>
            <a:r>
              <a:rPr lang="en-US" dirty="0"/>
              <a:t> </a:t>
            </a:r>
            <a:r>
              <a:rPr lang="en-US" b="1" dirty="0"/>
              <a:t>users</a:t>
            </a:r>
            <a:r>
              <a:rPr lang="en-US" dirty="0"/>
              <a:t>' </a:t>
            </a:r>
            <a:r>
              <a:rPr lang="en-US" b="1" dirty="0"/>
              <a:t>requirements</a:t>
            </a:r>
            <a:r>
              <a:rPr lang="en-US" dirty="0"/>
              <a:t> will help the system developing </a:t>
            </a:r>
            <a:r>
              <a:rPr lang="en-US" b="1" dirty="0"/>
              <a:t>team</a:t>
            </a:r>
            <a:r>
              <a:rPr lang="en-US" dirty="0"/>
              <a:t> deliver a proper </a:t>
            </a:r>
            <a:r>
              <a:rPr lang="en-US" b="1" dirty="0"/>
              <a:t>system</a:t>
            </a:r>
            <a:r>
              <a:rPr lang="en-US" dirty="0"/>
              <a:t> to the </a:t>
            </a:r>
            <a:r>
              <a:rPr lang="en-US" b="1" dirty="0"/>
              <a:t>end users </a:t>
            </a:r>
            <a:r>
              <a:rPr lang="en-US" dirty="0"/>
              <a:t>in limited </a:t>
            </a:r>
            <a:r>
              <a:rPr lang="en-US" b="1" dirty="0"/>
              <a:t>time</a:t>
            </a:r>
            <a:r>
              <a:rPr lang="en-US" dirty="0"/>
              <a:t> and limited </a:t>
            </a:r>
            <a:r>
              <a:rPr lang="en-US" b="1" dirty="0"/>
              <a:t>budget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6045614"/>
          </a:xfrm>
        </p:spPr>
        <p:txBody>
          <a:bodyPr>
            <a:normAutofit/>
          </a:bodyPr>
          <a:lstStyle/>
          <a:p>
            <a:r>
              <a:rPr lang="en-US" b="1" dirty="0"/>
              <a:t>Information</a:t>
            </a:r>
            <a:r>
              <a:rPr lang="en-US" dirty="0"/>
              <a:t> on what the </a:t>
            </a:r>
            <a:r>
              <a:rPr lang="en-US" b="1" dirty="0"/>
              <a:t>new system </a:t>
            </a:r>
            <a:r>
              <a:rPr lang="en-US" dirty="0"/>
              <a:t>should do is gathered from as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/>
              <a:t>sources</a:t>
            </a:r>
            <a:r>
              <a:rPr lang="en-US" dirty="0"/>
              <a:t> as possible: </a:t>
            </a:r>
          </a:p>
          <a:p>
            <a:pPr lvl="2"/>
            <a:r>
              <a:rPr lang="en-US" sz="2800" dirty="0"/>
              <a:t>users of current system, </a:t>
            </a:r>
          </a:p>
          <a:p>
            <a:pPr lvl="2"/>
            <a:r>
              <a:rPr lang="en-US" sz="2800" dirty="0"/>
              <a:t>from observing users, </a:t>
            </a:r>
          </a:p>
          <a:p>
            <a:pPr lvl="2"/>
            <a:r>
              <a:rPr lang="en-US" sz="2800" dirty="0"/>
              <a:t>from the reports, forms and procedures</a:t>
            </a:r>
          </a:p>
          <a:p>
            <a:pPr lvl="2"/>
            <a:r>
              <a:rPr lang="en-US" sz="2800" dirty="0"/>
              <a:t>from analysis of old and existing documents</a:t>
            </a:r>
          </a:p>
          <a:p>
            <a:pPr lvl="2"/>
            <a:r>
              <a:rPr lang="en-US" sz="2800" dirty="0"/>
              <a:t>from interviews</a:t>
            </a:r>
          </a:p>
          <a:p>
            <a:pPr lvl="2"/>
            <a:r>
              <a:rPr lang="en-US" sz="2800" dirty="0"/>
              <a:t>from questionaries</a:t>
            </a:r>
          </a:p>
          <a:p>
            <a:pPr lvl="2"/>
            <a:endParaRPr lang="en-US" sz="2800" dirty="0"/>
          </a:p>
          <a:p>
            <a:r>
              <a:rPr lang="en-US" dirty="0"/>
              <a:t>All this is </a:t>
            </a:r>
            <a:r>
              <a:rPr lang="en-US" b="1" dirty="0"/>
              <a:t>documented</a:t>
            </a:r>
            <a:r>
              <a:rPr lang="en-US" dirty="0"/>
              <a:t> and made ready for </a:t>
            </a:r>
            <a:r>
              <a:rPr lang="en-US" b="1" dirty="0"/>
              <a:t>structuring</a:t>
            </a:r>
            <a:r>
              <a:rPr lang="en-US" dirty="0"/>
              <a:t>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4557"/>
            <a:ext cx="11155018" cy="6513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Main characteristics of a good systems analyst are listed below:</a:t>
            </a:r>
          </a:p>
          <a:p>
            <a:r>
              <a:rPr lang="en-US" b="1" dirty="0"/>
              <a:t>Impertinence: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ask</a:t>
            </a:r>
            <a:r>
              <a:rPr lang="en-US" dirty="0"/>
              <a:t> </a:t>
            </a:r>
            <a:r>
              <a:rPr lang="en-US" b="1" dirty="0"/>
              <a:t>questions</a:t>
            </a:r>
            <a:r>
              <a:rPr lang="en-US" dirty="0"/>
              <a:t> about </a:t>
            </a:r>
            <a:r>
              <a:rPr lang="en-US" b="1" dirty="0"/>
              <a:t>everything</a:t>
            </a:r>
            <a:r>
              <a:rPr lang="en-US" dirty="0"/>
              <a:t> that </a:t>
            </a:r>
            <a:r>
              <a:rPr lang="en-US" b="1" dirty="0"/>
              <a:t>exists</a:t>
            </a:r>
            <a:r>
              <a:rPr lang="en-US" dirty="0"/>
              <a:t> and also about what may </a:t>
            </a:r>
            <a:r>
              <a:rPr lang="en-US" b="1" dirty="0"/>
              <a:t>exist</a:t>
            </a:r>
            <a:r>
              <a:rPr lang="en-US" dirty="0"/>
              <a:t> in the </a:t>
            </a:r>
            <a:r>
              <a:rPr lang="en-US" b="1" dirty="0"/>
              <a:t>future</a:t>
            </a:r>
          </a:p>
          <a:p>
            <a:r>
              <a:rPr lang="en-US" b="1" dirty="0"/>
              <a:t>Impartiality: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find</a:t>
            </a:r>
            <a:r>
              <a:rPr lang="en-US" dirty="0"/>
              <a:t> the </a:t>
            </a:r>
            <a:r>
              <a:rPr lang="en-US" b="1" dirty="0"/>
              <a:t>best</a:t>
            </a:r>
            <a:r>
              <a:rPr lang="en-US" dirty="0"/>
              <a:t> </a:t>
            </a:r>
            <a:r>
              <a:rPr lang="en-US" b="1" dirty="0"/>
              <a:t>solution</a:t>
            </a:r>
            <a:r>
              <a:rPr lang="en-US" dirty="0"/>
              <a:t> to a business </a:t>
            </a:r>
            <a:r>
              <a:rPr lang="en-US" b="1" dirty="0"/>
              <a:t>problem</a:t>
            </a:r>
            <a:r>
              <a:rPr lang="en-US" dirty="0"/>
              <a:t> or </a:t>
            </a:r>
            <a:r>
              <a:rPr lang="en-US" b="1" dirty="0"/>
              <a:t>opportunity</a:t>
            </a:r>
            <a:r>
              <a:rPr lang="en-US" dirty="0"/>
              <a:t> - consider </a:t>
            </a:r>
            <a:r>
              <a:rPr lang="en-US" b="1" dirty="0"/>
              <a:t>issues</a:t>
            </a:r>
            <a:r>
              <a:rPr lang="en-US" dirty="0"/>
              <a:t> raised by all </a:t>
            </a:r>
            <a:r>
              <a:rPr lang="en-US" b="1" dirty="0"/>
              <a:t>parties</a:t>
            </a:r>
            <a:endParaRPr lang="en-US" dirty="0"/>
          </a:p>
          <a:p>
            <a:r>
              <a:rPr lang="en-US" b="1" dirty="0"/>
              <a:t>relax constraints: </a:t>
            </a:r>
          </a:p>
          <a:p>
            <a:pPr lvl="1"/>
            <a:r>
              <a:rPr lang="en-US" b="1" dirty="0"/>
              <a:t>eliminate</a:t>
            </a:r>
            <a:r>
              <a:rPr lang="en-US" dirty="0"/>
              <a:t> </a:t>
            </a:r>
            <a:r>
              <a:rPr lang="en-US" b="1" dirty="0"/>
              <a:t>unfeasibility</a:t>
            </a:r>
            <a:r>
              <a:rPr lang="en-US" dirty="0"/>
              <a:t>, assume that anything is possible, traditions may not always be reasonable),</a:t>
            </a:r>
          </a:p>
          <a:p>
            <a:r>
              <a:rPr lang="en-US" b="1" dirty="0"/>
              <a:t>attention to details:</a:t>
            </a:r>
          </a:p>
          <a:p>
            <a:pPr lvl="1"/>
            <a:r>
              <a:rPr lang="en-US" dirty="0"/>
              <a:t>everything must fit together so that the system works properly</a:t>
            </a:r>
          </a:p>
          <a:p>
            <a:r>
              <a:rPr lang="en-US" b="1" dirty="0"/>
              <a:t>Reframing: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every system is different and needs a new creative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Methods for Determining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58420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Interviewing and Questionaries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Directly Observing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Analyzing procedures and Other Documents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3CF-ACA9-469A-8A21-195C9854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Interviewing and Questionaries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4D69-3970-FEEB-B36B-0E0DBC3C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011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Interviewing:</a:t>
            </a:r>
            <a:endParaRPr lang="en-US" b="1" dirty="0"/>
          </a:p>
          <a:p>
            <a:r>
              <a:rPr lang="en-US" dirty="0"/>
              <a:t>An </a:t>
            </a:r>
            <a:r>
              <a:rPr lang="en-US" b="1" dirty="0"/>
              <a:t>interview</a:t>
            </a:r>
            <a:r>
              <a:rPr lang="en-US" dirty="0"/>
              <a:t> is a </a:t>
            </a:r>
            <a:r>
              <a:rPr lang="en-US" b="1" dirty="0"/>
              <a:t>conversation</a:t>
            </a:r>
            <a:r>
              <a:rPr lang="en-US" dirty="0"/>
              <a:t> between </a:t>
            </a:r>
            <a:r>
              <a:rPr lang="en-US" b="1" dirty="0"/>
              <a:t>two people </a:t>
            </a:r>
          </a:p>
          <a:p>
            <a:pPr lvl="1"/>
            <a:r>
              <a:rPr lang="en-US" dirty="0"/>
              <a:t>the interviewer and the interviewee</a:t>
            </a:r>
          </a:p>
          <a:p>
            <a:r>
              <a:rPr lang="en-US" dirty="0"/>
              <a:t>where questions are asked by the </a:t>
            </a:r>
            <a:r>
              <a:rPr lang="en-US" b="1" dirty="0"/>
              <a:t>interviewer</a:t>
            </a:r>
            <a:r>
              <a:rPr lang="en-US" dirty="0"/>
              <a:t> to obtain information from the </a:t>
            </a:r>
            <a:r>
              <a:rPr lang="en-US" b="1" dirty="0"/>
              <a:t>interviewee</a:t>
            </a:r>
            <a:r>
              <a:rPr lang="en-US" dirty="0"/>
              <a:t> </a:t>
            </a:r>
          </a:p>
          <a:p>
            <a:r>
              <a:rPr lang="en-US" b="1" dirty="0"/>
              <a:t>Interviewing</a:t>
            </a:r>
            <a:r>
              <a:rPr lang="en-US" dirty="0"/>
              <a:t> is one of the primary ways </a:t>
            </a:r>
            <a:r>
              <a:rPr lang="en-US" b="1" dirty="0"/>
              <a:t>analysts</a:t>
            </a:r>
            <a:r>
              <a:rPr lang="en-US" dirty="0"/>
              <a:t> gather </a:t>
            </a:r>
            <a:r>
              <a:rPr lang="en-US" b="1" dirty="0"/>
              <a:t>information</a:t>
            </a:r>
            <a:r>
              <a:rPr lang="en-US" dirty="0"/>
              <a:t> about an information system project. </a:t>
            </a:r>
          </a:p>
          <a:p>
            <a:r>
              <a:rPr lang="en-US" dirty="0"/>
              <a:t>During interviewing you will gather </a:t>
            </a:r>
            <a:r>
              <a:rPr lang="en-US" b="1" dirty="0"/>
              <a:t>facts</a:t>
            </a:r>
            <a:r>
              <a:rPr lang="en-US" dirty="0"/>
              <a:t>, </a:t>
            </a:r>
            <a:r>
              <a:rPr lang="en-US" b="1" dirty="0"/>
              <a:t>opinions</a:t>
            </a:r>
            <a:r>
              <a:rPr lang="en-US" dirty="0"/>
              <a:t>, and </a:t>
            </a:r>
            <a:r>
              <a:rPr lang="en-US" b="1" dirty="0"/>
              <a:t>speculation</a:t>
            </a:r>
            <a:r>
              <a:rPr lang="en-US" dirty="0"/>
              <a:t> and observe body </a:t>
            </a:r>
            <a:r>
              <a:rPr lang="en-US" b="1" dirty="0"/>
              <a:t>language</a:t>
            </a:r>
            <a:r>
              <a:rPr lang="en-US" dirty="0"/>
              <a:t>, </a:t>
            </a:r>
            <a:r>
              <a:rPr lang="en-US" b="1" dirty="0"/>
              <a:t>emotions</a:t>
            </a:r>
            <a:r>
              <a:rPr lang="en-US" dirty="0"/>
              <a:t>, and other </a:t>
            </a:r>
            <a:r>
              <a:rPr lang="en-US" b="1" dirty="0"/>
              <a:t>signs</a:t>
            </a:r>
            <a:r>
              <a:rPr lang="en-US" dirty="0"/>
              <a:t> of what people want and how they assess current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615E-43A4-1958-6F51-621A0A86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9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49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Practice</a:t>
            </a:r>
            <a:r>
              <a:rPr lang="en-US" dirty="0"/>
              <a:t> for effective interview:</a:t>
            </a:r>
          </a:p>
          <a:p>
            <a:r>
              <a:rPr lang="en-US" dirty="0"/>
              <a:t>Prepare the interview carefully, including appointment, priming question, checklist, agenda, and questions.</a:t>
            </a:r>
          </a:p>
          <a:p>
            <a:r>
              <a:rPr lang="en-US" dirty="0"/>
              <a:t>Listen carefully and take note during the interview (tape record if possible) </a:t>
            </a:r>
          </a:p>
          <a:p>
            <a:r>
              <a:rPr lang="en-US" dirty="0"/>
              <a:t>Review notes within 48 hours after interview</a:t>
            </a:r>
          </a:p>
          <a:p>
            <a:r>
              <a:rPr lang="en-US" dirty="0"/>
              <a:t>Be neutral</a:t>
            </a:r>
          </a:p>
          <a:p>
            <a:r>
              <a:rPr lang="en-US" dirty="0"/>
              <a:t>Seek diverse views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2576</Words>
  <Application>Microsoft Office PowerPoint</Application>
  <PresentationFormat>Widescreen</PresentationFormat>
  <Paragraphs>284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System Analysis and Design</vt:lpstr>
      <vt:lpstr>Analysis</vt:lpstr>
      <vt:lpstr>PowerPoint Presentation</vt:lpstr>
      <vt:lpstr>Determining System Requirements</vt:lpstr>
      <vt:lpstr>PowerPoint Presentation</vt:lpstr>
      <vt:lpstr>PowerPoint Presentation</vt:lpstr>
      <vt:lpstr>Traditional Methods for Determining Requirements</vt:lpstr>
      <vt:lpstr>Interviewing and Questionaries</vt:lpstr>
      <vt:lpstr>PowerPoint Presentation</vt:lpstr>
      <vt:lpstr>Types of Interviews :</vt:lpstr>
      <vt:lpstr>PowerPoint Presentation</vt:lpstr>
      <vt:lpstr>Types of Questions :</vt:lpstr>
      <vt:lpstr>PowerPoint Presentation</vt:lpstr>
      <vt:lpstr>PowerPoint Presentation</vt:lpstr>
      <vt:lpstr>PowerPoint Presentation</vt:lpstr>
      <vt:lpstr>Directly Observing Users</vt:lpstr>
      <vt:lpstr>Analyzing Procedures And Other Documents</vt:lpstr>
      <vt:lpstr>PowerPoint Presentation</vt:lpstr>
      <vt:lpstr>Contemporary Methods For Determining system Requirements </vt:lpstr>
      <vt:lpstr>Joint Application Design (JAD)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Prototyping</vt:lpstr>
      <vt:lpstr>PowerPoint Presentation</vt:lpstr>
      <vt:lpstr>PowerPoint Presentation</vt:lpstr>
      <vt:lpstr>PowerPoint Presentation</vt:lpstr>
      <vt:lpstr>Radical Methods For Determining System Requirements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Pranita Lama</cp:lastModifiedBy>
  <cp:revision>353</cp:revision>
  <dcterms:created xsi:type="dcterms:W3CDTF">2021-12-25T02:17:32Z</dcterms:created>
  <dcterms:modified xsi:type="dcterms:W3CDTF">2024-03-18T05:31:06Z</dcterms:modified>
</cp:coreProperties>
</file>