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303" r:id="rId3"/>
    <p:sldId id="308" r:id="rId4"/>
    <p:sldId id="310" r:id="rId5"/>
    <p:sldId id="321" r:id="rId6"/>
    <p:sldId id="313" r:id="rId7"/>
    <p:sldId id="350" r:id="rId8"/>
    <p:sldId id="315" r:id="rId9"/>
    <p:sldId id="323" r:id="rId10"/>
    <p:sldId id="353" r:id="rId11"/>
    <p:sldId id="351" r:id="rId12"/>
    <p:sldId id="319" r:id="rId13"/>
    <p:sldId id="326" r:id="rId14"/>
    <p:sldId id="332" r:id="rId15"/>
    <p:sldId id="363" r:id="rId16"/>
    <p:sldId id="364" r:id="rId17"/>
    <p:sldId id="365" r:id="rId18"/>
    <p:sldId id="330" r:id="rId19"/>
    <p:sldId id="356" r:id="rId20"/>
    <p:sldId id="336" r:id="rId21"/>
    <p:sldId id="366" r:id="rId22"/>
    <p:sldId id="367" r:id="rId23"/>
    <p:sldId id="368" r:id="rId24"/>
    <p:sldId id="369" r:id="rId25"/>
    <p:sldId id="370" r:id="rId26"/>
    <p:sldId id="335" r:id="rId27"/>
    <p:sldId id="371" r:id="rId28"/>
    <p:sldId id="354" r:id="rId29"/>
    <p:sldId id="340" r:id="rId30"/>
    <p:sldId id="374" r:id="rId31"/>
    <p:sldId id="373" r:id="rId32"/>
    <p:sldId id="341" r:id="rId33"/>
    <p:sldId id="327" r:id="rId34"/>
    <p:sldId id="328" r:id="rId35"/>
    <p:sldId id="329" r:id="rId36"/>
    <p:sldId id="376" r:id="rId37"/>
    <p:sldId id="372" r:id="rId38"/>
    <p:sldId id="339" r:id="rId39"/>
    <p:sldId id="375" r:id="rId40"/>
    <p:sldId id="342" r:id="rId41"/>
    <p:sldId id="378" r:id="rId42"/>
    <p:sldId id="377" r:id="rId43"/>
    <p:sldId id="380" r:id="rId44"/>
    <p:sldId id="379" r:id="rId45"/>
    <p:sldId id="381" r:id="rId46"/>
    <p:sldId id="382" r:id="rId47"/>
    <p:sldId id="383" r:id="rId48"/>
    <p:sldId id="389" r:id="rId49"/>
    <p:sldId id="346" r:id="rId50"/>
    <p:sldId id="384" r:id="rId51"/>
    <p:sldId id="385" r:id="rId52"/>
    <p:sldId id="387" r:id="rId53"/>
    <p:sldId id="355" r:id="rId54"/>
    <p:sldId id="357" r:id="rId55"/>
    <p:sldId id="388" r:id="rId56"/>
    <p:sldId id="34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Tamang" initials="PT" lastIdx="4" clrIdx="0">
    <p:extLst>
      <p:ext uri="{19B8F6BF-5375-455C-9EA6-DF929625EA0E}">
        <p15:presenceInfo xmlns:p15="http://schemas.microsoft.com/office/powerpoint/2012/main" userId="S::PriyankaTamang@kbc.edu.np::a2636659-8816-4710-8207-91801795c0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9503" autoAdjust="0"/>
  </p:normalViewPr>
  <p:slideViewPr>
    <p:cSldViewPr snapToGrid="0">
      <p:cViewPr varScale="1">
        <p:scale>
          <a:sx n="67" d="100"/>
          <a:sy n="67" d="100"/>
        </p:scale>
        <p:origin x="87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10T18:44:39.231" idx="3">
    <p:pos x="10" y="10"/>
    <p:text/>
    <p:extLst>
      <p:ext uri="{C676402C-5697-4E1C-873F-D02D1690AC5C}">
        <p15:threadingInfo xmlns:p15="http://schemas.microsoft.com/office/powerpoint/2012/main" timeZoneBias="-345"/>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3-10T18:44:39.231" idx="4">
    <p:pos x="10" y="10"/>
    <p:text/>
    <p:extLst>
      <p:ext uri="{C676402C-5697-4E1C-873F-D02D1690AC5C}">
        <p15:threadingInfo xmlns:p15="http://schemas.microsoft.com/office/powerpoint/2012/main" timeZoneBias="-345"/>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81245-6107-44A1-ADE1-2323F26B6E96}"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F1085-292F-43CC-AECE-421FA846FF7B}" type="slidenum">
              <a:rPr lang="en-US" smtClean="0"/>
              <a:t>‹#›</a:t>
            </a:fld>
            <a:endParaRPr lang="en-US"/>
          </a:p>
        </p:txBody>
      </p:sp>
    </p:spTree>
    <p:extLst>
      <p:ext uri="{BB962C8B-B14F-4D97-AF65-F5344CB8AC3E}">
        <p14:creationId xmlns:p14="http://schemas.microsoft.com/office/powerpoint/2010/main" val="149144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1400"/>
            </a:lvl1pPr>
          </a:lstStyle>
          <a:p>
            <a:fld id="{BE52D88E-B4F5-41B7-88F3-74919D73A9E4}" type="datetime1">
              <a:rPr lang="en-US" smtClean="0"/>
              <a:t>3/29/2024</a:t>
            </a:fld>
            <a:endParaRPr lang="en-US" dirty="0"/>
          </a:p>
        </p:txBody>
      </p:sp>
      <p:sp>
        <p:nvSpPr>
          <p:cNvPr id="5" name="Footer Placeholder 4"/>
          <p:cNvSpPr>
            <a:spLocks noGrp="1"/>
          </p:cNvSpPr>
          <p:nvPr>
            <p:ph type="ftr" sz="quarter" idx="11"/>
          </p:nvPr>
        </p:nvSpPr>
        <p:spPr/>
        <p:txBody>
          <a:bodyPr/>
          <a:lstStyle>
            <a:lvl1pPr>
              <a:defRPr sz="1400"/>
            </a:lvl1p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09692364-13FC-47D4-9585-56F3A59B99F2}" type="slidenum">
              <a:rPr lang="en-US" smtClean="0"/>
              <a:pPr/>
              <a:t>‹#›</a:t>
            </a:fld>
            <a:endParaRPr lang="en-US" dirty="0"/>
          </a:p>
        </p:txBody>
      </p:sp>
    </p:spTree>
    <p:extLst>
      <p:ext uri="{BB962C8B-B14F-4D97-AF65-F5344CB8AC3E}">
        <p14:creationId xmlns:p14="http://schemas.microsoft.com/office/powerpoint/2010/main" val="259037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AE2B02-B23E-4950-8E08-9278D8191D54}"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244659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CB5555-5AF9-45B1-ABD5-BC6CB5B41CA3}"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81175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788"/>
            <a:ext cx="10515600" cy="1325563"/>
          </a:xfrm>
        </p:spPr>
        <p:txBody>
          <a:bodyPr>
            <a:normAutofit/>
          </a:bodyPr>
          <a:lstStyle>
            <a:lvl1pPr algn="ctr">
              <a:defRPr sz="5400"/>
            </a:lvl1pPr>
          </a:lstStyle>
          <a:p>
            <a:r>
              <a:rPr lang="en-US" dirty="0"/>
              <a:t>Click to edit Master title style</a:t>
            </a:r>
          </a:p>
        </p:txBody>
      </p:sp>
      <p:sp>
        <p:nvSpPr>
          <p:cNvPr id="3" name="Content Placeholder 2"/>
          <p:cNvSpPr>
            <a:spLocks noGrp="1"/>
          </p:cNvSpPr>
          <p:nvPr>
            <p:ph idx="1"/>
          </p:nvPr>
        </p:nvSpPr>
        <p:spPr>
          <a:xfrm>
            <a:off x="838200" y="1545465"/>
            <a:ext cx="10515600" cy="4683013"/>
          </a:xfrm>
        </p:spPr>
        <p:txBody>
          <a:bodyPr/>
          <a:lstStyle>
            <a:lvl1pPr algn="just">
              <a:spcAft>
                <a:spcPts val="1200"/>
              </a:spcAft>
              <a:defRPr/>
            </a:lvl1pPr>
            <a:lvl2pPr algn="just">
              <a:spcAft>
                <a:spcPts val="600"/>
              </a:spcAf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8131757-5938-480C-B640-6249BBE30342}"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09692364-13FC-47D4-9585-56F3A59B99F2}" type="slidenum">
              <a:rPr lang="en-US" smtClean="0"/>
              <a:pPr/>
              <a:t>‹#›</a:t>
            </a:fld>
            <a:endParaRPr lang="en-US" dirty="0"/>
          </a:p>
        </p:txBody>
      </p:sp>
    </p:spTree>
    <p:extLst>
      <p:ext uri="{BB962C8B-B14F-4D97-AF65-F5344CB8AC3E}">
        <p14:creationId xmlns:p14="http://schemas.microsoft.com/office/powerpoint/2010/main" val="146506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256784-D295-43B8-95F0-A7B7CC74A673}"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197284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DA3E60-C1EB-4CE1-92A1-BDF053634D47}"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157782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94869D-E17F-4F97-A904-5160B66FCEDA}" type="datetime1">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428528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E6B909-6846-43F5-B130-2B4E1F05C066}" type="datetime1">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12679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5169A-A04B-4917-8550-21D7EA456FBA}" type="datetime1">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61040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6A6C2B-A365-4943-B252-47D3217ED28F}"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88744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BAAC14-3E6D-45A9-B1D4-613F8C7D615A}"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92364-13FC-47D4-9585-56F3A59B99F2}" type="slidenum">
              <a:rPr lang="en-US" smtClean="0"/>
              <a:t>‹#›</a:t>
            </a:fld>
            <a:endParaRPr lang="en-US"/>
          </a:p>
        </p:txBody>
      </p:sp>
    </p:spTree>
    <p:extLst>
      <p:ext uri="{BB962C8B-B14F-4D97-AF65-F5344CB8AC3E}">
        <p14:creationId xmlns:p14="http://schemas.microsoft.com/office/powerpoint/2010/main" val="4364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B074F-DC9A-4561-9C48-A81E7892A945}" type="datetime1">
              <a:rPr lang="en-US" smtClean="0"/>
              <a:t>3/29/2024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92364-13FC-47D4-9585-56F3A59B99F2}" type="slidenum">
              <a:rPr lang="en-US" smtClean="0"/>
              <a:t>‹#›</a:t>
            </a:fld>
            <a:endParaRPr lang="en-US"/>
          </a:p>
        </p:txBody>
      </p:sp>
    </p:spTree>
    <p:extLst>
      <p:ext uri="{BB962C8B-B14F-4D97-AF65-F5344CB8AC3E}">
        <p14:creationId xmlns:p14="http://schemas.microsoft.com/office/powerpoint/2010/main" val="15507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68586"/>
          </a:xfrm>
        </p:spPr>
        <p:txBody>
          <a:bodyPr/>
          <a:lstStyle/>
          <a:p>
            <a:r>
              <a:rPr lang="en-US" dirty="0"/>
              <a:t>System Analysis and Design</a:t>
            </a:r>
          </a:p>
        </p:txBody>
      </p:sp>
      <p:sp>
        <p:nvSpPr>
          <p:cNvPr id="3" name="Subtitle 2"/>
          <p:cNvSpPr>
            <a:spLocks noGrp="1"/>
          </p:cNvSpPr>
          <p:nvPr>
            <p:ph type="subTitle" idx="1"/>
          </p:nvPr>
        </p:nvSpPr>
        <p:spPr>
          <a:xfrm>
            <a:off x="1524000" y="3001145"/>
            <a:ext cx="9144000" cy="2299725"/>
          </a:xfrm>
        </p:spPr>
        <p:txBody>
          <a:bodyPr>
            <a:normAutofit/>
          </a:bodyPr>
          <a:lstStyle/>
          <a:p>
            <a:r>
              <a:rPr lang="en-US" sz="5400" dirty="0"/>
              <a:t>Unit 3:</a:t>
            </a:r>
            <a:br>
              <a:rPr lang="en-US" sz="5400" dirty="0"/>
            </a:br>
            <a:r>
              <a:rPr lang="en-US" sz="4400" dirty="0"/>
              <a:t>Analysis </a:t>
            </a:r>
            <a:endParaRPr lang="en-US" sz="18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526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648CE4-0737-907E-6CEE-2F7A1D95DE19}"/>
              </a:ext>
            </a:extLst>
          </p:cNvPr>
          <p:cNvSpPr>
            <a:spLocks noGrp="1"/>
          </p:cNvSpPr>
          <p:nvPr>
            <p:ph idx="1"/>
          </p:nvPr>
        </p:nvSpPr>
        <p:spPr>
          <a:xfrm>
            <a:off x="583096" y="136525"/>
            <a:ext cx="11463130" cy="6584950"/>
          </a:xfrm>
        </p:spPr>
        <p:txBody>
          <a:bodyPr>
            <a:normAutofit/>
          </a:bodyPr>
          <a:lstStyle/>
          <a:p>
            <a:pPr marL="0" indent="0">
              <a:buNone/>
            </a:pPr>
            <a:r>
              <a:rPr lang="en-US" b="1" dirty="0"/>
              <a:t>b. Data Store</a:t>
            </a:r>
          </a:p>
          <a:p>
            <a:r>
              <a:rPr lang="en-US" dirty="0"/>
              <a:t>is </a:t>
            </a:r>
            <a:r>
              <a:rPr lang="en-US" b="1" dirty="0"/>
              <a:t>data</a:t>
            </a:r>
            <a:r>
              <a:rPr lang="en-US" dirty="0"/>
              <a:t> at </a:t>
            </a:r>
            <a:r>
              <a:rPr lang="en-US" b="1" dirty="0"/>
              <a:t>rest</a:t>
            </a:r>
            <a:r>
              <a:rPr lang="en-US" dirty="0"/>
              <a:t>. </a:t>
            </a:r>
          </a:p>
          <a:p>
            <a:r>
              <a:rPr lang="en-US" dirty="0"/>
              <a:t>may represent one of many different </a:t>
            </a:r>
            <a:r>
              <a:rPr lang="en-US" b="1" dirty="0"/>
              <a:t>physical</a:t>
            </a:r>
            <a:r>
              <a:rPr lang="en-US" dirty="0"/>
              <a:t> </a:t>
            </a:r>
            <a:r>
              <a:rPr lang="en-US" b="1" dirty="0"/>
              <a:t>locations</a:t>
            </a:r>
            <a:r>
              <a:rPr lang="en-US" dirty="0"/>
              <a:t> for data, including </a:t>
            </a:r>
          </a:p>
          <a:p>
            <a:pPr lvl="1"/>
            <a:r>
              <a:rPr lang="en-US" dirty="0"/>
              <a:t>a file folder, </a:t>
            </a:r>
          </a:p>
          <a:p>
            <a:pPr lvl="1"/>
            <a:r>
              <a:rPr lang="en-US" dirty="0"/>
              <a:t>one or more computer-based file(s), </a:t>
            </a:r>
          </a:p>
          <a:p>
            <a:pPr lvl="1"/>
            <a:r>
              <a:rPr lang="en-US" dirty="0"/>
              <a:t>or a notebook. </a:t>
            </a:r>
          </a:p>
          <a:p>
            <a:r>
              <a:rPr lang="en-US" b="1" dirty="0"/>
              <a:t>Symbol - </a:t>
            </a:r>
            <a:r>
              <a:rPr lang="en-US" dirty="0"/>
              <a:t>rectangle with the right vertical line missing. </a:t>
            </a:r>
          </a:p>
          <a:p>
            <a:r>
              <a:rPr lang="en-US" dirty="0"/>
              <a:t>Its label includes the </a:t>
            </a:r>
            <a:r>
              <a:rPr lang="en-US" b="1" dirty="0"/>
              <a:t>number</a:t>
            </a:r>
            <a:r>
              <a:rPr lang="en-US" dirty="0"/>
              <a:t> of the data store (e.g., D1 or D2) </a:t>
            </a:r>
          </a:p>
          <a:p>
            <a:r>
              <a:rPr lang="en-US" dirty="0"/>
              <a:t>and a meaningful </a:t>
            </a:r>
            <a:r>
              <a:rPr lang="en-US" b="1" dirty="0"/>
              <a:t>label</a:t>
            </a:r>
            <a:r>
              <a:rPr lang="en-US" dirty="0"/>
              <a:t>, such as </a:t>
            </a:r>
            <a:r>
              <a:rPr lang="en-US" b="1" dirty="0"/>
              <a:t>student file</a:t>
            </a:r>
            <a:r>
              <a:rPr lang="en-US" dirty="0"/>
              <a:t>, </a:t>
            </a:r>
            <a:r>
              <a:rPr lang="en-US" b="1" dirty="0"/>
              <a:t>transcripts</a:t>
            </a:r>
            <a:r>
              <a:rPr lang="en-US" dirty="0"/>
              <a:t>, or roster of classes.</a:t>
            </a:r>
          </a:p>
          <a:p>
            <a:pPr marL="0" indent="0">
              <a:buNone/>
            </a:pPr>
            <a:endParaRPr lang="en-US" dirty="0"/>
          </a:p>
          <a:p>
            <a:endParaRPr lang="en-US" dirty="0"/>
          </a:p>
        </p:txBody>
      </p:sp>
      <p:sp>
        <p:nvSpPr>
          <p:cNvPr id="4" name="Slide Number Placeholder 3">
            <a:extLst>
              <a:ext uri="{FF2B5EF4-FFF2-40B4-BE49-F238E27FC236}">
                <a16:creationId xmlns="" xmlns:a16="http://schemas.microsoft.com/office/drawing/2014/main" id="{8923419B-42D8-F17A-BCFD-9605D1B41ECA}"/>
              </a:ext>
            </a:extLst>
          </p:cNvPr>
          <p:cNvSpPr>
            <a:spLocks noGrp="1"/>
          </p:cNvSpPr>
          <p:nvPr>
            <p:ph type="sldNum" sz="quarter" idx="12"/>
          </p:nvPr>
        </p:nvSpPr>
        <p:spPr/>
        <p:txBody>
          <a:bodyPr/>
          <a:lstStyle/>
          <a:p>
            <a:fld id="{09692364-13FC-47D4-9585-56F3A59B99F2}" type="slidenum">
              <a:rPr lang="en-US" smtClean="0"/>
              <a:pPr/>
              <a:t>10</a:t>
            </a:fld>
            <a:endParaRPr lang="en-US" dirty="0"/>
          </a:p>
        </p:txBody>
      </p:sp>
      <p:grpSp>
        <p:nvGrpSpPr>
          <p:cNvPr id="15" name="Group 14">
            <a:extLst>
              <a:ext uri="{FF2B5EF4-FFF2-40B4-BE49-F238E27FC236}">
                <a16:creationId xmlns="" xmlns:a16="http://schemas.microsoft.com/office/drawing/2014/main" id="{ABC53475-5B0A-CD66-6E30-6666E18B6855}"/>
              </a:ext>
            </a:extLst>
          </p:cNvPr>
          <p:cNvGrpSpPr/>
          <p:nvPr/>
        </p:nvGrpSpPr>
        <p:grpSpPr>
          <a:xfrm>
            <a:off x="4827639" y="5471650"/>
            <a:ext cx="4227871" cy="752169"/>
            <a:chOff x="5501148" y="5884606"/>
            <a:chExt cx="2536721" cy="476660"/>
          </a:xfrm>
        </p:grpSpPr>
        <p:cxnSp>
          <p:nvCxnSpPr>
            <p:cNvPr id="5" name="Straight Connector 4">
              <a:extLst>
                <a:ext uri="{FF2B5EF4-FFF2-40B4-BE49-F238E27FC236}">
                  <a16:creationId xmlns="" xmlns:a16="http://schemas.microsoft.com/office/drawing/2014/main" id="{2AC851CE-314C-7611-C0C5-44DB61399231}"/>
                </a:ext>
              </a:extLst>
            </p:cNvPr>
            <p:cNvCxnSpPr>
              <a:cxnSpLocks/>
            </p:cNvCxnSpPr>
            <p:nvPr/>
          </p:nvCxnSpPr>
          <p:spPr>
            <a:xfrm>
              <a:off x="5501148" y="5884606"/>
              <a:ext cx="2536721"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 xmlns:a16="http://schemas.microsoft.com/office/drawing/2014/main" id="{E0E28D4D-85D7-6E6E-316F-D2913F66DAF1}"/>
                </a:ext>
              </a:extLst>
            </p:cNvPr>
            <p:cNvCxnSpPr>
              <a:cxnSpLocks/>
            </p:cNvCxnSpPr>
            <p:nvPr/>
          </p:nvCxnSpPr>
          <p:spPr>
            <a:xfrm>
              <a:off x="5501148" y="6361266"/>
              <a:ext cx="2536721"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 xmlns:a16="http://schemas.microsoft.com/office/drawing/2014/main" id="{F42B74E2-483F-5B95-94EC-2C3EF0C52695}"/>
                </a:ext>
              </a:extLst>
            </p:cNvPr>
            <p:cNvCxnSpPr/>
            <p:nvPr/>
          </p:nvCxnSpPr>
          <p:spPr>
            <a:xfrm>
              <a:off x="5501148" y="5884606"/>
              <a:ext cx="0" cy="47174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 xmlns:a16="http://schemas.microsoft.com/office/drawing/2014/main" id="{4B83BEA3-FCC0-B188-18AC-1CCBF7812691}"/>
                </a:ext>
              </a:extLst>
            </p:cNvPr>
            <p:cNvCxnSpPr/>
            <p:nvPr/>
          </p:nvCxnSpPr>
          <p:spPr>
            <a:xfrm>
              <a:off x="5978013" y="5884606"/>
              <a:ext cx="0" cy="471744"/>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 xmlns:a16="http://schemas.microsoft.com/office/drawing/2014/main" id="{A5D3633A-9F10-7F74-3DFB-D7E40D98F05C}"/>
                </a:ext>
              </a:extLst>
            </p:cNvPr>
            <p:cNvSpPr txBox="1"/>
            <p:nvPr/>
          </p:nvSpPr>
          <p:spPr>
            <a:xfrm>
              <a:off x="5501149" y="5980934"/>
              <a:ext cx="476862" cy="253555"/>
            </a:xfrm>
            <a:prstGeom prst="rect">
              <a:avLst/>
            </a:prstGeom>
            <a:noFill/>
          </p:spPr>
          <p:txBody>
            <a:bodyPr wrap="square" rtlCol="0">
              <a:spAutoFit/>
            </a:bodyPr>
            <a:lstStyle/>
            <a:p>
              <a:r>
                <a:rPr lang="en-US" sz="2000" dirty="0"/>
                <a:t>D1</a:t>
              </a:r>
              <a:endParaRPr lang="en-US" dirty="0"/>
            </a:p>
          </p:txBody>
        </p:sp>
        <p:sp>
          <p:nvSpPr>
            <p:cNvPr id="12" name="TextBox 11">
              <a:extLst>
                <a:ext uri="{FF2B5EF4-FFF2-40B4-BE49-F238E27FC236}">
                  <a16:creationId xmlns="" xmlns:a16="http://schemas.microsoft.com/office/drawing/2014/main" id="{9AA1298B-8CA5-B919-A250-E48EFA3529A9}"/>
                </a:ext>
              </a:extLst>
            </p:cNvPr>
            <p:cNvSpPr txBox="1"/>
            <p:nvPr/>
          </p:nvSpPr>
          <p:spPr>
            <a:xfrm>
              <a:off x="6209070" y="5968592"/>
              <a:ext cx="1828798" cy="253555"/>
            </a:xfrm>
            <a:prstGeom prst="rect">
              <a:avLst/>
            </a:prstGeom>
            <a:noFill/>
          </p:spPr>
          <p:txBody>
            <a:bodyPr wrap="square" rtlCol="0">
              <a:spAutoFit/>
            </a:bodyPr>
            <a:lstStyle/>
            <a:p>
              <a:r>
                <a:rPr lang="en-US" sz="2000" dirty="0"/>
                <a:t>Goods sold file</a:t>
              </a:r>
            </a:p>
          </p:txBody>
        </p:sp>
      </p:grpSp>
    </p:spTree>
    <p:extLst>
      <p:ext uri="{BB962C8B-B14F-4D97-AF65-F5344CB8AC3E}">
        <p14:creationId xmlns:p14="http://schemas.microsoft.com/office/powerpoint/2010/main" val="196069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134D69-3970-FEEB-B36B-0E0DBC3C3A1C}"/>
              </a:ext>
            </a:extLst>
          </p:cNvPr>
          <p:cNvSpPr>
            <a:spLocks noGrp="1"/>
          </p:cNvSpPr>
          <p:nvPr>
            <p:ph idx="1"/>
          </p:nvPr>
        </p:nvSpPr>
        <p:spPr>
          <a:xfrm>
            <a:off x="838200" y="560439"/>
            <a:ext cx="10515600" cy="5986135"/>
          </a:xfrm>
        </p:spPr>
        <p:txBody>
          <a:bodyPr>
            <a:normAutofit/>
          </a:bodyPr>
          <a:lstStyle/>
          <a:p>
            <a:pPr marL="0" indent="0">
              <a:buNone/>
            </a:pPr>
            <a:r>
              <a:rPr lang="en-US" b="1" dirty="0"/>
              <a:t>c. Source/Sink (External Entities) </a:t>
            </a:r>
          </a:p>
          <a:p>
            <a:r>
              <a:rPr lang="en-US" dirty="0"/>
              <a:t>is the origin and/or destination of the data (outside of the system).</a:t>
            </a:r>
          </a:p>
          <a:p>
            <a:r>
              <a:rPr lang="en-US" dirty="0"/>
              <a:t>are sometimes referred to as </a:t>
            </a:r>
            <a:r>
              <a:rPr lang="en-US" b="1" dirty="0"/>
              <a:t>external entities </a:t>
            </a:r>
            <a:r>
              <a:rPr lang="en-US" dirty="0"/>
              <a:t>because they are </a:t>
            </a:r>
            <a:r>
              <a:rPr lang="en-US" b="1" dirty="0"/>
              <a:t>outside</a:t>
            </a:r>
            <a:r>
              <a:rPr lang="en-US" dirty="0"/>
              <a:t> the system and define the </a:t>
            </a:r>
            <a:r>
              <a:rPr lang="en-US" b="1" dirty="0"/>
              <a:t>system’s</a:t>
            </a:r>
            <a:r>
              <a:rPr lang="en-US" dirty="0"/>
              <a:t> </a:t>
            </a:r>
            <a:r>
              <a:rPr lang="en-US" b="1" dirty="0"/>
              <a:t>boundaries</a:t>
            </a:r>
            <a:r>
              <a:rPr lang="en-US" dirty="0"/>
              <a:t>.</a:t>
            </a:r>
          </a:p>
          <a:p>
            <a:r>
              <a:rPr lang="en-US" b="1" dirty="0"/>
              <a:t>Data</a:t>
            </a:r>
            <a:r>
              <a:rPr lang="en-US" dirty="0"/>
              <a:t> must </a:t>
            </a:r>
            <a:r>
              <a:rPr lang="en-US" b="1" dirty="0"/>
              <a:t>originate</a:t>
            </a:r>
            <a:r>
              <a:rPr lang="en-US" dirty="0"/>
              <a:t> outside a </a:t>
            </a:r>
            <a:r>
              <a:rPr lang="en-US" b="1" dirty="0"/>
              <a:t>system</a:t>
            </a:r>
            <a:r>
              <a:rPr lang="en-US" dirty="0"/>
              <a:t> from one or more </a:t>
            </a:r>
            <a:r>
              <a:rPr lang="en-US" b="1" dirty="0"/>
              <a:t>sources</a:t>
            </a:r>
            <a:r>
              <a:rPr lang="en-US" dirty="0"/>
              <a:t>, </a:t>
            </a:r>
          </a:p>
          <a:p>
            <a:r>
              <a:rPr lang="en-US" dirty="0"/>
              <a:t>and the </a:t>
            </a:r>
            <a:r>
              <a:rPr lang="en-US" b="1" dirty="0"/>
              <a:t>system</a:t>
            </a:r>
            <a:r>
              <a:rPr lang="en-US" dirty="0"/>
              <a:t> must produce </a:t>
            </a:r>
            <a:r>
              <a:rPr lang="en-US" b="1" dirty="0"/>
              <a:t>information</a:t>
            </a:r>
            <a:r>
              <a:rPr lang="en-US" dirty="0"/>
              <a:t> to one or more </a:t>
            </a:r>
            <a:r>
              <a:rPr lang="en-US" b="1" dirty="0"/>
              <a:t>sinks</a:t>
            </a:r>
            <a:r>
              <a:rPr lang="en-US" dirty="0"/>
              <a:t>. </a:t>
            </a:r>
          </a:p>
          <a:p>
            <a:r>
              <a:rPr lang="en-US" b="1" dirty="0"/>
              <a:t>symbol</a:t>
            </a:r>
            <a:r>
              <a:rPr lang="en-US" dirty="0"/>
              <a:t> - square. </a:t>
            </a:r>
          </a:p>
          <a:p>
            <a:r>
              <a:rPr lang="en-US" dirty="0"/>
              <a:t>name states what the external agent is. </a:t>
            </a:r>
          </a:p>
          <a:p>
            <a:r>
              <a:rPr lang="en-US" dirty="0" err="1"/>
              <a:t>Eg</a:t>
            </a:r>
            <a:r>
              <a:rPr lang="en-US" dirty="0"/>
              <a:t>, person, organization, department</a:t>
            </a:r>
          </a:p>
        </p:txBody>
      </p:sp>
      <p:sp>
        <p:nvSpPr>
          <p:cNvPr id="4" name="Slide Number Placeholder 3">
            <a:extLst>
              <a:ext uri="{FF2B5EF4-FFF2-40B4-BE49-F238E27FC236}">
                <a16:creationId xmlns="" xmlns:a16="http://schemas.microsoft.com/office/drawing/2014/main" id="{2A10615E-43A4-1958-6F51-621A0A86B519}"/>
              </a:ext>
            </a:extLst>
          </p:cNvPr>
          <p:cNvSpPr>
            <a:spLocks noGrp="1"/>
          </p:cNvSpPr>
          <p:nvPr>
            <p:ph type="sldNum" sz="quarter" idx="12"/>
          </p:nvPr>
        </p:nvSpPr>
        <p:spPr/>
        <p:txBody>
          <a:bodyPr/>
          <a:lstStyle/>
          <a:p>
            <a:fld id="{09692364-13FC-47D4-9585-56F3A59B99F2}" type="slidenum">
              <a:rPr lang="en-US" smtClean="0"/>
              <a:pPr/>
              <a:t>11</a:t>
            </a:fld>
            <a:endParaRPr lang="en-US" dirty="0"/>
          </a:p>
        </p:txBody>
      </p:sp>
      <p:sp>
        <p:nvSpPr>
          <p:cNvPr id="7" name="Rectangle 6">
            <a:extLst>
              <a:ext uri="{FF2B5EF4-FFF2-40B4-BE49-F238E27FC236}">
                <a16:creationId xmlns="" xmlns:a16="http://schemas.microsoft.com/office/drawing/2014/main" id="{78CAC251-2769-54A1-0042-BB13CBF2E342}"/>
              </a:ext>
            </a:extLst>
          </p:cNvPr>
          <p:cNvSpPr/>
          <p:nvPr/>
        </p:nvSpPr>
        <p:spPr>
          <a:xfrm>
            <a:off x="8155858" y="5235677"/>
            <a:ext cx="1887794" cy="678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Customer </a:t>
            </a:r>
          </a:p>
        </p:txBody>
      </p:sp>
    </p:spTree>
    <p:extLst>
      <p:ext uri="{BB962C8B-B14F-4D97-AF65-F5344CB8AC3E}">
        <p14:creationId xmlns:p14="http://schemas.microsoft.com/office/powerpoint/2010/main" val="349339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AAFAC4-35EA-2F3D-A3DD-6618BDDAFEC0}"/>
              </a:ext>
            </a:extLst>
          </p:cNvPr>
          <p:cNvSpPr>
            <a:spLocks noGrp="1"/>
          </p:cNvSpPr>
          <p:nvPr>
            <p:ph idx="1"/>
          </p:nvPr>
        </p:nvSpPr>
        <p:spPr>
          <a:xfrm>
            <a:off x="838200" y="344557"/>
            <a:ext cx="10515600" cy="6376918"/>
          </a:xfrm>
        </p:spPr>
        <p:txBody>
          <a:bodyPr>
            <a:normAutofit/>
          </a:bodyPr>
          <a:lstStyle/>
          <a:p>
            <a:pPr marL="0" indent="0">
              <a:buNone/>
            </a:pPr>
            <a:r>
              <a:rPr lang="en-US" b="1" dirty="0"/>
              <a:t>d. Data Flow </a:t>
            </a:r>
          </a:p>
          <a:p>
            <a:r>
              <a:rPr lang="en-US" dirty="0"/>
              <a:t>is data that are in </a:t>
            </a:r>
            <a:r>
              <a:rPr lang="en-US" b="1" dirty="0"/>
              <a:t>motion</a:t>
            </a:r>
            <a:r>
              <a:rPr lang="en-US" dirty="0"/>
              <a:t> and </a:t>
            </a:r>
            <a:r>
              <a:rPr lang="en-US" b="1" dirty="0"/>
              <a:t>moving</a:t>
            </a:r>
            <a:r>
              <a:rPr lang="en-US" dirty="0"/>
              <a:t> as a unit from one place in a system to another. </a:t>
            </a:r>
          </a:p>
          <a:p>
            <a:r>
              <a:rPr lang="en-US" b="1" dirty="0"/>
              <a:t>Symbol</a:t>
            </a:r>
            <a:r>
              <a:rPr lang="en-US" dirty="0"/>
              <a:t> - arrow. </a:t>
            </a:r>
          </a:p>
          <a:p>
            <a:r>
              <a:rPr lang="en-US" dirty="0"/>
              <a:t>The </a:t>
            </a:r>
            <a:r>
              <a:rPr lang="en-US" b="1" dirty="0"/>
              <a:t>arrow</a:t>
            </a:r>
            <a:r>
              <a:rPr lang="en-US" dirty="0"/>
              <a:t> is labeled with a meaningful </a:t>
            </a:r>
            <a:r>
              <a:rPr lang="en-US" b="1" dirty="0"/>
              <a:t>name</a:t>
            </a:r>
            <a:r>
              <a:rPr lang="en-US" dirty="0"/>
              <a:t> for the data in motion</a:t>
            </a:r>
          </a:p>
          <a:p>
            <a:r>
              <a:rPr lang="en-US" dirty="0" err="1"/>
              <a:t>Eg</a:t>
            </a:r>
            <a:r>
              <a:rPr lang="en-US" dirty="0"/>
              <a:t>, customer order, sales receipt, or paycheck.</a:t>
            </a:r>
          </a:p>
        </p:txBody>
      </p:sp>
      <p:sp>
        <p:nvSpPr>
          <p:cNvPr id="4" name="Slide Number Placeholder 3">
            <a:extLst>
              <a:ext uri="{FF2B5EF4-FFF2-40B4-BE49-F238E27FC236}">
                <a16:creationId xmlns="" xmlns:a16="http://schemas.microsoft.com/office/drawing/2014/main" id="{DC6C84D5-004C-AA1A-C6D4-F8FD808A640E}"/>
              </a:ext>
            </a:extLst>
          </p:cNvPr>
          <p:cNvSpPr>
            <a:spLocks noGrp="1"/>
          </p:cNvSpPr>
          <p:nvPr>
            <p:ph type="sldNum" sz="quarter" idx="12"/>
          </p:nvPr>
        </p:nvSpPr>
        <p:spPr/>
        <p:txBody>
          <a:bodyPr/>
          <a:lstStyle/>
          <a:p>
            <a:fld id="{09692364-13FC-47D4-9585-56F3A59B99F2}" type="slidenum">
              <a:rPr lang="en-US" smtClean="0"/>
              <a:pPr/>
              <a:t>12</a:t>
            </a:fld>
            <a:endParaRPr lang="en-US" dirty="0"/>
          </a:p>
        </p:txBody>
      </p:sp>
      <p:grpSp>
        <p:nvGrpSpPr>
          <p:cNvPr id="9" name="Group 8">
            <a:extLst>
              <a:ext uri="{FF2B5EF4-FFF2-40B4-BE49-F238E27FC236}">
                <a16:creationId xmlns="" xmlns:a16="http://schemas.microsoft.com/office/drawing/2014/main" id="{3B30FF34-DC1A-0744-1077-0C480E8484FB}"/>
              </a:ext>
            </a:extLst>
          </p:cNvPr>
          <p:cNvGrpSpPr/>
          <p:nvPr/>
        </p:nvGrpSpPr>
        <p:grpSpPr>
          <a:xfrm>
            <a:off x="4387644" y="4298204"/>
            <a:ext cx="2580968" cy="400110"/>
            <a:chOff x="4859593" y="4961881"/>
            <a:chExt cx="2580968" cy="400110"/>
          </a:xfrm>
        </p:grpSpPr>
        <p:cxnSp>
          <p:nvCxnSpPr>
            <p:cNvPr id="7" name="Straight Arrow Connector 6">
              <a:extLst>
                <a:ext uri="{FF2B5EF4-FFF2-40B4-BE49-F238E27FC236}">
                  <a16:creationId xmlns="" xmlns:a16="http://schemas.microsoft.com/office/drawing/2014/main" id="{44760CBE-5050-6422-9795-EE224FD9DE69}"/>
                </a:ext>
              </a:extLst>
            </p:cNvPr>
            <p:cNvCxnSpPr/>
            <p:nvPr/>
          </p:nvCxnSpPr>
          <p:spPr>
            <a:xfrm>
              <a:off x="4859593" y="5361991"/>
              <a:ext cx="2580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EFB0AB25-FBFB-93DE-E0C3-82C2B552E75C}"/>
                </a:ext>
              </a:extLst>
            </p:cNvPr>
            <p:cNvSpPr txBox="1"/>
            <p:nvPr/>
          </p:nvSpPr>
          <p:spPr>
            <a:xfrm>
              <a:off x="5206181" y="4961881"/>
              <a:ext cx="1887793" cy="400110"/>
            </a:xfrm>
            <a:prstGeom prst="rect">
              <a:avLst/>
            </a:prstGeom>
            <a:noFill/>
          </p:spPr>
          <p:txBody>
            <a:bodyPr wrap="square" rtlCol="0">
              <a:spAutoFit/>
            </a:bodyPr>
            <a:lstStyle/>
            <a:p>
              <a:r>
                <a:rPr lang="en-US" sz="2000" dirty="0"/>
                <a:t>Purchase Order</a:t>
              </a:r>
            </a:p>
          </p:txBody>
        </p:sp>
      </p:grpSp>
    </p:spTree>
    <p:extLst>
      <p:ext uri="{BB962C8B-B14F-4D97-AF65-F5344CB8AC3E}">
        <p14:creationId xmlns:p14="http://schemas.microsoft.com/office/powerpoint/2010/main" val="8836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C48C1F6-B91B-E257-FB22-084416818B09}"/>
              </a:ext>
            </a:extLst>
          </p:cNvPr>
          <p:cNvSpPr>
            <a:spLocks noGrp="1"/>
          </p:cNvSpPr>
          <p:nvPr>
            <p:ph idx="1"/>
          </p:nvPr>
        </p:nvSpPr>
        <p:spPr>
          <a:xfrm>
            <a:off x="838200" y="808383"/>
            <a:ext cx="10515600" cy="6049616"/>
          </a:xfrm>
        </p:spPr>
        <p:txBody>
          <a:bodyPr>
            <a:normAutofit/>
          </a:bodyPr>
          <a:lstStyle/>
          <a:p>
            <a:pPr marL="0" indent="0">
              <a:buNone/>
            </a:pPr>
            <a:r>
              <a:rPr lang="en-US" dirty="0"/>
              <a:t>DFD is used for:</a:t>
            </a:r>
          </a:p>
          <a:p>
            <a:r>
              <a:rPr lang="en-US" dirty="0"/>
              <a:t>Logical information flow of system</a:t>
            </a:r>
          </a:p>
          <a:p>
            <a:r>
              <a:rPr lang="en-US" dirty="0"/>
              <a:t>Determination of physical system construction requirement</a:t>
            </a:r>
          </a:p>
          <a:p>
            <a:r>
              <a:rPr lang="en-US" dirty="0"/>
              <a:t>Simplicity of notation</a:t>
            </a:r>
          </a:p>
          <a:p>
            <a:r>
              <a:rPr lang="en-US" dirty="0"/>
              <a:t>Establishment of manual and automated system requirement</a:t>
            </a:r>
          </a:p>
          <a:p>
            <a:endParaRPr lang="en-US" dirty="0"/>
          </a:p>
          <a:p>
            <a:pPr marL="0" indent="0">
              <a:buNone/>
            </a:pPr>
            <a:r>
              <a:rPr lang="en-US" dirty="0"/>
              <a:t>Visual representation makes a good communication tool between user and system designer</a:t>
            </a:r>
          </a:p>
        </p:txBody>
      </p:sp>
      <p:sp>
        <p:nvSpPr>
          <p:cNvPr id="4" name="Slide Number Placeholder 3">
            <a:extLst>
              <a:ext uri="{FF2B5EF4-FFF2-40B4-BE49-F238E27FC236}">
                <a16:creationId xmlns="" xmlns:a16="http://schemas.microsoft.com/office/drawing/2014/main" id="{ED1AD5AF-0905-3004-889B-7FD7F923C83D}"/>
              </a:ext>
            </a:extLst>
          </p:cNvPr>
          <p:cNvSpPr>
            <a:spLocks noGrp="1"/>
          </p:cNvSpPr>
          <p:nvPr>
            <p:ph type="sldNum" sz="quarter" idx="12"/>
          </p:nvPr>
        </p:nvSpPr>
        <p:spPr/>
        <p:txBody>
          <a:bodyPr/>
          <a:lstStyle/>
          <a:p>
            <a:fld id="{09692364-13FC-47D4-9585-56F3A59B99F2}" type="slidenum">
              <a:rPr lang="en-US" smtClean="0"/>
              <a:pPr/>
              <a:t>13</a:t>
            </a:fld>
            <a:endParaRPr lang="en-US" dirty="0"/>
          </a:p>
        </p:txBody>
      </p:sp>
    </p:spTree>
    <p:extLst>
      <p:ext uri="{BB962C8B-B14F-4D97-AF65-F5344CB8AC3E}">
        <p14:creationId xmlns:p14="http://schemas.microsoft.com/office/powerpoint/2010/main" val="2081498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E3788-C7AA-7BC7-ED80-236733A68C5B}"/>
              </a:ext>
            </a:extLst>
          </p:cNvPr>
          <p:cNvSpPr>
            <a:spLocks noGrp="1"/>
          </p:cNvSpPr>
          <p:nvPr>
            <p:ph type="title"/>
          </p:nvPr>
        </p:nvSpPr>
        <p:spPr/>
        <p:txBody>
          <a:bodyPr>
            <a:normAutofit/>
          </a:bodyPr>
          <a:lstStyle/>
          <a:p>
            <a:r>
              <a:rPr lang="en-US" dirty="0"/>
              <a:t>DFD Diagramming Rules:</a:t>
            </a:r>
          </a:p>
        </p:txBody>
      </p:sp>
      <p:sp>
        <p:nvSpPr>
          <p:cNvPr id="13" name="Content Placeholder 12">
            <a:extLst>
              <a:ext uri="{FF2B5EF4-FFF2-40B4-BE49-F238E27FC236}">
                <a16:creationId xmlns="" xmlns:a16="http://schemas.microsoft.com/office/drawing/2014/main" id="{E4BC29B7-3E50-4102-F652-211072119147}"/>
              </a:ext>
            </a:extLst>
          </p:cNvPr>
          <p:cNvSpPr>
            <a:spLocks noGrp="1"/>
          </p:cNvSpPr>
          <p:nvPr>
            <p:ph sz="half" idx="1"/>
          </p:nvPr>
        </p:nvSpPr>
        <p:spPr>
          <a:xfrm>
            <a:off x="722671" y="1690687"/>
            <a:ext cx="6601214" cy="4665661"/>
          </a:xfrm>
        </p:spPr>
        <p:txBody>
          <a:bodyPr>
            <a:normAutofit/>
          </a:bodyPr>
          <a:lstStyle/>
          <a:p>
            <a:pPr marL="0" indent="0">
              <a:buNone/>
            </a:pPr>
            <a:r>
              <a:rPr lang="en-US" b="1" dirty="0"/>
              <a:t>Rules for Process: </a:t>
            </a:r>
          </a:p>
          <a:p>
            <a:pPr marL="514350" indent="-514350">
              <a:buAutoNum type="arabicPeriod"/>
            </a:pPr>
            <a:r>
              <a:rPr lang="en-US" dirty="0"/>
              <a:t>No process can have only </a:t>
            </a:r>
            <a:r>
              <a:rPr lang="en-US" b="1" dirty="0"/>
              <a:t>outputs</a:t>
            </a:r>
            <a:r>
              <a:rPr lang="en-US" dirty="0"/>
              <a:t>. (miracle)</a:t>
            </a:r>
          </a:p>
          <a:p>
            <a:pPr marL="0" indent="0">
              <a:buNone/>
            </a:pPr>
            <a:r>
              <a:rPr lang="en-US" dirty="0"/>
              <a:t>	If an object has only outputs, then it must be a </a:t>
            </a:r>
            <a:r>
              <a:rPr lang="en-US" b="1" dirty="0"/>
              <a:t>source</a:t>
            </a:r>
            <a:r>
              <a:rPr lang="en-US" dirty="0"/>
              <a:t>. </a:t>
            </a:r>
          </a:p>
          <a:p>
            <a:pPr marL="0" indent="0">
              <a:buNone/>
            </a:pPr>
            <a:r>
              <a:rPr lang="en-US" dirty="0"/>
              <a:t>2. No process can have only </a:t>
            </a:r>
            <a:r>
              <a:rPr lang="en-US" b="1" dirty="0"/>
              <a:t>inputs</a:t>
            </a:r>
            <a:r>
              <a:rPr lang="en-US" dirty="0"/>
              <a:t> (black hole). </a:t>
            </a:r>
          </a:p>
          <a:p>
            <a:pPr marL="0" indent="0">
              <a:buNone/>
            </a:pPr>
            <a:r>
              <a:rPr lang="en-US" dirty="0"/>
              <a:t>	If an object has only inputs, then it must be a </a:t>
            </a:r>
            <a:r>
              <a:rPr lang="en-US" b="1" dirty="0"/>
              <a:t>sink</a:t>
            </a:r>
            <a:r>
              <a:rPr lang="en-US" dirty="0"/>
              <a:t>. </a:t>
            </a:r>
          </a:p>
        </p:txBody>
      </p:sp>
      <p:sp>
        <p:nvSpPr>
          <p:cNvPr id="16" name="Content Placeholder 15">
            <a:extLst>
              <a:ext uri="{FF2B5EF4-FFF2-40B4-BE49-F238E27FC236}">
                <a16:creationId xmlns="" xmlns:a16="http://schemas.microsoft.com/office/drawing/2014/main" id="{6278AF25-4FE3-4424-814E-92641819DA34}"/>
              </a:ext>
            </a:extLst>
          </p:cNvPr>
          <p:cNvSpPr>
            <a:spLocks noGrp="1"/>
          </p:cNvSpPr>
          <p:nvPr>
            <p:ph sz="half" idx="2"/>
          </p:nvPr>
        </p:nvSpPr>
        <p:spPr>
          <a:xfrm>
            <a:off x="7413524" y="1690688"/>
            <a:ext cx="4778476" cy="4665662"/>
          </a:xfrm>
        </p:spPr>
        <p:txBody>
          <a:bodyPr>
            <a:normAutofit/>
          </a:bodyPr>
          <a:lstStyle/>
          <a:p>
            <a:endParaRPr lang="en-US" dirty="0"/>
          </a:p>
        </p:txBody>
      </p:sp>
      <p:sp>
        <p:nvSpPr>
          <p:cNvPr id="4" name="Slide Number Placeholder 3">
            <a:extLst>
              <a:ext uri="{FF2B5EF4-FFF2-40B4-BE49-F238E27FC236}">
                <a16:creationId xmlns="" xmlns:a16="http://schemas.microsoft.com/office/drawing/2014/main" id="{B891267B-0943-19B8-19CF-0A2CA6A694ED}"/>
              </a:ext>
            </a:extLst>
          </p:cNvPr>
          <p:cNvSpPr>
            <a:spLocks noGrp="1"/>
          </p:cNvSpPr>
          <p:nvPr>
            <p:ph type="sldNum" sz="quarter" idx="12"/>
          </p:nvPr>
        </p:nvSpPr>
        <p:spPr/>
        <p:txBody>
          <a:bodyPr/>
          <a:lstStyle/>
          <a:p>
            <a:fld id="{09692364-13FC-47D4-9585-56F3A59B99F2}" type="slidenum">
              <a:rPr lang="en-US" smtClean="0"/>
              <a:pPr/>
              <a:t>14</a:t>
            </a:fld>
            <a:endParaRPr lang="en-US" dirty="0"/>
          </a:p>
        </p:txBody>
      </p:sp>
      <p:pic>
        <p:nvPicPr>
          <p:cNvPr id="15" name="Picture 14">
            <a:extLst>
              <a:ext uri="{FF2B5EF4-FFF2-40B4-BE49-F238E27FC236}">
                <a16:creationId xmlns="" xmlns:a16="http://schemas.microsoft.com/office/drawing/2014/main" id="{FDA0E2F3-02E5-2950-3F75-993A9F6BE50B}"/>
              </a:ext>
            </a:extLst>
          </p:cNvPr>
          <p:cNvPicPr>
            <a:picLocks noChangeAspect="1"/>
          </p:cNvPicPr>
          <p:nvPr/>
        </p:nvPicPr>
        <p:blipFill>
          <a:blip r:embed="rId2"/>
          <a:stretch>
            <a:fillRect/>
          </a:stretch>
        </p:blipFill>
        <p:spPr>
          <a:xfrm>
            <a:off x="7503163" y="1690688"/>
            <a:ext cx="4599198" cy="2793412"/>
          </a:xfrm>
          <a:prstGeom prst="rect">
            <a:avLst/>
          </a:prstGeom>
        </p:spPr>
      </p:pic>
    </p:spTree>
    <p:extLst>
      <p:ext uri="{BB962C8B-B14F-4D97-AF65-F5344CB8AC3E}">
        <p14:creationId xmlns:p14="http://schemas.microsoft.com/office/powerpoint/2010/main" val="398336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 xmlns:a16="http://schemas.microsoft.com/office/drawing/2014/main" id="{E4BC29B7-3E50-4102-F652-211072119147}"/>
              </a:ext>
            </a:extLst>
          </p:cNvPr>
          <p:cNvSpPr>
            <a:spLocks noGrp="1"/>
          </p:cNvSpPr>
          <p:nvPr>
            <p:ph sz="half" idx="1"/>
          </p:nvPr>
        </p:nvSpPr>
        <p:spPr>
          <a:xfrm>
            <a:off x="89639" y="221227"/>
            <a:ext cx="7234246" cy="6636774"/>
          </a:xfrm>
        </p:spPr>
        <p:txBody>
          <a:bodyPr>
            <a:normAutofit/>
          </a:bodyPr>
          <a:lstStyle/>
          <a:p>
            <a:pPr marL="0" indent="0">
              <a:buNone/>
            </a:pPr>
            <a:r>
              <a:rPr lang="en-US" b="1" dirty="0"/>
              <a:t>Rules for Data Store</a:t>
            </a:r>
          </a:p>
          <a:p>
            <a:pPr marL="0" indent="0">
              <a:buNone/>
            </a:pPr>
            <a:r>
              <a:rPr lang="en-US" dirty="0"/>
              <a:t>1. Data </a:t>
            </a:r>
            <a:r>
              <a:rPr lang="en-US" b="1" dirty="0"/>
              <a:t>cannot</a:t>
            </a:r>
            <a:r>
              <a:rPr lang="en-US" dirty="0"/>
              <a:t> </a:t>
            </a:r>
            <a:r>
              <a:rPr lang="en-US" b="1" dirty="0"/>
              <a:t>move</a:t>
            </a:r>
            <a:r>
              <a:rPr lang="en-US" dirty="0"/>
              <a:t> directly from </a:t>
            </a:r>
            <a:r>
              <a:rPr lang="en-US" b="1" dirty="0"/>
              <a:t>one</a:t>
            </a:r>
            <a:r>
              <a:rPr lang="en-US" dirty="0"/>
              <a:t> </a:t>
            </a:r>
            <a:r>
              <a:rPr lang="en-US" b="1" dirty="0"/>
              <a:t>data store</a:t>
            </a:r>
            <a:r>
              <a:rPr lang="en-US" dirty="0"/>
              <a:t> to </a:t>
            </a:r>
            <a:r>
              <a:rPr lang="en-US" b="1" dirty="0"/>
              <a:t>another</a:t>
            </a:r>
            <a:r>
              <a:rPr lang="en-US" dirty="0"/>
              <a:t> data store. </a:t>
            </a:r>
          </a:p>
          <a:p>
            <a:pPr marL="0" indent="0">
              <a:buNone/>
            </a:pPr>
            <a:r>
              <a:rPr lang="en-US" dirty="0"/>
              <a:t>	Data must be moved by a </a:t>
            </a:r>
            <a:r>
              <a:rPr lang="en-US" b="1" dirty="0"/>
              <a:t>process</a:t>
            </a:r>
            <a:r>
              <a:rPr lang="en-US" dirty="0"/>
              <a:t>. </a:t>
            </a:r>
          </a:p>
          <a:p>
            <a:pPr marL="0" indent="0">
              <a:buNone/>
            </a:pPr>
            <a:r>
              <a:rPr lang="en-US" dirty="0"/>
              <a:t>2. Data </a:t>
            </a:r>
            <a:r>
              <a:rPr lang="en-US" b="1" dirty="0"/>
              <a:t>cannot</a:t>
            </a:r>
            <a:r>
              <a:rPr lang="en-US" dirty="0"/>
              <a:t> </a:t>
            </a:r>
            <a:r>
              <a:rPr lang="en-US" b="1" dirty="0"/>
              <a:t>move</a:t>
            </a:r>
            <a:r>
              <a:rPr lang="en-US" dirty="0"/>
              <a:t> directly from an </a:t>
            </a:r>
            <a:r>
              <a:rPr lang="en-US" b="1" dirty="0"/>
              <a:t>outside</a:t>
            </a:r>
            <a:r>
              <a:rPr lang="en-US" dirty="0"/>
              <a:t> </a:t>
            </a:r>
            <a:r>
              <a:rPr lang="en-US" b="1" dirty="0"/>
              <a:t>source</a:t>
            </a:r>
            <a:r>
              <a:rPr lang="en-US" dirty="0"/>
              <a:t> to a </a:t>
            </a:r>
            <a:r>
              <a:rPr lang="en-US" b="1" dirty="0"/>
              <a:t>data store</a:t>
            </a:r>
            <a:r>
              <a:rPr lang="en-US" dirty="0"/>
              <a:t>. </a:t>
            </a:r>
          </a:p>
          <a:p>
            <a:pPr marL="0" indent="0">
              <a:buNone/>
            </a:pPr>
            <a:r>
              <a:rPr lang="en-US" dirty="0"/>
              <a:t>	Data must be moved by a process that </a:t>
            </a:r>
            <a:r>
              <a:rPr lang="en-US" b="1" dirty="0"/>
              <a:t>receives</a:t>
            </a:r>
            <a:r>
              <a:rPr lang="en-US" dirty="0"/>
              <a:t> data from the </a:t>
            </a:r>
            <a:r>
              <a:rPr lang="en-US" b="1" dirty="0"/>
              <a:t>source</a:t>
            </a:r>
            <a:r>
              <a:rPr lang="en-US" dirty="0"/>
              <a:t> and places the data into the data store. </a:t>
            </a:r>
          </a:p>
          <a:p>
            <a:pPr marL="0" indent="0">
              <a:buNone/>
            </a:pPr>
            <a:r>
              <a:rPr lang="en-US" dirty="0"/>
              <a:t>3. Data </a:t>
            </a:r>
            <a:r>
              <a:rPr lang="en-US" b="1" dirty="0"/>
              <a:t>cannot move </a:t>
            </a:r>
            <a:r>
              <a:rPr lang="en-US" dirty="0"/>
              <a:t>directly to an </a:t>
            </a:r>
            <a:r>
              <a:rPr lang="en-US" b="1" dirty="0"/>
              <a:t>outside</a:t>
            </a:r>
            <a:r>
              <a:rPr lang="en-US" dirty="0"/>
              <a:t> </a:t>
            </a:r>
            <a:r>
              <a:rPr lang="en-US" b="1" dirty="0"/>
              <a:t>sink</a:t>
            </a:r>
            <a:r>
              <a:rPr lang="en-US" dirty="0"/>
              <a:t> from a </a:t>
            </a:r>
            <a:r>
              <a:rPr lang="en-US" b="1" dirty="0"/>
              <a:t>data store</a:t>
            </a:r>
            <a:r>
              <a:rPr lang="en-US" dirty="0"/>
              <a:t>. </a:t>
            </a:r>
          </a:p>
          <a:p>
            <a:pPr marL="0" indent="0">
              <a:buNone/>
            </a:pPr>
            <a:r>
              <a:rPr lang="en-US" dirty="0"/>
              <a:t>	Data must be moved by a </a:t>
            </a:r>
            <a:r>
              <a:rPr lang="en-US" b="1" dirty="0"/>
              <a:t>process</a:t>
            </a:r>
            <a:r>
              <a:rPr lang="en-US" dirty="0"/>
              <a:t>. </a:t>
            </a:r>
            <a:endParaRPr lang="en-US" b="1" dirty="0"/>
          </a:p>
        </p:txBody>
      </p:sp>
      <p:sp>
        <p:nvSpPr>
          <p:cNvPr id="4" name="Slide Number Placeholder 3">
            <a:extLst>
              <a:ext uri="{FF2B5EF4-FFF2-40B4-BE49-F238E27FC236}">
                <a16:creationId xmlns="" xmlns:a16="http://schemas.microsoft.com/office/drawing/2014/main" id="{B891267B-0943-19B8-19CF-0A2CA6A694ED}"/>
              </a:ext>
            </a:extLst>
          </p:cNvPr>
          <p:cNvSpPr>
            <a:spLocks noGrp="1"/>
          </p:cNvSpPr>
          <p:nvPr>
            <p:ph type="sldNum" sz="quarter" idx="12"/>
          </p:nvPr>
        </p:nvSpPr>
        <p:spPr/>
        <p:txBody>
          <a:bodyPr/>
          <a:lstStyle/>
          <a:p>
            <a:fld id="{09692364-13FC-47D4-9585-56F3A59B99F2}" type="slidenum">
              <a:rPr lang="en-US" smtClean="0"/>
              <a:pPr/>
              <a:t>15</a:t>
            </a:fld>
            <a:endParaRPr lang="en-US" dirty="0"/>
          </a:p>
        </p:txBody>
      </p:sp>
      <p:pic>
        <p:nvPicPr>
          <p:cNvPr id="5" name="Picture 4">
            <a:extLst>
              <a:ext uri="{FF2B5EF4-FFF2-40B4-BE49-F238E27FC236}">
                <a16:creationId xmlns="" xmlns:a16="http://schemas.microsoft.com/office/drawing/2014/main" id="{EEA07D7B-A780-7790-000B-12FD7193210A}"/>
              </a:ext>
            </a:extLst>
          </p:cNvPr>
          <p:cNvPicPr>
            <a:picLocks noChangeAspect="1"/>
          </p:cNvPicPr>
          <p:nvPr/>
        </p:nvPicPr>
        <p:blipFill>
          <a:blip r:embed="rId2"/>
          <a:stretch>
            <a:fillRect/>
          </a:stretch>
        </p:blipFill>
        <p:spPr>
          <a:xfrm>
            <a:off x="7447935" y="589936"/>
            <a:ext cx="4654426" cy="4144295"/>
          </a:xfrm>
          <a:prstGeom prst="rect">
            <a:avLst/>
          </a:prstGeom>
        </p:spPr>
      </p:pic>
    </p:spTree>
    <p:extLst>
      <p:ext uri="{BB962C8B-B14F-4D97-AF65-F5344CB8AC3E}">
        <p14:creationId xmlns:p14="http://schemas.microsoft.com/office/powerpoint/2010/main" val="315050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 xmlns:a16="http://schemas.microsoft.com/office/drawing/2014/main" id="{E4BC29B7-3E50-4102-F652-211072119147}"/>
              </a:ext>
            </a:extLst>
          </p:cNvPr>
          <p:cNvSpPr>
            <a:spLocks noGrp="1"/>
          </p:cNvSpPr>
          <p:nvPr>
            <p:ph sz="half" idx="1"/>
          </p:nvPr>
        </p:nvSpPr>
        <p:spPr>
          <a:xfrm>
            <a:off x="363794" y="221227"/>
            <a:ext cx="6960091" cy="6636774"/>
          </a:xfrm>
        </p:spPr>
        <p:txBody>
          <a:bodyPr>
            <a:normAutofit/>
          </a:bodyPr>
          <a:lstStyle/>
          <a:p>
            <a:pPr marL="0" indent="0">
              <a:buNone/>
            </a:pPr>
            <a:r>
              <a:rPr lang="en-US" b="1" dirty="0"/>
              <a:t>Rules for Source/Sink (External Entities): </a:t>
            </a:r>
          </a:p>
          <a:p>
            <a:pPr marL="0" indent="0">
              <a:buNone/>
            </a:pPr>
            <a:r>
              <a:rPr lang="en-US" dirty="0"/>
              <a:t>1. Data cannot move directly from a </a:t>
            </a:r>
            <a:r>
              <a:rPr lang="en-US" b="1" dirty="0"/>
              <a:t>source</a:t>
            </a:r>
            <a:r>
              <a:rPr lang="en-US" dirty="0"/>
              <a:t> to a </a:t>
            </a:r>
            <a:r>
              <a:rPr lang="en-US" b="1" dirty="0"/>
              <a:t>sink</a:t>
            </a:r>
            <a:r>
              <a:rPr lang="en-US" dirty="0"/>
              <a:t>. </a:t>
            </a:r>
          </a:p>
          <a:p>
            <a:pPr marL="0" indent="0">
              <a:buNone/>
            </a:pPr>
            <a:r>
              <a:rPr lang="en-US" dirty="0"/>
              <a:t>They must be </a:t>
            </a:r>
            <a:r>
              <a:rPr lang="en-US" b="1" dirty="0"/>
              <a:t>moved</a:t>
            </a:r>
            <a:r>
              <a:rPr lang="en-US" dirty="0"/>
              <a:t> by a </a:t>
            </a:r>
            <a:r>
              <a:rPr lang="en-US" b="1" dirty="0"/>
              <a:t>process</a:t>
            </a:r>
            <a:r>
              <a:rPr lang="en-US" dirty="0"/>
              <a:t> if the data are of any concern to our system. </a:t>
            </a:r>
          </a:p>
          <a:p>
            <a:pPr marL="0" indent="0">
              <a:buNone/>
            </a:pPr>
            <a:r>
              <a:rPr lang="en-US" dirty="0"/>
              <a:t>Otherwise, the data flow is not shown on the DFD. </a:t>
            </a:r>
            <a:endParaRPr lang="en-US" b="1" dirty="0"/>
          </a:p>
        </p:txBody>
      </p:sp>
      <p:sp>
        <p:nvSpPr>
          <p:cNvPr id="4" name="Slide Number Placeholder 3">
            <a:extLst>
              <a:ext uri="{FF2B5EF4-FFF2-40B4-BE49-F238E27FC236}">
                <a16:creationId xmlns="" xmlns:a16="http://schemas.microsoft.com/office/drawing/2014/main" id="{B891267B-0943-19B8-19CF-0A2CA6A694ED}"/>
              </a:ext>
            </a:extLst>
          </p:cNvPr>
          <p:cNvSpPr>
            <a:spLocks noGrp="1"/>
          </p:cNvSpPr>
          <p:nvPr>
            <p:ph type="sldNum" sz="quarter" idx="12"/>
          </p:nvPr>
        </p:nvSpPr>
        <p:spPr/>
        <p:txBody>
          <a:bodyPr/>
          <a:lstStyle/>
          <a:p>
            <a:fld id="{09692364-13FC-47D4-9585-56F3A59B99F2}" type="slidenum">
              <a:rPr lang="en-US" smtClean="0"/>
              <a:pPr/>
              <a:t>16</a:t>
            </a:fld>
            <a:endParaRPr lang="en-US" dirty="0"/>
          </a:p>
        </p:txBody>
      </p:sp>
      <p:pic>
        <p:nvPicPr>
          <p:cNvPr id="3" name="Picture 2">
            <a:extLst>
              <a:ext uri="{FF2B5EF4-FFF2-40B4-BE49-F238E27FC236}">
                <a16:creationId xmlns="" xmlns:a16="http://schemas.microsoft.com/office/drawing/2014/main" id="{444899CC-4C2D-35C6-F29F-ECF28D93C9B4}"/>
              </a:ext>
            </a:extLst>
          </p:cNvPr>
          <p:cNvPicPr>
            <a:picLocks noChangeAspect="1"/>
          </p:cNvPicPr>
          <p:nvPr/>
        </p:nvPicPr>
        <p:blipFill>
          <a:blip r:embed="rId2"/>
          <a:stretch>
            <a:fillRect/>
          </a:stretch>
        </p:blipFill>
        <p:spPr>
          <a:xfrm>
            <a:off x="7652015" y="746280"/>
            <a:ext cx="4176191" cy="1760946"/>
          </a:xfrm>
          <a:prstGeom prst="rect">
            <a:avLst/>
          </a:prstGeom>
        </p:spPr>
      </p:pic>
    </p:spTree>
    <p:extLst>
      <p:ext uri="{BB962C8B-B14F-4D97-AF65-F5344CB8AC3E}">
        <p14:creationId xmlns:p14="http://schemas.microsoft.com/office/powerpoint/2010/main" val="210328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 xmlns:a16="http://schemas.microsoft.com/office/drawing/2014/main" id="{E4BC29B7-3E50-4102-F652-211072119147}"/>
              </a:ext>
            </a:extLst>
          </p:cNvPr>
          <p:cNvSpPr>
            <a:spLocks noGrp="1"/>
          </p:cNvSpPr>
          <p:nvPr>
            <p:ph sz="half" idx="1"/>
          </p:nvPr>
        </p:nvSpPr>
        <p:spPr>
          <a:xfrm>
            <a:off x="0" y="0"/>
            <a:ext cx="7536427" cy="6858001"/>
          </a:xfrm>
        </p:spPr>
        <p:txBody>
          <a:bodyPr>
            <a:normAutofit fontScale="92500" lnSpcReduction="10000"/>
          </a:bodyPr>
          <a:lstStyle/>
          <a:p>
            <a:pPr marL="0" indent="0">
              <a:buNone/>
            </a:pPr>
            <a:r>
              <a:rPr lang="en-US" b="1" dirty="0"/>
              <a:t>Rules for Data Flow</a:t>
            </a:r>
          </a:p>
          <a:p>
            <a:pPr marL="514350" indent="-514350">
              <a:buAutoNum type="arabicPeriod"/>
            </a:pPr>
            <a:r>
              <a:rPr lang="en-US" dirty="0"/>
              <a:t>A data flow has only </a:t>
            </a:r>
            <a:r>
              <a:rPr lang="en-US" b="1" dirty="0"/>
              <a:t>one direction </a:t>
            </a:r>
            <a:r>
              <a:rPr lang="en-US" dirty="0"/>
              <a:t>of flow between symbols. </a:t>
            </a:r>
          </a:p>
          <a:p>
            <a:pPr marL="0" indent="0">
              <a:buNone/>
            </a:pPr>
            <a:r>
              <a:rPr lang="en-US" dirty="0"/>
              <a:t>2. A </a:t>
            </a:r>
            <a:r>
              <a:rPr lang="en-US" b="1" dirty="0"/>
              <a:t>fork</a:t>
            </a:r>
            <a:r>
              <a:rPr lang="en-US" dirty="0"/>
              <a:t> in a data flow means that </a:t>
            </a:r>
            <a:r>
              <a:rPr lang="en-US" b="1" dirty="0"/>
              <a:t>exactly</a:t>
            </a:r>
            <a:r>
              <a:rPr lang="en-US" dirty="0"/>
              <a:t> the </a:t>
            </a:r>
            <a:r>
              <a:rPr lang="en-US" b="1" dirty="0"/>
              <a:t>same data going</a:t>
            </a:r>
            <a:r>
              <a:rPr lang="en-US" dirty="0"/>
              <a:t> to </a:t>
            </a:r>
            <a:r>
              <a:rPr lang="en-US" b="1" dirty="0"/>
              <a:t>different</a:t>
            </a:r>
            <a:r>
              <a:rPr lang="en-US" dirty="0"/>
              <a:t> </a:t>
            </a:r>
            <a:r>
              <a:rPr lang="en-US" b="1" dirty="0"/>
              <a:t>locations</a:t>
            </a:r>
            <a:r>
              <a:rPr lang="en-US" dirty="0"/>
              <a:t>(processes, data stores, or sources/sinks) </a:t>
            </a:r>
          </a:p>
          <a:p>
            <a:pPr marL="0" indent="0">
              <a:buNone/>
            </a:pPr>
            <a:r>
              <a:rPr lang="en-US" dirty="0"/>
              <a:t>3. A </a:t>
            </a:r>
            <a:r>
              <a:rPr lang="en-US" b="1" dirty="0"/>
              <a:t>join</a:t>
            </a:r>
            <a:r>
              <a:rPr lang="en-US" dirty="0"/>
              <a:t> in a data flow means that exactly the </a:t>
            </a:r>
            <a:r>
              <a:rPr lang="en-US" b="1" dirty="0"/>
              <a:t>same data come</a:t>
            </a:r>
            <a:r>
              <a:rPr lang="en-US" dirty="0"/>
              <a:t> from different processes, data stores, or sources/sinks to a common </a:t>
            </a:r>
            <a:r>
              <a:rPr lang="en-US" b="1" dirty="0"/>
              <a:t>location</a:t>
            </a:r>
            <a:r>
              <a:rPr lang="en-US" dirty="0"/>
              <a:t>.</a:t>
            </a:r>
          </a:p>
          <a:p>
            <a:pPr marL="0" indent="0">
              <a:buNone/>
            </a:pPr>
            <a:r>
              <a:rPr lang="en-US" dirty="0"/>
              <a:t>4. A data flow </a:t>
            </a:r>
            <a:r>
              <a:rPr lang="en-US" b="1" dirty="0"/>
              <a:t>cannot</a:t>
            </a:r>
            <a:r>
              <a:rPr lang="en-US" dirty="0"/>
              <a:t> go directly back to the </a:t>
            </a:r>
            <a:r>
              <a:rPr lang="en-US" b="1" dirty="0"/>
              <a:t>same</a:t>
            </a:r>
            <a:r>
              <a:rPr lang="en-US" dirty="0"/>
              <a:t> </a:t>
            </a:r>
            <a:r>
              <a:rPr lang="en-US" b="1" dirty="0"/>
              <a:t>process</a:t>
            </a:r>
            <a:r>
              <a:rPr lang="en-US" dirty="0"/>
              <a:t> it </a:t>
            </a:r>
            <a:r>
              <a:rPr lang="en-US" b="1" dirty="0"/>
              <a:t>leaves</a:t>
            </a:r>
            <a:r>
              <a:rPr lang="en-US" dirty="0"/>
              <a:t>. </a:t>
            </a:r>
          </a:p>
          <a:p>
            <a:pPr marL="0" indent="0">
              <a:buNone/>
            </a:pPr>
            <a:r>
              <a:rPr lang="en-US" dirty="0"/>
              <a:t>	At least one other process must handle the data flow, produce some other data flow, and return the original data flow to the beginning process.</a:t>
            </a:r>
          </a:p>
          <a:p>
            <a:pPr marL="0" indent="0">
              <a:buNone/>
            </a:pPr>
            <a:r>
              <a:rPr lang="en-US" dirty="0"/>
              <a:t>5. A data flow to a data store means </a:t>
            </a:r>
            <a:r>
              <a:rPr lang="en-US" b="1" dirty="0"/>
              <a:t>update</a:t>
            </a:r>
            <a:r>
              <a:rPr lang="en-US" dirty="0"/>
              <a:t> (delete or change). </a:t>
            </a:r>
          </a:p>
          <a:p>
            <a:pPr marL="0" indent="0">
              <a:buNone/>
            </a:pPr>
            <a:r>
              <a:rPr lang="en-US" dirty="0"/>
              <a:t>6. A data flow from a data store means retrieve or use.</a:t>
            </a:r>
          </a:p>
        </p:txBody>
      </p:sp>
      <p:sp>
        <p:nvSpPr>
          <p:cNvPr id="4" name="Slide Number Placeholder 3">
            <a:extLst>
              <a:ext uri="{FF2B5EF4-FFF2-40B4-BE49-F238E27FC236}">
                <a16:creationId xmlns="" xmlns:a16="http://schemas.microsoft.com/office/drawing/2014/main" id="{B891267B-0943-19B8-19CF-0A2CA6A694ED}"/>
              </a:ext>
            </a:extLst>
          </p:cNvPr>
          <p:cNvSpPr>
            <a:spLocks noGrp="1"/>
          </p:cNvSpPr>
          <p:nvPr>
            <p:ph type="sldNum" sz="quarter" idx="12"/>
          </p:nvPr>
        </p:nvSpPr>
        <p:spPr/>
        <p:txBody>
          <a:bodyPr/>
          <a:lstStyle/>
          <a:p>
            <a:fld id="{09692364-13FC-47D4-9585-56F3A59B99F2}" type="slidenum">
              <a:rPr lang="en-US" smtClean="0"/>
              <a:pPr/>
              <a:t>17</a:t>
            </a:fld>
            <a:endParaRPr lang="en-US" dirty="0"/>
          </a:p>
        </p:txBody>
      </p:sp>
      <p:pic>
        <p:nvPicPr>
          <p:cNvPr id="3" name="Picture 2">
            <a:extLst>
              <a:ext uri="{FF2B5EF4-FFF2-40B4-BE49-F238E27FC236}">
                <a16:creationId xmlns="" xmlns:a16="http://schemas.microsoft.com/office/drawing/2014/main" id="{CD792C74-0EA9-B7E7-9E2A-72DC49C6242A}"/>
              </a:ext>
            </a:extLst>
          </p:cNvPr>
          <p:cNvPicPr>
            <a:picLocks noChangeAspect="1"/>
          </p:cNvPicPr>
          <p:nvPr/>
        </p:nvPicPr>
        <p:blipFill>
          <a:blip r:embed="rId2"/>
          <a:stretch>
            <a:fillRect/>
          </a:stretch>
        </p:blipFill>
        <p:spPr>
          <a:xfrm>
            <a:off x="7418439" y="-1"/>
            <a:ext cx="4773561" cy="3190185"/>
          </a:xfrm>
          <a:prstGeom prst="rect">
            <a:avLst/>
          </a:prstGeom>
        </p:spPr>
      </p:pic>
      <p:pic>
        <p:nvPicPr>
          <p:cNvPr id="7" name="Picture 6">
            <a:extLst>
              <a:ext uri="{FF2B5EF4-FFF2-40B4-BE49-F238E27FC236}">
                <a16:creationId xmlns="" xmlns:a16="http://schemas.microsoft.com/office/drawing/2014/main" id="{7B28DFC7-2596-2E1F-2EB0-CFBB19FF7497}"/>
              </a:ext>
            </a:extLst>
          </p:cNvPr>
          <p:cNvPicPr>
            <a:picLocks noChangeAspect="1"/>
          </p:cNvPicPr>
          <p:nvPr/>
        </p:nvPicPr>
        <p:blipFill>
          <a:blip r:embed="rId3"/>
          <a:stretch>
            <a:fillRect/>
          </a:stretch>
        </p:blipFill>
        <p:spPr>
          <a:xfrm>
            <a:off x="7536427" y="3190185"/>
            <a:ext cx="4655573" cy="3667815"/>
          </a:xfrm>
          <a:prstGeom prst="rect">
            <a:avLst/>
          </a:prstGeom>
        </p:spPr>
      </p:pic>
    </p:spTree>
    <p:extLst>
      <p:ext uri="{BB962C8B-B14F-4D97-AF65-F5344CB8AC3E}">
        <p14:creationId xmlns:p14="http://schemas.microsoft.com/office/powerpoint/2010/main" val="56409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B51B59-47D8-E276-590C-2B7ADA5F4769}"/>
              </a:ext>
            </a:extLst>
          </p:cNvPr>
          <p:cNvSpPr>
            <a:spLocks noGrp="1"/>
          </p:cNvSpPr>
          <p:nvPr>
            <p:ph type="title"/>
          </p:nvPr>
        </p:nvSpPr>
        <p:spPr/>
        <p:txBody>
          <a:bodyPr>
            <a:normAutofit/>
          </a:bodyPr>
          <a:lstStyle/>
          <a:p>
            <a:r>
              <a:rPr lang="en-US" dirty="0"/>
              <a:t>DFD Levels</a:t>
            </a:r>
            <a:endParaRPr lang="en-US" sz="5400" dirty="0"/>
          </a:p>
        </p:txBody>
      </p:sp>
      <p:sp>
        <p:nvSpPr>
          <p:cNvPr id="3" name="Content Placeholder 2">
            <a:extLst>
              <a:ext uri="{FF2B5EF4-FFF2-40B4-BE49-F238E27FC236}">
                <a16:creationId xmlns="" xmlns:a16="http://schemas.microsoft.com/office/drawing/2014/main" id="{CED87511-32F8-BB76-3F0B-7765D460EE92}"/>
              </a:ext>
            </a:extLst>
          </p:cNvPr>
          <p:cNvSpPr>
            <a:spLocks noGrp="1"/>
          </p:cNvSpPr>
          <p:nvPr>
            <p:ph idx="1"/>
          </p:nvPr>
        </p:nvSpPr>
        <p:spPr>
          <a:xfrm>
            <a:off x="838200" y="1545465"/>
            <a:ext cx="10515600" cy="5067370"/>
          </a:xfrm>
        </p:spPr>
        <p:txBody>
          <a:bodyPr>
            <a:normAutofit/>
          </a:bodyPr>
          <a:lstStyle/>
          <a:p>
            <a:pPr marL="0" indent="0">
              <a:buNone/>
            </a:pPr>
            <a:r>
              <a:rPr lang="en-US" b="1" dirty="0"/>
              <a:t>1. Context Diagram/ Level 0 DFD</a:t>
            </a:r>
          </a:p>
          <a:p>
            <a:r>
              <a:rPr lang="en-US" dirty="0"/>
              <a:t>Overview of the organizational system</a:t>
            </a:r>
          </a:p>
          <a:p>
            <a:r>
              <a:rPr lang="en-US" dirty="0"/>
              <a:t>Contains only </a:t>
            </a:r>
            <a:r>
              <a:rPr lang="en-US" b="1" dirty="0"/>
              <a:t>one process</a:t>
            </a:r>
          </a:p>
          <a:p>
            <a:r>
              <a:rPr lang="en-US" dirty="0"/>
              <a:t>shows the system </a:t>
            </a:r>
            <a:r>
              <a:rPr lang="en-US" b="1" dirty="0"/>
              <a:t>boundaries</a:t>
            </a:r>
            <a:r>
              <a:rPr lang="en-US" dirty="0"/>
              <a:t>, external </a:t>
            </a:r>
            <a:r>
              <a:rPr lang="en-US" b="1" dirty="0"/>
              <a:t>entities</a:t>
            </a:r>
            <a:r>
              <a:rPr lang="en-US" dirty="0"/>
              <a:t> that interact with the system, and major information </a:t>
            </a:r>
            <a:r>
              <a:rPr lang="en-US" b="1" dirty="0"/>
              <a:t>flows</a:t>
            </a:r>
            <a:r>
              <a:rPr lang="en-US" dirty="0"/>
              <a:t> between entities and the system</a:t>
            </a:r>
            <a:endParaRPr lang="en-US" b="1" dirty="0"/>
          </a:p>
          <a:p>
            <a:r>
              <a:rPr lang="en-US" dirty="0"/>
              <a:t>For example, Grading System, Order Processing System, Registration System. </a:t>
            </a:r>
          </a:p>
          <a:p>
            <a:r>
              <a:rPr lang="en-US" dirty="0"/>
              <a:t>The context level diagram gets the number 0 (level zero).</a:t>
            </a:r>
          </a:p>
        </p:txBody>
      </p:sp>
      <p:sp>
        <p:nvSpPr>
          <p:cNvPr id="4" name="Slide Number Placeholder 3">
            <a:extLst>
              <a:ext uri="{FF2B5EF4-FFF2-40B4-BE49-F238E27FC236}">
                <a16:creationId xmlns="" xmlns:a16="http://schemas.microsoft.com/office/drawing/2014/main" id="{5744219E-5F63-CE75-11A3-E5584AA673EA}"/>
              </a:ext>
            </a:extLst>
          </p:cNvPr>
          <p:cNvSpPr>
            <a:spLocks noGrp="1"/>
          </p:cNvSpPr>
          <p:nvPr>
            <p:ph type="sldNum" sz="quarter" idx="12"/>
          </p:nvPr>
        </p:nvSpPr>
        <p:spPr/>
        <p:txBody>
          <a:bodyPr/>
          <a:lstStyle/>
          <a:p>
            <a:fld id="{09692364-13FC-47D4-9585-56F3A59B99F2}" type="slidenum">
              <a:rPr lang="en-US" smtClean="0"/>
              <a:pPr/>
              <a:t>18</a:t>
            </a:fld>
            <a:endParaRPr lang="en-US" dirty="0"/>
          </a:p>
        </p:txBody>
      </p:sp>
    </p:spTree>
    <p:extLst>
      <p:ext uri="{BB962C8B-B14F-4D97-AF65-F5344CB8AC3E}">
        <p14:creationId xmlns:p14="http://schemas.microsoft.com/office/powerpoint/2010/main" val="153345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2F11A01-2F66-E4B8-D4E9-789DEECD16A2}"/>
              </a:ext>
            </a:extLst>
          </p:cNvPr>
          <p:cNvSpPr>
            <a:spLocks noGrp="1"/>
          </p:cNvSpPr>
          <p:nvPr>
            <p:ph type="sldNum" sz="quarter" idx="12"/>
          </p:nvPr>
        </p:nvSpPr>
        <p:spPr/>
        <p:txBody>
          <a:bodyPr/>
          <a:lstStyle/>
          <a:p>
            <a:fld id="{09692364-13FC-47D4-9585-56F3A59B99F2}" type="slidenum">
              <a:rPr lang="en-US" smtClean="0"/>
              <a:pPr/>
              <a:t>19</a:t>
            </a:fld>
            <a:endParaRPr lang="en-US" dirty="0"/>
          </a:p>
        </p:txBody>
      </p:sp>
      <p:sp>
        <p:nvSpPr>
          <p:cNvPr id="8" name="TextBox 7">
            <a:extLst>
              <a:ext uri="{FF2B5EF4-FFF2-40B4-BE49-F238E27FC236}">
                <a16:creationId xmlns="" xmlns:a16="http://schemas.microsoft.com/office/drawing/2014/main" id="{8ECC4DE1-8847-C1AF-753F-87EB8A473029}"/>
              </a:ext>
            </a:extLst>
          </p:cNvPr>
          <p:cNvSpPr txBox="1"/>
          <p:nvPr/>
        </p:nvSpPr>
        <p:spPr>
          <a:xfrm>
            <a:off x="3047999" y="5022909"/>
            <a:ext cx="7363133" cy="461665"/>
          </a:xfrm>
          <a:prstGeom prst="rect">
            <a:avLst/>
          </a:prstGeom>
          <a:noFill/>
        </p:spPr>
        <p:txBody>
          <a:bodyPr wrap="square">
            <a:spAutoFit/>
          </a:bodyPr>
          <a:lstStyle/>
          <a:p>
            <a:r>
              <a:rPr lang="en-US" sz="2400" dirty="0"/>
              <a:t>Figure: Context Diagram/ Level 0 of Food Ordering System </a:t>
            </a:r>
          </a:p>
        </p:txBody>
      </p:sp>
      <p:pic>
        <p:nvPicPr>
          <p:cNvPr id="7" name="Picture 6">
            <a:extLst>
              <a:ext uri="{FF2B5EF4-FFF2-40B4-BE49-F238E27FC236}">
                <a16:creationId xmlns="" xmlns:a16="http://schemas.microsoft.com/office/drawing/2014/main" id="{0F69BC92-43FD-D4E9-F64B-B6AFD52E14BF}"/>
              </a:ext>
            </a:extLst>
          </p:cNvPr>
          <p:cNvPicPr>
            <a:picLocks noChangeAspect="1"/>
          </p:cNvPicPr>
          <p:nvPr/>
        </p:nvPicPr>
        <p:blipFill>
          <a:blip r:embed="rId2"/>
          <a:stretch>
            <a:fillRect/>
          </a:stretch>
        </p:blipFill>
        <p:spPr>
          <a:xfrm>
            <a:off x="1887794" y="1017639"/>
            <a:ext cx="7772399" cy="3468783"/>
          </a:xfrm>
          <a:prstGeom prst="rect">
            <a:avLst/>
          </a:prstGeom>
        </p:spPr>
      </p:pic>
      <p:sp>
        <p:nvSpPr>
          <p:cNvPr id="12" name="TextBox 11">
            <a:extLst>
              <a:ext uri="{FF2B5EF4-FFF2-40B4-BE49-F238E27FC236}">
                <a16:creationId xmlns="" xmlns:a16="http://schemas.microsoft.com/office/drawing/2014/main" id="{AAE6C2B9-4451-480D-8815-8474F5539FE9}"/>
              </a:ext>
            </a:extLst>
          </p:cNvPr>
          <p:cNvSpPr txBox="1"/>
          <p:nvPr/>
        </p:nvSpPr>
        <p:spPr>
          <a:xfrm>
            <a:off x="707924" y="5843273"/>
            <a:ext cx="11371006" cy="461665"/>
          </a:xfrm>
          <a:prstGeom prst="rect">
            <a:avLst/>
          </a:prstGeom>
          <a:noFill/>
        </p:spPr>
        <p:txBody>
          <a:bodyPr wrap="square">
            <a:spAutoFit/>
          </a:bodyPr>
          <a:lstStyle/>
          <a:p>
            <a:r>
              <a:rPr lang="en-US" sz="2400" dirty="0"/>
              <a:t>Note: Only one process symbol and no data stores are shown in context diagram. </a:t>
            </a:r>
          </a:p>
        </p:txBody>
      </p:sp>
    </p:spTree>
    <p:extLst>
      <p:ext uri="{BB962C8B-B14F-4D97-AF65-F5344CB8AC3E}">
        <p14:creationId xmlns:p14="http://schemas.microsoft.com/office/powerpoint/2010/main" val="200377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91DBC6-B57D-74E7-385B-788E4C7FFF49}"/>
              </a:ext>
            </a:extLst>
          </p:cNvPr>
          <p:cNvSpPr>
            <a:spLocks noGrp="1"/>
          </p:cNvSpPr>
          <p:nvPr>
            <p:ph type="title"/>
          </p:nvPr>
        </p:nvSpPr>
        <p:spPr/>
        <p:txBody>
          <a:bodyPr>
            <a:normAutofit/>
          </a:bodyPr>
          <a:lstStyle/>
          <a:p>
            <a:r>
              <a:rPr lang="en-US" sz="3600" b="1" dirty="0"/>
              <a:t>Structuring System Process Requirements</a:t>
            </a:r>
            <a:endParaRPr lang="en-US" sz="2000" b="1" kern="100"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 xmlns:a16="http://schemas.microsoft.com/office/drawing/2014/main" id="{9C8F6E8F-0851-A164-25C5-E6D1CFC32A96}"/>
              </a:ext>
            </a:extLst>
          </p:cNvPr>
          <p:cNvSpPr>
            <a:spLocks noGrp="1"/>
          </p:cNvSpPr>
          <p:nvPr>
            <p:ph idx="1"/>
          </p:nvPr>
        </p:nvSpPr>
        <p:spPr>
          <a:xfrm>
            <a:off x="838200" y="1545465"/>
            <a:ext cx="10515600" cy="5312535"/>
          </a:xfrm>
        </p:spPr>
        <p:txBody>
          <a:bodyPr>
            <a:normAutofit fontScale="92500" lnSpcReduction="20000"/>
          </a:bodyPr>
          <a:lstStyle/>
          <a:p>
            <a:r>
              <a:rPr lang="en-US" b="1" dirty="0"/>
              <a:t>Structured analysis </a:t>
            </a:r>
            <a:r>
              <a:rPr lang="en-US" dirty="0"/>
              <a:t>is a </a:t>
            </a:r>
            <a:r>
              <a:rPr lang="en-US" b="1" dirty="0"/>
              <a:t>set</a:t>
            </a:r>
            <a:r>
              <a:rPr lang="en-US" dirty="0"/>
              <a:t> of </a:t>
            </a:r>
            <a:r>
              <a:rPr lang="en-US" b="1" dirty="0"/>
              <a:t>techniques</a:t>
            </a:r>
            <a:r>
              <a:rPr lang="en-US" dirty="0"/>
              <a:t> and </a:t>
            </a:r>
            <a:r>
              <a:rPr lang="en-US" b="1" dirty="0"/>
              <a:t>graphical tools </a:t>
            </a:r>
            <a:r>
              <a:rPr lang="en-US" dirty="0"/>
              <a:t>that allow the </a:t>
            </a:r>
            <a:r>
              <a:rPr lang="en-US" b="1" dirty="0"/>
              <a:t>analyst</a:t>
            </a:r>
            <a:r>
              <a:rPr lang="en-US" dirty="0"/>
              <a:t> to </a:t>
            </a:r>
            <a:r>
              <a:rPr lang="en-US" b="1" dirty="0"/>
              <a:t>develop</a:t>
            </a:r>
            <a:r>
              <a:rPr lang="en-US" dirty="0"/>
              <a:t> a </a:t>
            </a:r>
            <a:r>
              <a:rPr lang="en-US" b="1" dirty="0"/>
              <a:t>new</a:t>
            </a:r>
            <a:r>
              <a:rPr lang="en-US" dirty="0"/>
              <a:t> kind of </a:t>
            </a:r>
            <a:r>
              <a:rPr lang="en-US" b="1" dirty="0"/>
              <a:t>system</a:t>
            </a:r>
            <a:r>
              <a:rPr lang="en-US" dirty="0"/>
              <a:t> </a:t>
            </a:r>
            <a:r>
              <a:rPr lang="en-US" b="1" dirty="0"/>
              <a:t>specification</a:t>
            </a:r>
            <a:r>
              <a:rPr lang="en-US" dirty="0"/>
              <a:t> that are easily understandable to the user. </a:t>
            </a:r>
          </a:p>
          <a:p>
            <a:pPr lvl="1"/>
            <a:r>
              <a:rPr lang="en-US" sz="2600" dirty="0" err="1"/>
              <a:t>i.e</a:t>
            </a:r>
            <a:r>
              <a:rPr lang="en-US" sz="2600" dirty="0"/>
              <a:t> a set of techniques that allow the analyst to </a:t>
            </a:r>
            <a:r>
              <a:rPr lang="en-US" sz="2600" b="1" dirty="0"/>
              <a:t>design</a:t>
            </a:r>
            <a:r>
              <a:rPr lang="en-US" sz="2600" dirty="0"/>
              <a:t> the proposed system</a:t>
            </a:r>
          </a:p>
          <a:p>
            <a:r>
              <a:rPr lang="en-US" dirty="0"/>
              <a:t>The </a:t>
            </a:r>
            <a:r>
              <a:rPr lang="en-US" b="1" dirty="0"/>
              <a:t>traditional</a:t>
            </a:r>
            <a:r>
              <a:rPr lang="en-US" dirty="0"/>
              <a:t> approach focuses on the </a:t>
            </a:r>
            <a:r>
              <a:rPr lang="en-US" b="1" dirty="0"/>
              <a:t>cost</a:t>
            </a:r>
            <a:r>
              <a:rPr lang="en-US" dirty="0"/>
              <a:t> </a:t>
            </a:r>
            <a:r>
              <a:rPr lang="en-US" b="1" dirty="0"/>
              <a:t>benefits</a:t>
            </a:r>
            <a:r>
              <a:rPr lang="en-US" dirty="0"/>
              <a:t> and </a:t>
            </a:r>
            <a:r>
              <a:rPr lang="en-US" b="1" dirty="0"/>
              <a:t>feasibility</a:t>
            </a:r>
            <a:r>
              <a:rPr lang="en-US" dirty="0"/>
              <a:t> analysis, project </a:t>
            </a:r>
            <a:r>
              <a:rPr lang="en-US" b="1" dirty="0"/>
              <a:t>management</a:t>
            </a:r>
            <a:r>
              <a:rPr lang="en-US" dirty="0"/>
              <a:t>, </a:t>
            </a:r>
            <a:r>
              <a:rPr lang="en-US" b="1" dirty="0"/>
              <a:t>hardware</a:t>
            </a:r>
            <a:r>
              <a:rPr lang="en-US" dirty="0"/>
              <a:t> and </a:t>
            </a:r>
            <a:r>
              <a:rPr lang="en-US" b="1" dirty="0"/>
              <a:t>software</a:t>
            </a:r>
            <a:r>
              <a:rPr lang="en-US" dirty="0"/>
              <a:t> selection and personal consideration. </a:t>
            </a:r>
          </a:p>
          <a:p>
            <a:r>
              <a:rPr lang="en-US" dirty="0"/>
              <a:t>In contrast, structured analysis considers new goals and structured tools for analysis.</a:t>
            </a:r>
          </a:p>
          <a:p>
            <a:r>
              <a:rPr lang="en-US" dirty="0"/>
              <a:t>Structured analysis is a development method for analysis of an </a:t>
            </a:r>
            <a:r>
              <a:rPr lang="en-US" b="1" dirty="0"/>
              <a:t>existing system. </a:t>
            </a:r>
          </a:p>
          <a:p>
            <a:r>
              <a:rPr lang="en-US" dirty="0"/>
              <a:t>The main </a:t>
            </a:r>
            <a:r>
              <a:rPr lang="en-US" b="1" dirty="0"/>
              <a:t>purpose</a:t>
            </a:r>
            <a:r>
              <a:rPr lang="en-US" dirty="0"/>
              <a:t> of structured analysis is to completely understand the </a:t>
            </a:r>
            <a:r>
              <a:rPr lang="en-US" b="1" dirty="0"/>
              <a:t>current system</a:t>
            </a:r>
            <a:r>
              <a:rPr lang="en-US" dirty="0"/>
              <a:t>.</a:t>
            </a:r>
          </a:p>
        </p:txBody>
      </p:sp>
      <p:sp>
        <p:nvSpPr>
          <p:cNvPr id="4" name="Slide Number Placeholder 3">
            <a:extLst>
              <a:ext uri="{FF2B5EF4-FFF2-40B4-BE49-F238E27FC236}">
                <a16:creationId xmlns="" xmlns:a16="http://schemas.microsoft.com/office/drawing/2014/main" id="{189F6469-31A0-0208-044C-564B48CCB8CB}"/>
              </a:ext>
            </a:extLst>
          </p:cNvPr>
          <p:cNvSpPr>
            <a:spLocks noGrp="1"/>
          </p:cNvSpPr>
          <p:nvPr>
            <p:ph type="sldNum" sz="quarter" idx="12"/>
          </p:nvPr>
        </p:nvSpPr>
        <p:spPr/>
        <p:txBody>
          <a:bodyPr/>
          <a:lstStyle/>
          <a:p>
            <a:fld id="{09692364-13FC-47D4-9585-56F3A59B99F2}"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34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169CB8C-F0FB-5F16-D53C-96320B18EC9B}"/>
              </a:ext>
            </a:extLst>
          </p:cNvPr>
          <p:cNvSpPr>
            <a:spLocks noGrp="1"/>
          </p:cNvSpPr>
          <p:nvPr>
            <p:ph idx="1"/>
          </p:nvPr>
        </p:nvSpPr>
        <p:spPr>
          <a:xfrm>
            <a:off x="838200" y="737419"/>
            <a:ext cx="10515600" cy="6120581"/>
          </a:xfrm>
        </p:spPr>
        <p:txBody>
          <a:bodyPr>
            <a:normAutofit/>
          </a:bodyPr>
          <a:lstStyle/>
          <a:p>
            <a:pPr marL="0" indent="0">
              <a:buNone/>
            </a:pPr>
            <a:r>
              <a:rPr lang="en-US" b="1" dirty="0"/>
              <a:t>2. Level-1 DFD </a:t>
            </a:r>
          </a:p>
          <a:p>
            <a:r>
              <a:rPr lang="en-US" dirty="0"/>
              <a:t>shows system’s </a:t>
            </a:r>
            <a:r>
              <a:rPr lang="en-US" b="1" dirty="0"/>
              <a:t>major processes</a:t>
            </a:r>
            <a:r>
              <a:rPr lang="en-US" dirty="0"/>
              <a:t>, </a:t>
            </a:r>
            <a:r>
              <a:rPr lang="en-US" b="1" dirty="0"/>
              <a:t>data flows</a:t>
            </a:r>
            <a:r>
              <a:rPr lang="en-US" dirty="0"/>
              <a:t>, and </a:t>
            </a:r>
            <a:r>
              <a:rPr lang="en-US" b="1" dirty="0"/>
              <a:t>data stores </a:t>
            </a:r>
            <a:r>
              <a:rPr lang="en-US" dirty="0"/>
              <a:t>at a high level of abstraction.</a:t>
            </a:r>
          </a:p>
          <a:p>
            <a:r>
              <a:rPr lang="en-US" dirty="0"/>
              <a:t>Processes are labeled 1.0, 2.0, 3.0etc</a:t>
            </a:r>
          </a:p>
        </p:txBody>
      </p:sp>
      <p:sp>
        <p:nvSpPr>
          <p:cNvPr id="4" name="Slide Number Placeholder 3">
            <a:extLst>
              <a:ext uri="{FF2B5EF4-FFF2-40B4-BE49-F238E27FC236}">
                <a16:creationId xmlns="" xmlns:a16="http://schemas.microsoft.com/office/drawing/2014/main" id="{30C977C3-CCC4-B5FF-6AE4-BC583683CDD3}"/>
              </a:ext>
            </a:extLst>
          </p:cNvPr>
          <p:cNvSpPr>
            <a:spLocks noGrp="1"/>
          </p:cNvSpPr>
          <p:nvPr>
            <p:ph type="sldNum" sz="quarter" idx="12"/>
          </p:nvPr>
        </p:nvSpPr>
        <p:spPr/>
        <p:txBody>
          <a:bodyPr/>
          <a:lstStyle/>
          <a:p>
            <a:fld id="{09692364-13FC-47D4-9585-56F3A59B99F2}" type="slidenum">
              <a:rPr lang="en-US" smtClean="0"/>
              <a:pPr/>
              <a:t>20</a:t>
            </a:fld>
            <a:endParaRPr lang="en-US" dirty="0"/>
          </a:p>
        </p:txBody>
      </p:sp>
    </p:spTree>
    <p:extLst>
      <p:ext uri="{BB962C8B-B14F-4D97-AF65-F5344CB8AC3E}">
        <p14:creationId xmlns:p14="http://schemas.microsoft.com/office/powerpoint/2010/main" val="3365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2F11A01-2F66-E4B8-D4E9-789DEECD16A2}"/>
              </a:ext>
            </a:extLst>
          </p:cNvPr>
          <p:cNvSpPr>
            <a:spLocks noGrp="1"/>
          </p:cNvSpPr>
          <p:nvPr>
            <p:ph type="sldNum" sz="quarter" idx="12"/>
          </p:nvPr>
        </p:nvSpPr>
        <p:spPr/>
        <p:txBody>
          <a:bodyPr/>
          <a:lstStyle/>
          <a:p>
            <a:fld id="{09692364-13FC-47D4-9585-56F3A59B99F2}" type="slidenum">
              <a:rPr lang="en-US" smtClean="0"/>
              <a:pPr/>
              <a:t>21</a:t>
            </a:fld>
            <a:endParaRPr lang="en-US" dirty="0"/>
          </a:p>
        </p:txBody>
      </p:sp>
      <p:sp>
        <p:nvSpPr>
          <p:cNvPr id="8" name="TextBox 7">
            <a:extLst>
              <a:ext uri="{FF2B5EF4-FFF2-40B4-BE49-F238E27FC236}">
                <a16:creationId xmlns="" xmlns:a16="http://schemas.microsoft.com/office/drawing/2014/main" id="{8ECC4DE1-8847-C1AF-753F-87EB8A473029}"/>
              </a:ext>
            </a:extLst>
          </p:cNvPr>
          <p:cNvSpPr txBox="1"/>
          <p:nvPr/>
        </p:nvSpPr>
        <p:spPr>
          <a:xfrm>
            <a:off x="2928783" y="6259810"/>
            <a:ext cx="7363133" cy="461665"/>
          </a:xfrm>
          <a:prstGeom prst="rect">
            <a:avLst/>
          </a:prstGeom>
          <a:noFill/>
        </p:spPr>
        <p:txBody>
          <a:bodyPr wrap="square">
            <a:spAutoFit/>
          </a:bodyPr>
          <a:lstStyle/>
          <a:p>
            <a:r>
              <a:rPr lang="en-US" sz="2400" dirty="0"/>
              <a:t>Figure: Level-1 DFD of Food Ordering System </a:t>
            </a:r>
          </a:p>
        </p:txBody>
      </p:sp>
      <p:pic>
        <p:nvPicPr>
          <p:cNvPr id="3" name="Picture 2">
            <a:extLst>
              <a:ext uri="{FF2B5EF4-FFF2-40B4-BE49-F238E27FC236}">
                <a16:creationId xmlns="" xmlns:a16="http://schemas.microsoft.com/office/drawing/2014/main" id="{E8146C54-778C-89DB-060E-D1916D358035}"/>
              </a:ext>
            </a:extLst>
          </p:cNvPr>
          <p:cNvPicPr>
            <a:picLocks noChangeAspect="1"/>
          </p:cNvPicPr>
          <p:nvPr/>
        </p:nvPicPr>
        <p:blipFill>
          <a:blip r:embed="rId2"/>
          <a:stretch>
            <a:fillRect/>
          </a:stretch>
        </p:blipFill>
        <p:spPr>
          <a:xfrm>
            <a:off x="2138517" y="136524"/>
            <a:ext cx="7713406" cy="6123286"/>
          </a:xfrm>
          <a:prstGeom prst="rect">
            <a:avLst/>
          </a:prstGeom>
        </p:spPr>
      </p:pic>
    </p:spTree>
    <p:extLst>
      <p:ext uri="{BB962C8B-B14F-4D97-AF65-F5344CB8AC3E}">
        <p14:creationId xmlns:p14="http://schemas.microsoft.com/office/powerpoint/2010/main" val="94256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169CB8C-F0FB-5F16-D53C-96320B18EC9B}"/>
              </a:ext>
            </a:extLst>
          </p:cNvPr>
          <p:cNvSpPr>
            <a:spLocks noGrp="1"/>
          </p:cNvSpPr>
          <p:nvPr>
            <p:ph idx="1"/>
          </p:nvPr>
        </p:nvSpPr>
        <p:spPr>
          <a:xfrm>
            <a:off x="838200" y="357809"/>
            <a:ext cx="10515600" cy="6500191"/>
          </a:xfrm>
        </p:spPr>
        <p:txBody>
          <a:bodyPr>
            <a:normAutofit/>
          </a:bodyPr>
          <a:lstStyle/>
          <a:p>
            <a:pPr marL="0" indent="0">
              <a:buNone/>
            </a:pPr>
            <a:r>
              <a:rPr lang="en-US" dirty="0"/>
              <a:t>3. </a:t>
            </a:r>
            <a:r>
              <a:rPr lang="en-US" b="1" dirty="0"/>
              <a:t>Level-2 DFD </a:t>
            </a:r>
            <a:endParaRPr lang="en-US" dirty="0"/>
          </a:p>
          <a:p>
            <a:r>
              <a:rPr lang="en-US" dirty="0"/>
              <a:t>shows the </a:t>
            </a:r>
            <a:r>
              <a:rPr lang="en-US" b="1" dirty="0"/>
              <a:t>sub-processes</a:t>
            </a:r>
            <a:r>
              <a:rPr lang="en-US" dirty="0"/>
              <a:t> of one of the processes in the </a:t>
            </a:r>
            <a:r>
              <a:rPr lang="en-US" b="1" dirty="0"/>
              <a:t>Level-1 DFD</a:t>
            </a:r>
            <a:r>
              <a:rPr lang="en-US" dirty="0"/>
              <a:t>.</a:t>
            </a:r>
          </a:p>
          <a:p>
            <a:r>
              <a:rPr lang="en-US" dirty="0"/>
              <a:t>Results from decomposition of Level 1 diagram</a:t>
            </a:r>
          </a:p>
          <a:p>
            <a:r>
              <a:rPr lang="en-US" dirty="0"/>
              <a:t>Processes are labeled 1.1, 1.2. …, 2.1, 2.2. ….4.1, 4.2. …., </a:t>
            </a:r>
            <a:r>
              <a:rPr lang="en-US" dirty="0" err="1"/>
              <a:t>etc</a:t>
            </a:r>
            <a:endParaRPr lang="en-US" dirty="0"/>
          </a:p>
        </p:txBody>
      </p:sp>
      <p:sp>
        <p:nvSpPr>
          <p:cNvPr id="4" name="Slide Number Placeholder 3">
            <a:extLst>
              <a:ext uri="{FF2B5EF4-FFF2-40B4-BE49-F238E27FC236}">
                <a16:creationId xmlns="" xmlns:a16="http://schemas.microsoft.com/office/drawing/2014/main" id="{30C977C3-CCC4-B5FF-6AE4-BC583683CDD3}"/>
              </a:ext>
            </a:extLst>
          </p:cNvPr>
          <p:cNvSpPr>
            <a:spLocks noGrp="1"/>
          </p:cNvSpPr>
          <p:nvPr>
            <p:ph type="sldNum" sz="quarter" idx="12"/>
          </p:nvPr>
        </p:nvSpPr>
        <p:spPr/>
        <p:txBody>
          <a:bodyPr/>
          <a:lstStyle/>
          <a:p>
            <a:fld id="{09692364-13FC-47D4-9585-56F3A59B99F2}" type="slidenum">
              <a:rPr lang="en-US" smtClean="0"/>
              <a:pPr/>
              <a:t>22</a:t>
            </a:fld>
            <a:endParaRPr lang="en-US" dirty="0"/>
          </a:p>
        </p:txBody>
      </p:sp>
    </p:spTree>
    <p:extLst>
      <p:ext uri="{BB962C8B-B14F-4D97-AF65-F5344CB8AC3E}">
        <p14:creationId xmlns:p14="http://schemas.microsoft.com/office/powerpoint/2010/main" val="161816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2F11A01-2F66-E4B8-D4E9-789DEECD16A2}"/>
              </a:ext>
            </a:extLst>
          </p:cNvPr>
          <p:cNvSpPr>
            <a:spLocks noGrp="1"/>
          </p:cNvSpPr>
          <p:nvPr>
            <p:ph type="sldNum" sz="quarter" idx="12"/>
          </p:nvPr>
        </p:nvSpPr>
        <p:spPr/>
        <p:txBody>
          <a:bodyPr/>
          <a:lstStyle/>
          <a:p>
            <a:fld id="{09692364-13FC-47D4-9585-56F3A59B99F2}" type="slidenum">
              <a:rPr lang="en-US" smtClean="0"/>
              <a:pPr/>
              <a:t>23</a:t>
            </a:fld>
            <a:endParaRPr lang="en-US" dirty="0"/>
          </a:p>
        </p:txBody>
      </p:sp>
      <p:sp>
        <p:nvSpPr>
          <p:cNvPr id="8" name="TextBox 7">
            <a:extLst>
              <a:ext uri="{FF2B5EF4-FFF2-40B4-BE49-F238E27FC236}">
                <a16:creationId xmlns="" xmlns:a16="http://schemas.microsoft.com/office/drawing/2014/main" id="{8ECC4DE1-8847-C1AF-753F-87EB8A473029}"/>
              </a:ext>
            </a:extLst>
          </p:cNvPr>
          <p:cNvSpPr txBox="1"/>
          <p:nvPr/>
        </p:nvSpPr>
        <p:spPr>
          <a:xfrm>
            <a:off x="421557" y="5852565"/>
            <a:ext cx="10772469" cy="461665"/>
          </a:xfrm>
          <a:prstGeom prst="rect">
            <a:avLst/>
          </a:prstGeom>
          <a:noFill/>
        </p:spPr>
        <p:txBody>
          <a:bodyPr wrap="square">
            <a:spAutoFit/>
          </a:bodyPr>
          <a:lstStyle/>
          <a:p>
            <a:r>
              <a:rPr lang="en-US" sz="2400" dirty="0"/>
              <a:t>Fig: Level-2 DFD Showing Decomposition of Process 1.0 from the Level-1 Diagram </a:t>
            </a:r>
          </a:p>
        </p:txBody>
      </p:sp>
      <p:pic>
        <p:nvPicPr>
          <p:cNvPr id="6" name="Picture 5">
            <a:extLst>
              <a:ext uri="{FF2B5EF4-FFF2-40B4-BE49-F238E27FC236}">
                <a16:creationId xmlns="" xmlns:a16="http://schemas.microsoft.com/office/drawing/2014/main" id="{11EF04D6-20DA-CAFA-A05B-1D9C1C3DE9CD}"/>
              </a:ext>
            </a:extLst>
          </p:cNvPr>
          <p:cNvPicPr>
            <a:picLocks noChangeAspect="1"/>
          </p:cNvPicPr>
          <p:nvPr/>
        </p:nvPicPr>
        <p:blipFill>
          <a:blip r:embed="rId2"/>
          <a:stretch>
            <a:fillRect/>
          </a:stretch>
        </p:blipFill>
        <p:spPr>
          <a:xfrm>
            <a:off x="421557" y="589936"/>
            <a:ext cx="10035049" cy="5324168"/>
          </a:xfrm>
          <a:prstGeom prst="rect">
            <a:avLst/>
          </a:prstGeom>
        </p:spPr>
      </p:pic>
    </p:spTree>
    <p:extLst>
      <p:ext uri="{BB962C8B-B14F-4D97-AF65-F5344CB8AC3E}">
        <p14:creationId xmlns:p14="http://schemas.microsoft.com/office/powerpoint/2010/main" val="2164791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2F11A01-2F66-E4B8-D4E9-789DEECD16A2}"/>
              </a:ext>
            </a:extLst>
          </p:cNvPr>
          <p:cNvSpPr>
            <a:spLocks noGrp="1"/>
          </p:cNvSpPr>
          <p:nvPr>
            <p:ph type="sldNum" sz="quarter" idx="12"/>
          </p:nvPr>
        </p:nvSpPr>
        <p:spPr/>
        <p:txBody>
          <a:bodyPr/>
          <a:lstStyle/>
          <a:p>
            <a:fld id="{09692364-13FC-47D4-9585-56F3A59B99F2}" type="slidenum">
              <a:rPr lang="en-US" smtClean="0"/>
              <a:pPr/>
              <a:t>24</a:t>
            </a:fld>
            <a:endParaRPr lang="en-US" dirty="0"/>
          </a:p>
        </p:txBody>
      </p:sp>
      <p:pic>
        <p:nvPicPr>
          <p:cNvPr id="12" name="Picture 11">
            <a:extLst>
              <a:ext uri="{FF2B5EF4-FFF2-40B4-BE49-F238E27FC236}">
                <a16:creationId xmlns="" xmlns:a16="http://schemas.microsoft.com/office/drawing/2014/main" id="{82EFB3F5-9D93-63B1-C826-4F0665139349}"/>
              </a:ext>
            </a:extLst>
          </p:cNvPr>
          <p:cNvPicPr>
            <a:picLocks noChangeAspect="1"/>
          </p:cNvPicPr>
          <p:nvPr/>
        </p:nvPicPr>
        <p:blipFill>
          <a:blip r:embed="rId2"/>
          <a:stretch>
            <a:fillRect/>
          </a:stretch>
        </p:blipFill>
        <p:spPr>
          <a:xfrm>
            <a:off x="2212259" y="412955"/>
            <a:ext cx="8575108" cy="5279922"/>
          </a:xfrm>
          <a:prstGeom prst="rect">
            <a:avLst/>
          </a:prstGeom>
        </p:spPr>
      </p:pic>
      <p:sp>
        <p:nvSpPr>
          <p:cNvPr id="3" name="TextBox 2">
            <a:extLst>
              <a:ext uri="{FF2B5EF4-FFF2-40B4-BE49-F238E27FC236}">
                <a16:creationId xmlns="" xmlns:a16="http://schemas.microsoft.com/office/drawing/2014/main" id="{AA415AF4-B002-8037-2FDB-129931C71D28}"/>
              </a:ext>
            </a:extLst>
          </p:cNvPr>
          <p:cNvSpPr txBox="1"/>
          <p:nvPr/>
        </p:nvSpPr>
        <p:spPr>
          <a:xfrm>
            <a:off x="421557" y="5852565"/>
            <a:ext cx="10772469" cy="461665"/>
          </a:xfrm>
          <a:prstGeom prst="rect">
            <a:avLst/>
          </a:prstGeom>
          <a:noFill/>
        </p:spPr>
        <p:txBody>
          <a:bodyPr wrap="square">
            <a:spAutoFit/>
          </a:bodyPr>
          <a:lstStyle/>
          <a:p>
            <a:r>
              <a:rPr lang="en-US" sz="2400" dirty="0"/>
              <a:t>Fig: Level-2 DFD Showing Decomposition of Process 4.0 from the Level-1 Diagram </a:t>
            </a:r>
          </a:p>
        </p:txBody>
      </p:sp>
    </p:spTree>
    <p:extLst>
      <p:ext uri="{BB962C8B-B14F-4D97-AF65-F5344CB8AC3E}">
        <p14:creationId xmlns:p14="http://schemas.microsoft.com/office/powerpoint/2010/main" val="136278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169CB8C-F0FB-5F16-D53C-96320B18EC9B}"/>
              </a:ext>
            </a:extLst>
          </p:cNvPr>
          <p:cNvSpPr>
            <a:spLocks noGrp="1"/>
          </p:cNvSpPr>
          <p:nvPr>
            <p:ph idx="1"/>
          </p:nvPr>
        </p:nvSpPr>
        <p:spPr>
          <a:xfrm>
            <a:off x="838200" y="516194"/>
            <a:ext cx="10515600" cy="6341806"/>
          </a:xfrm>
        </p:spPr>
        <p:txBody>
          <a:bodyPr>
            <a:normAutofit/>
          </a:bodyPr>
          <a:lstStyle/>
          <a:p>
            <a:pPr marL="0" indent="0">
              <a:buNone/>
            </a:pPr>
            <a:r>
              <a:rPr lang="en-US" b="1" dirty="0"/>
              <a:t>4. Level-n DFD </a:t>
            </a:r>
          </a:p>
          <a:p>
            <a:r>
              <a:rPr lang="en-US" dirty="0"/>
              <a:t>shows the sub-processes of one of the processes in the Level n-1 DFD.</a:t>
            </a:r>
            <a:endParaRPr lang="en-US" b="1" dirty="0"/>
          </a:p>
          <a:p>
            <a:r>
              <a:rPr lang="en-US" dirty="0"/>
              <a:t>Results from decomposition of Level n-1 diagram</a:t>
            </a:r>
          </a:p>
          <a:p>
            <a:r>
              <a:rPr lang="en-US" dirty="0"/>
              <a:t>Processes are labeled 4.3.1, 4.3.2, </a:t>
            </a:r>
            <a:r>
              <a:rPr lang="en-US" dirty="0" err="1"/>
              <a:t>etc</a:t>
            </a:r>
            <a:endParaRPr lang="en-US" dirty="0"/>
          </a:p>
        </p:txBody>
      </p:sp>
      <p:sp>
        <p:nvSpPr>
          <p:cNvPr id="4" name="Slide Number Placeholder 3">
            <a:extLst>
              <a:ext uri="{FF2B5EF4-FFF2-40B4-BE49-F238E27FC236}">
                <a16:creationId xmlns="" xmlns:a16="http://schemas.microsoft.com/office/drawing/2014/main" id="{30C977C3-CCC4-B5FF-6AE4-BC583683CDD3}"/>
              </a:ext>
            </a:extLst>
          </p:cNvPr>
          <p:cNvSpPr>
            <a:spLocks noGrp="1"/>
          </p:cNvSpPr>
          <p:nvPr>
            <p:ph type="sldNum" sz="quarter" idx="12"/>
          </p:nvPr>
        </p:nvSpPr>
        <p:spPr/>
        <p:txBody>
          <a:bodyPr/>
          <a:lstStyle/>
          <a:p>
            <a:fld id="{09692364-13FC-47D4-9585-56F3A59B99F2}" type="slidenum">
              <a:rPr lang="en-US" smtClean="0"/>
              <a:pPr/>
              <a:t>25</a:t>
            </a:fld>
            <a:endParaRPr lang="en-US" dirty="0"/>
          </a:p>
        </p:txBody>
      </p:sp>
      <p:pic>
        <p:nvPicPr>
          <p:cNvPr id="5" name="Picture 4">
            <a:extLst>
              <a:ext uri="{FF2B5EF4-FFF2-40B4-BE49-F238E27FC236}">
                <a16:creationId xmlns="" xmlns:a16="http://schemas.microsoft.com/office/drawing/2014/main" id="{A0844411-0535-3809-BE36-64DB9A73D121}"/>
              </a:ext>
            </a:extLst>
          </p:cNvPr>
          <p:cNvPicPr>
            <a:picLocks noChangeAspect="1"/>
          </p:cNvPicPr>
          <p:nvPr/>
        </p:nvPicPr>
        <p:blipFill>
          <a:blip r:embed="rId2"/>
          <a:stretch>
            <a:fillRect/>
          </a:stretch>
        </p:blipFill>
        <p:spPr>
          <a:xfrm>
            <a:off x="2227007" y="2942697"/>
            <a:ext cx="7049728" cy="2381470"/>
          </a:xfrm>
          <a:prstGeom prst="rect">
            <a:avLst/>
          </a:prstGeom>
        </p:spPr>
      </p:pic>
      <p:sp>
        <p:nvSpPr>
          <p:cNvPr id="7" name="TextBox 6">
            <a:extLst>
              <a:ext uri="{FF2B5EF4-FFF2-40B4-BE49-F238E27FC236}">
                <a16:creationId xmlns="" xmlns:a16="http://schemas.microsoft.com/office/drawing/2014/main" id="{4BF43730-8F2C-15E0-F729-DDFF14C544D9}"/>
              </a:ext>
            </a:extLst>
          </p:cNvPr>
          <p:cNvSpPr txBox="1"/>
          <p:nvPr/>
        </p:nvSpPr>
        <p:spPr>
          <a:xfrm>
            <a:off x="545691" y="5695475"/>
            <a:ext cx="11400504" cy="400110"/>
          </a:xfrm>
          <a:prstGeom prst="rect">
            <a:avLst/>
          </a:prstGeom>
          <a:noFill/>
        </p:spPr>
        <p:txBody>
          <a:bodyPr wrap="square">
            <a:spAutoFit/>
          </a:bodyPr>
          <a:lstStyle/>
          <a:p>
            <a:r>
              <a:rPr lang="en-US" sz="2000" dirty="0"/>
              <a:t>Fig: Level-3 DFD Showing the Decomposition of Process 4.3 from the Level-2 Diagram for Process 4.</a:t>
            </a:r>
          </a:p>
        </p:txBody>
      </p:sp>
    </p:spTree>
    <p:extLst>
      <p:ext uri="{BB962C8B-B14F-4D97-AF65-F5344CB8AC3E}">
        <p14:creationId xmlns:p14="http://schemas.microsoft.com/office/powerpoint/2010/main" val="9879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7D23B4-8A32-EB50-ED22-201DE04C90B6}"/>
              </a:ext>
            </a:extLst>
          </p:cNvPr>
          <p:cNvSpPr>
            <a:spLocks noGrp="1"/>
          </p:cNvSpPr>
          <p:nvPr>
            <p:ph type="title"/>
          </p:nvPr>
        </p:nvSpPr>
        <p:spPr>
          <a:xfrm>
            <a:off x="762000" y="0"/>
            <a:ext cx="10515600" cy="1325563"/>
          </a:xfrm>
        </p:spPr>
        <p:txBody>
          <a:bodyPr>
            <a:normAutofit/>
          </a:bodyPr>
          <a:lstStyle/>
          <a:p>
            <a:r>
              <a:rPr lang="en-US" dirty="0"/>
              <a:t>Logical DFD vs. Physical DFD</a:t>
            </a:r>
          </a:p>
        </p:txBody>
      </p:sp>
      <p:sp>
        <p:nvSpPr>
          <p:cNvPr id="7" name="Content Placeholder 6">
            <a:extLst>
              <a:ext uri="{FF2B5EF4-FFF2-40B4-BE49-F238E27FC236}">
                <a16:creationId xmlns="" xmlns:a16="http://schemas.microsoft.com/office/drawing/2014/main" id="{9597F4DC-14AC-8082-84BE-D6360304E082}"/>
              </a:ext>
            </a:extLst>
          </p:cNvPr>
          <p:cNvSpPr>
            <a:spLocks noGrp="1"/>
          </p:cNvSpPr>
          <p:nvPr>
            <p:ph sz="half" idx="1"/>
          </p:nvPr>
        </p:nvSpPr>
        <p:spPr>
          <a:xfrm>
            <a:off x="0" y="1325562"/>
            <a:ext cx="6019800" cy="5532437"/>
          </a:xfrm>
        </p:spPr>
        <p:txBody>
          <a:bodyPr>
            <a:normAutofit/>
          </a:bodyPr>
          <a:lstStyle/>
          <a:p>
            <a:r>
              <a:rPr lang="en-US" dirty="0"/>
              <a:t>A </a:t>
            </a:r>
            <a:r>
              <a:rPr lang="en-US" b="1" dirty="0"/>
              <a:t>Logical DFD </a:t>
            </a:r>
            <a:r>
              <a:rPr lang="en-US" dirty="0"/>
              <a:t>focuses on the business and </a:t>
            </a:r>
            <a:r>
              <a:rPr lang="en-US" b="1" dirty="0"/>
              <a:t>how the business operates.</a:t>
            </a:r>
          </a:p>
          <a:p>
            <a:r>
              <a:rPr lang="en-US" dirty="0"/>
              <a:t>not concerned with how the system will be constructed.</a:t>
            </a:r>
          </a:p>
          <a:p>
            <a:r>
              <a:rPr lang="en-US" dirty="0"/>
              <a:t>makes it easier to communicate for the </a:t>
            </a:r>
            <a:r>
              <a:rPr lang="en-US" b="1" dirty="0"/>
              <a:t>employees</a:t>
            </a:r>
            <a:r>
              <a:rPr lang="en-US" dirty="0"/>
              <a:t> of an organization,</a:t>
            </a:r>
          </a:p>
          <a:p>
            <a:pPr lvl="1"/>
            <a:r>
              <a:rPr lang="en-US" dirty="0"/>
              <a:t>leads to more stable systems, </a:t>
            </a:r>
          </a:p>
          <a:p>
            <a:pPr lvl="1"/>
            <a:r>
              <a:rPr lang="en-US" dirty="0"/>
              <a:t>allows for better understanding of the system by analysts, </a:t>
            </a:r>
          </a:p>
          <a:p>
            <a:pPr lvl="1"/>
            <a:r>
              <a:rPr lang="en-US" dirty="0"/>
              <a:t>is flexible and easy to maintain, and allows the user to remove redundancies easily</a:t>
            </a:r>
          </a:p>
          <a:p>
            <a:endParaRPr lang="en-US" b="1" dirty="0"/>
          </a:p>
        </p:txBody>
      </p:sp>
      <p:sp>
        <p:nvSpPr>
          <p:cNvPr id="8" name="Content Placeholder 7">
            <a:extLst>
              <a:ext uri="{FF2B5EF4-FFF2-40B4-BE49-F238E27FC236}">
                <a16:creationId xmlns="" xmlns:a16="http://schemas.microsoft.com/office/drawing/2014/main" id="{F771F9CB-CFCC-CFBB-0926-8701164D5B6B}"/>
              </a:ext>
            </a:extLst>
          </p:cNvPr>
          <p:cNvSpPr>
            <a:spLocks noGrp="1"/>
          </p:cNvSpPr>
          <p:nvPr>
            <p:ph sz="half" idx="2"/>
          </p:nvPr>
        </p:nvSpPr>
        <p:spPr>
          <a:xfrm>
            <a:off x="6172200" y="1325563"/>
            <a:ext cx="6019800" cy="5635676"/>
          </a:xfrm>
        </p:spPr>
        <p:txBody>
          <a:bodyPr>
            <a:normAutofit/>
          </a:bodyPr>
          <a:lstStyle/>
          <a:p>
            <a:r>
              <a:rPr lang="en-US" dirty="0"/>
              <a:t>A </a:t>
            </a:r>
            <a:r>
              <a:rPr lang="en-US" b="1" dirty="0"/>
              <a:t>Physical DFD </a:t>
            </a:r>
            <a:r>
              <a:rPr lang="en-US" dirty="0"/>
              <a:t>shows how the </a:t>
            </a:r>
            <a:r>
              <a:rPr lang="en-US" b="1" dirty="0"/>
              <a:t>system</a:t>
            </a:r>
            <a:r>
              <a:rPr lang="en-US" dirty="0"/>
              <a:t> will be </a:t>
            </a:r>
            <a:r>
              <a:rPr lang="en-US" b="1" dirty="0"/>
              <a:t>implemented</a:t>
            </a:r>
            <a:r>
              <a:rPr lang="en-US" dirty="0"/>
              <a:t>, including the hardware, software, files, and people in the</a:t>
            </a:r>
          </a:p>
          <a:p>
            <a:r>
              <a:rPr lang="en-US" dirty="0"/>
              <a:t>gives </a:t>
            </a:r>
            <a:r>
              <a:rPr lang="en-US" b="1" dirty="0"/>
              <a:t>detailed</a:t>
            </a:r>
            <a:r>
              <a:rPr lang="en-US" dirty="0"/>
              <a:t> description of </a:t>
            </a:r>
            <a:r>
              <a:rPr lang="en-US" b="1" dirty="0"/>
              <a:t>processes</a:t>
            </a:r>
            <a:r>
              <a:rPr lang="en-US" dirty="0"/>
              <a:t>, </a:t>
            </a:r>
          </a:p>
          <a:p>
            <a:r>
              <a:rPr lang="en-US" b="1" dirty="0"/>
              <a:t>identifies</a:t>
            </a:r>
            <a:r>
              <a:rPr lang="en-US" dirty="0"/>
              <a:t> temporary </a:t>
            </a:r>
            <a:r>
              <a:rPr lang="en-US" b="1" dirty="0"/>
              <a:t>data stores</a:t>
            </a:r>
            <a:r>
              <a:rPr lang="en-US" dirty="0"/>
              <a:t>, </a:t>
            </a:r>
          </a:p>
          <a:p>
            <a:r>
              <a:rPr lang="en-US" dirty="0"/>
              <a:t>and </a:t>
            </a:r>
            <a:r>
              <a:rPr lang="en-US" b="1" dirty="0"/>
              <a:t>adds</a:t>
            </a:r>
            <a:r>
              <a:rPr lang="en-US" dirty="0"/>
              <a:t> more </a:t>
            </a:r>
            <a:r>
              <a:rPr lang="en-US" b="1" dirty="0"/>
              <a:t>controls</a:t>
            </a:r>
            <a:r>
              <a:rPr lang="en-US" dirty="0"/>
              <a:t> to make the system more efficient and simple. </a:t>
            </a:r>
          </a:p>
          <a:p>
            <a:r>
              <a:rPr lang="en-US" dirty="0"/>
              <a:t>provides clear on division between manual and automated processes,</a:t>
            </a:r>
          </a:p>
        </p:txBody>
      </p:sp>
      <p:sp>
        <p:nvSpPr>
          <p:cNvPr id="4" name="Slide Number Placeholder 3">
            <a:extLst>
              <a:ext uri="{FF2B5EF4-FFF2-40B4-BE49-F238E27FC236}">
                <a16:creationId xmlns="" xmlns:a16="http://schemas.microsoft.com/office/drawing/2014/main" id="{8EC6F315-82E8-9EEC-97FC-71858BBAF5A3}"/>
              </a:ext>
            </a:extLst>
          </p:cNvPr>
          <p:cNvSpPr>
            <a:spLocks noGrp="1"/>
          </p:cNvSpPr>
          <p:nvPr>
            <p:ph type="sldNum" sz="quarter" idx="12"/>
          </p:nvPr>
        </p:nvSpPr>
        <p:spPr/>
        <p:txBody>
          <a:bodyPr/>
          <a:lstStyle/>
          <a:p>
            <a:fld id="{09692364-13FC-47D4-9585-56F3A59B99F2}" type="slidenum">
              <a:rPr lang="en-US" smtClean="0"/>
              <a:pPr/>
              <a:t>26</a:t>
            </a:fld>
            <a:endParaRPr lang="en-US" dirty="0"/>
          </a:p>
        </p:txBody>
      </p:sp>
    </p:spTree>
    <p:extLst>
      <p:ext uri="{BB962C8B-B14F-4D97-AF65-F5344CB8AC3E}">
        <p14:creationId xmlns:p14="http://schemas.microsoft.com/office/powerpoint/2010/main" val="306586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2C619F8B-A195-85E8-604D-9D1C1D37A305}"/>
              </a:ext>
            </a:extLst>
          </p:cNvPr>
          <p:cNvSpPr>
            <a:spLocks noGrp="1"/>
          </p:cNvSpPr>
          <p:nvPr>
            <p:ph type="sldNum" sz="quarter" idx="12"/>
          </p:nvPr>
        </p:nvSpPr>
        <p:spPr/>
        <p:txBody>
          <a:bodyPr/>
          <a:lstStyle/>
          <a:p>
            <a:fld id="{09692364-13FC-47D4-9585-56F3A59B99F2}" type="slidenum">
              <a:rPr lang="en-US" smtClean="0"/>
              <a:t>27</a:t>
            </a:fld>
            <a:endParaRPr lang="en-US"/>
          </a:p>
        </p:txBody>
      </p:sp>
      <p:pic>
        <p:nvPicPr>
          <p:cNvPr id="7" name="Picture 6">
            <a:extLst>
              <a:ext uri="{FF2B5EF4-FFF2-40B4-BE49-F238E27FC236}">
                <a16:creationId xmlns="" xmlns:a16="http://schemas.microsoft.com/office/drawing/2014/main" id="{0A7DC221-DA45-428B-2575-F48A85C55637}"/>
              </a:ext>
            </a:extLst>
          </p:cNvPr>
          <p:cNvPicPr>
            <a:picLocks noChangeAspect="1"/>
          </p:cNvPicPr>
          <p:nvPr/>
        </p:nvPicPr>
        <p:blipFill>
          <a:blip r:embed="rId2"/>
          <a:stretch>
            <a:fillRect/>
          </a:stretch>
        </p:blipFill>
        <p:spPr>
          <a:xfrm>
            <a:off x="2094271" y="339213"/>
            <a:ext cx="7374194" cy="2968541"/>
          </a:xfrm>
          <a:prstGeom prst="rect">
            <a:avLst/>
          </a:prstGeom>
        </p:spPr>
      </p:pic>
      <p:pic>
        <p:nvPicPr>
          <p:cNvPr id="9" name="Picture 8">
            <a:extLst>
              <a:ext uri="{FF2B5EF4-FFF2-40B4-BE49-F238E27FC236}">
                <a16:creationId xmlns="" xmlns:a16="http://schemas.microsoft.com/office/drawing/2014/main" id="{86772EB7-E1E8-20D3-D16E-D412679D6AAC}"/>
              </a:ext>
            </a:extLst>
          </p:cNvPr>
          <p:cNvPicPr>
            <a:picLocks noChangeAspect="1"/>
          </p:cNvPicPr>
          <p:nvPr/>
        </p:nvPicPr>
        <p:blipFill>
          <a:blip r:embed="rId3"/>
          <a:stretch>
            <a:fillRect/>
          </a:stretch>
        </p:blipFill>
        <p:spPr>
          <a:xfrm>
            <a:off x="2212258" y="3550247"/>
            <a:ext cx="7536426" cy="3171228"/>
          </a:xfrm>
          <a:prstGeom prst="rect">
            <a:avLst/>
          </a:prstGeom>
        </p:spPr>
      </p:pic>
    </p:spTree>
    <p:extLst>
      <p:ext uri="{BB962C8B-B14F-4D97-AF65-F5344CB8AC3E}">
        <p14:creationId xmlns:p14="http://schemas.microsoft.com/office/powerpoint/2010/main" val="3975671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478CEB-C4FF-98F6-21A0-4373F2B7E4B7}"/>
              </a:ext>
            </a:extLst>
          </p:cNvPr>
          <p:cNvSpPr>
            <a:spLocks noGrp="1"/>
          </p:cNvSpPr>
          <p:nvPr>
            <p:ph type="title"/>
          </p:nvPr>
        </p:nvSpPr>
        <p:spPr/>
        <p:txBody>
          <a:bodyPr>
            <a:normAutofit/>
          </a:bodyPr>
          <a:lstStyle/>
          <a:p>
            <a:r>
              <a:rPr lang="en-US" dirty="0"/>
              <a:t>Logical Modeling</a:t>
            </a:r>
          </a:p>
        </p:txBody>
      </p:sp>
      <p:sp>
        <p:nvSpPr>
          <p:cNvPr id="3" name="Content Placeholder 2">
            <a:extLst>
              <a:ext uri="{FF2B5EF4-FFF2-40B4-BE49-F238E27FC236}">
                <a16:creationId xmlns="" xmlns:a16="http://schemas.microsoft.com/office/drawing/2014/main" id="{7A8C2CFE-2073-9EB3-6CEC-93396433C8D0}"/>
              </a:ext>
            </a:extLst>
          </p:cNvPr>
          <p:cNvSpPr>
            <a:spLocks noGrp="1"/>
          </p:cNvSpPr>
          <p:nvPr>
            <p:ph idx="1"/>
          </p:nvPr>
        </p:nvSpPr>
        <p:spPr>
          <a:xfrm>
            <a:off x="838200" y="1545465"/>
            <a:ext cx="10515600" cy="5312535"/>
          </a:xfrm>
        </p:spPr>
        <p:txBody>
          <a:bodyPr>
            <a:normAutofit fontScale="92500" lnSpcReduction="10000"/>
          </a:bodyPr>
          <a:lstStyle/>
          <a:p>
            <a:r>
              <a:rPr lang="en-US" dirty="0"/>
              <a:t>A logic model is a </a:t>
            </a:r>
            <a:r>
              <a:rPr lang="en-US" b="1" dirty="0"/>
              <a:t>graphic depiction </a:t>
            </a:r>
            <a:r>
              <a:rPr lang="en-US" dirty="0"/>
              <a:t>(road map) that </a:t>
            </a:r>
            <a:r>
              <a:rPr lang="en-US" b="1" dirty="0"/>
              <a:t>presents</a:t>
            </a:r>
            <a:r>
              <a:rPr lang="en-US" dirty="0"/>
              <a:t> the shared </a:t>
            </a:r>
            <a:r>
              <a:rPr lang="en-US" b="1" dirty="0"/>
              <a:t>relationships</a:t>
            </a:r>
            <a:r>
              <a:rPr lang="en-US" dirty="0"/>
              <a:t> among the </a:t>
            </a:r>
            <a:r>
              <a:rPr lang="en-US" b="1" dirty="0"/>
              <a:t>resources</a:t>
            </a:r>
            <a:r>
              <a:rPr lang="en-US" dirty="0"/>
              <a:t>, </a:t>
            </a:r>
            <a:r>
              <a:rPr lang="en-US" b="1" dirty="0"/>
              <a:t>activities</a:t>
            </a:r>
            <a:r>
              <a:rPr lang="en-US" dirty="0"/>
              <a:t>, </a:t>
            </a:r>
            <a:r>
              <a:rPr lang="en-US" b="1" dirty="0"/>
              <a:t>outputs</a:t>
            </a:r>
            <a:r>
              <a:rPr lang="en-US" dirty="0"/>
              <a:t>, </a:t>
            </a:r>
            <a:r>
              <a:rPr lang="en-US" b="1" dirty="0"/>
              <a:t>outcomes</a:t>
            </a:r>
            <a:r>
              <a:rPr lang="en-US" dirty="0"/>
              <a:t>, and </a:t>
            </a:r>
            <a:r>
              <a:rPr lang="en-US" b="1" dirty="0"/>
              <a:t>impact</a:t>
            </a:r>
            <a:r>
              <a:rPr lang="en-US" dirty="0"/>
              <a:t> for your program. </a:t>
            </a:r>
          </a:p>
          <a:p>
            <a:r>
              <a:rPr lang="en-US" dirty="0"/>
              <a:t>It depicts the relationship between your program's activities and its intended effects.</a:t>
            </a:r>
          </a:p>
          <a:p>
            <a:r>
              <a:rPr lang="en-US" dirty="0"/>
              <a:t>DFD doesn’t show </a:t>
            </a:r>
            <a:r>
              <a:rPr lang="en-US" b="1" dirty="0"/>
              <a:t>logic</a:t>
            </a:r>
            <a:r>
              <a:rPr lang="en-US" dirty="0"/>
              <a:t> inside the </a:t>
            </a:r>
            <a:r>
              <a:rPr lang="en-US" b="1" dirty="0"/>
              <a:t>process – </a:t>
            </a:r>
            <a:r>
              <a:rPr lang="en-US" dirty="0"/>
              <a:t>what occurs within a process, how input data is converted into output data.</a:t>
            </a:r>
          </a:p>
          <a:p>
            <a:r>
              <a:rPr lang="en-US" dirty="0"/>
              <a:t>Logical Modeling involves representing </a:t>
            </a:r>
            <a:r>
              <a:rPr lang="en-US" b="1" dirty="0"/>
              <a:t>internal</a:t>
            </a:r>
            <a:r>
              <a:rPr lang="en-US" dirty="0"/>
              <a:t> structure and </a:t>
            </a:r>
            <a:r>
              <a:rPr lang="en-US" b="1" dirty="0"/>
              <a:t>functionality</a:t>
            </a:r>
            <a:r>
              <a:rPr lang="en-US" dirty="0"/>
              <a:t> of processes depicted on a </a:t>
            </a:r>
            <a:r>
              <a:rPr lang="en-US" b="1" dirty="0"/>
              <a:t>DFD</a:t>
            </a:r>
            <a:r>
              <a:rPr lang="en-US" dirty="0"/>
              <a:t>. </a:t>
            </a:r>
          </a:p>
          <a:p>
            <a:r>
              <a:rPr lang="en-US" b="1" dirty="0"/>
              <a:t>Processes</a:t>
            </a:r>
            <a:r>
              <a:rPr lang="en-US" dirty="0"/>
              <a:t> must be clearly </a:t>
            </a:r>
            <a:r>
              <a:rPr lang="en-US" b="1" dirty="0"/>
              <a:t>described</a:t>
            </a:r>
            <a:r>
              <a:rPr lang="en-US" dirty="0"/>
              <a:t> before </a:t>
            </a:r>
            <a:r>
              <a:rPr lang="en-US" b="1" dirty="0"/>
              <a:t>translating</a:t>
            </a:r>
            <a:r>
              <a:rPr lang="en-US" dirty="0"/>
              <a:t> them into </a:t>
            </a:r>
            <a:r>
              <a:rPr lang="en-US" b="1" dirty="0"/>
              <a:t>programming</a:t>
            </a:r>
            <a:r>
              <a:rPr lang="en-US" dirty="0"/>
              <a:t> </a:t>
            </a:r>
            <a:r>
              <a:rPr lang="en-US" b="1" dirty="0"/>
              <a:t>language</a:t>
            </a:r>
            <a:r>
              <a:rPr lang="en-US" dirty="0"/>
              <a:t>. </a:t>
            </a:r>
          </a:p>
          <a:p>
            <a:r>
              <a:rPr lang="en-US" dirty="0"/>
              <a:t>Logic modeling can also be used to show when processes on a DFD occur.</a:t>
            </a:r>
          </a:p>
        </p:txBody>
      </p:sp>
      <p:sp>
        <p:nvSpPr>
          <p:cNvPr id="4" name="Slide Number Placeholder 3">
            <a:extLst>
              <a:ext uri="{FF2B5EF4-FFF2-40B4-BE49-F238E27FC236}">
                <a16:creationId xmlns="" xmlns:a16="http://schemas.microsoft.com/office/drawing/2014/main" id="{B6006E5E-E2E2-1786-7D4C-4869A3B38789}"/>
              </a:ext>
            </a:extLst>
          </p:cNvPr>
          <p:cNvSpPr>
            <a:spLocks noGrp="1"/>
          </p:cNvSpPr>
          <p:nvPr>
            <p:ph type="sldNum" sz="quarter" idx="12"/>
          </p:nvPr>
        </p:nvSpPr>
        <p:spPr/>
        <p:txBody>
          <a:bodyPr/>
          <a:lstStyle/>
          <a:p>
            <a:fld id="{09692364-13FC-47D4-9585-56F3A59B99F2}" type="slidenum">
              <a:rPr lang="en-US" smtClean="0"/>
              <a:pPr/>
              <a:t>28</a:t>
            </a:fld>
            <a:endParaRPr lang="en-US" dirty="0"/>
          </a:p>
        </p:txBody>
      </p:sp>
    </p:spTree>
    <p:extLst>
      <p:ext uri="{BB962C8B-B14F-4D97-AF65-F5344CB8AC3E}">
        <p14:creationId xmlns:p14="http://schemas.microsoft.com/office/powerpoint/2010/main" val="1288861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9B73E76-AB48-31DE-3088-1240B63E8A9E}"/>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D6736F-7F81-F128-8BEB-4A78A7A46346}"/>
              </a:ext>
            </a:extLst>
          </p:cNvPr>
          <p:cNvSpPr>
            <a:spLocks noGrp="1"/>
          </p:cNvSpPr>
          <p:nvPr>
            <p:ph idx="1"/>
          </p:nvPr>
        </p:nvSpPr>
        <p:spPr>
          <a:xfrm>
            <a:off x="838200" y="357809"/>
            <a:ext cx="10515600" cy="6363666"/>
          </a:xfrm>
        </p:spPr>
        <p:txBody>
          <a:bodyPr>
            <a:normAutofit/>
          </a:bodyPr>
          <a:lstStyle/>
          <a:p>
            <a:pPr marL="0" indent="0">
              <a:buNone/>
            </a:pPr>
            <a:r>
              <a:rPr lang="en-US" dirty="0"/>
              <a:t>A logic model has 4 components:</a:t>
            </a:r>
          </a:p>
          <a:p>
            <a:pPr marL="0" indent="0">
              <a:buNone/>
            </a:pPr>
            <a:r>
              <a:rPr lang="en-US" dirty="0"/>
              <a:t>1. </a:t>
            </a:r>
            <a:r>
              <a:rPr lang="en-US" b="1" dirty="0"/>
              <a:t>Needs:</a:t>
            </a:r>
            <a:r>
              <a:rPr lang="en-US" dirty="0"/>
              <a:t> are about the </a:t>
            </a:r>
            <a:r>
              <a:rPr lang="en-US" b="1" dirty="0"/>
              <a:t>problem</a:t>
            </a:r>
            <a:r>
              <a:rPr lang="en-US" dirty="0"/>
              <a:t> and why it's important to </a:t>
            </a:r>
            <a:r>
              <a:rPr lang="en-US" b="1" dirty="0"/>
              <a:t>address</a:t>
            </a:r>
            <a:r>
              <a:rPr lang="en-US" dirty="0"/>
              <a:t> it. What issue are we trying to address?</a:t>
            </a:r>
          </a:p>
          <a:p>
            <a:pPr marL="0" indent="0">
              <a:buNone/>
            </a:pPr>
            <a:r>
              <a:rPr lang="en-US" dirty="0"/>
              <a:t>2. </a:t>
            </a:r>
            <a:r>
              <a:rPr lang="en-US" b="1" dirty="0"/>
              <a:t>Inputs:</a:t>
            </a:r>
            <a:r>
              <a:rPr lang="en-US" dirty="0"/>
              <a:t> are the things that contribute to </a:t>
            </a:r>
            <a:r>
              <a:rPr lang="en-US" b="1" dirty="0"/>
              <a:t>addressing</a:t>
            </a:r>
            <a:r>
              <a:rPr lang="en-US" dirty="0"/>
              <a:t> the need (usually a combination of money, time, expertise and resources). What </a:t>
            </a:r>
            <a:r>
              <a:rPr lang="en-US" b="1" dirty="0"/>
              <a:t>resources</a:t>
            </a:r>
            <a:r>
              <a:rPr lang="en-US" dirty="0"/>
              <a:t> are we investing?</a:t>
            </a:r>
          </a:p>
          <a:p>
            <a:pPr marL="0" indent="0">
              <a:buNone/>
            </a:pPr>
            <a:r>
              <a:rPr lang="en-US" dirty="0"/>
              <a:t>3. </a:t>
            </a:r>
            <a:r>
              <a:rPr lang="en-US" b="1" dirty="0"/>
              <a:t>Activities:</a:t>
            </a:r>
            <a:r>
              <a:rPr lang="en-US" dirty="0"/>
              <a:t> describe the things that the </a:t>
            </a:r>
            <a:r>
              <a:rPr lang="en-US" b="1" dirty="0"/>
              <a:t>inputs</a:t>
            </a:r>
            <a:r>
              <a:rPr lang="en-US" dirty="0"/>
              <a:t> allow to happen. What are we doing with these resources?</a:t>
            </a:r>
          </a:p>
          <a:p>
            <a:pPr marL="0" indent="0">
              <a:buNone/>
            </a:pPr>
            <a:r>
              <a:rPr lang="en-US" dirty="0"/>
              <a:t>4. </a:t>
            </a:r>
            <a:r>
              <a:rPr lang="en-US" b="1" dirty="0"/>
              <a:t>Outcomes:</a:t>
            </a:r>
            <a:r>
              <a:rPr lang="en-US" dirty="0"/>
              <a:t> are usually expressed in terms of measures of </a:t>
            </a:r>
            <a:r>
              <a:rPr lang="en-US" b="1" dirty="0"/>
              <a:t>success</a:t>
            </a:r>
            <a:r>
              <a:rPr lang="en-US" dirty="0"/>
              <a:t>. What </a:t>
            </a:r>
            <a:r>
              <a:rPr lang="en-US" b="1" dirty="0"/>
              <a:t>difference</a:t>
            </a:r>
            <a:r>
              <a:rPr lang="en-US" dirty="0"/>
              <a:t> are we hoping to make?</a:t>
            </a:r>
          </a:p>
          <a:p>
            <a:pPr marL="0" indent="0">
              <a:buNone/>
            </a:pPr>
            <a:endParaRPr lang="en-US" dirty="0"/>
          </a:p>
        </p:txBody>
      </p:sp>
      <p:sp>
        <p:nvSpPr>
          <p:cNvPr id="4" name="Slide Number Placeholder 3">
            <a:extLst>
              <a:ext uri="{FF2B5EF4-FFF2-40B4-BE49-F238E27FC236}">
                <a16:creationId xmlns="" xmlns:a16="http://schemas.microsoft.com/office/drawing/2014/main" id="{5BB73CD3-C3A2-41BE-7A2F-F76B8C176BA6}"/>
              </a:ext>
            </a:extLst>
          </p:cNvPr>
          <p:cNvSpPr>
            <a:spLocks noGrp="1"/>
          </p:cNvSpPr>
          <p:nvPr>
            <p:ph type="sldNum" sz="quarter" idx="12"/>
          </p:nvPr>
        </p:nvSpPr>
        <p:spPr/>
        <p:txBody>
          <a:bodyPr/>
          <a:lstStyle/>
          <a:p>
            <a:fld id="{09692364-13FC-47D4-9585-56F3A59B99F2}" type="slidenum">
              <a:rPr lang="en-US" smtClean="0"/>
              <a:pPr/>
              <a:t>29</a:t>
            </a:fld>
            <a:endParaRPr lang="en-US" dirty="0"/>
          </a:p>
        </p:txBody>
      </p:sp>
    </p:spTree>
    <p:extLst>
      <p:ext uri="{BB962C8B-B14F-4D97-AF65-F5344CB8AC3E}">
        <p14:creationId xmlns:p14="http://schemas.microsoft.com/office/powerpoint/2010/main" val="111076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981697-4D04-C8C7-BCD6-9F0440790D3C}"/>
              </a:ext>
            </a:extLst>
          </p:cNvPr>
          <p:cNvSpPr>
            <a:spLocks noGrp="1"/>
          </p:cNvSpPr>
          <p:nvPr>
            <p:ph idx="1"/>
          </p:nvPr>
        </p:nvSpPr>
        <p:spPr>
          <a:xfrm>
            <a:off x="838200" y="848139"/>
            <a:ext cx="10515600" cy="6009859"/>
          </a:xfrm>
        </p:spPr>
        <p:txBody>
          <a:bodyPr>
            <a:normAutofit/>
          </a:bodyPr>
          <a:lstStyle/>
          <a:p>
            <a:pPr marL="0" indent="0">
              <a:buNone/>
            </a:pPr>
            <a:r>
              <a:rPr lang="en-US" dirty="0"/>
              <a:t>The new goals specify the following: </a:t>
            </a:r>
          </a:p>
          <a:p>
            <a:pPr marL="514350" indent="-514350">
              <a:buAutoNum type="arabicPeriod"/>
            </a:pPr>
            <a:r>
              <a:rPr lang="en-US" dirty="0"/>
              <a:t>Use </a:t>
            </a:r>
            <a:r>
              <a:rPr lang="en-US" b="1" dirty="0"/>
              <a:t>graphics</a:t>
            </a:r>
            <a:r>
              <a:rPr lang="en-US" dirty="0"/>
              <a:t> wherever possible to help </a:t>
            </a:r>
            <a:r>
              <a:rPr lang="en-US" b="1" dirty="0"/>
              <a:t>communicate pattern</a:t>
            </a:r>
            <a:r>
              <a:rPr lang="en-US" dirty="0"/>
              <a:t> with the user. </a:t>
            </a:r>
          </a:p>
          <a:p>
            <a:pPr marL="514350" indent="-514350">
              <a:buAutoNum type="arabicPeriod"/>
            </a:pPr>
            <a:r>
              <a:rPr lang="en-US" dirty="0"/>
              <a:t>Differentiate between </a:t>
            </a:r>
            <a:r>
              <a:rPr lang="en-US" b="1" dirty="0"/>
              <a:t>logical</a:t>
            </a:r>
            <a:r>
              <a:rPr lang="en-US" dirty="0"/>
              <a:t> and </a:t>
            </a:r>
            <a:r>
              <a:rPr lang="en-US" b="1" dirty="0"/>
              <a:t>physical</a:t>
            </a:r>
            <a:r>
              <a:rPr lang="en-US" dirty="0"/>
              <a:t> system. </a:t>
            </a:r>
          </a:p>
          <a:p>
            <a:pPr marL="514350" indent="-514350">
              <a:buAutoNum type="arabicPeriod"/>
            </a:pPr>
            <a:r>
              <a:rPr lang="en-US" dirty="0"/>
              <a:t>Build a logical system model to </a:t>
            </a:r>
            <a:r>
              <a:rPr lang="en-US" b="1" dirty="0"/>
              <a:t>familiarize</a:t>
            </a:r>
            <a:r>
              <a:rPr lang="en-US" dirty="0"/>
              <a:t> the user with </a:t>
            </a:r>
            <a:r>
              <a:rPr lang="en-US" b="1" dirty="0"/>
              <a:t>system</a:t>
            </a:r>
            <a:r>
              <a:rPr lang="en-US" dirty="0"/>
              <a:t> </a:t>
            </a:r>
            <a:r>
              <a:rPr lang="en-US" b="1" dirty="0"/>
              <a:t>characteristic</a:t>
            </a:r>
            <a:r>
              <a:rPr lang="en-US" dirty="0"/>
              <a:t> and </a:t>
            </a:r>
            <a:r>
              <a:rPr lang="en-US" b="1" dirty="0"/>
              <a:t>interrelationship</a:t>
            </a:r>
            <a:r>
              <a:rPr lang="en-US" dirty="0"/>
              <a:t> before </a:t>
            </a:r>
            <a:r>
              <a:rPr lang="en-US" b="1" dirty="0"/>
              <a:t>implementation</a:t>
            </a:r>
            <a:r>
              <a:rPr lang="en-US" dirty="0"/>
              <a:t>.</a:t>
            </a:r>
          </a:p>
        </p:txBody>
      </p:sp>
      <p:sp>
        <p:nvSpPr>
          <p:cNvPr id="4" name="Slide Number Placeholder 3">
            <a:extLst>
              <a:ext uri="{FF2B5EF4-FFF2-40B4-BE49-F238E27FC236}">
                <a16:creationId xmlns="" xmlns:a16="http://schemas.microsoft.com/office/drawing/2014/main" id="{5075FD10-051F-7C0F-0133-99FD487D1FFB}"/>
              </a:ext>
            </a:extLst>
          </p:cNvPr>
          <p:cNvSpPr>
            <a:spLocks noGrp="1"/>
          </p:cNvSpPr>
          <p:nvPr>
            <p:ph type="sldNum" sz="quarter" idx="12"/>
          </p:nvPr>
        </p:nvSpPr>
        <p:spPr/>
        <p:txBody>
          <a:bodyPr/>
          <a:lstStyle/>
          <a:p>
            <a:fld id="{09692364-13FC-47D4-9585-56F3A59B99F2}" type="slidenum">
              <a:rPr lang="en-US" smtClean="0"/>
              <a:pPr/>
              <a:t>3</a:t>
            </a:fld>
            <a:endParaRPr lang="en-US" dirty="0"/>
          </a:p>
        </p:txBody>
      </p:sp>
    </p:spTree>
    <p:extLst>
      <p:ext uri="{BB962C8B-B14F-4D97-AF65-F5344CB8AC3E}">
        <p14:creationId xmlns:p14="http://schemas.microsoft.com/office/powerpoint/2010/main" val="239282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9B73E76-AB48-31DE-3088-1240B63E8A9E}"/>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D6736F-7F81-F128-8BEB-4A78A7A46346}"/>
              </a:ext>
            </a:extLst>
          </p:cNvPr>
          <p:cNvSpPr>
            <a:spLocks noGrp="1"/>
          </p:cNvSpPr>
          <p:nvPr>
            <p:ph idx="1"/>
          </p:nvPr>
        </p:nvSpPr>
        <p:spPr>
          <a:xfrm>
            <a:off x="838200" y="357809"/>
            <a:ext cx="10515600" cy="6363666"/>
          </a:xfrm>
        </p:spPr>
        <p:txBody>
          <a:bodyPr>
            <a:normAutofit/>
          </a:bodyPr>
          <a:lstStyle/>
          <a:p>
            <a:pPr marL="0" indent="0">
              <a:buNone/>
            </a:pPr>
            <a:r>
              <a:rPr lang="en-US" dirty="0"/>
              <a:t>Types:</a:t>
            </a:r>
          </a:p>
          <a:p>
            <a:pPr marL="0" indent="0">
              <a:buNone/>
            </a:pPr>
            <a:r>
              <a:rPr lang="en-US" dirty="0"/>
              <a:t>a. Structured English</a:t>
            </a:r>
          </a:p>
          <a:p>
            <a:pPr marL="0" indent="0">
              <a:buNone/>
            </a:pPr>
            <a:r>
              <a:rPr lang="en-US" dirty="0"/>
              <a:t>b. Decision Tables</a:t>
            </a:r>
          </a:p>
          <a:p>
            <a:pPr marL="0" indent="0">
              <a:buNone/>
            </a:pPr>
            <a:r>
              <a:rPr lang="en-US" dirty="0"/>
              <a:t>c. Decision Trees</a:t>
            </a:r>
          </a:p>
          <a:p>
            <a:pPr marL="0" indent="0">
              <a:buNone/>
            </a:pPr>
            <a:endParaRPr lang="en-US" dirty="0"/>
          </a:p>
        </p:txBody>
      </p:sp>
      <p:sp>
        <p:nvSpPr>
          <p:cNvPr id="4" name="Slide Number Placeholder 3">
            <a:extLst>
              <a:ext uri="{FF2B5EF4-FFF2-40B4-BE49-F238E27FC236}">
                <a16:creationId xmlns="" xmlns:a16="http://schemas.microsoft.com/office/drawing/2014/main" id="{5BB73CD3-C3A2-41BE-7A2F-F76B8C176BA6}"/>
              </a:ext>
            </a:extLst>
          </p:cNvPr>
          <p:cNvSpPr>
            <a:spLocks noGrp="1"/>
          </p:cNvSpPr>
          <p:nvPr>
            <p:ph type="sldNum" sz="quarter" idx="12"/>
          </p:nvPr>
        </p:nvSpPr>
        <p:spPr/>
        <p:txBody>
          <a:bodyPr/>
          <a:lstStyle/>
          <a:p>
            <a:fld id="{09692364-13FC-47D4-9585-56F3A59B99F2}" type="slidenum">
              <a:rPr lang="en-US" smtClean="0"/>
              <a:pPr/>
              <a:t>30</a:t>
            </a:fld>
            <a:endParaRPr lang="en-US" dirty="0"/>
          </a:p>
        </p:txBody>
      </p:sp>
    </p:spTree>
    <p:extLst>
      <p:ext uri="{BB962C8B-B14F-4D97-AF65-F5344CB8AC3E}">
        <p14:creationId xmlns:p14="http://schemas.microsoft.com/office/powerpoint/2010/main" val="230421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79C782-D5D6-164E-5225-18BE2D1ED2F9}"/>
              </a:ext>
            </a:extLst>
          </p:cNvPr>
          <p:cNvSpPr>
            <a:spLocks noGrp="1"/>
          </p:cNvSpPr>
          <p:nvPr>
            <p:ph type="title"/>
          </p:nvPr>
        </p:nvSpPr>
        <p:spPr/>
        <p:txBody>
          <a:bodyPr/>
          <a:lstStyle/>
          <a:p>
            <a:r>
              <a:rPr lang="en-US" dirty="0"/>
              <a:t>Structured English/Pseudo-code </a:t>
            </a:r>
          </a:p>
        </p:txBody>
      </p:sp>
      <p:sp>
        <p:nvSpPr>
          <p:cNvPr id="3" name="Content Placeholder 2">
            <a:extLst>
              <a:ext uri="{FF2B5EF4-FFF2-40B4-BE49-F238E27FC236}">
                <a16:creationId xmlns="" xmlns:a16="http://schemas.microsoft.com/office/drawing/2014/main" id="{C596B3B7-F010-C96F-BF07-FEFBD3796CDD}"/>
              </a:ext>
            </a:extLst>
          </p:cNvPr>
          <p:cNvSpPr>
            <a:spLocks noGrp="1"/>
          </p:cNvSpPr>
          <p:nvPr>
            <p:ph idx="1"/>
          </p:nvPr>
        </p:nvSpPr>
        <p:spPr>
          <a:xfrm>
            <a:off x="838200" y="1545465"/>
            <a:ext cx="10515600" cy="5312535"/>
          </a:xfrm>
        </p:spPr>
        <p:txBody>
          <a:bodyPr>
            <a:normAutofit fontScale="92500" lnSpcReduction="10000"/>
          </a:bodyPr>
          <a:lstStyle/>
          <a:p>
            <a:r>
              <a:rPr lang="en-US" dirty="0"/>
              <a:t>is an </a:t>
            </a:r>
            <a:r>
              <a:rPr lang="en-US" b="1" dirty="0"/>
              <a:t>informal</a:t>
            </a:r>
            <a:r>
              <a:rPr lang="en-US" dirty="0"/>
              <a:t> way of </a:t>
            </a:r>
            <a:r>
              <a:rPr lang="en-US" b="1" dirty="0"/>
              <a:t>programming</a:t>
            </a:r>
            <a:r>
              <a:rPr lang="en-US" dirty="0"/>
              <a:t> description that does not require any strict </a:t>
            </a:r>
            <a:r>
              <a:rPr lang="en-US" b="1" dirty="0"/>
              <a:t>programming language</a:t>
            </a:r>
          </a:p>
          <a:p>
            <a:r>
              <a:rPr lang="en-US" dirty="0"/>
              <a:t>Basically an </a:t>
            </a:r>
            <a:r>
              <a:rPr lang="en-US" b="1" dirty="0"/>
              <a:t>algorithm</a:t>
            </a:r>
            <a:r>
              <a:rPr lang="en-US" dirty="0"/>
              <a:t> that can’t be </a:t>
            </a:r>
            <a:r>
              <a:rPr lang="en-US" b="1" dirty="0"/>
              <a:t>compiled</a:t>
            </a:r>
            <a:r>
              <a:rPr lang="en-US" dirty="0"/>
              <a:t> or </a:t>
            </a:r>
            <a:r>
              <a:rPr lang="en-US" b="1" dirty="0"/>
              <a:t>interpreted</a:t>
            </a:r>
            <a:r>
              <a:rPr lang="en-US" dirty="0"/>
              <a:t> by the computer.</a:t>
            </a:r>
          </a:p>
          <a:p>
            <a:r>
              <a:rPr lang="en-US" dirty="0"/>
              <a:t>Used for creating an outline or rough </a:t>
            </a:r>
            <a:r>
              <a:rPr lang="en-US" b="1" dirty="0"/>
              <a:t>draft</a:t>
            </a:r>
            <a:r>
              <a:rPr lang="en-US" dirty="0"/>
              <a:t>/</a:t>
            </a:r>
            <a:r>
              <a:rPr lang="en-US" b="1" dirty="0"/>
              <a:t>documentation</a:t>
            </a:r>
            <a:r>
              <a:rPr lang="en-US" dirty="0"/>
              <a:t> of a program </a:t>
            </a:r>
          </a:p>
          <a:p>
            <a:r>
              <a:rPr lang="en-US" dirty="0"/>
              <a:t>Is created by the </a:t>
            </a:r>
            <a:r>
              <a:rPr lang="en-US" b="1" dirty="0"/>
              <a:t>merging</a:t>
            </a:r>
            <a:r>
              <a:rPr lang="en-US" dirty="0"/>
              <a:t> of the </a:t>
            </a:r>
            <a:r>
              <a:rPr lang="en-US" b="1" dirty="0"/>
              <a:t>English</a:t>
            </a:r>
            <a:r>
              <a:rPr lang="en-US" dirty="0"/>
              <a:t> language with the </a:t>
            </a:r>
            <a:r>
              <a:rPr lang="en-US" b="1" dirty="0"/>
              <a:t>syntax</a:t>
            </a:r>
            <a:r>
              <a:rPr lang="en-US" dirty="0"/>
              <a:t> of the structured </a:t>
            </a:r>
            <a:r>
              <a:rPr lang="en-US" b="1" dirty="0"/>
              <a:t>programming</a:t>
            </a:r>
            <a:r>
              <a:rPr lang="en-US" dirty="0"/>
              <a:t>. </a:t>
            </a:r>
          </a:p>
          <a:p>
            <a:r>
              <a:rPr lang="en-US" dirty="0"/>
              <a:t>It tries to express the verbal statement in the more logical form</a:t>
            </a:r>
          </a:p>
          <a:p>
            <a:r>
              <a:rPr lang="en-US" dirty="0"/>
              <a:t>Improves readability of any approach </a:t>
            </a:r>
          </a:p>
          <a:p>
            <a:r>
              <a:rPr lang="en-US" dirty="0"/>
              <a:t>summarizes a </a:t>
            </a:r>
            <a:r>
              <a:rPr lang="en-US" b="1" dirty="0"/>
              <a:t>program's flow</a:t>
            </a:r>
            <a:r>
              <a:rPr lang="en-US" dirty="0"/>
              <a:t>, but </a:t>
            </a:r>
            <a:r>
              <a:rPr lang="en-US" b="1" dirty="0"/>
              <a:t>excludes</a:t>
            </a:r>
            <a:r>
              <a:rPr lang="en-US" dirty="0"/>
              <a:t> underlying </a:t>
            </a:r>
            <a:r>
              <a:rPr lang="en-US" b="1" dirty="0"/>
              <a:t>details</a:t>
            </a:r>
            <a:r>
              <a:rPr lang="en-US" dirty="0"/>
              <a:t>. </a:t>
            </a:r>
          </a:p>
        </p:txBody>
      </p:sp>
      <p:sp>
        <p:nvSpPr>
          <p:cNvPr id="4" name="Slide Number Placeholder 3">
            <a:extLst>
              <a:ext uri="{FF2B5EF4-FFF2-40B4-BE49-F238E27FC236}">
                <a16:creationId xmlns="" xmlns:a16="http://schemas.microsoft.com/office/drawing/2014/main" id="{52A93972-7ACB-0C94-CE8C-09346057F281}"/>
              </a:ext>
            </a:extLst>
          </p:cNvPr>
          <p:cNvSpPr>
            <a:spLocks noGrp="1"/>
          </p:cNvSpPr>
          <p:nvPr>
            <p:ph type="sldNum" sz="quarter" idx="12"/>
          </p:nvPr>
        </p:nvSpPr>
        <p:spPr/>
        <p:txBody>
          <a:bodyPr/>
          <a:lstStyle/>
          <a:p>
            <a:fld id="{09692364-13FC-47D4-9585-56F3A59B99F2}" type="slidenum">
              <a:rPr lang="en-US" smtClean="0"/>
              <a:pPr/>
              <a:t>31</a:t>
            </a:fld>
            <a:endParaRPr lang="en-US" dirty="0"/>
          </a:p>
        </p:txBody>
      </p:sp>
    </p:spTree>
    <p:extLst>
      <p:ext uri="{BB962C8B-B14F-4D97-AF65-F5344CB8AC3E}">
        <p14:creationId xmlns:p14="http://schemas.microsoft.com/office/powerpoint/2010/main" val="3368960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DDADC52-CC1A-31FA-8B8D-C3FA55CA20A0}"/>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71BE56-B13E-4D76-6497-65AA98429784}"/>
              </a:ext>
            </a:extLst>
          </p:cNvPr>
          <p:cNvSpPr>
            <a:spLocks noGrp="1"/>
          </p:cNvSpPr>
          <p:nvPr>
            <p:ph idx="1"/>
          </p:nvPr>
        </p:nvSpPr>
        <p:spPr>
          <a:xfrm>
            <a:off x="838200" y="357809"/>
            <a:ext cx="10515600" cy="6500191"/>
          </a:xfrm>
        </p:spPr>
        <p:txBody>
          <a:bodyPr>
            <a:normAutofit/>
          </a:bodyPr>
          <a:lstStyle/>
          <a:p>
            <a:pPr marL="0" indent="0">
              <a:buNone/>
            </a:pPr>
            <a:r>
              <a:rPr lang="en-US" dirty="0"/>
              <a:t>Common keywords used in Structured English </a:t>
            </a:r>
          </a:p>
          <a:p>
            <a:pPr marL="0" indent="0">
              <a:buNone/>
            </a:pPr>
            <a:r>
              <a:rPr lang="en-US" dirty="0"/>
              <a:t>START, BEGIN, END, STOP, DO, WHILE, DO WHILE, FOR, UNTIL, DO UNTIL, REPEAT, END WHILE, END UNTIL, END REPEAT, IF, IF THEN, ELSE, IF ELSE, END IF, THEN, ELSE THEN, ELSE IF, SO, CASE, EQUAL, NOT, TRUE, FALSE, AND, OR, XOR, GET, WRITE, PUT, UPDATE, CLOSE, OPEN, CREATE, DELETE, EXIT, FILE, READ</a:t>
            </a:r>
          </a:p>
        </p:txBody>
      </p:sp>
      <p:sp>
        <p:nvSpPr>
          <p:cNvPr id="4" name="Slide Number Placeholder 3">
            <a:extLst>
              <a:ext uri="{FF2B5EF4-FFF2-40B4-BE49-F238E27FC236}">
                <a16:creationId xmlns="" xmlns:a16="http://schemas.microsoft.com/office/drawing/2014/main" id="{C2E0A8AF-2043-01D6-1645-6559B7EC6E27}"/>
              </a:ext>
            </a:extLst>
          </p:cNvPr>
          <p:cNvSpPr>
            <a:spLocks noGrp="1"/>
          </p:cNvSpPr>
          <p:nvPr>
            <p:ph type="sldNum" sz="quarter" idx="12"/>
          </p:nvPr>
        </p:nvSpPr>
        <p:spPr/>
        <p:txBody>
          <a:bodyPr/>
          <a:lstStyle/>
          <a:p>
            <a:fld id="{09692364-13FC-47D4-9585-56F3A59B99F2}" type="slidenum">
              <a:rPr lang="en-US" smtClean="0"/>
              <a:pPr/>
              <a:t>32</a:t>
            </a:fld>
            <a:endParaRPr lang="en-US" dirty="0"/>
          </a:p>
        </p:txBody>
      </p:sp>
    </p:spTree>
    <p:extLst>
      <p:ext uri="{BB962C8B-B14F-4D97-AF65-F5344CB8AC3E}">
        <p14:creationId xmlns:p14="http://schemas.microsoft.com/office/powerpoint/2010/main" val="1404471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52EF8F-A068-8069-FBD4-3CE6609387C6}"/>
              </a:ext>
            </a:extLst>
          </p:cNvPr>
          <p:cNvSpPr>
            <a:spLocks noGrp="1"/>
          </p:cNvSpPr>
          <p:nvPr>
            <p:ph idx="1"/>
          </p:nvPr>
        </p:nvSpPr>
        <p:spPr>
          <a:xfrm>
            <a:off x="838200" y="136525"/>
            <a:ext cx="10515600" cy="6721476"/>
          </a:xfrm>
        </p:spPr>
        <p:txBody>
          <a:bodyPr>
            <a:normAutofit/>
          </a:bodyPr>
          <a:lstStyle/>
          <a:p>
            <a:pPr marL="0" indent="0">
              <a:buNone/>
            </a:pPr>
            <a:r>
              <a:rPr lang="en-US" dirty="0"/>
              <a:t>It uses three basic types of statements: </a:t>
            </a:r>
          </a:p>
          <a:p>
            <a:pPr marL="514350" indent="-514350">
              <a:buAutoNum type="arabicPeriod"/>
            </a:pPr>
            <a:r>
              <a:rPr lang="en-US" b="1" dirty="0"/>
              <a:t>Sequence Structures</a:t>
            </a:r>
            <a:r>
              <a:rPr lang="en-US" dirty="0"/>
              <a:t>: They include a set of instructions that are carried out </a:t>
            </a:r>
            <a:r>
              <a:rPr lang="en-US" b="1" dirty="0"/>
              <a:t>one after another </a:t>
            </a:r>
            <a:r>
              <a:rPr lang="en-US" dirty="0"/>
              <a:t>and </a:t>
            </a:r>
            <a:r>
              <a:rPr lang="en-US" b="1" dirty="0"/>
              <a:t>do not depend on any condition</a:t>
            </a:r>
            <a:r>
              <a:rPr lang="en-US" dirty="0"/>
              <a:t>.</a:t>
            </a:r>
          </a:p>
        </p:txBody>
      </p:sp>
      <p:sp>
        <p:nvSpPr>
          <p:cNvPr id="4" name="Slide Number Placeholder 3">
            <a:extLst>
              <a:ext uri="{FF2B5EF4-FFF2-40B4-BE49-F238E27FC236}">
                <a16:creationId xmlns="" xmlns:a16="http://schemas.microsoft.com/office/drawing/2014/main" id="{C8652165-B8CE-1CE8-FF47-D914715A790D}"/>
              </a:ext>
            </a:extLst>
          </p:cNvPr>
          <p:cNvSpPr>
            <a:spLocks noGrp="1"/>
          </p:cNvSpPr>
          <p:nvPr>
            <p:ph type="sldNum" sz="quarter" idx="12"/>
          </p:nvPr>
        </p:nvSpPr>
        <p:spPr/>
        <p:txBody>
          <a:bodyPr/>
          <a:lstStyle/>
          <a:p>
            <a:fld id="{09692364-13FC-47D4-9585-56F3A59B99F2}" type="slidenum">
              <a:rPr lang="en-US" smtClean="0"/>
              <a:pPr/>
              <a:t>33</a:t>
            </a:fld>
            <a:endParaRPr lang="en-US" dirty="0"/>
          </a:p>
        </p:txBody>
      </p:sp>
      <p:pic>
        <p:nvPicPr>
          <p:cNvPr id="6" name="Picture 5">
            <a:extLst>
              <a:ext uri="{FF2B5EF4-FFF2-40B4-BE49-F238E27FC236}">
                <a16:creationId xmlns="" xmlns:a16="http://schemas.microsoft.com/office/drawing/2014/main" id="{BDD51902-E652-0735-B69A-337F46D065CF}"/>
              </a:ext>
            </a:extLst>
          </p:cNvPr>
          <p:cNvPicPr>
            <a:picLocks noChangeAspect="1"/>
          </p:cNvPicPr>
          <p:nvPr/>
        </p:nvPicPr>
        <p:blipFill>
          <a:blip r:embed="rId2"/>
          <a:stretch>
            <a:fillRect/>
          </a:stretch>
        </p:blipFill>
        <p:spPr>
          <a:xfrm>
            <a:off x="1272210" y="1963770"/>
            <a:ext cx="7994374" cy="3897591"/>
          </a:xfrm>
          <a:prstGeom prst="rect">
            <a:avLst/>
          </a:prstGeom>
        </p:spPr>
      </p:pic>
    </p:spTree>
    <p:extLst>
      <p:ext uri="{BB962C8B-B14F-4D97-AF65-F5344CB8AC3E}">
        <p14:creationId xmlns:p14="http://schemas.microsoft.com/office/powerpoint/2010/main" val="4066247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FC2D15-539A-3E5C-C489-B7FB744A6378}"/>
              </a:ext>
            </a:extLst>
          </p:cNvPr>
          <p:cNvSpPr>
            <a:spLocks noGrp="1"/>
          </p:cNvSpPr>
          <p:nvPr>
            <p:ph idx="1"/>
          </p:nvPr>
        </p:nvSpPr>
        <p:spPr>
          <a:xfrm>
            <a:off x="838200" y="384313"/>
            <a:ext cx="10515600" cy="5844165"/>
          </a:xfrm>
        </p:spPr>
        <p:txBody>
          <a:bodyPr/>
          <a:lstStyle/>
          <a:p>
            <a:pPr marL="0" indent="0">
              <a:buNone/>
            </a:pPr>
            <a:r>
              <a:rPr lang="en-US" b="1" dirty="0"/>
              <a:t>2. Decision Structures</a:t>
            </a:r>
            <a:r>
              <a:rPr lang="en-US" dirty="0"/>
              <a:t>: They include one or more sets of instructions that are carried out </a:t>
            </a:r>
            <a:r>
              <a:rPr lang="en-US" b="1" dirty="0"/>
              <a:t>depending upon one or more conditions</a:t>
            </a:r>
            <a:r>
              <a:rPr lang="en-US" dirty="0"/>
              <a:t>. They generally use the phrase IF THEN ELSE to carry out different actions</a:t>
            </a:r>
          </a:p>
        </p:txBody>
      </p:sp>
      <p:sp>
        <p:nvSpPr>
          <p:cNvPr id="4" name="Slide Number Placeholder 3">
            <a:extLst>
              <a:ext uri="{FF2B5EF4-FFF2-40B4-BE49-F238E27FC236}">
                <a16:creationId xmlns="" xmlns:a16="http://schemas.microsoft.com/office/drawing/2014/main" id="{FC839CCB-0D5D-0657-395E-2E42DD560161}"/>
              </a:ext>
            </a:extLst>
          </p:cNvPr>
          <p:cNvSpPr>
            <a:spLocks noGrp="1"/>
          </p:cNvSpPr>
          <p:nvPr>
            <p:ph type="sldNum" sz="quarter" idx="12"/>
          </p:nvPr>
        </p:nvSpPr>
        <p:spPr/>
        <p:txBody>
          <a:bodyPr/>
          <a:lstStyle/>
          <a:p>
            <a:fld id="{09692364-13FC-47D4-9585-56F3A59B99F2}" type="slidenum">
              <a:rPr lang="en-US" smtClean="0"/>
              <a:pPr/>
              <a:t>34</a:t>
            </a:fld>
            <a:endParaRPr lang="en-US" dirty="0"/>
          </a:p>
        </p:txBody>
      </p:sp>
      <p:pic>
        <p:nvPicPr>
          <p:cNvPr id="6" name="Picture 5">
            <a:extLst>
              <a:ext uri="{FF2B5EF4-FFF2-40B4-BE49-F238E27FC236}">
                <a16:creationId xmlns="" xmlns:a16="http://schemas.microsoft.com/office/drawing/2014/main" id="{D2B35167-C235-6151-4918-56611015DB05}"/>
              </a:ext>
            </a:extLst>
          </p:cNvPr>
          <p:cNvPicPr>
            <a:picLocks noChangeAspect="1"/>
          </p:cNvPicPr>
          <p:nvPr/>
        </p:nvPicPr>
        <p:blipFill>
          <a:blip r:embed="rId2"/>
          <a:stretch>
            <a:fillRect/>
          </a:stretch>
        </p:blipFill>
        <p:spPr>
          <a:xfrm>
            <a:off x="1921565" y="1695208"/>
            <a:ext cx="7646505" cy="4533270"/>
          </a:xfrm>
          <a:prstGeom prst="rect">
            <a:avLst/>
          </a:prstGeom>
        </p:spPr>
      </p:pic>
    </p:spTree>
    <p:extLst>
      <p:ext uri="{BB962C8B-B14F-4D97-AF65-F5344CB8AC3E}">
        <p14:creationId xmlns:p14="http://schemas.microsoft.com/office/powerpoint/2010/main" val="2453275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594B46-5149-34F1-35D9-DC1D29180DBA}"/>
              </a:ext>
            </a:extLst>
          </p:cNvPr>
          <p:cNvSpPr>
            <a:spLocks noGrp="1"/>
          </p:cNvSpPr>
          <p:nvPr>
            <p:ph idx="1"/>
          </p:nvPr>
        </p:nvSpPr>
        <p:spPr>
          <a:xfrm>
            <a:off x="278295" y="238539"/>
            <a:ext cx="11330607" cy="6482936"/>
          </a:xfrm>
        </p:spPr>
        <p:txBody>
          <a:bodyPr/>
          <a:lstStyle/>
          <a:p>
            <a:pPr marL="0" indent="0">
              <a:buNone/>
            </a:pPr>
            <a:r>
              <a:rPr lang="en-US" b="1" dirty="0"/>
              <a:t>3. Iteration Structures</a:t>
            </a:r>
            <a:r>
              <a:rPr lang="en-US" dirty="0"/>
              <a:t>: They include a set of instructions that are </a:t>
            </a:r>
            <a:r>
              <a:rPr lang="en-US" b="1" dirty="0"/>
              <a:t>repeated</a:t>
            </a:r>
            <a:r>
              <a:rPr lang="en-US" dirty="0"/>
              <a:t> until a particular </a:t>
            </a:r>
            <a:r>
              <a:rPr lang="en-US" b="1" dirty="0"/>
              <a:t>condition occurs</a:t>
            </a:r>
            <a:r>
              <a:rPr lang="en-US" dirty="0"/>
              <a:t>. They generally use the phrase DO WHILE ...ENDDO to repeat a set of instructions.</a:t>
            </a:r>
          </a:p>
          <a:p>
            <a:pPr marL="0" indent="0">
              <a:buNone/>
            </a:pPr>
            <a:endParaRPr lang="en-US" b="1" dirty="0"/>
          </a:p>
        </p:txBody>
      </p:sp>
      <p:sp>
        <p:nvSpPr>
          <p:cNvPr id="4" name="Slide Number Placeholder 3">
            <a:extLst>
              <a:ext uri="{FF2B5EF4-FFF2-40B4-BE49-F238E27FC236}">
                <a16:creationId xmlns="" xmlns:a16="http://schemas.microsoft.com/office/drawing/2014/main" id="{9CAD97EF-C9C4-080E-CAF8-F96B62E47F0C}"/>
              </a:ext>
            </a:extLst>
          </p:cNvPr>
          <p:cNvSpPr>
            <a:spLocks noGrp="1"/>
          </p:cNvSpPr>
          <p:nvPr>
            <p:ph type="sldNum" sz="quarter" idx="12"/>
          </p:nvPr>
        </p:nvSpPr>
        <p:spPr/>
        <p:txBody>
          <a:bodyPr/>
          <a:lstStyle/>
          <a:p>
            <a:fld id="{09692364-13FC-47D4-9585-56F3A59B99F2}" type="slidenum">
              <a:rPr lang="en-US" smtClean="0"/>
              <a:pPr/>
              <a:t>35</a:t>
            </a:fld>
            <a:endParaRPr lang="en-US" dirty="0"/>
          </a:p>
        </p:txBody>
      </p:sp>
      <p:pic>
        <p:nvPicPr>
          <p:cNvPr id="8" name="Picture 7">
            <a:extLst>
              <a:ext uri="{FF2B5EF4-FFF2-40B4-BE49-F238E27FC236}">
                <a16:creationId xmlns="" xmlns:a16="http://schemas.microsoft.com/office/drawing/2014/main" id="{268819A0-4795-B347-E5BE-232D6C145441}"/>
              </a:ext>
            </a:extLst>
          </p:cNvPr>
          <p:cNvPicPr>
            <a:picLocks noChangeAspect="1"/>
          </p:cNvPicPr>
          <p:nvPr/>
        </p:nvPicPr>
        <p:blipFill>
          <a:blip r:embed="rId2"/>
          <a:stretch>
            <a:fillRect/>
          </a:stretch>
        </p:blipFill>
        <p:spPr>
          <a:xfrm>
            <a:off x="583097" y="2066734"/>
            <a:ext cx="5512904" cy="3856987"/>
          </a:xfrm>
          <a:prstGeom prst="rect">
            <a:avLst/>
          </a:prstGeom>
        </p:spPr>
      </p:pic>
      <p:pic>
        <p:nvPicPr>
          <p:cNvPr id="10" name="Picture 9">
            <a:extLst>
              <a:ext uri="{FF2B5EF4-FFF2-40B4-BE49-F238E27FC236}">
                <a16:creationId xmlns="" xmlns:a16="http://schemas.microsoft.com/office/drawing/2014/main" id="{48A31B03-7400-4492-9247-C46D7F816CB4}"/>
              </a:ext>
            </a:extLst>
          </p:cNvPr>
          <p:cNvPicPr>
            <a:picLocks noChangeAspect="1"/>
          </p:cNvPicPr>
          <p:nvPr/>
        </p:nvPicPr>
        <p:blipFill>
          <a:blip r:embed="rId3"/>
          <a:stretch>
            <a:fillRect/>
          </a:stretch>
        </p:blipFill>
        <p:spPr>
          <a:xfrm>
            <a:off x="6351104" y="2160104"/>
            <a:ext cx="4915586" cy="3763617"/>
          </a:xfrm>
          <a:prstGeom prst="rect">
            <a:avLst/>
          </a:prstGeom>
        </p:spPr>
      </p:pic>
    </p:spTree>
    <p:extLst>
      <p:ext uri="{BB962C8B-B14F-4D97-AF65-F5344CB8AC3E}">
        <p14:creationId xmlns:p14="http://schemas.microsoft.com/office/powerpoint/2010/main" val="4052295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3353690F-ACA6-1D09-3973-7CB0273FE18A}"/>
              </a:ext>
            </a:extLst>
          </p:cNvPr>
          <p:cNvPicPr>
            <a:picLocks noGrp="1" noChangeAspect="1"/>
          </p:cNvPicPr>
          <p:nvPr>
            <p:ph idx="1"/>
          </p:nvPr>
        </p:nvPicPr>
        <p:blipFill>
          <a:blip r:embed="rId2"/>
          <a:stretch>
            <a:fillRect/>
          </a:stretch>
        </p:blipFill>
        <p:spPr>
          <a:xfrm>
            <a:off x="943897" y="368710"/>
            <a:ext cx="10736826" cy="6135329"/>
          </a:xfrm>
        </p:spPr>
      </p:pic>
      <p:sp>
        <p:nvSpPr>
          <p:cNvPr id="4" name="Slide Number Placeholder 3">
            <a:extLst>
              <a:ext uri="{FF2B5EF4-FFF2-40B4-BE49-F238E27FC236}">
                <a16:creationId xmlns="" xmlns:a16="http://schemas.microsoft.com/office/drawing/2014/main" id="{375D5737-D8BC-ED62-BCDB-073E7A4690B3}"/>
              </a:ext>
            </a:extLst>
          </p:cNvPr>
          <p:cNvSpPr>
            <a:spLocks noGrp="1"/>
          </p:cNvSpPr>
          <p:nvPr>
            <p:ph type="sldNum" sz="quarter" idx="12"/>
          </p:nvPr>
        </p:nvSpPr>
        <p:spPr/>
        <p:txBody>
          <a:bodyPr/>
          <a:lstStyle/>
          <a:p>
            <a:fld id="{09692364-13FC-47D4-9585-56F3A59B99F2}" type="slidenum">
              <a:rPr lang="en-US" smtClean="0"/>
              <a:pPr/>
              <a:t>36</a:t>
            </a:fld>
            <a:endParaRPr lang="en-US" dirty="0"/>
          </a:p>
        </p:txBody>
      </p:sp>
    </p:spTree>
    <p:extLst>
      <p:ext uri="{BB962C8B-B14F-4D97-AF65-F5344CB8AC3E}">
        <p14:creationId xmlns:p14="http://schemas.microsoft.com/office/powerpoint/2010/main" val="355900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AA3C5-AF76-E4C3-074F-68E5A602A46B}"/>
              </a:ext>
            </a:extLst>
          </p:cNvPr>
          <p:cNvSpPr>
            <a:spLocks noGrp="1"/>
          </p:cNvSpPr>
          <p:nvPr>
            <p:ph type="title"/>
          </p:nvPr>
        </p:nvSpPr>
        <p:spPr/>
        <p:txBody>
          <a:bodyPr/>
          <a:lstStyle/>
          <a:p>
            <a:r>
              <a:rPr lang="en-US" dirty="0"/>
              <a:t>Decision Table</a:t>
            </a:r>
          </a:p>
        </p:txBody>
      </p:sp>
      <p:sp>
        <p:nvSpPr>
          <p:cNvPr id="3" name="Content Placeholder 2">
            <a:extLst>
              <a:ext uri="{FF2B5EF4-FFF2-40B4-BE49-F238E27FC236}">
                <a16:creationId xmlns="" xmlns:a16="http://schemas.microsoft.com/office/drawing/2014/main" id="{9997782B-1ACE-D430-2CBF-AC3C3A4E3FC8}"/>
              </a:ext>
            </a:extLst>
          </p:cNvPr>
          <p:cNvSpPr>
            <a:spLocks noGrp="1"/>
          </p:cNvSpPr>
          <p:nvPr>
            <p:ph idx="1"/>
          </p:nvPr>
        </p:nvSpPr>
        <p:spPr>
          <a:xfrm>
            <a:off x="838200" y="1545465"/>
            <a:ext cx="10515600" cy="4486625"/>
          </a:xfrm>
        </p:spPr>
        <p:txBody>
          <a:bodyPr/>
          <a:lstStyle/>
          <a:p>
            <a:r>
              <a:rPr lang="en-US" dirty="0"/>
              <a:t>visual representation for </a:t>
            </a:r>
            <a:r>
              <a:rPr lang="en-US" b="1" dirty="0"/>
              <a:t>specifying</a:t>
            </a:r>
            <a:r>
              <a:rPr lang="en-US" dirty="0"/>
              <a:t> which </a:t>
            </a:r>
            <a:r>
              <a:rPr lang="en-US" b="1" dirty="0"/>
              <a:t>actions</a:t>
            </a:r>
            <a:r>
              <a:rPr lang="en-US" dirty="0"/>
              <a:t> to perform depending on given </a:t>
            </a:r>
            <a:r>
              <a:rPr lang="en-US" b="1" dirty="0"/>
              <a:t>conditions</a:t>
            </a:r>
            <a:r>
              <a:rPr lang="en-US" dirty="0"/>
              <a:t>.</a:t>
            </a:r>
          </a:p>
          <a:p>
            <a:r>
              <a:rPr lang="en-US" dirty="0"/>
              <a:t>i.e. identification of </a:t>
            </a:r>
            <a:r>
              <a:rPr lang="en-US" b="1" dirty="0"/>
              <a:t>conditions</a:t>
            </a:r>
            <a:r>
              <a:rPr lang="en-US" dirty="0"/>
              <a:t> and </a:t>
            </a:r>
            <a:r>
              <a:rPr lang="en-US" b="1" dirty="0"/>
              <a:t>actions</a:t>
            </a:r>
          </a:p>
          <a:p>
            <a:r>
              <a:rPr lang="en-US" dirty="0"/>
              <a:t>They are algorithms whose </a:t>
            </a:r>
            <a:r>
              <a:rPr lang="en-US" b="1" dirty="0"/>
              <a:t>output</a:t>
            </a:r>
            <a:r>
              <a:rPr lang="en-US" dirty="0"/>
              <a:t> is a set of </a:t>
            </a:r>
            <a:r>
              <a:rPr lang="en-US" b="1" dirty="0"/>
              <a:t>actions</a:t>
            </a:r>
            <a:r>
              <a:rPr lang="en-US" dirty="0"/>
              <a:t>.</a:t>
            </a:r>
          </a:p>
          <a:p>
            <a:r>
              <a:rPr lang="en-US" dirty="0"/>
              <a:t>are used to model complicated logic.</a:t>
            </a:r>
          </a:p>
          <a:p>
            <a:r>
              <a:rPr lang="en-US" dirty="0"/>
              <a:t>is an excellent tool to use in both </a:t>
            </a:r>
            <a:r>
              <a:rPr lang="en-US" b="1" dirty="0"/>
              <a:t>testing</a:t>
            </a:r>
            <a:r>
              <a:rPr lang="en-US" dirty="0"/>
              <a:t> and </a:t>
            </a:r>
            <a:r>
              <a:rPr lang="en-US" b="1" dirty="0"/>
              <a:t>requirements</a:t>
            </a:r>
            <a:r>
              <a:rPr lang="en-US" dirty="0"/>
              <a:t> </a:t>
            </a:r>
            <a:r>
              <a:rPr lang="en-US" b="1" dirty="0"/>
              <a:t>management</a:t>
            </a:r>
            <a:r>
              <a:rPr lang="en-US" dirty="0"/>
              <a:t>.</a:t>
            </a:r>
          </a:p>
          <a:p>
            <a:endParaRPr lang="en-US" dirty="0"/>
          </a:p>
        </p:txBody>
      </p:sp>
      <p:sp>
        <p:nvSpPr>
          <p:cNvPr id="4" name="Slide Number Placeholder 3">
            <a:extLst>
              <a:ext uri="{FF2B5EF4-FFF2-40B4-BE49-F238E27FC236}">
                <a16:creationId xmlns="" xmlns:a16="http://schemas.microsoft.com/office/drawing/2014/main" id="{1C35E067-1517-D97C-0FD1-1980FF5D44BC}"/>
              </a:ext>
            </a:extLst>
          </p:cNvPr>
          <p:cNvSpPr>
            <a:spLocks noGrp="1"/>
          </p:cNvSpPr>
          <p:nvPr>
            <p:ph type="sldNum" sz="quarter" idx="12"/>
          </p:nvPr>
        </p:nvSpPr>
        <p:spPr/>
        <p:txBody>
          <a:bodyPr/>
          <a:lstStyle/>
          <a:p>
            <a:fld id="{09692364-13FC-47D4-9585-56F3A59B99F2}" type="slidenum">
              <a:rPr lang="en-US" smtClean="0"/>
              <a:pPr/>
              <a:t>37</a:t>
            </a:fld>
            <a:endParaRPr lang="en-US" dirty="0"/>
          </a:p>
        </p:txBody>
      </p:sp>
    </p:spTree>
    <p:extLst>
      <p:ext uri="{BB962C8B-B14F-4D97-AF65-F5344CB8AC3E}">
        <p14:creationId xmlns:p14="http://schemas.microsoft.com/office/powerpoint/2010/main" val="406792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7479048-EA82-62AF-0BA9-49B4CBCFB2C8}"/>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9895FE-AA34-85DA-956E-690FB8FE7049}"/>
              </a:ext>
            </a:extLst>
          </p:cNvPr>
          <p:cNvSpPr>
            <a:spLocks noGrp="1"/>
          </p:cNvSpPr>
          <p:nvPr>
            <p:ph idx="1"/>
          </p:nvPr>
        </p:nvSpPr>
        <p:spPr>
          <a:xfrm>
            <a:off x="838200" y="357809"/>
            <a:ext cx="10515600" cy="6162261"/>
          </a:xfrm>
        </p:spPr>
        <p:txBody>
          <a:bodyPr>
            <a:normAutofit/>
          </a:bodyPr>
          <a:lstStyle/>
          <a:p>
            <a:endParaRPr lang="en-US" dirty="0"/>
          </a:p>
          <a:p>
            <a:pPr marL="0" indent="0">
              <a:buNone/>
            </a:pPr>
            <a:endParaRPr lang="en-US" dirty="0"/>
          </a:p>
          <a:p>
            <a:pPr marL="0" indent="0">
              <a:buNone/>
            </a:pPr>
            <a:endParaRPr lang="en-US" dirty="0"/>
          </a:p>
          <a:p>
            <a:r>
              <a:rPr lang="en-US" dirty="0"/>
              <a:t>Are tabular representation of decision points and corresponding actions</a:t>
            </a:r>
          </a:p>
          <a:p>
            <a:endParaRPr lang="en-US" dirty="0"/>
          </a:p>
        </p:txBody>
      </p:sp>
      <p:sp>
        <p:nvSpPr>
          <p:cNvPr id="4" name="Slide Number Placeholder 3">
            <a:extLst>
              <a:ext uri="{FF2B5EF4-FFF2-40B4-BE49-F238E27FC236}">
                <a16:creationId xmlns="" xmlns:a16="http://schemas.microsoft.com/office/drawing/2014/main" id="{09DE8754-A2E5-D978-FA91-6BD608887943}"/>
              </a:ext>
            </a:extLst>
          </p:cNvPr>
          <p:cNvSpPr>
            <a:spLocks noGrp="1"/>
          </p:cNvSpPr>
          <p:nvPr>
            <p:ph type="sldNum" sz="quarter" idx="12"/>
          </p:nvPr>
        </p:nvSpPr>
        <p:spPr/>
        <p:txBody>
          <a:bodyPr/>
          <a:lstStyle/>
          <a:p>
            <a:fld id="{09692364-13FC-47D4-9585-56F3A59B99F2}" type="slidenum">
              <a:rPr lang="en-US" smtClean="0"/>
              <a:pPr/>
              <a:t>38</a:t>
            </a:fld>
            <a:endParaRPr lang="en-US" dirty="0"/>
          </a:p>
        </p:txBody>
      </p:sp>
      <p:graphicFrame>
        <p:nvGraphicFramePr>
          <p:cNvPr id="6" name="Table 5">
            <a:extLst>
              <a:ext uri="{FF2B5EF4-FFF2-40B4-BE49-F238E27FC236}">
                <a16:creationId xmlns="" xmlns:a16="http://schemas.microsoft.com/office/drawing/2014/main" id="{AFC835AF-9B78-3BCA-A68E-753D986E84B0}"/>
              </a:ext>
            </a:extLst>
          </p:cNvPr>
          <p:cNvGraphicFramePr>
            <a:graphicFrameLocks noGrp="1"/>
          </p:cNvGraphicFramePr>
          <p:nvPr>
            <p:extLst>
              <p:ext uri="{D42A27DB-BD31-4B8C-83A1-F6EECF244321}">
                <p14:modId xmlns:p14="http://schemas.microsoft.com/office/powerpoint/2010/main" val="1369551443"/>
              </p:ext>
            </p:extLst>
          </p:nvPr>
        </p:nvGraphicFramePr>
        <p:xfrm>
          <a:off x="2636683" y="763911"/>
          <a:ext cx="4988234" cy="1345108"/>
        </p:xfrm>
        <a:graphic>
          <a:graphicData uri="http://schemas.openxmlformats.org/drawingml/2006/table">
            <a:tbl>
              <a:tblPr firstRow="1" bandRow="1">
                <a:tableStyleId>{5C22544A-7EE6-4342-B048-85BDC9FD1C3A}</a:tableStyleId>
              </a:tblPr>
              <a:tblGrid>
                <a:gridCol w="2494117">
                  <a:extLst>
                    <a:ext uri="{9D8B030D-6E8A-4147-A177-3AD203B41FA5}">
                      <a16:colId xmlns="" xmlns:a16="http://schemas.microsoft.com/office/drawing/2014/main" val="2717778113"/>
                    </a:ext>
                  </a:extLst>
                </a:gridCol>
                <a:gridCol w="2494117">
                  <a:extLst>
                    <a:ext uri="{9D8B030D-6E8A-4147-A177-3AD203B41FA5}">
                      <a16:colId xmlns="" xmlns:a16="http://schemas.microsoft.com/office/drawing/2014/main" val="1028220674"/>
                    </a:ext>
                  </a:extLst>
                </a:gridCol>
              </a:tblGrid>
              <a:tr h="672554">
                <a:tc>
                  <a:txBody>
                    <a:bodyPr/>
                    <a:lstStyle/>
                    <a:p>
                      <a:r>
                        <a:rPr lang="en-US" sz="2400" b="0" dirty="0">
                          <a:solidFill>
                            <a:schemeClr val="tx1"/>
                          </a:solidFill>
                        </a:rPr>
                        <a:t>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Condition Entries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672554">
                <a:tc>
                  <a:txBody>
                    <a:bodyPr/>
                    <a:lstStyle/>
                    <a:p>
                      <a:r>
                        <a:rPr lang="en-US" sz="2400"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Action </a:t>
                      </a:r>
                      <a:r>
                        <a:rPr lang="en-US" sz="2400" b="0" dirty="0">
                          <a:solidFill>
                            <a:schemeClr val="tx1"/>
                          </a:solidFill>
                        </a:rPr>
                        <a:t>Entries</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bl>
          </a:graphicData>
        </a:graphic>
      </p:graphicFrame>
    </p:spTree>
    <p:extLst>
      <p:ext uri="{BB962C8B-B14F-4D97-AF65-F5344CB8AC3E}">
        <p14:creationId xmlns:p14="http://schemas.microsoft.com/office/powerpoint/2010/main" val="2559026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362A5A-4BE1-F1A9-153E-564F7616C068}"/>
              </a:ext>
            </a:extLst>
          </p:cNvPr>
          <p:cNvSpPr>
            <a:spLocks noGrp="1"/>
          </p:cNvSpPr>
          <p:nvPr>
            <p:ph idx="1"/>
          </p:nvPr>
        </p:nvSpPr>
        <p:spPr>
          <a:xfrm>
            <a:off x="838200" y="368711"/>
            <a:ext cx="10515600" cy="6352764"/>
          </a:xfrm>
        </p:spPr>
        <p:txBody>
          <a:bodyPr/>
          <a:lstStyle/>
          <a:p>
            <a:r>
              <a:rPr lang="en-US" b="1" dirty="0" err="1"/>
              <a:t>Eg</a:t>
            </a:r>
            <a:r>
              <a:rPr lang="en-US" b="1" dirty="0"/>
              <a:t>, </a:t>
            </a:r>
            <a:r>
              <a:rPr lang="en-US" dirty="0"/>
              <a:t>A customer requests a cash withdrawal. </a:t>
            </a:r>
          </a:p>
          <a:p>
            <a:r>
              <a:rPr lang="en-US" dirty="0"/>
              <a:t>ATM machine pays out the amount if the customer has sufficient funds in their account or if the customer has the credit </a:t>
            </a:r>
            <a:r>
              <a:rPr lang="en-US" dirty="0" smtClean="0"/>
              <a:t>granted or else rejected. </a:t>
            </a:r>
            <a:endParaRPr lang="en-US" dirty="0"/>
          </a:p>
          <a:p>
            <a:r>
              <a:rPr lang="en-US" dirty="0"/>
              <a:t>A decision table makes the same requirements clearer to understand:</a:t>
            </a:r>
          </a:p>
          <a:p>
            <a:pPr marL="0" indent="0">
              <a:buNone/>
            </a:pPr>
            <a:endParaRPr lang="en-US" dirty="0"/>
          </a:p>
        </p:txBody>
      </p:sp>
      <p:sp>
        <p:nvSpPr>
          <p:cNvPr id="4" name="Slide Number Placeholder 3">
            <a:extLst>
              <a:ext uri="{FF2B5EF4-FFF2-40B4-BE49-F238E27FC236}">
                <a16:creationId xmlns="" xmlns:a16="http://schemas.microsoft.com/office/drawing/2014/main" id="{676CECCF-1FED-DCC3-4B13-5E8F6D6F0D2F}"/>
              </a:ext>
            </a:extLst>
          </p:cNvPr>
          <p:cNvSpPr>
            <a:spLocks noGrp="1"/>
          </p:cNvSpPr>
          <p:nvPr>
            <p:ph type="sldNum" sz="quarter" idx="12"/>
          </p:nvPr>
        </p:nvSpPr>
        <p:spPr/>
        <p:txBody>
          <a:bodyPr/>
          <a:lstStyle/>
          <a:p>
            <a:fld id="{09692364-13FC-47D4-9585-56F3A59B99F2}" type="slidenum">
              <a:rPr lang="en-US" smtClean="0"/>
              <a:pPr/>
              <a:t>39</a:t>
            </a:fld>
            <a:endParaRPr lang="en-US" dirty="0"/>
          </a:p>
        </p:txBody>
      </p:sp>
      <p:graphicFrame>
        <p:nvGraphicFramePr>
          <p:cNvPr id="7" name="Table 6">
            <a:extLst>
              <a:ext uri="{FF2B5EF4-FFF2-40B4-BE49-F238E27FC236}">
                <a16:creationId xmlns="" xmlns:a16="http://schemas.microsoft.com/office/drawing/2014/main" id="{A329F8C2-5122-CBEE-17AA-02AE5BF00929}"/>
              </a:ext>
            </a:extLst>
          </p:cNvPr>
          <p:cNvGraphicFramePr>
            <a:graphicFrameLocks noGrp="1"/>
          </p:cNvGraphicFramePr>
          <p:nvPr>
            <p:extLst>
              <p:ext uri="{D42A27DB-BD31-4B8C-83A1-F6EECF244321}">
                <p14:modId xmlns:p14="http://schemas.microsoft.com/office/powerpoint/2010/main" val="2469150367"/>
              </p:ext>
            </p:extLst>
          </p:nvPr>
        </p:nvGraphicFramePr>
        <p:xfrm>
          <a:off x="1976283" y="2861047"/>
          <a:ext cx="7713407" cy="3887658"/>
        </p:xfrm>
        <a:graphic>
          <a:graphicData uri="http://schemas.openxmlformats.org/drawingml/2006/table">
            <a:tbl>
              <a:tblPr firstRow="1" bandRow="1">
                <a:tableStyleId>{5C22544A-7EE6-4342-B048-85BDC9FD1C3A}</a:tableStyleId>
              </a:tblPr>
              <a:tblGrid>
                <a:gridCol w="4976876">
                  <a:extLst>
                    <a:ext uri="{9D8B030D-6E8A-4147-A177-3AD203B41FA5}">
                      <a16:colId xmlns="" xmlns:a16="http://schemas.microsoft.com/office/drawing/2014/main" val="2717778113"/>
                    </a:ext>
                  </a:extLst>
                </a:gridCol>
                <a:gridCol w="947261">
                  <a:extLst>
                    <a:ext uri="{9D8B030D-6E8A-4147-A177-3AD203B41FA5}">
                      <a16:colId xmlns="" xmlns:a16="http://schemas.microsoft.com/office/drawing/2014/main" val="1028220674"/>
                    </a:ext>
                  </a:extLst>
                </a:gridCol>
                <a:gridCol w="857045">
                  <a:extLst>
                    <a:ext uri="{9D8B030D-6E8A-4147-A177-3AD203B41FA5}">
                      <a16:colId xmlns="" xmlns:a16="http://schemas.microsoft.com/office/drawing/2014/main" val="2514109360"/>
                    </a:ext>
                  </a:extLst>
                </a:gridCol>
                <a:gridCol w="932225">
                  <a:extLst>
                    <a:ext uri="{9D8B030D-6E8A-4147-A177-3AD203B41FA5}">
                      <a16:colId xmlns="" xmlns:a16="http://schemas.microsoft.com/office/drawing/2014/main" val="3168382498"/>
                    </a:ext>
                  </a:extLst>
                </a:gridCol>
              </a:tblGrid>
              <a:tr h="647943">
                <a:tc>
                  <a:txBody>
                    <a:bodyPr/>
                    <a:lstStyle/>
                    <a:p>
                      <a:r>
                        <a:rPr lang="en-US" sz="2400" b="1" dirty="0">
                          <a:solidFill>
                            <a:schemeClr val="tx1"/>
                          </a:solidFill>
                        </a:rPr>
                        <a:t>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647943">
                <a:tc>
                  <a:txBody>
                    <a:bodyPr/>
                    <a:lstStyle/>
                    <a:p>
                      <a:r>
                        <a:rPr lang="en-US" sz="2400" dirty="0">
                          <a:solidFill>
                            <a:schemeClr val="tx1"/>
                          </a:solidFill>
                        </a:rPr>
                        <a:t>Withdrawal amount&lt;=balance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r h="647943">
                <a:tc>
                  <a:txBody>
                    <a:bodyPr/>
                    <a:lstStyle/>
                    <a:p>
                      <a:r>
                        <a:rPr lang="en-US" sz="2400" dirty="0">
                          <a:solidFill>
                            <a:schemeClr val="tx1"/>
                          </a:solidFill>
                        </a:rPr>
                        <a:t>Credit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00548178"/>
                  </a:ext>
                </a:extLst>
              </a:tr>
              <a:tr h="647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284998076"/>
                  </a:ext>
                </a:extLst>
              </a:tr>
              <a:tr h="647943">
                <a:tc>
                  <a:txBody>
                    <a:bodyPr/>
                    <a:lstStyle/>
                    <a:p>
                      <a:r>
                        <a:rPr lang="en-US" sz="2400" dirty="0">
                          <a:solidFill>
                            <a:schemeClr val="tx1"/>
                          </a:solidFill>
                        </a:rPr>
                        <a:t>Withdrawal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6518066"/>
                  </a:ext>
                </a:extLst>
              </a:tr>
              <a:tr h="647943">
                <a:tc>
                  <a:txBody>
                    <a:bodyPr/>
                    <a:lstStyle/>
                    <a:p>
                      <a:r>
                        <a:rPr lang="en-US" sz="2400" dirty="0" smtClean="0">
                          <a:solidFill>
                            <a:schemeClr val="tx1"/>
                          </a:solidFill>
                        </a:rPr>
                        <a:t>Rejected </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2042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DC9A580-C430-976B-89B7-6F62FD98440F}"/>
              </a:ext>
            </a:extLst>
          </p:cNvPr>
          <p:cNvSpPr>
            <a:spLocks noGrp="1"/>
          </p:cNvSpPr>
          <p:nvPr>
            <p:ph idx="1"/>
          </p:nvPr>
        </p:nvSpPr>
        <p:spPr>
          <a:xfrm>
            <a:off x="838200" y="136525"/>
            <a:ext cx="10515600" cy="6584950"/>
          </a:xfrm>
        </p:spPr>
        <p:txBody>
          <a:bodyPr>
            <a:normAutofit/>
          </a:bodyPr>
          <a:lstStyle/>
          <a:p>
            <a:pPr marL="0" indent="0">
              <a:buNone/>
            </a:pPr>
            <a:r>
              <a:rPr lang="en-US" dirty="0"/>
              <a:t>The structured tools:</a:t>
            </a:r>
          </a:p>
          <a:p>
            <a:pPr marL="514350" indent="-514350">
              <a:buAutoNum type="arabicPeriod"/>
            </a:pPr>
            <a:r>
              <a:rPr lang="en-US" dirty="0"/>
              <a:t>Process Modeling</a:t>
            </a:r>
          </a:p>
          <a:p>
            <a:pPr marL="0" indent="0">
              <a:buNone/>
            </a:pPr>
            <a:r>
              <a:rPr lang="en-US" dirty="0"/>
              <a:t>	a. Dataflow Diagrams</a:t>
            </a:r>
          </a:p>
          <a:p>
            <a:pPr marL="0" indent="0">
              <a:buNone/>
            </a:pPr>
            <a:r>
              <a:rPr lang="en-US" dirty="0"/>
              <a:t>2. Logical Modeling</a:t>
            </a:r>
          </a:p>
          <a:p>
            <a:pPr marL="0" indent="0">
              <a:buNone/>
            </a:pPr>
            <a:r>
              <a:rPr lang="en-US" dirty="0"/>
              <a:t>	a. Decision Tables</a:t>
            </a:r>
          </a:p>
          <a:p>
            <a:pPr marL="0" indent="0">
              <a:buNone/>
            </a:pPr>
            <a:r>
              <a:rPr lang="en-US" dirty="0"/>
              <a:t>	b. Decision Trees</a:t>
            </a:r>
          </a:p>
          <a:p>
            <a:pPr marL="0" indent="0">
              <a:buNone/>
            </a:pPr>
            <a:r>
              <a:rPr lang="en-US" dirty="0"/>
              <a:t>	c. Structured English</a:t>
            </a:r>
          </a:p>
          <a:p>
            <a:pPr marL="0" indent="0">
              <a:buNone/>
            </a:pPr>
            <a:r>
              <a:rPr lang="en-US" dirty="0"/>
              <a:t>3. Conceptual Data Modeling</a:t>
            </a:r>
          </a:p>
          <a:p>
            <a:pPr marL="0" indent="0">
              <a:buNone/>
            </a:pPr>
            <a:r>
              <a:rPr lang="en-US" dirty="0"/>
              <a:t>	a. ER diagrams</a:t>
            </a:r>
          </a:p>
          <a:p>
            <a:pPr marL="0" indent="0">
              <a:buNone/>
            </a:pPr>
            <a:r>
              <a:rPr lang="en-US" dirty="0"/>
              <a:t>4. Data Dictionary</a:t>
            </a:r>
          </a:p>
        </p:txBody>
      </p:sp>
      <p:sp>
        <p:nvSpPr>
          <p:cNvPr id="4" name="Slide Number Placeholder 3">
            <a:extLst>
              <a:ext uri="{FF2B5EF4-FFF2-40B4-BE49-F238E27FC236}">
                <a16:creationId xmlns="" xmlns:a16="http://schemas.microsoft.com/office/drawing/2014/main" id="{46D1D035-4591-FB17-4867-89CD14A45CB4}"/>
              </a:ext>
            </a:extLst>
          </p:cNvPr>
          <p:cNvSpPr>
            <a:spLocks noGrp="1"/>
          </p:cNvSpPr>
          <p:nvPr>
            <p:ph type="sldNum" sz="quarter" idx="12"/>
          </p:nvPr>
        </p:nvSpPr>
        <p:spPr/>
        <p:txBody>
          <a:bodyPr/>
          <a:lstStyle/>
          <a:p>
            <a:fld id="{09692364-13FC-47D4-9585-56F3A59B99F2}" type="slidenum">
              <a:rPr lang="en-US" smtClean="0"/>
              <a:pPr/>
              <a:t>4</a:t>
            </a:fld>
            <a:endParaRPr lang="en-US" dirty="0"/>
          </a:p>
        </p:txBody>
      </p:sp>
    </p:spTree>
    <p:extLst>
      <p:ext uri="{BB962C8B-B14F-4D97-AF65-F5344CB8AC3E}">
        <p14:creationId xmlns:p14="http://schemas.microsoft.com/office/powerpoint/2010/main" val="3914368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CD8222C-43E3-50DC-646E-9DDDC7A19823}"/>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1615A7-BFAD-A5FD-3615-3C9340053E11}"/>
              </a:ext>
            </a:extLst>
          </p:cNvPr>
          <p:cNvSpPr>
            <a:spLocks noGrp="1"/>
          </p:cNvSpPr>
          <p:nvPr>
            <p:ph idx="1"/>
          </p:nvPr>
        </p:nvSpPr>
        <p:spPr>
          <a:xfrm>
            <a:off x="838200" y="357809"/>
            <a:ext cx="10515600" cy="5870669"/>
          </a:xfrm>
        </p:spPr>
        <p:txBody>
          <a:bodyPr>
            <a:normAutofit/>
          </a:bodyPr>
          <a:lstStyle/>
          <a:p>
            <a:r>
              <a:rPr lang="en-US" dirty="0"/>
              <a:t>In a decision table, conditions are usually expressed as </a:t>
            </a:r>
            <a:r>
              <a:rPr lang="en-US" b="1" dirty="0"/>
              <a:t>true</a:t>
            </a:r>
            <a:r>
              <a:rPr lang="en-US" dirty="0"/>
              <a:t> (T) or </a:t>
            </a:r>
            <a:r>
              <a:rPr lang="en-US" b="1" dirty="0"/>
              <a:t>false</a:t>
            </a:r>
            <a:r>
              <a:rPr lang="en-US" dirty="0"/>
              <a:t> (F), </a:t>
            </a:r>
            <a:r>
              <a:rPr lang="en-US" dirty="0" smtClean="0"/>
              <a:t>Yes(Y) </a:t>
            </a:r>
            <a:r>
              <a:rPr lang="en-US" dirty="0"/>
              <a:t>or </a:t>
            </a:r>
            <a:r>
              <a:rPr lang="en-US" dirty="0" smtClean="0"/>
              <a:t>No(N). </a:t>
            </a:r>
            <a:endParaRPr lang="en-US" dirty="0"/>
          </a:p>
          <a:p>
            <a:r>
              <a:rPr lang="en-US" dirty="0"/>
              <a:t>can be used in all </a:t>
            </a:r>
            <a:r>
              <a:rPr lang="en-US" b="1" dirty="0"/>
              <a:t>situations</a:t>
            </a:r>
            <a:r>
              <a:rPr lang="en-US" dirty="0"/>
              <a:t> where the </a:t>
            </a:r>
            <a:r>
              <a:rPr lang="en-US" b="1" dirty="0"/>
              <a:t>outcome</a:t>
            </a:r>
            <a:r>
              <a:rPr lang="en-US" dirty="0"/>
              <a:t> depends on the </a:t>
            </a:r>
            <a:r>
              <a:rPr lang="en-US" b="1" dirty="0"/>
              <a:t>combinations</a:t>
            </a:r>
            <a:r>
              <a:rPr lang="en-US" dirty="0"/>
              <a:t> of </a:t>
            </a:r>
            <a:r>
              <a:rPr lang="en-US" b="1" dirty="0"/>
              <a:t>different choices</a:t>
            </a:r>
            <a:r>
              <a:rPr lang="en-US" dirty="0"/>
              <a:t>. </a:t>
            </a:r>
          </a:p>
        </p:txBody>
      </p:sp>
      <p:sp>
        <p:nvSpPr>
          <p:cNvPr id="4" name="Slide Number Placeholder 3">
            <a:extLst>
              <a:ext uri="{FF2B5EF4-FFF2-40B4-BE49-F238E27FC236}">
                <a16:creationId xmlns="" xmlns:a16="http://schemas.microsoft.com/office/drawing/2014/main" id="{0BFC57D1-4B2C-3C53-2715-5ECD84761A1B}"/>
              </a:ext>
            </a:extLst>
          </p:cNvPr>
          <p:cNvSpPr>
            <a:spLocks noGrp="1"/>
          </p:cNvSpPr>
          <p:nvPr>
            <p:ph type="sldNum" sz="quarter" idx="12"/>
          </p:nvPr>
        </p:nvSpPr>
        <p:spPr/>
        <p:txBody>
          <a:bodyPr/>
          <a:lstStyle/>
          <a:p>
            <a:fld id="{09692364-13FC-47D4-9585-56F3A59B99F2}" type="slidenum">
              <a:rPr lang="en-US" smtClean="0"/>
              <a:pPr/>
              <a:t>40</a:t>
            </a:fld>
            <a:endParaRPr lang="en-US" dirty="0"/>
          </a:p>
        </p:txBody>
      </p:sp>
    </p:spTree>
    <p:extLst>
      <p:ext uri="{BB962C8B-B14F-4D97-AF65-F5344CB8AC3E}">
        <p14:creationId xmlns:p14="http://schemas.microsoft.com/office/powerpoint/2010/main" val="233581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4D2C80-6ABF-D08E-6A60-C42C9B8F8C34}"/>
              </a:ext>
            </a:extLst>
          </p:cNvPr>
          <p:cNvSpPr>
            <a:spLocks noGrp="1"/>
          </p:cNvSpPr>
          <p:nvPr>
            <p:ph type="title"/>
          </p:nvPr>
        </p:nvSpPr>
        <p:spPr/>
        <p:txBody>
          <a:bodyPr>
            <a:normAutofit/>
          </a:bodyPr>
          <a:lstStyle/>
          <a:p>
            <a:r>
              <a:rPr lang="en-US" dirty="0"/>
              <a:t>Steps to create decision tables</a:t>
            </a:r>
          </a:p>
        </p:txBody>
      </p:sp>
      <p:sp>
        <p:nvSpPr>
          <p:cNvPr id="3" name="Content Placeholder 2">
            <a:extLst>
              <a:ext uri="{FF2B5EF4-FFF2-40B4-BE49-F238E27FC236}">
                <a16:creationId xmlns="" xmlns:a16="http://schemas.microsoft.com/office/drawing/2014/main" id="{B28C1A0C-928A-1574-C237-18379FB7BCD6}"/>
              </a:ext>
            </a:extLst>
          </p:cNvPr>
          <p:cNvSpPr>
            <a:spLocks noGrp="1"/>
          </p:cNvSpPr>
          <p:nvPr>
            <p:ph idx="1"/>
          </p:nvPr>
        </p:nvSpPr>
        <p:spPr>
          <a:xfrm>
            <a:off x="838200" y="1627101"/>
            <a:ext cx="10515600" cy="5230899"/>
          </a:xfrm>
        </p:spPr>
        <p:txBody>
          <a:bodyPr>
            <a:normAutofit fontScale="92500"/>
          </a:bodyPr>
          <a:lstStyle/>
          <a:p>
            <a:pPr marL="0" indent="0">
              <a:buNone/>
            </a:pPr>
            <a:r>
              <a:rPr lang="en-US" b="1" dirty="0"/>
              <a:t>Step 1 - Analyze the requirement and create the first column</a:t>
            </a:r>
          </a:p>
          <a:p>
            <a:pPr marL="0" indent="0">
              <a:buNone/>
            </a:pPr>
            <a:r>
              <a:rPr lang="en-US" dirty="0"/>
              <a:t>Requirement: </a:t>
            </a:r>
          </a:p>
          <a:p>
            <a:r>
              <a:rPr lang="en-US" dirty="0"/>
              <a:t>"</a:t>
            </a:r>
            <a:r>
              <a:rPr lang="en-US" b="1" dirty="0"/>
              <a:t>Withdrawal</a:t>
            </a:r>
            <a:r>
              <a:rPr lang="en-US" dirty="0"/>
              <a:t> is </a:t>
            </a:r>
            <a:r>
              <a:rPr lang="en-US" b="1" dirty="0"/>
              <a:t>granted</a:t>
            </a:r>
            <a:r>
              <a:rPr lang="en-US" dirty="0"/>
              <a:t> if requested amount is covered by the </a:t>
            </a:r>
            <a:r>
              <a:rPr lang="en-US" b="1" dirty="0"/>
              <a:t>balance</a:t>
            </a:r>
            <a:r>
              <a:rPr lang="en-US" dirty="0"/>
              <a:t> </a:t>
            </a:r>
          </a:p>
          <a:p>
            <a:r>
              <a:rPr lang="en-US" dirty="0"/>
              <a:t>or if the </a:t>
            </a:r>
            <a:r>
              <a:rPr lang="en-US" b="1" dirty="0"/>
              <a:t>customer</a:t>
            </a:r>
            <a:r>
              <a:rPr lang="en-US" dirty="0"/>
              <a:t> is granted </a:t>
            </a:r>
            <a:r>
              <a:rPr lang="en-US" b="1" dirty="0"/>
              <a:t>credit</a:t>
            </a:r>
            <a:r>
              <a:rPr lang="en-US" dirty="0"/>
              <a:t> to cover the withdrawal amount".</a:t>
            </a:r>
          </a:p>
          <a:p>
            <a:pPr marL="0" indent="0">
              <a:buNone/>
            </a:pPr>
            <a:r>
              <a:rPr lang="en-US" dirty="0"/>
              <a:t>Express </a:t>
            </a:r>
            <a:r>
              <a:rPr lang="en-US" b="1" dirty="0"/>
              <a:t>conditions</a:t>
            </a:r>
            <a:r>
              <a:rPr lang="en-US" dirty="0"/>
              <a:t> and resulting </a:t>
            </a:r>
            <a:r>
              <a:rPr lang="en-US" b="1" dirty="0"/>
              <a:t>actions</a:t>
            </a:r>
            <a:r>
              <a:rPr lang="en-US" dirty="0"/>
              <a:t> in a list so that they are either </a:t>
            </a:r>
            <a:r>
              <a:rPr lang="en-US" b="1" dirty="0"/>
              <a:t>TRUE </a:t>
            </a:r>
            <a:r>
              <a:rPr lang="en-US" dirty="0"/>
              <a:t>or</a:t>
            </a:r>
            <a:r>
              <a:rPr lang="en-US" b="1" dirty="0"/>
              <a:t> FALSE</a:t>
            </a:r>
            <a:r>
              <a:rPr lang="en-US" dirty="0"/>
              <a:t>. </a:t>
            </a:r>
          </a:p>
          <a:p>
            <a:pPr marL="0" indent="0">
              <a:buNone/>
            </a:pPr>
            <a:r>
              <a:rPr lang="en-US" dirty="0"/>
              <a:t>In this case there are </a:t>
            </a:r>
            <a:r>
              <a:rPr lang="en-US" b="1" dirty="0"/>
              <a:t>two conditions</a:t>
            </a:r>
            <a:r>
              <a:rPr lang="en-US" dirty="0"/>
              <a:t>, "withdrawal amount &lt;= balance" and "credit granted". </a:t>
            </a:r>
          </a:p>
          <a:p>
            <a:pPr marL="0" indent="0">
              <a:buNone/>
            </a:pPr>
            <a:r>
              <a:rPr lang="en-US" dirty="0"/>
              <a:t>There is </a:t>
            </a:r>
            <a:r>
              <a:rPr lang="en-US" dirty="0" smtClean="0"/>
              <a:t>two </a:t>
            </a:r>
            <a:r>
              <a:rPr lang="en-US" dirty="0"/>
              <a:t>result, the withdrawal is </a:t>
            </a:r>
            <a:r>
              <a:rPr lang="en-US" dirty="0" smtClean="0"/>
              <a:t>granted </a:t>
            </a:r>
            <a:r>
              <a:rPr lang="en-US" dirty="0"/>
              <a:t>and </a:t>
            </a:r>
            <a:r>
              <a:rPr lang="en-US" dirty="0" smtClean="0"/>
              <a:t>withdrawal is </a:t>
            </a:r>
            <a:r>
              <a:rPr lang="en-US" dirty="0"/>
              <a:t>r</a:t>
            </a:r>
            <a:r>
              <a:rPr lang="en-US" dirty="0" smtClean="0"/>
              <a:t>ejected.</a:t>
            </a:r>
          </a:p>
          <a:p>
            <a:pPr marL="0" indent="0">
              <a:buNone/>
            </a:pPr>
            <a:endParaRPr lang="en-US" b="1" dirty="0"/>
          </a:p>
          <a:p>
            <a:endParaRPr lang="en-US" dirty="0"/>
          </a:p>
        </p:txBody>
      </p:sp>
      <p:sp>
        <p:nvSpPr>
          <p:cNvPr id="4" name="Slide Number Placeholder 3">
            <a:extLst>
              <a:ext uri="{FF2B5EF4-FFF2-40B4-BE49-F238E27FC236}">
                <a16:creationId xmlns="" xmlns:a16="http://schemas.microsoft.com/office/drawing/2014/main" id="{BBD6488F-EDF1-6C4E-6A40-EF14F86ACEBB}"/>
              </a:ext>
            </a:extLst>
          </p:cNvPr>
          <p:cNvSpPr>
            <a:spLocks noGrp="1"/>
          </p:cNvSpPr>
          <p:nvPr>
            <p:ph type="sldNum" sz="quarter" idx="12"/>
          </p:nvPr>
        </p:nvSpPr>
        <p:spPr/>
        <p:txBody>
          <a:bodyPr/>
          <a:lstStyle/>
          <a:p>
            <a:fld id="{09692364-13FC-47D4-9585-56F3A59B99F2}" type="slidenum">
              <a:rPr lang="en-US" smtClean="0"/>
              <a:pPr/>
              <a:t>41</a:t>
            </a:fld>
            <a:endParaRPr lang="en-US" dirty="0"/>
          </a:p>
        </p:txBody>
      </p:sp>
    </p:spTree>
    <p:extLst>
      <p:ext uri="{BB962C8B-B14F-4D97-AF65-F5344CB8AC3E}">
        <p14:creationId xmlns:p14="http://schemas.microsoft.com/office/powerpoint/2010/main" val="1067665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CD8222C-43E3-50DC-646E-9DDDC7A19823}"/>
            </a:ext>
          </a:extLst>
        </p:cNvPr>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BFC57D1-4B2C-3C53-2715-5ECD84761A1B}"/>
              </a:ext>
            </a:extLst>
          </p:cNvPr>
          <p:cNvSpPr>
            <a:spLocks noGrp="1"/>
          </p:cNvSpPr>
          <p:nvPr>
            <p:ph type="sldNum" sz="quarter" idx="12"/>
          </p:nvPr>
        </p:nvSpPr>
        <p:spPr/>
        <p:txBody>
          <a:bodyPr/>
          <a:lstStyle/>
          <a:p>
            <a:fld id="{09692364-13FC-47D4-9585-56F3A59B99F2}" type="slidenum">
              <a:rPr lang="en-US" smtClean="0"/>
              <a:pPr/>
              <a:t>42</a:t>
            </a:fld>
            <a:endParaRPr lang="en-US" dirty="0"/>
          </a:p>
        </p:txBody>
      </p:sp>
      <p:graphicFrame>
        <p:nvGraphicFramePr>
          <p:cNvPr id="2" name="Table 1">
            <a:extLst>
              <a:ext uri="{FF2B5EF4-FFF2-40B4-BE49-F238E27FC236}">
                <a16:creationId xmlns="" xmlns:a16="http://schemas.microsoft.com/office/drawing/2014/main" id="{74B4EE48-3D42-2D69-4A79-6088AD1CF7DE}"/>
              </a:ext>
            </a:extLst>
          </p:cNvPr>
          <p:cNvGraphicFramePr>
            <a:graphicFrameLocks noGrp="1"/>
          </p:cNvGraphicFramePr>
          <p:nvPr>
            <p:extLst>
              <p:ext uri="{D42A27DB-BD31-4B8C-83A1-F6EECF244321}">
                <p14:modId xmlns:p14="http://schemas.microsoft.com/office/powerpoint/2010/main" val="2605604221"/>
              </p:ext>
            </p:extLst>
          </p:nvPr>
        </p:nvGraphicFramePr>
        <p:xfrm>
          <a:off x="2551470" y="811022"/>
          <a:ext cx="4976876" cy="4353888"/>
        </p:xfrm>
        <a:graphic>
          <a:graphicData uri="http://schemas.openxmlformats.org/drawingml/2006/table">
            <a:tbl>
              <a:tblPr firstRow="1" bandRow="1">
                <a:tableStyleId>{5C22544A-7EE6-4342-B048-85BDC9FD1C3A}</a:tableStyleId>
              </a:tblPr>
              <a:tblGrid>
                <a:gridCol w="4976876">
                  <a:extLst>
                    <a:ext uri="{9D8B030D-6E8A-4147-A177-3AD203B41FA5}">
                      <a16:colId xmlns="" xmlns:a16="http://schemas.microsoft.com/office/drawing/2014/main" val="2717778113"/>
                    </a:ext>
                  </a:extLst>
                </a:gridCol>
              </a:tblGrid>
              <a:tr h="725648">
                <a:tc>
                  <a:txBody>
                    <a:bodyPr/>
                    <a:lstStyle/>
                    <a:p>
                      <a:r>
                        <a:rPr lang="en-US" sz="2400" b="1" dirty="0">
                          <a:solidFill>
                            <a:schemeClr val="tx1"/>
                          </a:solidFill>
                        </a:rPr>
                        <a:t>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725648">
                <a:tc>
                  <a:txBody>
                    <a:bodyPr/>
                    <a:lstStyle/>
                    <a:p>
                      <a:r>
                        <a:rPr lang="en-US" sz="2400" dirty="0">
                          <a:solidFill>
                            <a:schemeClr val="tx1"/>
                          </a:solidFill>
                        </a:rPr>
                        <a:t>Withdrawal amount&lt;=balance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r h="725648">
                <a:tc>
                  <a:txBody>
                    <a:bodyPr/>
                    <a:lstStyle/>
                    <a:p>
                      <a:r>
                        <a:rPr lang="en-US" sz="2400" dirty="0">
                          <a:solidFill>
                            <a:schemeClr val="tx1"/>
                          </a:solidFill>
                        </a:rPr>
                        <a:t>Credit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00548178"/>
                  </a:ext>
                </a:extLst>
              </a:tr>
              <a:tr h="725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284998076"/>
                  </a:ext>
                </a:extLst>
              </a:tr>
              <a:tr h="725648">
                <a:tc>
                  <a:txBody>
                    <a:bodyPr/>
                    <a:lstStyle/>
                    <a:p>
                      <a:r>
                        <a:rPr lang="en-US" sz="2400" dirty="0">
                          <a:solidFill>
                            <a:schemeClr val="tx1"/>
                          </a:solidFill>
                        </a:rPr>
                        <a:t>Withdrawal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6518066"/>
                  </a:ext>
                </a:extLst>
              </a:tr>
              <a:tr h="725648">
                <a:tc>
                  <a:txBody>
                    <a:bodyPr/>
                    <a:lstStyle/>
                    <a:p>
                      <a:r>
                        <a:rPr lang="en-US" sz="2400" dirty="0" smtClean="0">
                          <a:solidFill>
                            <a:schemeClr val="tx1"/>
                          </a:solidFill>
                        </a:rPr>
                        <a:t>Rejected </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95625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CD8222C-43E3-50DC-646E-9DDDC7A19823}"/>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1615A7-BFAD-A5FD-3615-3C9340053E11}"/>
              </a:ext>
            </a:extLst>
          </p:cNvPr>
          <p:cNvSpPr>
            <a:spLocks noGrp="1"/>
          </p:cNvSpPr>
          <p:nvPr>
            <p:ph idx="1"/>
          </p:nvPr>
        </p:nvSpPr>
        <p:spPr>
          <a:xfrm>
            <a:off x="838200" y="357809"/>
            <a:ext cx="10515600" cy="6363666"/>
          </a:xfrm>
        </p:spPr>
        <p:txBody>
          <a:bodyPr>
            <a:normAutofit/>
          </a:bodyPr>
          <a:lstStyle/>
          <a:p>
            <a:pPr marL="0" indent="0">
              <a:buNone/>
            </a:pPr>
            <a:r>
              <a:rPr lang="en-US" b="1" dirty="0"/>
              <a:t>Step 2: Add Columns</a:t>
            </a:r>
          </a:p>
          <a:p>
            <a:r>
              <a:rPr lang="en-US" dirty="0"/>
              <a:t>Calculate how many columns are needed in the table. </a:t>
            </a:r>
          </a:p>
          <a:p>
            <a:r>
              <a:rPr lang="en-US" dirty="0"/>
              <a:t>The number of columns depends on the </a:t>
            </a:r>
            <a:r>
              <a:rPr lang="en-US" b="1" dirty="0"/>
              <a:t>number of conditions </a:t>
            </a:r>
            <a:r>
              <a:rPr lang="en-US" dirty="0"/>
              <a:t>and the number of </a:t>
            </a:r>
            <a:r>
              <a:rPr lang="en-US" b="1" dirty="0"/>
              <a:t>alternatives</a:t>
            </a:r>
            <a:r>
              <a:rPr lang="en-US" dirty="0"/>
              <a:t> for each condition.</a:t>
            </a:r>
          </a:p>
          <a:p>
            <a:r>
              <a:rPr lang="en-US" dirty="0"/>
              <a:t>Mathematically, the number of columns is </a:t>
            </a:r>
            <a:r>
              <a:rPr lang="en-US" b="1" dirty="0"/>
              <a:t>2^conditions</a:t>
            </a:r>
            <a:r>
              <a:rPr lang="en-US" dirty="0"/>
              <a:t>. In this case </a:t>
            </a:r>
            <a:r>
              <a:rPr lang="en-US" b="1" dirty="0"/>
              <a:t>2^2 = 4 columns</a:t>
            </a:r>
            <a:r>
              <a:rPr lang="en-US" dirty="0"/>
              <a:t>. </a:t>
            </a:r>
          </a:p>
          <a:p>
            <a:r>
              <a:rPr lang="en-US" dirty="0"/>
              <a:t>If there are </a:t>
            </a:r>
            <a:r>
              <a:rPr lang="en-US" b="1" dirty="0"/>
              <a:t>two conditions </a:t>
            </a:r>
            <a:r>
              <a:rPr lang="en-US" dirty="0"/>
              <a:t>and </a:t>
            </a:r>
            <a:r>
              <a:rPr lang="en-US" b="1" dirty="0"/>
              <a:t>each</a:t>
            </a:r>
            <a:r>
              <a:rPr lang="en-US" dirty="0"/>
              <a:t> </a:t>
            </a:r>
            <a:r>
              <a:rPr lang="en-US" b="1" dirty="0"/>
              <a:t>condition</a:t>
            </a:r>
            <a:r>
              <a:rPr lang="en-US" dirty="0"/>
              <a:t> can be either </a:t>
            </a:r>
            <a:r>
              <a:rPr lang="en-US" b="1" dirty="0"/>
              <a:t>true</a:t>
            </a:r>
            <a:r>
              <a:rPr lang="en-US" dirty="0"/>
              <a:t> or </a:t>
            </a:r>
            <a:r>
              <a:rPr lang="en-US" b="1" dirty="0"/>
              <a:t>false</a:t>
            </a:r>
            <a:r>
              <a:rPr lang="en-US" dirty="0"/>
              <a:t>, you need </a:t>
            </a:r>
            <a:r>
              <a:rPr lang="en-US" b="1" dirty="0"/>
              <a:t>4 columns</a:t>
            </a:r>
            <a:r>
              <a:rPr lang="en-US" dirty="0"/>
              <a:t>. </a:t>
            </a:r>
          </a:p>
          <a:p>
            <a:r>
              <a:rPr lang="en-US" dirty="0"/>
              <a:t>If there are </a:t>
            </a:r>
            <a:r>
              <a:rPr lang="en-US" b="1" dirty="0"/>
              <a:t>three</a:t>
            </a:r>
            <a:r>
              <a:rPr lang="en-US" dirty="0"/>
              <a:t> </a:t>
            </a:r>
            <a:r>
              <a:rPr lang="en-US" b="1" dirty="0"/>
              <a:t>conditions</a:t>
            </a:r>
            <a:r>
              <a:rPr lang="en-US" dirty="0"/>
              <a:t> there will be </a:t>
            </a:r>
            <a:r>
              <a:rPr lang="en-US" b="1" dirty="0"/>
              <a:t>8 columns </a:t>
            </a:r>
            <a:r>
              <a:rPr lang="en-US" dirty="0"/>
              <a:t>and so on.</a:t>
            </a:r>
          </a:p>
        </p:txBody>
      </p:sp>
      <p:sp>
        <p:nvSpPr>
          <p:cNvPr id="4" name="Slide Number Placeholder 3">
            <a:extLst>
              <a:ext uri="{FF2B5EF4-FFF2-40B4-BE49-F238E27FC236}">
                <a16:creationId xmlns="" xmlns:a16="http://schemas.microsoft.com/office/drawing/2014/main" id="{0BFC57D1-4B2C-3C53-2715-5ECD84761A1B}"/>
              </a:ext>
            </a:extLst>
          </p:cNvPr>
          <p:cNvSpPr>
            <a:spLocks noGrp="1"/>
          </p:cNvSpPr>
          <p:nvPr>
            <p:ph type="sldNum" sz="quarter" idx="12"/>
          </p:nvPr>
        </p:nvSpPr>
        <p:spPr/>
        <p:txBody>
          <a:bodyPr/>
          <a:lstStyle/>
          <a:p>
            <a:fld id="{09692364-13FC-47D4-9585-56F3A59B99F2}" type="slidenum">
              <a:rPr lang="en-US" smtClean="0"/>
              <a:pPr/>
              <a:t>43</a:t>
            </a:fld>
            <a:endParaRPr lang="en-US" dirty="0"/>
          </a:p>
        </p:txBody>
      </p:sp>
    </p:spTree>
    <p:extLst>
      <p:ext uri="{BB962C8B-B14F-4D97-AF65-F5344CB8AC3E}">
        <p14:creationId xmlns:p14="http://schemas.microsoft.com/office/powerpoint/2010/main" val="2013313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CD8222C-43E3-50DC-646E-9DDDC7A19823}"/>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1615A7-BFAD-A5FD-3615-3C9340053E11}"/>
              </a:ext>
            </a:extLst>
          </p:cNvPr>
          <p:cNvSpPr>
            <a:spLocks noGrp="1"/>
          </p:cNvSpPr>
          <p:nvPr>
            <p:ph idx="1"/>
          </p:nvPr>
        </p:nvSpPr>
        <p:spPr>
          <a:xfrm>
            <a:off x="838200" y="357809"/>
            <a:ext cx="10515600" cy="6363666"/>
          </a:xfrm>
        </p:spPr>
        <p:txBody>
          <a:bodyPr>
            <a:normAutofit/>
          </a:bodyPr>
          <a:lstStyle/>
          <a:p>
            <a:pPr marL="0" indent="0">
              <a:buNone/>
            </a:pPr>
            <a:r>
              <a:rPr lang="en-US" dirty="0"/>
              <a:t>Number of columns that is needed:</a:t>
            </a:r>
          </a:p>
        </p:txBody>
      </p:sp>
      <p:sp>
        <p:nvSpPr>
          <p:cNvPr id="4" name="Slide Number Placeholder 3">
            <a:extLst>
              <a:ext uri="{FF2B5EF4-FFF2-40B4-BE49-F238E27FC236}">
                <a16:creationId xmlns="" xmlns:a16="http://schemas.microsoft.com/office/drawing/2014/main" id="{0BFC57D1-4B2C-3C53-2715-5ECD84761A1B}"/>
              </a:ext>
            </a:extLst>
          </p:cNvPr>
          <p:cNvSpPr>
            <a:spLocks noGrp="1"/>
          </p:cNvSpPr>
          <p:nvPr>
            <p:ph type="sldNum" sz="quarter" idx="12"/>
          </p:nvPr>
        </p:nvSpPr>
        <p:spPr/>
        <p:txBody>
          <a:bodyPr/>
          <a:lstStyle/>
          <a:p>
            <a:fld id="{09692364-13FC-47D4-9585-56F3A59B99F2}" type="slidenum">
              <a:rPr lang="en-US" smtClean="0"/>
              <a:pPr/>
              <a:t>44</a:t>
            </a:fld>
            <a:endParaRPr lang="en-US" dirty="0"/>
          </a:p>
        </p:txBody>
      </p:sp>
      <p:graphicFrame>
        <p:nvGraphicFramePr>
          <p:cNvPr id="2" name="Table 1">
            <a:extLst>
              <a:ext uri="{FF2B5EF4-FFF2-40B4-BE49-F238E27FC236}">
                <a16:creationId xmlns="" xmlns:a16="http://schemas.microsoft.com/office/drawing/2014/main" id="{74B4EE48-3D42-2D69-4A79-6088AD1CF7DE}"/>
              </a:ext>
            </a:extLst>
          </p:cNvPr>
          <p:cNvGraphicFramePr>
            <a:graphicFrameLocks noGrp="1"/>
          </p:cNvGraphicFramePr>
          <p:nvPr>
            <p:extLst>
              <p:ext uri="{D42A27DB-BD31-4B8C-83A1-F6EECF244321}">
                <p14:modId xmlns:p14="http://schemas.microsoft.com/office/powerpoint/2010/main" val="2542570206"/>
              </p:ext>
            </p:extLst>
          </p:nvPr>
        </p:nvGraphicFramePr>
        <p:xfrm>
          <a:off x="3524865" y="1165083"/>
          <a:ext cx="5840361" cy="4689278"/>
        </p:xfrm>
        <a:graphic>
          <a:graphicData uri="http://schemas.openxmlformats.org/drawingml/2006/table">
            <a:tbl>
              <a:tblPr firstRow="1" bandRow="1">
                <a:tableStyleId>{5C22544A-7EE6-4342-B048-85BDC9FD1C3A}</a:tableStyleId>
              </a:tblPr>
              <a:tblGrid>
                <a:gridCol w="3067664">
                  <a:extLst>
                    <a:ext uri="{9D8B030D-6E8A-4147-A177-3AD203B41FA5}">
                      <a16:colId xmlns="" xmlns:a16="http://schemas.microsoft.com/office/drawing/2014/main" val="2717778113"/>
                    </a:ext>
                  </a:extLst>
                </a:gridCol>
                <a:gridCol w="2772697">
                  <a:extLst>
                    <a:ext uri="{9D8B030D-6E8A-4147-A177-3AD203B41FA5}">
                      <a16:colId xmlns="" xmlns:a16="http://schemas.microsoft.com/office/drawing/2014/main" val="882129773"/>
                    </a:ext>
                  </a:extLst>
                </a:gridCol>
              </a:tblGrid>
              <a:tr h="1134296">
                <a:tc>
                  <a:txBody>
                    <a:bodyPr/>
                    <a:lstStyle/>
                    <a:p>
                      <a:r>
                        <a:rPr lang="en-US" sz="2400" b="1" dirty="0">
                          <a:solidFill>
                            <a:schemeClr val="tx1"/>
                          </a:solidFill>
                        </a:rPr>
                        <a:t>Number of Conditions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a:solidFill>
                            <a:schemeClr val="tx1"/>
                          </a:solidFill>
                        </a:rPr>
                        <a:t>Number of Columns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785282">
                <a:tc>
                  <a:txBody>
                    <a:bodyPr/>
                    <a:lstStyle/>
                    <a:p>
                      <a:pPr algn="ctr"/>
                      <a:r>
                        <a:rPr lang="en-US" sz="2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r h="692425">
                <a:tc>
                  <a:txBody>
                    <a:bodyPr/>
                    <a:lstStyle/>
                    <a:p>
                      <a:pPr algn="ctr"/>
                      <a:r>
                        <a:rPr lang="en-US" sz="2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00548178"/>
                  </a:ext>
                </a:extLst>
              </a:tr>
              <a:tr h="692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284998076"/>
                  </a:ext>
                </a:extLst>
              </a:tr>
              <a:tr h="692425">
                <a:tc>
                  <a:txBody>
                    <a:bodyPr/>
                    <a:lstStyle/>
                    <a:p>
                      <a:pPr algn="ctr"/>
                      <a:r>
                        <a:rPr lang="en-US" sz="2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6518066"/>
                  </a:ext>
                </a:extLst>
              </a:tr>
              <a:tr h="692425">
                <a:tc>
                  <a:txBody>
                    <a:bodyPr/>
                    <a:lstStyle/>
                    <a:p>
                      <a:pPr algn="ctr"/>
                      <a:r>
                        <a:rPr lang="en-US" sz="2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828341687"/>
                  </a:ext>
                </a:extLst>
              </a:tr>
            </a:tbl>
          </a:graphicData>
        </a:graphic>
      </p:graphicFrame>
    </p:spTree>
    <p:extLst>
      <p:ext uri="{BB962C8B-B14F-4D97-AF65-F5344CB8AC3E}">
        <p14:creationId xmlns:p14="http://schemas.microsoft.com/office/powerpoint/2010/main" val="158712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79E6435-8A33-66B1-75D0-57FB6A0F7AE3}"/>
              </a:ext>
            </a:extLst>
          </p:cNvPr>
          <p:cNvSpPr>
            <a:spLocks noGrp="1"/>
          </p:cNvSpPr>
          <p:nvPr>
            <p:ph idx="1"/>
          </p:nvPr>
        </p:nvSpPr>
        <p:spPr>
          <a:xfrm>
            <a:off x="838200" y="250723"/>
            <a:ext cx="10515600" cy="6607277"/>
          </a:xfrm>
        </p:spPr>
        <p:txBody>
          <a:bodyPr>
            <a:normAutofit lnSpcReduction="10000"/>
          </a:bodyPr>
          <a:lstStyle/>
          <a:p>
            <a:r>
              <a:rPr lang="en-US" dirty="0"/>
              <a:t>Now is the time to fill in the T (TRUE) and F (FALSE) for the conditions. </a:t>
            </a:r>
          </a:p>
          <a:p>
            <a:r>
              <a:rPr lang="en-US" dirty="0"/>
              <a:t>How do you do that? The simplest is to say that it should look like this:</a:t>
            </a:r>
          </a:p>
          <a:p>
            <a:pPr marL="0" indent="0">
              <a:buNone/>
            </a:pPr>
            <a:r>
              <a:rPr lang="en-US" dirty="0"/>
              <a:t>	Row 1: TF</a:t>
            </a:r>
          </a:p>
          <a:p>
            <a:pPr marL="0" indent="0">
              <a:buNone/>
            </a:pPr>
            <a:r>
              <a:rPr lang="en-US" dirty="0"/>
              <a:t>	Row 2: TTFF</a:t>
            </a:r>
          </a:p>
          <a:p>
            <a:pPr marL="0" indent="0">
              <a:buNone/>
            </a:pPr>
            <a:r>
              <a:rPr lang="en-US" dirty="0"/>
              <a:t>	Row 3: TTTTFFFF</a:t>
            </a:r>
          </a:p>
          <a:p>
            <a:pPr marL="0" indent="0">
              <a:buNone/>
            </a:pPr>
            <a:r>
              <a:rPr lang="en-US" dirty="0"/>
              <a:t>	Row ……..</a:t>
            </a:r>
          </a:p>
          <a:p>
            <a:r>
              <a:rPr lang="en-US" dirty="0"/>
              <a:t>For each row, there is twice as many T and F as the previous line.</a:t>
            </a:r>
          </a:p>
          <a:p>
            <a:r>
              <a:rPr lang="en-US" dirty="0"/>
              <a:t>Repeat the pattern above from left to right for the entire row. </a:t>
            </a:r>
          </a:p>
          <a:p>
            <a:r>
              <a:rPr lang="en-US" dirty="0"/>
              <a:t>In other words, for a table with 8 columns, the first row will read TFTFTFTF, the second row will read TTFFTTFF and the third row will read TTTTFFFF.</a:t>
            </a:r>
          </a:p>
        </p:txBody>
      </p:sp>
      <p:sp>
        <p:nvSpPr>
          <p:cNvPr id="4" name="Slide Number Placeholder 3">
            <a:extLst>
              <a:ext uri="{FF2B5EF4-FFF2-40B4-BE49-F238E27FC236}">
                <a16:creationId xmlns="" xmlns:a16="http://schemas.microsoft.com/office/drawing/2014/main" id="{07357956-9E9B-593A-B702-B98D0C02C053}"/>
              </a:ext>
            </a:extLst>
          </p:cNvPr>
          <p:cNvSpPr>
            <a:spLocks noGrp="1"/>
          </p:cNvSpPr>
          <p:nvPr>
            <p:ph type="sldNum" sz="quarter" idx="12"/>
          </p:nvPr>
        </p:nvSpPr>
        <p:spPr/>
        <p:txBody>
          <a:bodyPr/>
          <a:lstStyle/>
          <a:p>
            <a:fld id="{09692364-13FC-47D4-9585-56F3A59B99F2}" type="slidenum">
              <a:rPr lang="en-US" smtClean="0"/>
              <a:pPr/>
              <a:t>45</a:t>
            </a:fld>
            <a:endParaRPr lang="en-US" dirty="0"/>
          </a:p>
        </p:txBody>
      </p:sp>
    </p:spTree>
    <p:extLst>
      <p:ext uri="{BB962C8B-B14F-4D97-AF65-F5344CB8AC3E}">
        <p14:creationId xmlns:p14="http://schemas.microsoft.com/office/powerpoint/2010/main" val="690066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76CECCF-1FED-DCC3-4B13-5E8F6D6F0D2F}"/>
              </a:ext>
            </a:extLst>
          </p:cNvPr>
          <p:cNvSpPr>
            <a:spLocks noGrp="1"/>
          </p:cNvSpPr>
          <p:nvPr>
            <p:ph type="sldNum" sz="quarter" idx="12"/>
          </p:nvPr>
        </p:nvSpPr>
        <p:spPr/>
        <p:txBody>
          <a:bodyPr/>
          <a:lstStyle/>
          <a:p>
            <a:fld id="{09692364-13FC-47D4-9585-56F3A59B99F2}" type="slidenum">
              <a:rPr lang="en-US" smtClean="0"/>
              <a:pPr/>
              <a:t>46</a:t>
            </a:fld>
            <a:endParaRPr lang="en-US" dirty="0"/>
          </a:p>
        </p:txBody>
      </p:sp>
      <p:graphicFrame>
        <p:nvGraphicFramePr>
          <p:cNvPr id="7" name="Table 6">
            <a:extLst>
              <a:ext uri="{FF2B5EF4-FFF2-40B4-BE49-F238E27FC236}">
                <a16:creationId xmlns="" xmlns:a16="http://schemas.microsoft.com/office/drawing/2014/main" id="{A329F8C2-5122-CBEE-17AA-02AE5BF00929}"/>
              </a:ext>
            </a:extLst>
          </p:cNvPr>
          <p:cNvGraphicFramePr>
            <a:graphicFrameLocks noGrp="1"/>
          </p:cNvGraphicFramePr>
          <p:nvPr>
            <p:extLst>
              <p:ext uri="{D42A27DB-BD31-4B8C-83A1-F6EECF244321}">
                <p14:modId xmlns:p14="http://schemas.microsoft.com/office/powerpoint/2010/main" val="3706562696"/>
              </p:ext>
            </p:extLst>
          </p:nvPr>
        </p:nvGraphicFramePr>
        <p:xfrm>
          <a:off x="1769805" y="634181"/>
          <a:ext cx="8937523" cy="5645682"/>
        </p:xfrm>
        <a:graphic>
          <a:graphicData uri="http://schemas.openxmlformats.org/drawingml/2006/table">
            <a:tbl>
              <a:tblPr firstRow="1" bandRow="1">
                <a:tableStyleId>{5C22544A-7EE6-4342-B048-85BDC9FD1C3A}</a:tableStyleId>
              </a:tblPr>
              <a:tblGrid>
                <a:gridCol w="5135972">
                  <a:extLst>
                    <a:ext uri="{9D8B030D-6E8A-4147-A177-3AD203B41FA5}">
                      <a16:colId xmlns="" xmlns:a16="http://schemas.microsoft.com/office/drawing/2014/main" val="2717778113"/>
                    </a:ext>
                  </a:extLst>
                </a:gridCol>
                <a:gridCol w="977542">
                  <a:extLst>
                    <a:ext uri="{9D8B030D-6E8A-4147-A177-3AD203B41FA5}">
                      <a16:colId xmlns="" xmlns:a16="http://schemas.microsoft.com/office/drawing/2014/main" val="2993547873"/>
                    </a:ext>
                  </a:extLst>
                </a:gridCol>
                <a:gridCol w="977542">
                  <a:extLst>
                    <a:ext uri="{9D8B030D-6E8A-4147-A177-3AD203B41FA5}">
                      <a16:colId xmlns="" xmlns:a16="http://schemas.microsoft.com/office/drawing/2014/main" val="1028220674"/>
                    </a:ext>
                  </a:extLst>
                </a:gridCol>
                <a:gridCol w="884442">
                  <a:extLst>
                    <a:ext uri="{9D8B030D-6E8A-4147-A177-3AD203B41FA5}">
                      <a16:colId xmlns="" xmlns:a16="http://schemas.microsoft.com/office/drawing/2014/main" val="2514109360"/>
                    </a:ext>
                  </a:extLst>
                </a:gridCol>
                <a:gridCol w="962025">
                  <a:extLst>
                    <a:ext uri="{9D8B030D-6E8A-4147-A177-3AD203B41FA5}">
                      <a16:colId xmlns="" xmlns:a16="http://schemas.microsoft.com/office/drawing/2014/main" val="3168382498"/>
                    </a:ext>
                  </a:extLst>
                </a:gridCol>
              </a:tblGrid>
              <a:tr h="940947">
                <a:tc>
                  <a:txBody>
                    <a:bodyPr/>
                    <a:lstStyle/>
                    <a:p>
                      <a:r>
                        <a:rPr lang="en-US" sz="2400" b="1" dirty="0">
                          <a:solidFill>
                            <a:schemeClr val="tx1"/>
                          </a:solidFill>
                        </a:rPr>
                        <a:t>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940947">
                <a:tc>
                  <a:txBody>
                    <a:bodyPr/>
                    <a:lstStyle/>
                    <a:p>
                      <a:r>
                        <a:rPr lang="en-US" sz="2400" dirty="0">
                          <a:solidFill>
                            <a:schemeClr val="tx1"/>
                          </a:solidFill>
                        </a:rPr>
                        <a:t>Withdrawal amount&lt;=balance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r h="940947">
                <a:tc>
                  <a:txBody>
                    <a:bodyPr/>
                    <a:lstStyle/>
                    <a:p>
                      <a:r>
                        <a:rPr lang="en-US" sz="2400" dirty="0">
                          <a:solidFill>
                            <a:schemeClr val="tx1"/>
                          </a:solidFill>
                        </a:rPr>
                        <a:t>Credit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00548178"/>
                  </a:ext>
                </a:extLst>
              </a:tr>
              <a:tr h="940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284998076"/>
                  </a:ext>
                </a:extLst>
              </a:tr>
              <a:tr h="940947">
                <a:tc>
                  <a:txBody>
                    <a:bodyPr/>
                    <a:lstStyle/>
                    <a:p>
                      <a:r>
                        <a:rPr lang="en-US" sz="2400" dirty="0">
                          <a:solidFill>
                            <a:schemeClr val="tx1"/>
                          </a:solidFill>
                        </a:rPr>
                        <a:t>Withdrawal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6518066"/>
                  </a:ext>
                </a:extLst>
              </a:tr>
              <a:tr h="9409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Rejected </a:t>
                      </a:r>
                    </a:p>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59577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CD8222C-43E3-50DC-646E-9DDDC7A19823}"/>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1615A7-BFAD-A5FD-3615-3C9340053E11}"/>
              </a:ext>
            </a:extLst>
          </p:cNvPr>
          <p:cNvSpPr>
            <a:spLocks noGrp="1"/>
          </p:cNvSpPr>
          <p:nvPr>
            <p:ph idx="1"/>
          </p:nvPr>
        </p:nvSpPr>
        <p:spPr>
          <a:xfrm>
            <a:off x="838200" y="136525"/>
            <a:ext cx="10515600" cy="6584950"/>
          </a:xfrm>
        </p:spPr>
        <p:txBody>
          <a:bodyPr>
            <a:normAutofit/>
          </a:bodyPr>
          <a:lstStyle/>
          <a:p>
            <a:pPr marL="0" indent="0">
              <a:buNone/>
            </a:pPr>
            <a:r>
              <a:rPr lang="en-US" b="1" dirty="0"/>
              <a:t>Step 3: Reduce the table</a:t>
            </a:r>
          </a:p>
          <a:p>
            <a:r>
              <a:rPr lang="en-US" dirty="0"/>
              <a:t>Mark insignificant values with </a:t>
            </a:r>
            <a:r>
              <a:rPr lang="en-US" b="1" dirty="0"/>
              <a:t>"-"</a:t>
            </a:r>
            <a:r>
              <a:rPr lang="en-US" dirty="0"/>
              <a:t>. </a:t>
            </a:r>
          </a:p>
          <a:p>
            <a:r>
              <a:rPr lang="en-US" dirty="0"/>
              <a:t>If the requested amount is less than or equal to the account balance it does not matter if credit is granted. </a:t>
            </a:r>
          </a:p>
          <a:p>
            <a:r>
              <a:rPr lang="en-US" dirty="0"/>
              <a:t>In the next step, you can delete the columns that have become identical.</a:t>
            </a:r>
          </a:p>
        </p:txBody>
      </p:sp>
      <p:sp>
        <p:nvSpPr>
          <p:cNvPr id="4" name="Slide Number Placeholder 3">
            <a:extLst>
              <a:ext uri="{FF2B5EF4-FFF2-40B4-BE49-F238E27FC236}">
                <a16:creationId xmlns="" xmlns:a16="http://schemas.microsoft.com/office/drawing/2014/main" id="{0BFC57D1-4B2C-3C53-2715-5ECD84761A1B}"/>
              </a:ext>
            </a:extLst>
          </p:cNvPr>
          <p:cNvSpPr>
            <a:spLocks noGrp="1"/>
          </p:cNvSpPr>
          <p:nvPr>
            <p:ph type="sldNum" sz="quarter" idx="12"/>
          </p:nvPr>
        </p:nvSpPr>
        <p:spPr/>
        <p:txBody>
          <a:bodyPr/>
          <a:lstStyle/>
          <a:p>
            <a:fld id="{09692364-13FC-47D4-9585-56F3A59B99F2}" type="slidenum">
              <a:rPr lang="en-US" smtClean="0"/>
              <a:pPr/>
              <a:t>47</a:t>
            </a:fld>
            <a:endParaRPr lang="en-US" dirty="0"/>
          </a:p>
        </p:txBody>
      </p:sp>
    </p:spTree>
    <p:extLst>
      <p:ext uri="{BB962C8B-B14F-4D97-AF65-F5344CB8AC3E}">
        <p14:creationId xmlns:p14="http://schemas.microsoft.com/office/powerpoint/2010/main" val="377338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9692364-13FC-47D4-9585-56F3A59B99F2}" type="slidenum">
              <a:rPr lang="en-US" smtClean="0"/>
              <a:pPr/>
              <a:t>48</a:t>
            </a:fld>
            <a:endParaRPr lang="en-US" dirty="0"/>
          </a:p>
        </p:txBody>
      </p:sp>
      <p:graphicFrame>
        <p:nvGraphicFramePr>
          <p:cNvPr id="5" name="Table 4">
            <a:extLst>
              <a:ext uri="{FF2B5EF4-FFF2-40B4-BE49-F238E27FC236}">
                <a16:creationId xmlns="" xmlns:a16="http://schemas.microsoft.com/office/drawing/2014/main" id="{A51650EF-439C-3481-9255-189EF0EC9332}"/>
              </a:ext>
            </a:extLst>
          </p:cNvPr>
          <p:cNvGraphicFramePr>
            <a:graphicFrameLocks noGrp="1"/>
          </p:cNvGraphicFramePr>
          <p:nvPr>
            <p:extLst>
              <p:ext uri="{D42A27DB-BD31-4B8C-83A1-F6EECF244321}">
                <p14:modId xmlns:p14="http://schemas.microsoft.com/office/powerpoint/2010/main" val="1238644006"/>
              </p:ext>
            </p:extLst>
          </p:nvPr>
        </p:nvGraphicFramePr>
        <p:xfrm>
          <a:off x="1582223" y="965087"/>
          <a:ext cx="9462014" cy="5121388"/>
        </p:xfrm>
        <a:graphic>
          <a:graphicData uri="http://schemas.openxmlformats.org/drawingml/2006/table">
            <a:tbl>
              <a:tblPr firstRow="1" bandRow="1">
                <a:tableStyleId>{5C22544A-7EE6-4342-B048-85BDC9FD1C3A}</a:tableStyleId>
              </a:tblPr>
              <a:tblGrid>
                <a:gridCol w="5437372">
                  <a:extLst>
                    <a:ext uri="{9D8B030D-6E8A-4147-A177-3AD203B41FA5}">
                      <a16:colId xmlns="" xmlns:a16="http://schemas.microsoft.com/office/drawing/2014/main" val="2717778113"/>
                    </a:ext>
                  </a:extLst>
                </a:gridCol>
                <a:gridCol w="1034908">
                  <a:extLst>
                    <a:ext uri="{9D8B030D-6E8A-4147-A177-3AD203B41FA5}">
                      <a16:colId xmlns="" xmlns:a16="http://schemas.microsoft.com/office/drawing/2014/main" val="2993547873"/>
                    </a:ext>
                  </a:extLst>
                </a:gridCol>
                <a:gridCol w="1034908">
                  <a:extLst>
                    <a:ext uri="{9D8B030D-6E8A-4147-A177-3AD203B41FA5}">
                      <a16:colId xmlns="" xmlns:a16="http://schemas.microsoft.com/office/drawing/2014/main" val="1028220674"/>
                    </a:ext>
                  </a:extLst>
                </a:gridCol>
                <a:gridCol w="936345">
                  <a:extLst>
                    <a:ext uri="{9D8B030D-6E8A-4147-A177-3AD203B41FA5}">
                      <a16:colId xmlns="" xmlns:a16="http://schemas.microsoft.com/office/drawing/2014/main" val="2514109360"/>
                    </a:ext>
                  </a:extLst>
                </a:gridCol>
                <a:gridCol w="1018481">
                  <a:extLst>
                    <a:ext uri="{9D8B030D-6E8A-4147-A177-3AD203B41FA5}">
                      <a16:colId xmlns="" xmlns:a16="http://schemas.microsoft.com/office/drawing/2014/main" val="3168382498"/>
                    </a:ext>
                  </a:extLst>
                </a:gridCol>
              </a:tblGrid>
              <a:tr h="793868">
                <a:tc>
                  <a:txBody>
                    <a:bodyPr/>
                    <a:lstStyle/>
                    <a:p>
                      <a:r>
                        <a:rPr lang="en-US" sz="2400" b="1" dirty="0">
                          <a:solidFill>
                            <a:schemeClr val="tx1"/>
                          </a:solidFill>
                        </a:rPr>
                        <a:t>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1152048">
                <a:tc>
                  <a:txBody>
                    <a:bodyPr/>
                    <a:lstStyle/>
                    <a:p>
                      <a:r>
                        <a:rPr lang="en-US" sz="2400" dirty="0">
                          <a:solidFill>
                            <a:schemeClr val="tx1"/>
                          </a:solidFill>
                        </a:rPr>
                        <a:t>Withdrawal amount&lt;=balance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r h="793868">
                <a:tc>
                  <a:txBody>
                    <a:bodyPr/>
                    <a:lstStyle/>
                    <a:p>
                      <a:r>
                        <a:rPr lang="en-US" sz="2400" dirty="0">
                          <a:solidFill>
                            <a:schemeClr val="tx1"/>
                          </a:solidFill>
                        </a:rPr>
                        <a:t>Credit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00548178"/>
                  </a:ext>
                </a:extLst>
              </a:tr>
              <a:tr h="793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284998076"/>
                  </a:ext>
                </a:extLst>
              </a:tr>
              <a:tr h="793868">
                <a:tc>
                  <a:txBody>
                    <a:bodyPr/>
                    <a:lstStyle/>
                    <a:p>
                      <a:r>
                        <a:rPr lang="en-US" sz="2400" dirty="0">
                          <a:solidFill>
                            <a:schemeClr val="tx1"/>
                          </a:solidFill>
                        </a:rPr>
                        <a:t>Withdrawal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6518066"/>
                  </a:ext>
                </a:extLst>
              </a:tr>
              <a:tr h="793868">
                <a:tc>
                  <a:txBody>
                    <a:bodyPr/>
                    <a:lstStyle/>
                    <a:p>
                      <a:r>
                        <a:rPr lang="en-US" sz="2400" dirty="0" smtClean="0">
                          <a:solidFill>
                            <a:schemeClr val="tx1"/>
                          </a:solidFill>
                        </a:rPr>
                        <a:t>Rejected </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77564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CBD8723-9511-708E-107F-2BFF9B838C4E}"/>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EC36-2186-604D-EED8-BF4E2C9987B2}"/>
              </a:ext>
            </a:extLst>
          </p:cNvPr>
          <p:cNvSpPr>
            <a:spLocks noGrp="1"/>
          </p:cNvSpPr>
          <p:nvPr>
            <p:ph idx="1"/>
          </p:nvPr>
        </p:nvSpPr>
        <p:spPr>
          <a:xfrm>
            <a:off x="838200" y="357809"/>
            <a:ext cx="10515600" cy="6500191"/>
          </a:xfrm>
        </p:spPr>
        <p:txBody>
          <a:bodyPr>
            <a:normAutofit/>
          </a:bodyPr>
          <a:lstStyle/>
          <a:p>
            <a:r>
              <a:rPr lang="en-US" dirty="0"/>
              <a:t>Finish by </a:t>
            </a:r>
            <a:r>
              <a:rPr lang="en-US" b="1" dirty="0"/>
              <a:t>removing</a:t>
            </a:r>
            <a:r>
              <a:rPr lang="en-US" dirty="0"/>
              <a:t> </a:t>
            </a:r>
            <a:r>
              <a:rPr lang="en-US" b="1" dirty="0"/>
              <a:t>duplicate</a:t>
            </a:r>
            <a:r>
              <a:rPr lang="en-US" dirty="0"/>
              <a:t> </a:t>
            </a:r>
            <a:r>
              <a:rPr lang="en-US" b="1" dirty="0"/>
              <a:t>columns</a:t>
            </a:r>
            <a:r>
              <a:rPr lang="en-US" dirty="0"/>
              <a:t>. </a:t>
            </a:r>
          </a:p>
          <a:p>
            <a:r>
              <a:rPr lang="en-US" dirty="0"/>
              <a:t>In this case, the </a:t>
            </a:r>
            <a:r>
              <a:rPr lang="en-US" b="1" dirty="0"/>
              <a:t>first</a:t>
            </a:r>
            <a:r>
              <a:rPr lang="en-US" dirty="0"/>
              <a:t> and </a:t>
            </a:r>
            <a:r>
              <a:rPr lang="en-US" b="1" dirty="0"/>
              <a:t>third</a:t>
            </a:r>
            <a:r>
              <a:rPr lang="en-US" dirty="0"/>
              <a:t> column are equal, therefore one of them is removed.</a:t>
            </a:r>
          </a:p>
          <a:p>
            <a:endParaRPr lang="en-US" dirty="0" smtClean="0"/>
          </a:p>
          <a:p>
            <a:r>
              <a:rPr lang="en-US" dirty="0" smtClean="0"/>
              <a:t>Also Check </a:t>
            </a:r>
            <a:r>
              <a:rPr lang="en-US" dirty="0"/>
              <a:t>for </a:t>
            </a:r>
            <a:r>
              <a:rPr lang="en-US" b="1" dirty="0"/>
              <a:t>invalid</a:t>
            </a:r>
            <a:r>
              <a:rPr lang="en-US" dirty="0"/>
              <a:t> </a:t>
            </a:r>
            <a:r>
              <a:rPr lang="en-US" b="1" dirty="0"/>
              <a:t>combinations</a:t>
            </a:r>
            <a:r>
              <a:rPr lang="en-US" dirty="0"/>
              <a:t>. </a:t>
            </a:r>
          </a:p>
          <a:p>
            <a:r>
              <a:rPr lang="en-US" dirty="0"/>
              <a:t>Invalid combinations are those that cannot happen, </a:t>
            </a:r>
          </a:p>
          <a:p>
            <a:r>
              <a:rPr lang="en-US" dirty="0"/>
              <a:t>for example, that </a:t>
            </a:r>
            <a:r>
              <a:rPr lang="en-US" b="1" dirty="0"/>
              <a:t>someone</a:t>
            </a:r>
            <a:r>
              <a:rPr lang="en-US" dirty="0"/>
              <a:t> is both an </a:t>
            </a:r>
            <a:r>
              <a:rPr lang="en-US" b="1" dirty="0"/>
              <a:t>infant</a:t>
            </a:r>
            <a:r>
              <a:rPr lang="en-US" dirty="0"/>
              <a:t> and </a:t>
            </a:r>
            <a:r>
              <a:rPr lang="en-US" b="1" dirty="0"/>
              <a:t>senior</a:t>
            </a:r>
            <a:r>
              <a:rPr lang="en-US" dirty="0"/>
              <a:t>. </a:t>
            </a:r>
            <a:r>
              <a:rPr lang="en-US" dirty="0" smtClean="0"/>
              <a:t>Delete that combination. </a:t>
            </a:r>
          </a:p>
          <a:p>
            <a:r>
              <a:rPr lang="en-US" dirty="0" smtClean="0"/>
              <a:t>In </a:t>
            </a:r>
            <a:r>
              <a:rPr lang="en-US" dirty="0"/>
              <a:t>this example, there are no invalid combinations</a:t>
            </a:r>
            <a:r>
              <a:rPr lang="en-US" dirty="0" smtClean="0"/>
              <a:t>.</a:t>
            </a:r>
            <a:endParaRPr lang="en-US" dirty="0"/>
          </a:p>
        </p:txBody>
      </p:sp>
      <p:sp>
        <p:nvSpPr>
          <p:cNvPr id="4" name="Slide Number Placeholder 3">
            <a:extLst>
              <a:ext uri="{FF2B5EF4-FFF2-40B4-BE49-F238E27FC236}">
                <a16:creationId xmlns="" xmlns:a16="http://schemas.microsoft.com/office/drawing/2014/main" id="{6B5A329F-0985-4F0D-260D-1FA9CD0DB3FC}"/>
              </a:ext>
            </a:extLst>
          </p:cNvPr>
          <p:cNvSpPr>
            <a:spLocks noGrp="1"/>
          </p:cNvSpPr>
          <p:nvPr>
            <p:ph type="sldNum" sz="quarter" idx="12"/>
          </p:nvPr>
        </p:nvSpPr>
        <p:spPr/>
        <p:txBody>
          <a:bodyPr/>
          <a:lstStyle/>
          <a:p>
            <a:fld id="{09692364-13FC-47D4-9585-56F3A59B99F2}" type="slidenum">
              <a:rPr lang="en-US" smtClean="0"/>
              <a:pPr/>
              <a:t>49</a:t>
            </a:fld>
            <a:endParaRPr lang="en-US" dirty="0"/>
          </a:p>
        </p:txBody>
      </p:sp>
    </p:spTree>
    <p:extLst>
      <p:ext uri="{BB962C8B-B14F-4D97-AF65-F5344CB8AC3E}">
        <p14:creationId xmlns:p14="http://schemas.microsoft.com/office/powerpoint/2010/main" val="278866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EDAB8-7759-69CC-AA35-20C787D345C9}"/>
              </a:ext>
            </a:extLst>
          </p:cNvPr>
          <p:cNvSpPr>
            <a:spLocks noGrp="1"/>
          </p:cNvSpPr>
          <p:nvPr>
            <p:ph type="title"/>
          </p:nvPr>
        </p:nvSpPr>
        <p:spPr/>
        <p:txBody>
          <a:bodyPr>
            <a:normAutofit/>
          </a:bodyPr>
          <a:lstStyle/>
          <a:p>
            <a:r>
              <a:rPr lang="en-US" dirty="0"/>
              <a:t>Process Modeling</a:t>
            </a:r>
          </a:p>
        </p:txBody>
      </p:sp>
      <p:sp>
        <p:nvSpPr>
          <p:cNvPr id="3" name="Content Placeholder 2">
            <a:extLst>
              <a:ext uri="{FF2B5EF4-FFF2-40B4-BE49-F238E27FC236}">
                <a16:creationId xmlns="" xmlns:a16="http://schemas.microsoft.com/office/drawing/2014/main" id="{5ECD577C-0401-FD89-3F46-8133260F2265}"/>
              </a:ext>
            </a:extLst>
          </p:cNvPr>
          <p:cNvSpPr>
            <a:spLocks noGrp="1"/>
          </p:cNvSpPr>
          <p:nvPr>
            <p:ph idx="1"/>
          </p:nvPr>
        </p:nvSpPr>
        <p:spPr>
          <a:xfrm>
            <a:off x="838200" y="1545466"/>
            <a:ext cx="10515600" cy="5312534"/>
          </a:xfrm>
        </p:spPr>
        <p:txBody>
          <a:bodyPr>
            <a:normAutofit/>
          </a:bodyPr>
          <a:lstStyle/>
          <a:p>
            <a:r>
              <a:rPr lang="en-US" dirty="0"/>
              <a:t>A technique for </a:t>
            </a:r>
            <a:r>
              <a:rPr lang="en-US" b="1" dirty="0"/>
              <a:t>graphically</a:t>
            </a:r>
            <a:r>
              <a:rPr lang="en-US" dirty="0"/>
              <a:t> representing the </a:t>
            </a:r>
            <a:r>
              <a:rPr lang="en-US" b="1" dirty="0"/>
              <a:t>functions</a:t>
            </a:r>
            <a:r>
              <a:rPr lang="en-US" dirty="0"/>
              <a:t>, or </a:t>
            </a:r>
            <a:r>
              <a:rPr lang="en-US" b="1" dirty="0"/>
              <a:t>processes</a:t>
            </a:r>
            <a:r>
              <a:rPr lang="en-US" dirty="0"/>
              <a:t>, that </a:t>
            </a:r>
            <a:r>
              <a:rPr lang="en-US" b="1" dirty="0"/>
              <a:t>capture</a:t>
            </a:r>
            <a:r>
              <a:rPr lang="en-US" dirty="0"/>
              <a:t>, </a:t>
            </a:r>
            <a:r>
              <a:rPr lang="en-US" b="1" dirty="0"/>
              <a:t>manipulate</a:t>
            </a:r>
            <a:r>
              <a:rPr lang="en-US" dirty="0"/>
              <a:t>, </a:t>
            </a:r>
            <a:r>
              <a:rPr lang="en-US" b="1" dirty="0"/>
              <a:t>store</a:t>
            </a:r>
            <a:r>
              <a:rPr lang="en-US" dirty="0"/>
              <a:t>, and </a:t>
            </a:r>
            <a:r>
              <a:rPr lang="en-US" b="1" dirty="0"/>
              <a:t>distribute</a:t>
            </a:r>
            <a:r>
              <a:rPr lang="en-US" dirty="0"/>
              <a:t> </a:t>
            </a:r>
            <a:r>
              <a:rPr lang="en-US" b="1" dirty="0"/>
              <a:t>data</a:t>
            </a:r>
            <a:r>
              <a:rPr lang="en-US" dirty="0"/>
              <a:t> </a:t>
            </a:r>
          </a:p>
          <a:p>
            <a:pPr lvl="1"/>
            <a:r>
              <a:rPr lang="en-US" sz="2600" dirty="0"/>
              <a:t>between a </a:t>
            </a:r>
            <a:r>
              <a:rPr lang="en-US" sz="2600" b="1" dirty="0"/>
              <a:t>system</a:t>
            </a:r>
            <a:r>
              <a:rPr lang="en-US" sz="2600" dirty="0"/>
              <a:t> and its </a:t>
            </a:r>
            <a:r>
              <a:rPr lang="en-US" sz="2600" b="1" dirty="0"/>
              <a:t>environment</a:t>
            </a:r>
            <a:r>
              <a:rPr lang="en-US" sz="2600" dirty="0"/>
              <a:t> </a:t>
            </a:r>
          </a:p>
          <a:p>
            <a:pPr lvl="1"/>
            <a:r>
              <a:rPr lang="en-US" sz="2600" dirty="0"/>
              <a:t>and between </a:t>
            </a:r>
            <a:r>
              <a:rPr lang="en-US" sz="2600" b="1" dirty="0"/>
              <a:t>components</a:t>
            </a:r>
            <a:r>
              <a:rPr lang="en-US" sz="2600" dirty="0"/>
              <a:t> within a </a:t>
            </a:r>
            <a:r>
              <a:rPr lang="en-US" sz="2600" b="1" dirty="0"/>
              <a:t>system</a:t>
            </a:r>
            <a:r>
              <a:rPr lang="en-US" sz="2600" dirty="0"/>
              <a:t>. </a:t>
            </a:r>
          </a:p>
          <a:p>
            <a:r>
              <a:rPr lang="en-US" dirty="0"/>
              <a:t>A common form of a process model is a </a:t>
            </a:r>
            <a:r>
              <a:rPr lang="en-US" b="1" dirty="0"/>
              <a:t>data flow diagram (DFD</a:t>
            </a:r>
            <a:r>
              <a:rPr lang="en-US" dirty="0"/>
              <a:t>).</a:t>
            </a:r>
          </a:p>
        </p:txBody>
      </p:sp>
      <p:sp>
        <p:nvSpPr>
          <p:cNvPr id="4" name="Slide Number Placeholder 3">
            <a:extLst>
              <a:ext uri="{FF2B5EF4-FFF2-40B4-BE49-F238E27FC236}">
                <a16:creationId xmlns="" xmlns:a16="http://schemas.microsoft.com/office/drawing/2014/main" id="{CEFBD4F6-9946-1AE1-4197-5E35E77A8CE2}"/>
              </a:ext>
            </a:extLst>
          </p:cNvPr>
          <p:cNvSpPr>
            <a:spLocks noGrp="1"/>
          </p:cNvSpPr>
          <p:nvPr>
            <p:ph type="sldNum" sz="quarter" idx="12"/>
          </p:nvPr>
        </p:nvSpPr>
        <p:spPr/>
        <p:txBody>
          <a:bodyPr/>
          <a:lstStyle/>
          <a:p>
            <a:fld id="{09692364-13FC-47D4-9585-56F3A59B99F2}" type="slidenum">
              <a:rPr lang="en-US" smtClean="0"/>
              <a:pPr/>
              <a:t>5</a:t>
            </a:fld>
            <a:endParaRPr lang="en-US" dirty="0"/>
          </a:p>
        </p:txBody>
      </p:sp>
    </p:spTree>
    <p:extLst>
      <p:ext uri="{BB962C8B-B14F-4D97-AF65-F5344CB8AC3E}">
        <p14:creationId xmlns:p14="http://schemas.microsoft.com/office/powerpoint/2010/main" val="2170880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CE00E89-7502-F3E0-E129-0E06315CEC40}"/>
              </a:ext>
            </a:extLst>
          </p:cNvPr>
          <p:cNvSpPr>
            <a:spLocks noGrp="1"/>
          </p:cNvSpPr>
          <p:nvPr>
            <p:ph type="sldNum" sz="quarter" idx="12"/>
          </p:nvPr>
        </p:nvSpPr>
        <p:spPr/>
        <p:txBody>
          <a:bodyPr/>
          <a:lstStyle/>
          <a:p>
            <a:fld id="{09692364-13FC-47D4-9585-56F3A59B99F2}" type="slidenum">
              <a:rPr lang="en-US" smtClean="0"/>
              <a:t>50</a:t>
            </a:fld>
            <a:endParaRPr lang="en-US"/>
          </a:p>
        </p:txBody>
      </p:sp>
      <p:graphicFrame>
        <p:nvGraphicFramePr>
          <p:cNvPr id="3" name="Table 2">
            <a:extLst>
              <a:ext uri="{FF2B5EF4-FFF2-40B4-BE49-F238E27FC236}">
                <a16:creationId xmlns="" xmlns:a16="http://schemas.microsoft.com/office/drawing/2014/main" id="{87E0CE51-53D1-6ECB-A0EB-443E1C0FFB60}"/>
              </a:ext>
            </a:extLst>
          </p:cNvPr>
          <p:cNvGraphicFramePr>
            <a:graphicFrameLocks noGrp="1"/>
          </p:cNvGraphicFramePr>
          <p:nvPr>
            <p:extLst>
              <p:ext uri="{D42A27DB-BD31-4B8C-83A1-F6EECF244321}">
                <p14:modId xmlns:p14="http://schemas.microsoft.com/office/powerpoint/2010/main" val="596526359"/>
              </p:ext>
            </p:extLst>
          </p:nvPr>
        </p:nvGraphicFramePr>
        <p:xfrm>
          <a:off x="1932037" y="1530719"/>
          <a:ext cx="7997777" cy="4598617"/>
        </p:xfrm>
        <a:graphic>
          <a:graphicData uri="http://schemas.openxmlformats.org/drawingml/2006/table">
            <a:tbl>
              <a:tblPr firstRow="1" bandRow="1">
                <a:tableStyleId>{5C22544A-7EE6-4342-B048-85BDC9FD1C3A}</a:tableStyleId>
              </a:tblPr>
              <a:tblGrid>
                <a:gridCol w="5100700">
                  <a:extLst>
                    <a:ext uri="{9D8B030D-6E8A-4147-A177-3AD203B41FA5}">
                      <a16:colId xmlns="" xmlns:a16="http://schemas.microsoft.com/office/drawing/2014/main" val="2717778113"/>
                    </a:ext>
                  </a:extLst>
                </a:gridCol>
                <a:gridCol w="970829">
                  <a:extLst>
                    <a:ext uri="{9D8B030D-6E8A-4147-A177-3AD203B41FA5}">
                      <a16:colId xmlns="" xmlns:a16="http://schemas.microsoft.com/office/drawing/2014/main" val="2993547873"/>
                    </a:ext>
                  </a:extLst>
                </a:gridCol>
                <a:gridCol w="970829">
                  <a:extLst>
                    <a:ext uri="{9D8B030D-6E8A-4147-A177-3AD203B41FA5}">
                      <a16:colId xmlns="" xmlns:a16="http://schemas.microsoft.com/office/drawing/2014/main" val="1028220674"/>
                    </a:ext>
                  </a:extLst>
                </a:gridCol>
                <a:gridCol w="955419">
                  <a:extLst>
                    <a:ext uri="{9D8B030D-6E8A-4147-A177-3AD203B41FA5}">
                      <a16:colId xmlns="" xmlns:a16="http://schemas.microsoft.com/office/drawing/2014/main" val="3168382498"/>
                    </a:ext>
                  </a:extLst>
                </a:gridCol>
              </a:tblGrid>
              <a:tr h="712833">
                <a:tc>
                  <a:txBody>
                    <a:bodyPr/>
                    <a:lstStyle/>
                    <a:p>
                      <a:r>
                        <a:rPr lang="en-US" sz="2400" b="1" dirty="0">
                          <a:solidFill>
                            <a:schemeClr val="tx1"/>
                          </a:solidFill>
                        </a:rPr>
                        <a:t>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1034452">
                <a:tc>
                  <a:txBody>
                    <a:bodyPr/>
                    <a:lstStyle/>
                    <a:p>
                      <a:r>
                        <a:rPr lang="en-US" sz="2400" dirty="0">
                          <a:solidFill>
                            <a:schemeClr val="tx1"/>
                          </a:solidFill>
                        </a:rPr>
                        <a:t>Withdrawal amount&lt;=balance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r h="712833">
                <a:tc>
                  <a:txBody>
                    <a:bodyPr/>
                    <a:lstStyle/>
                    <a:p>
                      <a:r>
                        <a:rPr lang="en-US" sz="2400" dirty="0">
                          <a:solidFill>
                            <a:schemeClr val="tx1"/>
                          </a:solidFill>
                        </a:rPr>
                        <a:t>Credit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00548178"/>
                  </a:ext>
                </a:extLst>
              </a:tr>
              <a:tr h="712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284998076"/>
                  </a:ext>
                </a:extLst>
              </a:tr>
              <a:tr h="712833">
                <a:tc>
                  <a:txBody>
                    <a:bodyPr/>
                    <a:lstStyle/>
                    <a:p>
                      <a:r>
                        <a:rPr lang="en-US" sz="2400" dirty="0">
                          <a:solidFill>
                            <a:schemeClr val="tx1"/>
                          </a:solidFill>
                        </a:rPr>
                        <a:t>Withdrawal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6518066"/>
                  </a:ext>
                </a:extLst>
              </a:tr>
              <a:tr h="712833">
                <a:tc>
                  <a:txBody>
                    <a:bodyPr/>
                    <a:lstStyle/>
                    <a:p>
                      <a:r>
                        <a:rPr lang="en-US" sz="2400" dirty="0" smtClean="0">
                          <a:solidFill>
                            <a:schemeClr val="tx1"/>
                          </a:solidFill>
                        </a:rPr>
                        <a:t>Rejected </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8749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CBD8723-9511-708E-107F-2BFF9B838C4E}"/>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EC36-2186-604D-EED8-BF4E2C9987B2}"/>
              </a:ext>
            </a:extLst>
          </p:cNvPr>
          <p:cNvSpPr>
            <a:spLocks noGrp="1"/>
          </p:cNvSpPr>
          <p:nvPr>
            <p:ph idx="1"/>
          </p:nvPr>
        </p:nvSpPr>
        <p:spPr>
          <a:xfrm>
            <a:off x="838200" y="357809"/>
            <a:ext cx="10515600" cy="6500191"/>
          </a:xfrm>
        </p:spPr>
        <p:txBody>
          <a:bodyPr>
            <a:normAutofit/>
          </a:bodyPr>
          <a:lstStyle/>
          <a:p>
            <a:pPr marL="0" indent="0">
              <a:buNone/>
            </a:pPr>
            <a:r>
              <a:rPr lang="en-US" b="1" dirty="0"/>
              <a:t>Step 4: Determine actions</a:t>
            </a:r>
          </a:p>
          <a:p>
            <a:r>
              <a:rPr lang="en-US" dirty="0"/>
              <a:t>Enter </a:t>
            </a:r>
            <a:r>
              <a:rPr lang="en-US" b="1" dirty="0"/>
              <a:t>actions</a:t>
            </a:r>
            <a:r>
              <a:rPr lang="en-US" dirty="0"/>
              <a:t> for each </a:t>
            </a:r>
            <a:r>
              <a:rPr lang="en-US" b="1" dirty="0"/>
              <a:t>column</a:t>
            </a:r>
            <a:r>
              <a:rPr lang="en-US" dirty="0"/>
              <a:t> in the table. </a:t>
            </a:r>
          </a:p>
          <a:p>
            <a:r>
              <a:rPr lang="en-US" dirty="0"/>
              <a:t>Name the columns (the rules). They may be named R1/Rule 1, R2/Rule 2 and so on.</a:t>
            </a:r>
          </a:p>
        </p:txBody>
      </p:sp>
      <p:sp>
        <p:nvSpPr>
          <p:cNvPr id="4" name="Slide Number Placeholder 3">
            <a:extLst>
              <a:ext uri="{FF2B5EF4-FFF2-40B4-BE49-F238E27FC236}">
                <a16:creationId xmlns="" xmlns:a16="http://schemas.microsoft.com/office/drawing/2014/main" id="{6B5A329F-0985-4F0D-260D-1FA9CD0DB3FC}"/>
              </a:ext>
            </a:extLst>
          </p:cNvPr>
          <p:cNvSpPr>
            <a:spLocks noGrp="1"/>
          </p:cNvSpPr>
          <p:nvPr>
            <p:ph type="sldNum" sz="quarter" idx="12"/>
          </p:nvPr>
        </p:nvSpPr>
        <p:spPr/>
        <p:txBody>
          <a:bodyPr/>
          <a:lstStyle/>
          <a:p>
            <a:fld id="{09692364-13FC-47D4-9585-56F3A59B99F2}" type="slidenum">
              <a:rPr lang="en-US" smtClean="0"/>
              <a:pPr/>
              <a:t>51</a:t>
            </a:fld>
            <a:endParaRPr lang="en-US" dirty="0"/>
          </a:p>
        </p:txBody>
      </p:sp>
      <p:graphicFrame>
        <p:nvGraphicFramePr>
          <p:cNvPr id="5" name="Table 4">
            <a:extLst>
              <a:ext uri="{FF2B5EF4-FFF2-40B4-BE49-F238E27FC236}">
                <a16:creationId xmlns="" xmlns:a16="http://schemas.microsoft.com/office/drawing/2014/main" id="{A329F8C2-5122-CBEE-17AA-02AE5BF00929}"/>
              </a:ext>
            </a:extLst>
          </p:cNvPr>
          <p:cNvGraphicFramePr>
            <a:graphicFrameLocks noGrp="1"/>
          </p:cNvGraphicFramePr>
          <p:nvPr>
            <p:extLst>
              <p:ext uri="{D42A27DB-BD31-4B8C-83A1-F6EECF244321}">
                <p14:modId xmlns:p14="http://schemas.microsoft.com/office/powerpoint/2010/main" val="4186566815"/>
              </p:ext>
            </p:extLst>
          </p:nvPr>
        </p:nvGraphicFramePr>
        <p:xfrm>
          <a:off x="1904845" y="2468692"/>
          <a:ext cx="8296429" cy="4252782"/>
        </p:xfrm>
        <a:graphic>
          <a:graphicData uri="http://schemas.openxmlformats.org/drawingml/2006/table">
            <a:tbl>
              <a:tblPr firstRow="1" bandRow="1">
                <a:tableStyleId>{5C22544A-7EE6-4342-B048-85BDC9FD1C3A}</a:tableStyleId>
              </a:tblPr>
              <a:tblGrid>
                <a:gridCol w="5353056">
                  <a:extLst>
                    <a:ext uri="{9D8B030D-6E8A-4147-A177-3AD203B41FA5}">
                      <a16:colId xmlns="" xmlns:a16="http://schemas.microsoft.com/office/drawing/2014/main" val="2717778113"/>
                    </a:ext>
                  </a:extLst>
                </a:gridCol>
                <a:gridCol w="1018860">
                  <a:extLst>
                    <a:ext uri="{9D8B030D-6E8A-4147-A177-3AD203B41FA5}">
                      <a16:colId xmlns="" xmlns:a16="http://schemas.microsoft.com/office/drawing/2014/main" val="1028220674"/>
                    </a:ext>
                  </a:extLst>
                </a:gridCol>
                <a:gridCol w="921825">
                  <a:extLst>
                    <a:ext uri="{9D8B030D-6E8A-4147-A177-3AD203B41FA5}">
                      <a16:colId xmlns="" xmlns:a16="http://schemas.microsoft.com/office/drawing/2014/main" val="2514109360"/>
                    </a:ext>
                  </a:extLst>
                </a:gridCol>
                <a:gridCol w="1002688">
                  <a:extLst>
                    <a:ext uri="{9D8B030D-6E8A-4147-A177-3AD203B41FA5}">
                      <a16:colId xmlns="" xmlns:a16="http://schemas.microsoft.com/office/drawing/2014/main" val="3168382498"/>
                    </a:ext>
                  </a:extLst>
                </a:gridCol>
              </a:tblGrid>
              <a:tr h="708797">
                <a:tc>
                  <a:txBody>
                    <a:bodyPr/>
                    <a:lstStyle/>
                    <a:p>
                      <a:r>
                        <a:rPr lang="en-US" sz="2400" b="1" dirty="0">
                          <a:solidFill>
                            <a:schemeClr val="tx1"/>
                          </a:solidFill>
                        </a:rPr>
                        <a:t>Condition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41223351"/>
                  </a:ext>
                </a:extLst>
              </a:tr>
              <a:tr h="708797">
                <a:tc>
                  <a:txBody>
                    <a:bodyPr/>
                    <a:lstStyle/>
                    <a:p>
                      <a:r>
                        <a:rPr lang="en-US" sz="2400" dirty="0">
                          <a:solidFill>
                            <a:schemeClr val="tx1"/>
                          </a:solidFill>
                        </a:rPr>
                        <a:t>Withdrawal amount&lt;=balance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62522620"/>
                  </a:ext>
                </a:extLst>
              </a:tr>
              <a:tr h="708797">
                <a:tc>
                  <a:txBody>
                    <a:bodyPr/>
                    <a:lstStyle/>
                    <a:p>
                      <a:r>
                        <a:rPr lang="en-US" sz="2400" dirty="0">
                          <a:solidFill>
                            <a:schemeClr val="tx1"/>
                          </a:solidFill>
                        </a:rPr>
                        <a:t>Credit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00548178"/>
                  </a:ext>
                </a:extLst>
              </a:tr>
              <a:tr h="708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284998076"/>
                  </a:ext>
                </a:extLst>
              </a:tr>
              <a:tr h="708797">
                <a:tc>
                  <a:txBody>
                    <a:bodyPr/>
                    <a:lstStyle/>
                    <a:p>
                      <a:r>
                        <a:rPr lang="en-US" sz="2400" dirty="0">
                          <a:solidFill>
                            <a:schemeClr val="tx1"/>
                          </a:solidFill>
                        </a:rPr>
                        <a:t>Withdrawal granted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6518066"/>
                  </a:ext>
                </a:extLst>
              </a:tr>
              <a:tr h="708797">
                <a:tc>
                  <a:txBody>
                    <a:bodyPr/>
                    <a:lstStyle/>
                    <a:p>
                      <a:r>
                        <a:rPr lang="en-US" sz="2400" dirty="0" smtClean="0">
                          <a:solidFill>
                            <a:schemeClr val="tx1"/>
                          </a:solidFill>
                        </a:rPr>
                        <a:t>Rejected </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6226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CBD8723-9511-708E-107F-2BFF9B838C4E}"/>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EC36-2186-604D-EED8-BF4E2C9987B2}"/>
              </a:ext>
            </a:extLst>
          </p:cNvPr>
          <p:cNvSpPr>
            <a:spLocks noGrp="1"/>
          </p:cNvSpPr>
          <p:nvPr>
            <p:ph idx="1"/>
          </p:nvPr>
        </p:nvSpPr>
        <p:spPr>
          <a:xfrm>
            <a:off x="838200" y="357809"/>
            <a:ext cx="10515600" cy="6500191"/>
          </a:xfrm>
        </p:spPr>
        <p:txBody>
          <a:bodyPr>
            <a:normAutofit/>
          </a:bodyPr>
          <a:lstStyle/>
          <a:p>
            <a:pPr marL="0" indent="0">
              <a:buNone/>
            </a:pPr>
            <a:r>
              <a:rPr lang="en-US" b="1" dirty="0"/>
              <a:t>Step 5: Write test cases</a:t>
            </a:r>
          </a:p>
          <a:p>
            <a:pPr marL="0" indent="0">
              <a:buNone/>
            </a:pPr>
            <a:r>
              <a:rPr lang="en-US" dirty="0"/>
              <a:t>Write </a:t>
            </a:r>
            <a:r>
              <a:rPr lang="en-US" b="1" dirty="0"/>
              <a:t>test cases </a:t>
            </a:r>
            <a:r>
              <a:rPr lang="en-US" dirty="0"/>
              <a:t>based on the </a:t>
            </a:r>
            <a:r>
              <a:rPr lang="en-US" b="1" dirty="0"/>
              <a:t>table</a:t>
            </a:r>
            <a:r>
              <a:rPr lang="en-US" dirty="0"/>
              <a:t>. At least </a:t>
            </a:r>
            <a:r>
              <a:rPr lang="en-US" b="1" dirty="0"/>
              <a:t>one test </a:t>
            </a:r>
            <a:r>
              <a:rPr lang="en-US" dirty="0"/>
              <a:t>case per </a:t>
            </a:r>
            <a:r>
              <a:rPr lang="en-US" b="1" dirty="0"/>
              <a:t>column</a:t>
            </a:r>
            <a:r>
              <a:rPr lang="en-US" dirty="0"/>
              <a:t> gives full all business rules.</a:t>
            </a:r>
          </a:p>
          <a:p>
            <a:r>
              <a:rPr lang="en-US" b="1" dirty="0"/>
              <a:t>Test case for R1: </a:t>
            </a:r>
            <a:r>
              <a:rPr lang="en-US" dirty="0"/>
              <a:t>balance = 200, requested withdrawal 200. Expected result: withdrawal granted.</a:t>
            </a:r>
          </a:p>
          <a:p>
            <a:r>
              <a:rPr lang="en-US" b="1" dirty="0"/>
              <a:t>Test case for R2: </a:t>
            </a:r>
            <a:r>
              <a:rPr lang="en-US" dirty="0"/>
              <a:t>balance 100, requested withdrawal = 200, credit granted. Expected result: withdrawal granted.</a:t>
            </a:r>
          </a:p>
          <a:p>
            <a:r>
              <a:rPr lang="en-US" b="1" dirty="0"/>
              <a:t>Test case for R3: </a:t>
            </a:r>
            <a:r>
              <a:rPr lang="en-US" dirty="0"/>
              <a:t>balance = 100, requested withdrawal = 200, no credit. Expected Result: withdrawal denied.</a:t>
            </a:r>
          </a:p>
          <a:p>
            <a:pPr marL="0" indent="0">
              <a:buNone/>
            </a:pPr>
            <a:endParaRPr lang="en-US" dirty="0"/>
          </a:p>
        </p:txBody>
      </p:sp>
      <p:sp>
        <p:nvSpPr>
          <p:cNvPr id="4" name="Slide Number Placeholder 3">
            <a:extLst>
              <a:ext uri="{FF2B5EF4-FFF2-40B4-BE49-F238E27FC236}">
                <a16:creationId xmlns="" xmlns:a16="http://schemas.microsoft.com/office/drawing/2014/main" id="{6B5A329F-0985-4F0D-260D-1FA9CD0DB3FC}"/>
              </a:ext>
            </a:extLst>
          </p:cNvPr>
          <p:cNvSpPr>
            <a:spLocks noGrp="1"/>
          </p:cNvSpPr>
          <p:nvPr>
            <p:ph type="sldNum" sz="quarter" idx="12"/>
          </p:nvPr>
        </p:nvSpPr>
        <p:spPr/>
        <p:txBody>
          <a:bodyPr/>
          <a:lstStyle/>
          <a:p>
            <a:fld id="{09692364-13FC-47D4-9585-56F3A59B99F2}" type="slidenum">
              <a:rPr lang="en-US" smtClean="0"/>
              <a:pPr/>
              <a:t>52</a:t>
            </a:fld>
            <a:endParaRPr lang="en-US" dirty="0"/>
          </a:p>
        </p:txBody>
      </p:sp>
    </p:spTree>
    <p:extLst>
      <p:ext uri="{BB962C8B-B14F-4D97-AF65-F5344CB8AC3E}">
        <p14:creationId xmlns:p14="http://schemas.microsoft.com/office/powerpoint/2010/main" val="2617924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7DFB5B-5116-6A9E-A9ED-A4400DE735E8}"/>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 xmlns:a16="http://schemas.microsoft.com/office/drawing/2014/main" id="{008C2092-F14E-D1A7-1E11-DB56AA0C349A}"/>
              </a:ext>
            </a:extLst>
          </p:cNvPr>
          <p:cNvSpPr>
            <a:spLocks noGrp="1"/>
          </p:cNvSpPr>
          <p:nvPr>
            <p:ph idx="1"/>
          </p:nvPr>
        </p:nvSpPr>
        <p:spPr>
          <a:xfrm>
            <a:off x="838200" y="1545465"/>
            <a:ext cx="10515600" cy="5312535"/>
          </a:xfrm>
        </p:spPr>
        <p:txBody>
          <a:bodyPr>
            <a:normAutofit fontScale="92500" lnSpcReduction="10000"/>
          </a:bodyPr>
          <a:lstStyle/>
          <a:p>
            <a:r>
              <a:rPr lang="en-US" dirty="0"/>
              <a:t>is a flowchart like tree structure where </a:t>
            </a:r>
          </a:p>
          <a:p>
            <a:pPr lvl="1"/>
            <a:r>
              <a:rPr lang="en-US" sz="2800" dirty="0"/>
              <a:t>each </a:t>
            </a:r>
            <a:r>
              <a:rPr lang="en-US" sz="2800" b="1" dirty="0"/>
              <a:t>internal node </a:t>
            </a:r>
            <a:r>
              <a:rPr lang="en-US" sz="2800" dirty="0"/>
              <a:t>denotes a </a:t>
            </a:r>
            <a:r>
              <a:rPr lang="en-US" sz="2800" b="1" dirty="0"/>
              <a:t>test</a:t>
            </a:r>
            <a:r>
              <a:rPr lang="en-US" sz="2800" dirty="0"/>
              <a:t> on an </a:t>
            </a:r>
            <a:r>
              <a:rPr lang="en-US" sz="2800" b="1" dirty="0"/>
              <a:t>attribute</a:t>
            </a:r>
            <a:r>
              <a:rPr lang="en-US" sz="2800" dirty="0"/>
              <a:t>, </a:t>
            </a:r>
          </a:p>
          <a:p>
            <a:pPr lvl="1"/>
            <a:r>
              <a:rPr lang="en-US" sz="2800" dirty="0"/>
              <a:t>each </a:t>
            </a:r>
            <a:r>
              <a:rPr lang="en-US" sz="2800" b="1" dirty="0"/>
              <a:t>branch</a:t>
            </a:r>
            <a:r>
              <a:rPr lang="en-US" sz="2800" dirty="0"/>
              <a:t> represents an </a:t>
            </a:r>
            <a:r>
              <a:rPr lang="en-US" sz="2800" b="1" dirty="0"/>
              <a:t>outcome</a:t>
            </a:r>
            <a:r>
              <a:rPr lang="en-US" sz="2800" dirty="0"/>
              <a:t> of the </a:t>
            </a:r>
            <a:r>
              <a:rPr lang="en-US" sz="2800" b="1" dirty="0"/>
              <a:t>test</a:t>
            </a:r>
            <a:r>
              <a:rPr lang="en-US" sz="2800" dirty="0"/>
              <a:t>, and </a:t>
            </a:r>
          </a:p>
          <a:p>
            <a:pPr lvl="1"/>
            <a:r>
              <a:rPr lang="en-US" sz="2800" dirty="0"/>
              <a:t>each </a:t>
            </a:r>
            <a:r>
              <a:rPr lang="en-US" sz="2800" b="1" dirty="0"/>
              <a:t>leaf node </a:t>
            </a:r>
            <a:r>
              <a:rPr lang="en-US" sz="2800" dirty="0"/>
              <a:t>holds a </a:t>
            </a:r>
            <a:r>
              <a:rPr lang="en-US" sz="2800" b="1" dirty="0"/>
              <a:t>class label</a:t>
            </a:r>
            <a:r>
              <a:rPr lang="en-US" sz="2800" dirty="0"/>
              <a:t>.</a:t>
            </a:r>
          </a:p>
          <a:p>
            <a:r>
              <a:rPr lang="en-US" dirty="0"/>
              <a:t>a </a:t>
            </a:r>
            <a:r>
              <a:rPr lang="en-US" b="1" dirty="0"/>
              <a:t>root</a:t>
            </a:r>
            <a:r>
              <a:rPr lang="en-US" dirty="0"/>
              <a:t> on the left hand side and </a:t>
            </a:r>
            <a:r>
              <a:rPr lang="en-US" b="1" dirty="0"/>
              <a:t>branches</a:t>
            </a:r>
            <a:r>
              <a:rPr lang="en-US" dirty="0"/>
              <a:t> representing each </a:t>
            </a:r>
            <a:r>
              <a:rPr lang="en-US" b="1" dirty="0"/>
              <a:t>decision</a:t>
            </a:r>
            <a:r>
              <a:rPr lang="en-US" dirty="0"/>
              <a:t>.</a:t>
            </a:r>
          </a:p>
          <a:p>
            <a:r>
              <a:rPr lang="en-US" dirty="0"/>
              <a:t>read from </a:t>
            </a:r>
            <a:r>
              <a:rPr lang="en-US" b="1" dirty="0"/>
              <a:t>left to right </a:t>
            </a:r>
            <a:r>
              <a:rPr lang="en-US" dirty="0"/>
              <a:t>and the </a:t>
            </a:r>
            <a:r>
              <a:rPr lang="en-US" b="1" dirty="0"/>
              <a:t>actions</a:t>
            </a:r>
            <a:r>
              <a:rPr lang="en-US" dirty="0"/>
              <a:t> to be undertaken are recorded down the </a:t>
            </a:r>
            <a:r>
              <a:rPr lang="en-US" b="1" dirty="0"/>
              <a:t>right hand side </a:t>
            </a:r>
            <a:r>
              <a:rPr lang="en-US" dirty="0"/>
              <a:t>of the diagram.  </a:t>
            </a:r>
          </a:p>
          <a:p>
            <a:r>
              <a:rPr lang="en-US" dirty="0"/>
              <a:t>is the most powerful and popular tool for classification and prediction. </a:t>
            </a:r>
          </a:p>
          <a:p>
            <a:r>
              <a:rPr lang="en-US" dirty="0"/>
              <a:t>defines </a:t>
            </a:r>
            <a:r>
              <a:rPr lang="en-US" b="1" dirty="0"/>
              <a:t>complex relationships </a:t>
            </a:r>
            <a:r>
              <a:rPr lang="en-US" dirty="0"/>
              <a:t>by describing decisions and avoiding the problems in communication.</a:t>
            </a:r>
          </a:p>
          <a:p>
            <a:endParaRPr lang="en-US" dirty="0"/>
          </a:p>
        </p:txBody>
      </p:sp>
      <p:sp>
        <p:nvSpPr>
          <p:cNvPr id="4" name="Slide Number Placeholder 3">
            <a:extLst>
              <a:ext uri="{FF2B5EF4-FFF2-40B4-BE49-F238E27FC236}">
                <a16:creationId xmlns="" xmlns:a16="http://schemas.microsoft.com/office/drawing/2014/main" id="{EBA32C1F-2EFD-1AAA-0AF1-6E33DFD0656D}"/>
              </a:ext>
            </a:extLst>
          </p:cNvPr>
          <p:cNvSpPr>
            <a:spLocks noGrp="1"/>
          </p:cNvSpPr>
          <p:nvPr>
            <p:ph type="sldNum" sz="quarter" idx="12"/>
          </p:nvPr>
        </p:nvSpPr>
        <p:spPr/>
        <p:txBody>
          <a:bodyPr/>
          <a:lstStyle/>
          <a:p>
            <a:fld id="{09692364-13FC-47D4-9585-56F3A59B99F2}" type="slidenum">
              <a:rPr lang="en-US" smtClean="0"/>
              <a:pPr/>
              <a:t>53</a:t>
            </a:fld>
            <a:endParaRPr lang="en-US" dirty="0"/>
          </a:p>
        </p:txBody>
      </p:sp>
    </p:spTree>
    <p:extLst>
      <p:ext uri="{BB962C8B-B14F-4D97-AF65-F5344CB8AC3E}">
        <p14:creationId xmlns:p14="http://schemas.microsoft.com/office/powerpoint/2010/main" val="1348214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632CB79-CFBE-F727-7047-B188B6AA9E54}"/>
              </a:ext>
            </a:extLst>
          </p:cNvPr>
          <p:cNvSpPr>
            <a:spLocks noGrp="1"/>
          </p:cNvSpPr>
          <p:nvPr>
            <p:ph type="sldNum" sz="quarter" idx="12"/>
          </p:nvPr>
        </p:nvSpPr>
        <p:spPr/>
        <p:txBody>
          <a:bodyPr/>
          <a:lstStyle/>
          <a:p>
            <a:fld id="{09692364-13FC-47D4-9585-56F3A59B99F2}" type="slidenum">
              <a:rPr lang="en-US" smtClean="0"/>
              <a:pPr/>
              <a:t>54</a:t>
            </a:fld>
            <a:endParaRPr lang="en-US" dirty="0"/>
          </a:p>
        </p:txBody>
      </p:sp>
      <p:sp>
        <p:nvSpPr>
          <p:cNvPr id="9" name="Rectangle 8">
            <a:extLst>
              <a:ext uri="{FF2B5EF4-FFF2-40B4-BE49-F238E27FC236}">
                <a16:creationId xmlns="" xmlns:a16="http://schemas.microsoft.com/office/drawing/2014/main" id="{4D93261F-ED3D-BE62-55D8-E210A185CB6F}"/>
              </a:ext>
            </a:extLst>
          </p:cNvPr>
          <p:cNvSpPr/>
          <p:nvPr/>
        </p:nvSpPr>
        <p:spPr>
          <a:xfrm>
            <a:off x="629263" y="2864372"/>
            <a:ext cx="1769807"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Root Node</a:t>
            </a:r>
          </a:p>
        </p:txBody>
      </p:sp>
      <p:sp>
        <p:nvSpPr>
          <p:cNvPr id="12" name="Rectangle 11">
            <a:extLst>
              <a:ext uri="{FF2B5EF4-FFF2-40B4-BE49-F238E27FC236}">
                <a16:creationId xmlns="" xmlns:a16="http://schemas.microsoft.com/office/drawing/2014/main" id="{BBCC198D-8CAC-F83C-A4CF-1ED59AEB430B}"/>
              </a:ext>
            </a:extLst>
          </p:cNvPr>
          <p:cNvSpPr/>
          <p:nvPr/>
        </p:nvSpPr>
        <p:spPr>
          <a:xfrm>
            <a:off x="3185651" y="1553244"/>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Decision Node</a:t>
            </a:r>
          </a:p>
        </p:txBody>
      </p:sp>
      <p:sp>
        <p:nvSpPr>
          <p:cNvPr id="13" name="Rectangle 12">
            <a:extLst>
              <a:ext uri="{FF2B5EF4-FFF2-40B4-BE49-F238E27FC236}">
                <a16:creationId xmlns="" xmlns:a16="http://schemas.microsoft.com/office/drawing/2014/main" id="{26295E60-5B17-5A07-A29D-2332836C330D}"/>
              </a:ext>
            </a:extLst>
          </p:cNvPr>
          <p:cNvSpPr/>
          <p:nvPr/>
        </p:nvSpPr>
        <p:spPr>
          <a:xfrm>
            <a:off x="3311012" y="4242794"/>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Decision Node</a:t>
            </a:r>
          </a:p>
        </p:txBody>
      </p:sp>
      <p:sp>
        <p:nvSpPr>
          <p:cNvPr id="14" name="Rectangle 13">
            <a:extLst>
              <a:ext uri="{FF2B5EF4-FFF2-40B4-BE49-F238E27FC236}">
                <a16:creationId xmlns="" xmlns:a16="http://schemas.microsoft.com/office/drawing/2014/main" id="{A797423E-7878-8250-EA4E-BB249DD89B39}"/>
              </a:ext>
            </a:extLst>
          </p:cNvPr>
          <p:cNvSpPr/>
          <p:nvPr/>
        </p:nvSpPr>
        <p:spPr>
          <a:xfrm>
            <a:off x="6732638" y="4862482"/>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Decision Node</a:t>
            </a:r>
          </a:p>
        </p:txBody>
      </p:sp>
      <p:cxnSp>
        <p:nvCxnSpPr>
          <p:cNvPr id="21" name="Straight Arrow Connector 20">
            <a:extLst>
              <a:ext uri="{FF2B5EF4-FFF2-40B4-BE49-F238E27FC236}">
                <a16:creationId xmlns="" xmlns:a16="http://schemas.microsoft.com/office/drawing/2014/main" id="{D4890E9D-C52A-2E8A-A2C0-054F01EB5B4D}"/>
              </a:ext>
            </a:extLst>
          </p:cNvPr>
          <p:cNvCxnSpPr>
            <a:stCxn id="9" idx="3"/>
            <a:endCxn id="12" idx="1"/>
          </p:cNvCxnSpPr>
          <p:nvPr/>
        </p:nvCxnSpPr>
        <p:spPr>
          <a:xfrm flipV="1">
            <a:off x="2399070" y="1966199"/>
            <a:ext cx="786581" cy="1311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 xmlns:a16="http://schemas.microsoft.com/office/drawing/2014/main" id="{89E95510-BDE2-A2C9-397B-B1F85022BD4B}"/>
              </a:ext>
            </a:extLst>
          </p:cNvPr>
          <p:cNvCxnSpPr>
            <a:stCxn id="9" idx="3"/>
            <a:endCxn id="13" idx="1"/>
          </p:cNvCxnSpPr>
          <p:nvPr/>
        </p:nvCxnSpPr>
        <p:spPr>
          <a:xfrm>
            <a:off x="2399070" y="3277327"/>
            <a:ext cx="911942" cy="1378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 xmlns:a16="http://schemas.microsoft.com/office/drawing/2014/main" id="{8BC56B19-0DF3-9D9D-1553-A016E1CB3410}"/>
              </a:ext>
            </a:extLst>
          </p:cNvPr>
          <p:cNvCxnSpPr>
            <a:cxnSpLocks/>
            <a:stCxn id="12" idx="3"/>
            <a:endCxn id="39" idx="1"/>
          </p:cNvCxnSpPr>
          <p:nvPr/>
        </p:nvCxnSpPr>
        <p:spPr>
          <a:xfrm flipV="1">
            <a:off x="5353665" y="839741"/>
            <a:ext cx="1088921" cy="112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 xmlns:a16="http://schemas.microsoft.com/office/drawing/2014/main" id="{7B23AF25-591B-EFE7-130D-C85DD2134E5A}"/>
              </a:ext>
            </a:extLst>
          </p:cNvPr>
          <p:cNvCxnSpPr>
            <a:cxnSpLocks/>
            <a:stCxn id="12" idx="3"/>
            <a:endCxn id="41" idx="1"/>
          </p:cNvCxnSpPr>
          <p:nvPr/>
        </p:nvCxnSpPr>
        <p:spPr>
          <a:xfrm>
            <a:off x="5353665" y="1966199"/>
            <a:ext cx="1088921" cy="524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 xmlns:a16="http://schemas.microsoft.com/office/drawing/2014/main" id="{B7851BCA-FFCC-E27F-E142-BBD12E9077F3}"/>
              </a:ext>
            </a:extLst>
          </p:cNvPr>
          <p:cNvCxnSpPr>
            <a:cxnSpLocks/>
            <a:stCxn id="13" idx="3"/>
            <a:endCxn id="43" idx="1"/>
          </p:cNvCxnSpPr>
          <p:nvPr/>
        </p:nvCxnSpPr>
        <p:spPr>
          <a:xfrm flipV="1">
            <a:off x="5479026" y="3940203"/>
            <a:ext cx="1233950" cy="715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 xmlns:a16="http://schemas.microsoft.com/office/drawing/2014/main" id="{C2D523AC-BE71-C309-A214-5D512DBB0A65}"/>
              </a:ext>
            </a:extLst>
          </p:cNvPr>
          <p:cNvCxnSpPr>
            <a:stCxn id="13" idx="3"/>
            <a:endCxn id="14" idx="1"/>
          </p:cNvCxnSpPr>
          <p:nvPr/>
        </p:nvCxnSpPr>
        <p:spPr>
          <a:xfrm>
            <a:off x="5479026" y="4655749"/>
            <a:ext cx="1253612" cy="619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 xmlns:a16="http://schemas.microsoft.com/office/drawing/2014/main" id="{A020E208-560F-F084-22A3-58290B2A3A03}"/>
              </a:ext>
            </a:extLst>
          </p:cNvPr>
          <p:cNvCxnSpPr>
            <a:cxnSpLocks/>
            <a:stCxn id="14" idx="3"/>
            <a:endCxn id="45" idx="1"/>
          </p:cNvCxnSpPr>
          <p:nvPr/>
        </p:nvCxnSpPr>
        <p:spPr>
          <a:xfrm flipV="1">
            <a:off x="8900652" y="4415651"/>
            <a:ext cx="766913" cy="859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 xmlns:a16="http://schemas.microsoft.com/office/drawing/2014/main" id="{DEAEDD31-DAB2-5457-B307-48D1D817FDF6}"/>
              </a:ext>
            </a:extLst>
          </p:cNvPr>
          <p:cNvCxnSpPr>
            <a:cxnSpLocks/>
            <a:endCxn id="46" idx="1"/>
          </p:cNvCxnSpPr>
          <p:nvPr/>
        </p:nvCxnSpPr>
        <p:spPr>
          <a:xfrm>
            <a:off x="8915400" y="5262660"/>
            <a:ext cx="879987" cy="1001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 xmlns:a16="http://schemas.microsoft.com/office/drawing/2014/main" id="{8B2E8DB6-76C5-13D3-7376-9B6C0AC9E80E}"/>
              </a:ext>
            </a:extLst>
          </p:cNvPr>
          <p:cNvSpPr/>
          <p:nvPr/>
        </p:nvSpPr>
        <p:spPr>
          <a:xfrm>
            <a:off x="6442586" y="426786"/>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Leaf Node</a:t>
            </a:r>
          </a:p>
        </p:txBody>
      </p:sp>
      <p:sp>
        <p:nvSpPr>
          <p:cNvPr id="41" name="Rectangle 40">
            <a:extLst>
              <a:ext uri="{FF2B5EF4-FFF2-40B4-BE49-F238E27FC236}">
                <a16:creationId xmlns="" xmlns:a16="http://schemas.microsoft.com/office/drawing/2014/main" id="{2143A0B2-9208-D141-9402-68A08D20F720}"/>
              </a:ext>
            </a:extLst>
          </p:cNvPr>
          <p:cNvSpPr/>
          <p:nvPr/>
        </p:nvSpPr>
        <p:spPr>
          <a:xfrm>
            <a:off x="6442586" y="2078018"/>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Leaf Node</a:t>
            </a:r>
          </a:p>
        </p:txBody>
      </p:sp>
      <p:sp>
        <p:nvSpPr>
          <p:cNvPr id="43" name="Rectangle 42">
            <a:extLst>
              <a:ext uri="{FF2B5EF4-FFF2-40B4-BE49-F238E27FC236}">
                <a16:creationId xmlns="" xmlns:a16="http://schemas.microsoft.com/office/drawing/2014/main" id="{2E855738-978D-C7D6-215E-52F00258AA7E}"/>
              </a:ext>
            </a:extLst>
          </p:cNvPr>
          <p:cNvSpPr/>
          <p:nvPr/>
        </p:nvSpPr>
        <p:spPr>
          <a:xfrm>
            <a:off x="6712976" y="3527248"/>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Leaf Node</a:t>
            </a:r>
          </a:p>
        </p:txBody>
      </p:sp>
      <p:sp>
        <p:nvSpPr>
          <p:cNvPr id="45" name="Rectangle 44">
            <a:extLst>
              <a:ext uri="{FF2B5EF4-FFF2-40B4-BE49-F238E27FC236}">
                <a16:creationId xmlns="" xmlns:a16="http://schemas.microsoft.com/office/drawing/2014/main" id="{9C4F8FFE-8ADA-E4C6-FC2A-E01A430E91F0}"/>
              </a:ext>
            </a:extLst>
          </p:cNvPr>
          <p:cNvSpPr/>
          <p:nvPr/>
        </p:nvSpPr>
        <p:spPr>
          <a:xfrm>
            <a:off x="9667565" y="4002696"/>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Leaf Node</a:t>
            </a:r>
          </a:p>
        </p:txBody>
      </p:sp>
      <p:sp>
        <p:nvSpPr>
          <p:cNvPr id="46" name="Rectangle 45">
            <a:extLst>
              <a:ext uri="{FF2B5EF4-FFF2-40B4-BE49-F238E27FC236}">
                <a16:creationId xmlns="" xmlns:a16="http://schemas.microsoft.com/office/drawing/2014/main" id="{FE89A90E-6DBE-097F-4954-2FA6CDA28A7A}"/>
              </a:ext>
            </a:extLst>
          </p:cNvPr>
          <p:cNvSpPr/>
          <p:nvPr/>
        </p:nvSpPr>
        <p:spPr>
          <a:xfrm>
            <a:off x="9795387" y="5851115"/>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Leaf Node</a:t>
            </a:r>
          </a:p>
        </p:txBody>
      </p:sp>
    </p:spTree>
    <p:extLst>
      <p:ext uri="{BB962C8B-B14F-4D97-AF65-F5344CB8AC3E}">
        <p14:creationId xmlns:p14="http://schemas.microsoft.com/office/powerpoint/2010/main" val="3717523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632CB79-CFBE-F727-7047-B188B6AA9E54}"/>
              </a:ext>
            </a:extLst>
          </p:cNvPr>
          <p:cNvSpPr>
            <a:spLocks noGrp="1"/>
          </p:cNvSpPr>
          <p:nvPr>
            <p:ph type="sldNum" sz="quarter" idx="12"/>
          </p:nvPr>
        </p:nvSpPr>
        <p:spPr/>
        <p:txBody>
          <a:bodyPr/>
          <a:lstStyle/>
          <a:p>
            <a:fld id="{09692364-13FC-47D4-9585-56F3A59B99F2}" type="slidenum">
              <a:rPr lang="en-US" smtClean="0"/>
              <a:pPr/>
              <a:t>55</a:t>
            </a:fld>
            <a:endParaRPr lang="en-US" dirty="0"/>
          </a:p>
        </p:txBody>
      </p:sp>
      <p:sp>
        <p:nvSpPr>
          <p:cNvPr id="9" name="Rectangle 8">
            <a:extLst>
              <a:ext uri="{FF2B5EF4-FFF2-40B4-BE49-F238E27FC236}">
                <a16:creationId xmlns="" xmlns:a16="http://schemas.microsoft.com/office/drawing/2014/main" id="{4D93261F-ED3D-BE62-55D8-E210A185CB6F}"/>
              </a:ext>
            </a:extLst>
          </p:cNvPr>
          <p:cNvSpPr/>
          <p:nvPr/>
        </p:nvSpPr>
        <p:spPr>
          <a:xfrm>
            <a:off x="61452" y="2490972"/>
            <a:ext cx="1769807"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 of transaction</a:t>
            </a:r>
          </a:p>
        </p:txBody>
      </p:sp>
      <p:sp>
        <p:nvSpPr>
          <p:cNvPr id="12" name="Rectangle 11">
            <a:extLst>
              <a:ext uri="{FF2B5EF4-FFF2-40B4-BE49-F238E27FC236}">
                <a16:creationId xmlns="" xmlns:a16="http://schemas.microsoft.com/office/drawing/2014/main" id="{BBCC198D-8CAC-F83C-A4CF-1ED59AEB430B}"/>
              </a:ext>
            </a:extLst>
          </p:cNvPr>
          <p:cNvSpPr/>
          <p:nvPr/>
        </p:nvSpPr>
        <p:spPr>
          <a:xfrm>
            <a:off x="3033253" y="300533"/>
            <a:ext cx="1696065"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On credit</a:t>
            </a:r>
          </a:p>
        </p:txBody>
      </p:sp>
      <p:sp>
        <p:nvSpPr>
          <p:cNvPr id="13" name="Rectangle 12">
            <a:extLst>
              <a:ext uri="{FF2B5EF4-FFF2-40B4-BE49-F238E27FC236}">
                <a16:creationId xmlns="" xmlns:a16="http://schemas.microsoft.com/office/drawing/2014/main" id="{26295E60-5B17-5A07-A29D-2332836C330D}"/>
              </a:ext>
            </a:extLst>
          </p:cNvPr>
          <p:cNvSpPr/>
          <p:nvPr/>
        </p:nvSpPr>
        <p:spPr>
          <a:xfrm>
            <a:off x="3106995" y="1665063"/>
            <a:ext cx="1696065"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On cash</a:t>
            </a:r>
          </a:p>
        </p:txBody>
      </p:sp>
      <p:sp>
        <p:nvSpPr>
          <p:cNvPr id="14" name="Rectangle 13">
            <a:extLst>
              <a:ext uri="{FF2B5EF4-FFF2-40B4-BE49-F238E27FC236}">
                <a16:creationId xmlns="" xmlns:a16="http://schemas.microsoft.com/office/drawing/2014/main" id="{A797423E-7878-8250-EA4E-BB249DD89B39}"/>
              </a:ext>
            </a:extLst>
          </p:cNvPr>
          <p:cNvSpPr/>
          <p:nvPr/>
        </p:nvSpPr>
        <p:spPr>
          <a:xfrm>
            <a:off x="5456900" y="2911999"/>
            <a:ext cx="2653481"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Sell amount&gt;100</a:t>
            </a:r>
          </a:p>
        </p:txBody>
      </p:sp>
      <p:cxnSp>
        <p:nvCxnSpPr>
          <p:cNvPr id="21" name="Straight Arrow Connector 20">
            <a:extLst>
              <a:ext uri="{FF2B5EF4-FFF2-40B4-BE49-F238E27FC236}">
                <a16:creationId xmlns="" xmlns:a16="http://schemas.microsoft.com/office/drawing/2014/main" id="{D4890E9D-C52A-2E8A-A2C0-054F01EB5B4D}"/>
              </a:ext>
            </a:extLst>
          </p:cNvPr>
          <p:cNvCxnSpPr>
            <a:cxnSpLocks/>
            <a:stCxn id="9" idx="3"/>
            <a:endCxn id="12" idx="1"/>
          </p:cNvCxnSpPr>
          <p:nvPr/>
        </p:nvCxnSpPr>
        <p:spPr>
          <a:xfrm flipV="1">
            <a:off x="1831259" y="713488"/>
            <a:ext cx="1201994" cy="2190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 xmlns:a16="http://schemas.microsoft.com/office/drawing/2014/main" id="{89E95510-BDE2-A2C9-397B-B1F85022BD4B}"/>
              </a:ext>
            </a:extLst>
          </p:cNvPr>
          <p:cNvCxnSpPr>
            <a:cxnSpLocks/>
            <a:stCxn id="9" idx="3"/>
            <a:endCxn id="13" idx="1"/>
          </p:cNvCxnSpPr>
          <p:nvPr/>
        </p:nvCxnSpPr>
        <p:spPr>
          <a:xfrm flipV="1">
            <a:off x="1831259" y="2078018"/>
            <a:ext cx="1275736" cy="825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 xmlns:a16="http://schemas.microsoft.com/office/drawing/2014/main" id="{8BC56B19-0DF3-9D9D-1553-A016E1CB3410}"/>
              </a:ext>
            </a:extLst>
          </p:cNvPr>
          <p:cNvCxnSpPr>
            <a:cxnSpLocks/>
            <a:stCxn id="12" idx="3"/>
            <a:endCxn id="39" idx="1"/>
          </p:cNvCxnSpPr>
          <p:nvPr/>
        </p:nvCxnSpPr>
        <p:spPr>
          <a:xfrm flipV="1">
            <a:off x="4729318" y="705475"/>
            <a:ext cx="777974" cy="8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 xmlns:a16="http://schemas.microsoft.com/office/drawing/2014/main" id="{B7851BCA-FFCC-E27F-E142-BBD12E9077F3}"/>
              </a:ext>
            </a:extLst>
          </p:cNvPr>
          <p:cNvCxnSpPr>
            <a:cxnSpLocks/>
            <a:stCxn id="13" idx="3"/>
            <a:endCxn id="43" idx="1"/>
          </p:cNvCxnSpPr>
          <p:nvPr/>
        </p:nvCxnSpPr>
        <p:spPr>
          <a:xfrm>
            <a:off x="4803060" y="2078018"/>
            <a:ext cx="7042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 xmlns:a16="http://schemas.microsoft.com/office/drawing/2014/main" id="{A020E208-560F-F084-22A3-58290B2A3A03}"/>
              </a:ext>
            </a:extLst>
          </p:cNvPr>
          <p:cNvCxnSpPr>
            <a:cxnSpLocks/>
            <a:stCxn id="14" idx="3"/>
            <a:endCxn id="45" idx="1"/>
          </p:cNvCxnSpPr>
          <p:nvPr/>
        </p:nvCxnSpPr>
        <p:spPr>
          <a:xfrm>
            <a:off x="8110381" y="3324954"/>
            <a:ext cx="6292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 xmlns:a16="http://schemas.microsoft.com/office/drawing/2014/main" id="{DEAEDD31-DAB2-5457-B307-48D1D817FDF6}"/>
              </a:ext>
            </a:extLst>
          </p:cNvPr>
          <p:cNvCxnSpPr>
            <a:cxnSpLocks/>
            <a:stCxn id="92" idx="3"/>
            <a:endCxn id="46" idx="1"/>
          </p:cNvCxnSpPr>
          <p:nvPr/>
        </p:nvCxnSpPr>
        <p:spPr>
          <a:xfrm>
            <a:off x="8135577" y="5844356"/>
            <a:ext cx="604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 xmlns:a16="http://schemas.microsoft.com/office/drawing/2014/main" id="{8B2E8DB6-76C5-13D3-7376-9B6C0AC9E80E}"/>
              </a:ext>
            </a:extLst>
          </p:cNvPr>
          <p:cNvSpPr/>
          <p:nvPr/>
        </p:nvSpPr>
        <p:spPr>
          <a:xfrm>
            <a:off x="5507292" y="292520"/>
            <a:ext cx="2450691"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Bad credit record</a:t>
            </a:r>
          </a:p>
        </p:txBody>
      </p:sp>
      <p:sp>
        <p:nvSpPr>
          <p:cNvPr id="41" name="Rectangle 40">
            <a:extLst>
              <a:ext uri="{FF2B5EF4-FFF2-40B4-BE49-F238E27FC236}">
                <a16:creationId xmlns="" xmlns:a16="http://schemas.microsoft.com/office/drawing/2014/main" id="{2143A0B2-9208-D141-9402-68A08D20F720}"/>
              </a:ext>
            </a:extLst>
          </p:cNvPr>
          <p:cNvSpPr/>
          <p:nvPr/>
        </p:nvSpPr>
        <p:spPr>
          <a:xfrm>
            <a:off x="8731045" y="1658614"/>
            <a:ext cx="3232356"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Accept order to discount</a:t>
            </a:r>
          </a:p>
        </p:txBody>
      </p:sp>
      <p:sp>
        <p:nvSpPr>
          <p:cNvPr id="43" name="Rectangle 42">
            <a:extLst>
              <a:ext uri="{FF2B5EF4-FFF2-40B4-BE49-F238E27FC236}">
                <a16:creationId xmlns="" xmlns:a16="http://schemas.microsoft.com/office/drawing/2014/main" id="{2E855738-978D-C7D6-215E-52F00258AA7E}"/>
              </a:ext>
            </a:extLst>
          </p:cNvPr>
          <p:cNvSpPr/>
          <p:nvPr/>
        </p:nvSpPr>
        <p:spPr>
          <a:xfrm>
            <a:off x="5507292" y="1665063"/>
            <a:ext cx="2603090"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Good credit record</a:t>
            </a:r>
          </a:p>
        </p:txBody>
      </p:sp>
      <p:sp>
        <p:nvSpPr>
          <p:cNvPr id="45" name="Rectangle 44">
            <a:extLst>
              <a:ext uri="{FF2B5EF4-FFF2-40B4-BE49-F238E27FC236}">
                <a16:creationId xmlns="" xmlns:a16="http://schemas.microsoft.com/office/drawing/2014/main" id="{9C4F8FFE-8ADA-E4C6-FC2A-E01A430E91F0}"/>
              </a:ext>
            </a:extLst>
          </p:cNvPr>
          <p:cNvSpPr/>
          <p:nvPr/>
        </p:nvSpPr>
        <p:spPr>
          <a:xfrm>
            <a:off x="8739649" y="2911999"/>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30% discount</a:t>
            </a:r>
          </a:p>
        </p:txBody>
      </p:sp>
      <p:sp>
        <p:nvSpPr>
          <p:cNvPr id="46" name="Rectangle 45">
            <a:extLst>
              <a:ext uri="{FF2B5EF4-FFF2-40B4-BE49-F238E27FC236}">
                <a16:creationId xmlns="" xmlns:a16="http://schemas.microsoft.com/office/drawing/2014/main" id="{FE89A90E-6DBE-097F-4954-2FA6CDA28A7A}"/>
              </a:ext>
            </a:extLst>
          </p:cNvPr>
          <p:cNvSpPr/>
          <p:nvPr/>
        </p:nvSpPr>
        <p:spPr>
          <a:xfrm>
            <a:off x="8739649" y="5431401"/>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 discount</a:t>
            </a:r>
          </a:p>
        </p:txBody>
      </p:sp>
      <p:sp>
        <p:nvSpPr>
          <p:cNvPr id="30" name="Rectangle 29">
            <a:extLst>
              <a:ext uri="{FF2B5EF4-FFF2-40B4-BE49-F238E27FC236}">
                <a16:creationId xmlns="" xmlns:a16="http://schemas.microsoft.com/office/drawing/2014/main" id="{F0444543-B5A0-C060-ACDD-3A81AD72DA2D}"/>
              </a:ext>
            </a:extLst>
          </p:cNvPr>
          <p:cNvSpPr/>
          <p:nvPr/>
        </p:nvSpPr>
        <p:spPr>
          <a:xfrm>
            <a:off x="8735957" y="300533"/>
            <a:ext cx="2450691"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Reject order</a:t>
            </a:r>
          </a:p>
        </p:txBody>
      </p:sp>
      <p:cxnSp>
        <p:nvCxnSpPr>
          <p:cNvPr id="34" name="Straight Arrow Connector 33">
            <a:extLst>
              <a:ext uri="{FF2B5EF4-FFF2-40B4-BE49-F238E27FC236}">
                <a16:creationId xmlns="" xmlns:a16="http://schemas.microsoft.com/office/drawing/2014/main" id="{C6DF4D49-3032-886A-3300-C677AFA361BB}"/>
              </a:ext>
            </a:extLst>
          </p:cNvPr>
          <p:cNvCxnSpPr>
            <a:stCxn id="39" idx="3"/>
            <a:endCxn id="30" idx="1"/>
          </p:cNvCxnSpPr>
          <p:nvPr/>
        </p:nvCxnSpPr>
        <p:spPr>
          <a:xfrm>
            <a:off x="7957983" y="705475"/>
            <a:ext cx="777974" cy="8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 xmlns:a16="http://schemas.microsoft.com/office/drawing/2014/main" id="{0A41378F-35BC-07E3-3CD3-44154B1CEA4B}"/>
              </a:ext>
            </a:extLst>
          </p:cNvPr>
          <p:cNvCxnSpPr>
            <a:cxnSpLocks/>
            <a:stCxn id="43" idx="3"/>
            <a:endCxn id="41" idx="1"/>
          </p:cNvCxnSpPr>
          <p:nvPr/>
        </p:nvCxnSpPr>
        <p:spPr>
          <a:xfrm flipV="1">
            <a:off x="8110382" y="2071569"/>
            <a:ext cx="620663" cy="6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 xmlns:a16="http://schemas.microsoft.com/office/drawing/2014/main" id="{04B91F9E-84C8-5097-F4CB-B6B2DF46B1AA}"/>
              </a:ext>
            </a:extLst>
          </p:cNvPr>
          <p:cNvSpPr/>
          <p:nvPr/>
        </p:nvSpPr>
        <p:spPr>
          <a:xfrm>
            <a:off x="5456899" y="4073628"/>
            <a:ext cx="2653481"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Sell amount&gt;100</a:t>
            </a:r>
          </a:p>
        </p:txBody>
      </p:sp>
      <p:sp>
        <p:nvSpPr>
          <p:cNvPr id="92" name="Rectangle 91">
            <a:extLst>
              <a:ext uri="{FF2B5EF4-FFF2-40B4-BE49-F238E27FC236}">
                <a16:creationId xmlns="" xmlns:a16="http://schemas.microsoft.com/office/drawing/2014/main" id="{668BF5D8-010A-554D-6DEF-C49778259C96}"/>
              </a:ext>
            </a:extLst>
          </p:cNvPr>
          <p:cNvSpPr/>
          <p:nvPr/>
        </p:nvSpPr>
        <p:spPr>
          <a:xfrm>
            <a:off x="5482096" y="5431401"/>
            <a:ext cx="2653481"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Sell amount&gt;100</a:t>
            </a:r>
          </a:p>
        </p:txBody>
      </p:sp>
      <p:cxnSp>
        <p:nvCxnSpPr>
          <p:cNvPr id="94" name="Straight Arrow Connector 93">
            <a:extLst>
              <a:ext uri="{FF2B5EF4-FFF2-40B4-BE49-F238E27FC236}">
                <a16:creationId xmlns="" xmlns:a16="http://schemas.microsoft.com/office/drawing/2014/main" id="{6C29855A-46D7-E66B-5600-79BF1DD6BE01}"/>
              </a:ext>
            </a:extLst>
          </p:cNvPr>
          <p:cNvCxnSpPr>
            <a:stCxn id="9" idx="3"/>
            <a:endCxn id="14" idx="1"/>
          </p:cNvCxnSpPr>
          <p:nvPr/>
        </p:nvCxnSpPr>
        <p:spPr>
          <a:xfrm>
            <a:off x="1831259" y="2903927"/>
            <a:ext cx="3625641" cy="421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 xmlns:a16="http://schemas.microsoft.com/office/drawing/2014/main" id="{D351B30A-D660-6DE6-2C6C-635602B94943}"/>
              </a:ext>
            </a:extLst>
          </p:cNvPr>
          <p:cNvCxnSpPr>
            <a:stCxn id="9" idx="3"/>
            <a:endCxn id="91" idx="1"/>
          </p:cNvCxnSpPr>
          <p:nvPr/>
        </p:nvCxnSpPr>
        <p:spPr>
          <a:xfrm>
            <a:off x="1831259" y="2903927"/>
            <a:ext cx="3625640" cy="1582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 xmlns:a16="http://schemas.microsoft.com/office/drawing/2014/main" id="{A88FD6DB-8CF3-1B1B-DCEF-97B76857F157}"/>
              </a:ext>
            </a:extLst>
          </p:cNvPr>
          <p:cNvCxnSpPr>
            <a:stCxn id="9" idx="3"/>
            <a:endCxn id="92" idx="1"/>
          </p:cNvCxnSpPr>
          <p:nvPr/>
        </p:nvCxnSpPr>
        <p:spPr>
          <a:xfrm>
            <a:off x="1831259" y="2903927"/>
            <a:ext cx="3650837" cy="2940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 xmlns:a16="http://schemas.microsoft.com/office/drawing/2014/main" id="{6B06E462-0E71-86FA-8C15-A01B501553C2}"/>
              </a:ext>
            </a:extLst>
          </p:cNvPr>
          <p:cNvSpPr/>
          <p:nvPr/>
        </p:nvSpPr>
        <p:spPr>
          <a:xfrm>
            <a:off x="8739649" y="4057150"/>
            <a:ext cx="2168014" cy="825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10% discount</a:t>
            </a:r>
          </a:p>
        </p:txBody>
      </p:sp>
      <p:cxnSp>
        <p:nvCxnSpPr>
          <p:cNvPr id="105" name="Straight Arrow Connector 104">
            <a:extLst>
              <a:ext uri="{FF2B5EF4-FFF2-40B4-BE49-F238E27FC236}">
                <a16:creationId xmlns="" xmlns:a16="http://schemas.microsoft.com/office/drawing/2014/main" id="{3ECCCD1D-2A11-6F61-AEB4-EB91B36BBED1}"/>
              </a:ext>
            </a:extLst>
          </p:cNvPr>
          <p:cNvCxnSpPr>
            <a:stCxn id="91" idx="3"/>
            <a:endCxn id="100" idx="1"/>
          </p:cNvCxnSpPr>
          <p:nvPr/>
        </p:nvCxnSpPr>
        <p:spPr>
          <a:xfrm flipV="1">
            <a:off x="8110380" y="4470105"/>
            <a:ext cx="629269" cy="16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4121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59885BC-9C78-2B52-C88C-FE04FBE004B6}"/>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E1109C-983F-A0DC-A1DB-C92A1839E699}"/>
              </a:ext>
            </a:extLst>
          </p:cNvPr>
          <p:cNvSpPr>
            <a:spLocks noGrp="1"/>
          </p:cNvSpPr>
          <p:nvPr>
            <p:ph idx="1"/>
          </p:nvPr>
        </p:nvSpPr>
        <p:spPr>
          <a:xfrm>
            <a:off x="838200" y="357809"/>
            <a:ext cx="10515600" cy="6175513"/>
          </a:xfrm>
        </p:spPr>
        <p:txBody>
          <a:bodyPr>
            <a:normAutofit/>
          </a:bodyPr>
          <a:lstStyle/>
          <a:p>
            <a:endParaRPr lang="en-US" sz="2800" dirty="0"/>
          </a:p>
          <a:p>
            <a:endParaRPr lang="en-US" sz="2800" dirty="0"/>
          </a:p>
        </p:txBody>
      </p:sp>
      <p:sp>
        <p:nvSpPr>
          <p:cNvPr id="4" name="Slide Number Placeholder 3">
            <a:extLst>
              <a:ext uri="{FF2B5EF4-FFF2-40B4-BE49-F238E27FC236}">
                <a16:creationId xmlns="" xmlns:a16="http://schemas.microsoft.com/office/drawing/2014/main" id="{0A5531D8-8328-BD62-6D56-D46B23AC1F80}"/>
              </a:ext>
            </a:extLst>
          </p:cNvPr>
          <p:cNvSpPr>
            <a:spLocks noGrp="1"/>
          </p:cNvSpPr>
          <p:nvPr>
            <p:ph type="sldNum" sz="quarter" idx="12"/>
          </p:nvPr>
        </p:nvSpPr>
        <p:spPr/>
        <p:txBody>
          <a:bodyPr/>
          <a:lstStyle/>
          <a:p>
            <a:fld id="{09692364-13FC-47D4-9585-56F3A59B99F2}" type="slidenum">
              <a:rPr lang="en-US" smtClean="0"/>
              <a:pPr/>
              <a:t>56</a:t>
            </a:fld>
            <a:endParaRPr lang="en-US" dirty="0"/>
          </a:p>
        </p:txBody>
      </p:sp>
      <p:pic>
        <p:nvPicPr>
          <p:cNvPr id="5" name="Picture 4">
            <a:extLst>
              <a:ext uri="{FF2B5EF4-FFF2-40B4-BE49-F238E27FC236}">
                <a16:creationId xmlns="" xmlns:a16="http://schemas.microsoft.com/office/drawing/2014/main" id="{D54B26CB-A631-B0BE-4801-50182F8C5D3F}"/>
              </a:ext>
            </a:extLst>
          </p:cNvPr>
          <p:cNvPicPr>
            <a:picLocks noChangeAspect="1"/>
          </p:cNvPicPr>
          <p:nvPr/>
        </p:nvPicPr>
        <p:blipFill>
          <a:blip r:embed="rId2"/>
          <a:stretch>
            <a:fillRect/>
          </a:stretch>
        </p:blipFill>
        <p:spPr>
          <a:xfrm>
            <a:off x="2344993" y="1242652"/>
            <a:ext cx="7138219" cy="5171701"/>
          </a:xfrm>
          <a:prstGeom prst="rect">
            <a:avLst/>
          </a:prstGeom>
        </p:spPr>
      </p:pic>
      <p:sp>
        <p:nvSpPr>
          <p:cNvPr id="7" name="TextBox 6">
            <a:extLst>
              <a:ext uri="{FF2B5EF4-FFF2-40B4-BE49-F238E27FC236}">
                <a16:creationId xmlns="" xmlns:a16="http://schemas.microsoft.com/office/drawing/2014/main" id="{735AB0A2-4C8B-842A-47C6-79EBBA68865D}"/>
              </a:ext>
            </a:extLst>
          </p:cNvPr>
          <p:cNvSpPr txBox="1"/>
          <p:nvPr/>
        </p:nvSpPr>
        <p:spPr>
          <a:xfrm>
            <a:off x="1013951" y="600464"/>
            <a:ext cx="9398410" cy="523220"/>
          </a:xfrm>
          <a:prstGeom prst="rect">
            <a:avLst/>
          </a:prstGeom>
          <a:noFill/>
        </p:spPr>
        <p:txBody>
          <a:bodyPr wrap="square">
            <a:spAutoFit/>
          </a:bodyPr>
          <a:lstStyle/>
          <a:p>
            <a:r>
              <a:rPr lang="en-US" sz="2800" dirty="0"/>
              <a:t>Differences between Decision Table and Decision Tree </a:t>
            </a:r>
          </a:p>
        </p:txBody>
      </p:sp>
    </p:spTree>
    <p:extLst>
      <p:ext uri="{BB962C8B-B14F-4D97-AF65-F5344CB8AC3E}">
        <p14:creationId xmlns:p14="http://schemas.microsoft.com/office/powerpoint/2010/main" val="22119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E59808-4B21-3486-852D-284E3C01D324}"/>
              </a:ext>
            </a:extLst>
          </p:cNvPr>
          <p:cNvSpPr>
            <a:spLocks noGrp="1"/>
          </p:cNvSpPr>
          <p:nvPr>
            <p:ph idx="1"/>
          </p:nvPr>
        </p:nvSpPr>
        <p:spPr>
          <a:xfrm>
            <a:off x="838199" y="675862"/>
            <a:ext cx="11155018" cy="5804452"/>
          </a:xfrm>
        </p:spPr>
        <p:txBody>
          <a:bodyPr>
            <a:normAutofit lnSpcReduction="10000"/>
          </a:bodyPr>
          <a:lstStyle/>
          <a:p>
            <a:pPr marL="0" indent="0">
              <a:buNone/>
            </a:pPr>
            <a:r>
              <a:rPr lang="en-US" b="1" dirty="0"/>
              <a:t>Data Flow Diagram (DFD)</a:t>
            </a:r>
          </a:p>
          <a:p>
            <a:r>
              <a:rPr lang="en-US" dirty="0"/>
              <a:t>are widely used </a:t>
            </a:r>
            <a:r>
              <a:rPr lang="en-US" b="1" dirty="0"/>
              <a:t>graphic tools </a:t>
            </a:r>
            <a:r>
              <a:rPr lang="en-US" dirty="0"/>
              <a:t>for describing the </a:t>
            </a:r>
            <a:r>
              <a:rPr lang="en-US" b="1" dirty="0"/>
              <a:t>movement</a:t>
            </a:r>
            <a:r>
              <a:rPr lang="en-US" dirty="0"/>
              <a:t> of </a:t>
            </a:r>
            <a:r>
              <a:rPr lang="en-US" b="1" dirty="0"/>
              <a:t>data</a:t>
            </a:r>
            <a:r>
              <a:rPr lang="en-US" dirty="0"/>
              <a:t> </a:t>
            </a:r>
            <a:r>
              <a:rPr lang="en-US" b="1" dirty="0"/>
              <a:t>within</a:t>
            </a:r>
            <a:r>
              <a:rPr lang="en-US" dirty="0"/>
              <a:t> or </a:t>
            </a:r>
            <a:r>
              <a:rPr lang="en-US" b="1" dirty="0"/>
              <a:t>outside</a:t>
            </a:r>
            <a:r>
              <a:rPr lang="en-US" dirty="0"/>
              <a:t> the </a:t>
            </a:r>
            <a:r>
              <a:rPr lang="en-US" b="1" dirty="0"/>
              <a:t>system</a:t>
            </a:r>
            <a:r>
              <a:rPr lang="en-US" dirty="0"/>
              <a:t>. </a:t>
            </a:r>
          </a:p>
          <a:p>
            <a:r>
              <a:rPr lang="en-US" dirty="0"/>
              <a:t>i.e. shows </a:t>
            </a:r>
            <a:r>
              <a:rPr lang="en-US" b="1" dirty="0"/>
              <a:t>pictorial</a:t>
            </a:r>
            <a:r>
              <a:rPr lang="en-US" dirty="0"/>
              <a:t> movement of data (flow of data) between external </a:t>
            </a:r>
            <a:r>
              <a:rPr lang="en-US" b="1" dirty="0"/>
              <a:t>entities</a:t>
            </a:r>
            <a:r>
              <a:rPr lang="en-US" dirty="0"/>
              <a:t>, </a:t>
            </a:r>
            <a:r>
              <a:rPr lang="en-US" b="1" dirty="0"/>
              <a:t>processes</a:t>
            </a:r>
            <a:r>
              <a:rPr lang="en-US" dirty="0"/>
              <a:t> and </a:t>
            </a:r>
            <a:r>
              <a:rPr lang="en-US" b="1" dirty="0"/>
              <a:t>data store </a:t>
            </a:r>
            <a:r>
              <a:rPr lang="en-US" dirty="0"/>
              <a:t>within a system</a:t>
            </a:r>
          </a:p>
          <a:p>
            <a:r>
              <a:rPr lang="en-US" dirty="0"/>
              <a:t>a common technique for creating </a:t>
            </a:r>
            <a:r>
              <a:rPr lang="en-US" b="1" dirty="0"/>
              <a:t>process models</a:t>
            </a:r>
            <a:r>
              <a:rPr lang="en-US" dirty="0"/>
              <a:t>. </a:t>
            </a:r>
          </a:p>
          <a:p>
            <a:r>
              <a:rPr lang="en-US" dirty="0"/>
              <a:t>shows </a:t>
            </a:r>
            <a:r>
              <a:rPr lang="en-US" b="1" dirty="0"/>
              <a:t>how</a:t>
            </a:r>
            <a:r>
              <a:rPr lang="en-US" dirty="0"/>
              <a:t> </a:t>
            </a:r>
            <a:r>
              <a:rPr lang="en-US" b="1" dirty="0"/>
              <a:t>data</a:t>
            </a:r>
            <a:r>
              <a:rPr lang="en-US" dirty="0"/>
              <a:t> </a:t>
            </a:r>
            <a:r>
              <a:rPr lang="en-US" b="1" dirty="0"/>
              <a:t>moves</a:t>
            </a:r>
            <a:r>
              <a:rPr lang="en-US" dirty="0"/>
              <a:t> through an information system but does not show </a:t>
            </a:r>
            <a:r>
              <a:rPr lang="en-US" b="1" dirty="0"/>
              <a:t>program logic </a:t>
            </a:r>
            <a:r>
              <a:rPr lang="en-US" dirty="0"/>
              <a:t>or </a:t>
            </a:r>
            <a:r>
              <a:rPr lang="en-US" b="1" dirty="0"/>
              <a:t>processing steps</a:t>
            </a:r>
            <a:r>
              <a:rPr lang="en-US" dirty="0"/>
              <a:t>. </a:t>
            </a:r>
          </a:p>
          <a:p>
            <a:r>
              <a:rPr lang="en-US" dirty="0"/>
              <a:t>consists of a series of bubbles joined by lines, it is also known as a ‘</a:t>
            </a:r>
            <a:r>
              <a:rPr lang="en-US" b="1" dirty="0"/>
              <a:t>bubble</a:t>
            </a:r>
            <a:r>
              <a:rPr lang="en-US" dirty="0"/>
              <a:t> </a:t>
            </a:r>
            <a:r>
              <a:rPr lang="en-US" b="1" dirty="0"/>
              <a:t>chart</a:t>
            </a:r>
            <a:r>
              <a:rPr lang="en-US" dirty="0"/>
              <a:t>’. </a:t>
            </a:r>
          </a:p>
          <a:p>
            <a:r>
              <a:rPr lang="en-US" dirty="0"/>
              <a:t>also called transformation graph, or process model.</a:t>
            </a:r>
          </a:p>
          <a:p>
            <a:pPr marL="0" indent="0">
              <a:buNone/>
            </a:pPr>
            <a:endParaRPr lang="en-US" b="1" dirty="0"/>
          </a:p>
        </p:txBody>
      </p:sp>
      <p:sp>
        <p:nvSpPr>
          <p:cNvPr id="4" name="Slide Number Placeholder 3">
            <a:extLst>
              <a:ext uri="{FF2B5EF4-FFF2-40B4-BE49-F238E27FC236}">
                <a16:creationId xmlns="" xmlns:a16="http://schemas.microsoft.com/office/drawing/2014/main" id="{31CF35D0-48E7-DFA0-9015-1DC093EDBD4A}"/>
              </a:ext>
            </a:extLst>
          </p:cNvPr>
          <p:cNvSpPr>
            <a:spLocks noGrp="1"/>
          </p:cNvSpPr>
          <p:nvPr>
            <p:ph type="sldNum" sz="quarter" idx="12"/>
          </p:nvPr>
        </p:nvSpPr>
        <p:spPr/>
        <p:txBody>
          <a:bodyPr/>
          <a:lstStyle/>
          <a:p>
            <a:fld id="{09692364-13FC-47D4-9585-56F3A59B99F2}" type="slidenum">
              <a:rPr lang="en-US" smtClean="0"/>
              <a:pPr/>
              <a:t>6</a:t>
            </a:fld>
            <a:endParaRPr lang="en-US" dirty="0"/>
          </a:p>
        </p:txBody>
      </p:sp>
    </p:spTree>
    <p:extLst>
      <p:ext uri="{BB962C8B-B14F-4D97-AF65-F5344CB8AC3E}">
        <p14:creationId xmlns:p14="http://schemas.microsoft.com/office/powerpoint/2010/main" val="321524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ECD577C-0401-FD89-3F46-8133260F2265}"/>
              </a:ext>
            </a:extLst>
          </p:cNvPr>
          <p:cNvSpPr>
            <a:spLocks noGrp="1"/>
          </p:cNvSpPr>
          <p:nvPr>
            <p:ph idx="1"/>
          </p:nvPr>
        </p:nvSpPr>
        <p:spPr>
          <a:xfrm>
            <a:off x="838200" y="397566"/>
            <a:ext cx="10515600" cy="6121222"/>
          </a:xfrm>
        </p:spPr>
        <p:txBody>
          <a:bodyPr>
            <a:normAutofit/>
          </a:bodyPr>
          <a:lstStyle/>
          <a:p>
            <a:pPr marL="0" indent="0">
              <a:buNone/>
            </a:pPr>
            <a:r>
              <a:rPr lang="en-US" dirty="0"/>
              <a:t>Four symbols are used to represent DFDs:</a:t>
            </a:r>
          </a:p>
          <a:p>
            <a:r>
              <a:rPr lang="en-US" dirty="0"/>
              <a:t>data flows, </a:t>
            </a:r>
          </a:p>
          <a:p>
            <a:r>
              <a:rPr lang="en-US" dirty="0"/>
              <a:t>data stores, </a:t>
            </a:r>
          </a:p>
          <a:p>
            <a:r>
              <a:rPr lang="en-US" dirty="0"/>
              <a:t>processes, and </a:t>
            </a:r>
          </a:p>
          <a:p>
            <a:r>
              <a:rPr lang="en-US" dirty="0"/>
              <a:t>sources/sinks (or external entities)</a:t>
            </a:r>
          </a:p>
          <a:p>
            <a:pPr marL="0" indent="0">
              <a:buNone/>
            </a:pPr>
            <a:r>
              <a:rPr lang="en-US" dirty="0"/>
              <a:t>Two different standard sets can be used as proposed by: </a:t>
            </a:r>
          </a:p>
          <a:p>
            <a:pPr marL="514350" indent="-514350">
              <a:buAutoNum type="arabicPeriod"/>
            </a:pPr>
            <a:r>
              <a:rPr lang="en-US" dirty="0"/>
              <a:t>DeMarco and </a:t>
            </a:r>
            <a:r>
              <a:rPr lang="en-US" dirty="0" err="1"/>
              <a:t>Yourdan</a:t>
            </a:r>
            <a:r>
              <a:rPr lang="en-US" dirty="0"/>
              <a:t> </a:t>
            </a:r>
          </a:p>
          <a:p>
            <a:pPr marL="514350" indent="-514350">
              <a:buAutoNum type="arabicPeriod"/>
            </a:pPr>
            <a:r>
              <a:rPr lang="en-US" dirty="0" err="1"/>
              <a:t>Gane</a:t>
            </a:r>
            <a:r>
              <a:rPr lang="en-US" dirty="0"/>
              <a:t> and Sarson</a:t>
            </a:r>
          </a:p>
        </p:txBody>
      </p:sp>
      <p:sp>
        <p:nvSpPr>
          <p:cNvPr id="4" name="Slide Number Placeholder 3">
            <a:extLst>
              <a:ext uri="{FF2B5EF4-FFF2-40B4-BE49-F238E27FC236}">
                <a16:creationId xmlns="" xmlns:a16="http://schemas.microsoft.com/office/drawing/2014/main" id="{CEFBD4F6-9946-1AE1-4197-5E35E77A8CE2}"/>
              </a:ext>
            </a:extLst>
          </p:cNvPr>
          <p:cNvSpPr>
            <a:spLocks noGrp="1"/>
          </p:cNvSpPr>
          <p:nvPr>
            <p:ph type="sldNum" sz="quarter" idx="12"/>
          </p:nvPr>
        </p:nvSpPr>
        <p:spPr/>
        <p:txBody>
          <a:bodyPr/>
          <a:lstStyle/>
          <a:p>
            <a:fld id="{09692364-13FC-47D4-9585-56F3A59B99F2}" type="slidenum">
              <a:rPr lang="en-US" smtClean="0"/>
              <a:pPr/>
              <a:t>7</a:t>
            </a:fld>
            <a:endParaRPr lang="en-US" dirty="0"/>
          </a:p>
        </p:txBody>
      </p:sp>
    </p:spTree>
    <p:extLst>
      <p:ext uri="{BB962C8B-B14F-4D97-AF65-F5344CB8AC3E}">
        <p14:creationId xmlns:p14="http://schemas.microsoft.com/office/powerpoint/2010/main" val="257646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5D4EF26-2B97-0C4E-7CFB-68441E39F083}"/>
              </a:ext>
            </a:extLst>
          </p:cNvPr>
          <p:cNvSpPr>
            <a:spLocks noGrp="1"/>
          </p:cNvSpPr>
          <p:nvPr>
            <p:ph type="sldNum" sz="quarter" idx="12"/>
          </p:nvPr>
        </p:nvSpPr>
        <p:spPr/>
        <p:txBody>
          <a:bodyPr/>
          <a:lstStyle/>
          <a:p>
            <a:fld id="{09692364-13FC-47D4-9585-56F3A59B99F2}" type="slidenum">
              <a:rPr lang="en-US" smtClean="0"/>
              <a:pPr/>
              <a:t>8</a:t>
            </a:fld>
            <a:endParaRPr lang="en-US" dirty="0"/>
          </a:p>
        </p:txBody>
      </p:sp>
      <p:pic>
        <p:nvPicPr>
          <p:cNvPr id="5" name="Picture 4">
            <a:extLst>
              <a:ext uri="{FF2B5EF4-FFF2-40B4-BE49-F238E27FC236}">
                <a16:creationId xmlns="" xmlns:a16="http://schemas.microsoft.com/office/drawing/2014/main" id="{4C8E3670-6379-23BB-9BC2-C47624C301C2}"/>
              </a:ext>
            </a:extLst>
          </p:cNvPr>
          <p:cNvPicPr>
            <a:picLocks noChangeAspect="1"/>
          </p:cNvPicPr>
          <p:nvPr/>
        </p:nvPicPr>
        <p:blipFill>
          <a:blip r:embed="rId2"/>
          <a:stretch>
            <a:fillRect/>
          </a:stretch>
        </p:blipFill>
        <p:spPr>
          <a:xfrm>
            <a:off x="1887794" y="271670"/>
            <a:ext cx="7580671" cy="6188124"/>
          </a:xfrm>
          <a:prstGeom prst="rect">
            <a:avLst/>
          </a:prstGeom>
        </p:spPr>
      </p:pic>
    </p:spTree>
    <p:extLst>
      <p:ext uri="{BB962C8B-B14F-4D97-AF65-F5344CB8AC3E}">
        <p14:creationId xmlns:p14="http://schemas.microsoft.com/office/powerpoint/2010/main" val="393039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648CE4-0737-907E-6CEE-2F7A1D95DE19}"/>
              </a:ext>
            </a:extLst>
          </p:cNvPr>
          <p:cNvSpPr>
            <a:spLocks noGrp="1"/>
          </p:cNvSpPr>
          <p:nvPr>
            <p:ph idx="1"/>
          </p:nvPr>
        </p:nvSpPr>
        <p:spPr>
          <a:xfrm>
            <a:off x="838200" y="291549"/>
            <a:ext cx="10515600" cy="6429926"/>
          </a:xfrm>
        </p:spPr>
        <p:txBody>
          <a:bodyPr>
            <a:normAutofit/>
          </a:bodyPr>
          <a:lstStyle/>
          <a:p>
            <a:pPr marL="0" indent="0">
              <a:buNone/>
            </a:pPr>
            <a:r>
              <a:rPr lang="en-US" b="1" dirty="0"/>
              <a:t>a. Process:</a:t>
            </a:r>
          </a:p>
          <a:p>
            <a:r>
              <a:rPr lang="en-US" dirty="0"/>
              <a:t>is </a:t>
            </a:r>
            <a:r>
              <a:rPr lang="en-US" b="1" dirty="0"/>
              <a:t>work</a:t>
            </a:r>
            <a:r>
              <a:rPr lang="en-US" dirty="0"/>
              <a:t> or </a:t>
            </a:r>
            <a:r>
              <a:rPr lang="en-US" b="1" dirty="0"/>
              <a:t>actions</a:t>
            </a:r>
            <a:r>
              <a:rPr lang="en-US" dirty="0"/>
              <a:t> performed on </a:t>
            </a:r>
            <a:r>
              <a:rPr lang="en-US" b="1" dirty="0"/>
              <a:t>data</a:t>
            </a:r>
            <a:r>
              <a:rPr lang="en-US" dirty="0"/>
              <a:t> </a:t>
            </a:r>
          </a:p>
          <a:p>
            <a:pPr lvl="1"/>
            <a:r>
              <a:rPr lang="en-US" sz="2800" dirty="0"/>
              <a:t>so that they are transformed, stored, or distributed. </a:t>
            </a:r>
          </a:p>
          <a:p>
            <a:r>
              <a:rPr lang="en-US" dirty="0"/>
              <a:t>Receives</a:t>
            </a:r>
            <a:r>
              <a:rPr lang="en-US" b="1" dirty="0"/>
              <a:t> </a:t>
            </a:r>
            <a:r>
              <a:rPr lang="en-US" dirty="0"/>
              <a:t>input data and produces output with different content and forms</a:t>
            </a:r>
            <a:r>
              <a:rPr lang="en-US" b="1" dirty="0"/>
              <a:t> </a:t>
            </a:r>
          </a:p>
          <a:p>
            <a:r>
              <a:rPr lang="en-US" b="1" dirty="0"/>
              <a:t>symbol</a:t>
            </a:r>
            <a:r>
              <a:rPr lang="en-US" dirty="0"/>
              <a:t> – oval or rectangle with rounded corners. </a:t>
            </a:r>
          </a:p>
          <a:p>
            <a:r>
              <a:rPr lang="en-US" b="1" dirty="0"/>
              <a:t>Inside </a:t>
            </a:r>
            <a:r>
              <a:rPr lang="en-US" dirty="0"/>
              <a:t>the</a:t>
            </a:r>
            <a:r>
              <a:rPr lang="en-US" b="1" dirty="0"/>
              <a:t> oval </a:t>
            </a:r>
            <a:r>
              <a:rPr lang="en-US" dirty="0"/>
              <a:t>or</a:t>
            </a:r>
            <a:r>
              <a:rPr lang="en-US" b="1" dirty="0"/>
              <a:t> rectangle </a:t>
            </a:r>
            <a:r>
              <a:rPr lang="en-US" dirty="0"/>
              <a:t>are written both the </a:t>
            </a:r>
            <a:r>
              <a:rPr lang="en-US" b="1" dirty="0"/>
              <a:t>number</a:t>
            </a:r>
            <a:r>
              <a:rPr lang="en-US" dirty="0"/>
              <a:t> of the </a:t>
            </a:r>
            <a:r>
              <a:rPr lang="en-US" b="1" dirty="0"/>
              <a:t>process</a:t>
            </a:r>
            <a:r>
              <a:rPr lang="en-US" dirty="0"/>
              <a:t> and </a:t>
            </a:r>
            <a:r>
              <a:rPr lang="en-US" b="1" dirty="0"/>
              <a:t>a name</a:t>
            </a:r>
            <a:r>
              <a:rPr lang="en-US" dirty="0"/>
              <a:t>, which indicates </a:t>
            </a:r>
            <a:r>
              <a:rPr lang="en-US" b="1" dirty="0"/>
              <a:t>what the process does</a:t>
            </a:r>
            <a:r>
              <a:rPr lang="en-US" dirty="0"/>
              <a:t>. </a:t>
            </a:r>
          </a:p>
          <a:p>
            <a:r>
              <a:rPr lang="en-US" dirty="0" err="1"/>
              <a:t>Eg</a:t>
            </a:r>
            <a:r>
              <a:rPr lang="en-US" dirty="0"/>
              <a:t>, apply payment</a:t>
            </a:r>
          </a:p>
          <a:p>
            <a:pPr marL="0" indent="0">
              <a:buNone/>
            </a:pPr>
            <a:r>
              <a:rPr lang="en-US" dirty="0"/>
              <a:t>	calculate commission</a:t>
            </a:r>
          </a:p>
          <a:p>
            <a:pPr marL="0" indent="0">
              <a:buNone/>
            </a:pPr>
            <a:r>
              <a:rPr lang="en-US" dirty="0"/>
              <a:t>	verify order</a:t>
            </a:r>
          </a:p>
        </p:txBody>
      </p:sp>
      <p:sp>
        <p:nvSpPr>
          <p:cNvPr id="4" name="Slide Number Placeholder 3">
            <a:extLst>
              <a:ext uri="{FF2B5EF4-FFF2-40B4-BE49-F238E27FC236}">
                <a16:creationId xmlns="" xmlns:a16="http://schemas.microsoft.com/office/drawing/2014/main" id="{8923419B-42D8-F17A-BCFD-9605D1B41ECA}"/>
              </a:ext>
            </a:extLst>
          </p:cNvPr>
          <p:cNvSpPr>
            <a:spLocks noGrp="1"/>
          </p:cNvSpPr>
          <p:nvPr>
            <p:ph type="sldNum" sz="quarter" idx="12"/>
          </p:nvPr>
        </p:nvSpPr>
        <p:spPr/>
        <p:txBody>
          <a:bodyPr/>
          <a:lstStyle/>
          <a:p>
            <a:fld id="{09692364-13FC-47D4-9585-56F3A59B99F2}" type="slidenum">
              <a:rPr lang="en-US" smtClean="0"/>
              <a:pPr/>
              <a:t>9</a:t>
            </a:fld>
            <a:endParaRPr lang="en-US" dirty="0"/>
          </a:p>
        </p:txBody>
      </p:sp>
      <p:grpSp>
        <p:nvGrpSpPr>
          <p:cNvPr id="15" name="Group 14">
            <a:extLst>
              <a:ext uri="{FF2B5EF4-FFF2-40B4-BE49-F238E27FC236}">
                <a16:creationId xmlns="" xmlns:a16="http://schemas.microsoft.com/office/drawing/2014/main" id="{A966116F-E6C2-6B50-58AF-0BBBCCFD052B}"/>
              </a:ext>
            </a:extLst>
          </p:cNvPr>
          <p:cNvGrpSpPr/>
          <p:nvPr/>
        </p:nvGrpSpPr>
        <p:grpSpPr>
          <a:xfrm>
            <a:off x="6710516" y="4708991"/>
            <a:ext cx="4837471" cy="2324868"/>
            <a:chOff x="2772697" y="4649998"/>
            <a:chExt cx="4837471" cy="2324868"/>
          </a:xfrm>
        </p:grpSpPr>
        <p:grpSp>
          <p:nvGrpSpPr>
            <p:cNvPr id="9" name="Group 8">
              <a:extLst>
                <a:ext uri="{FF2B5EF4-FFF2-40B4-BE49-F238E27FC236}">
                  <a16:creationId xmlns="" xmlns:a16="http://schemas.microsoft.com/office/drawing/2014/main" id="{E4531C7A-752A-C405-AF21-61C109FD05A0}"/>
                </a:ext>
              </a:extLst>
            </p:cNvPr>
            <p:cNvGrpSpPr/>
            <p:nvPr/>
          </p:nvGrpSpPr>
          <p:grpSpPr>
            <a:xfrm>
              <a:off x="4119101" y="4649998"/>
              <a:ext cx="2257732" cy="2324868"/>
              <a:chOff x="7594190" y="5058697"/>
              <a:chExt cx="2036507" cy="1799303"/>
            </a:xfrm>
          </p:grpSpPr>
          <p:sp>
            <p:nvSpPr>
              <p:cNvPr id="2" name="Rectangle: Rounded Corners 1">
                <a:extLst>
                  <a:ext uri="{FF2B5EF4-FFF2-40B4-BE49-F238E27FC236}">
                    <a16:creationId xmlns="" xmlns:a16="http://schemas.microsoft.com/office/drawing/2014/main" id="{195919FD-29DA-3DA9-DA05-F3FC6A8FD5C9}"/>
                  </a:ext>
                </a:extLst>
              </p:cNvPr>
              <p:cNvSpPr/>
              <p:nvPr/>
            </p:nvSpPr>
            <p:spPr>
              <a:xfrm>
                <a:off x="7594190" y="5058697"/>
                <a:ext cx="2036507" cy="1799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Food Ordering system</a:t>
                </a:r>
              </a:p>
            </p:txBody>
          </p:sp>
          <p:cxnSp>
            <p:nvCxnSpPr>
              <p:cNvPr id="6" name="Straight Connector 5">
                <a:extLst>
                  <a:ext uri="{FF2B5EF4-FFF2-40B4-BE49-F238E27FC236}">
                    <a16:creationId xmlns="" xmlns:a16="http://schemas.microsoft.com/office/drawing/2014/main" id="{E91D7327-BCF9-E48A-18D7-B8CD788E5297}"/>
                  </a:ext>
                </a:extLst>
              </p:cNvPr>
              <p:cNvCxnSpPr>
                <a:cxnSpLocks/>
              </p:cNvCxnSpPr>
              <p:nvPr/>
            </p:nvCxnSpPr>
            <p:spPr>
              <a:xfrm>
                <a:off x="7594190" y="5587577"/>
                <a:ext cx="203650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9968C529-B398-8F99-E40E-EB8C09159BE6}"/>
                  </a:ext>
                </a:extLst>
              </p:cNvPr>
              <p:cNvSpPr txBox="1"/>
              <p:nvPr/>
            </p:nvSpPr>
            <p:spPr>
              <a:xfrm>
                <a:off x="8175522" y="5101843"/>
                <a:ext cx="870155" cy="400110"/>
              </a:xfrm>
              <a:prstGeom prst="rect">
                <a:avLst/>
              </a:prstGeom>
              <a:noFill/>
            </p:spPr>
            <p:txBody>
              <a:bodyPr wrap="square" rtlCol="0">
                <a:spAutoFit/>
              </a:bodyPr>
              <a:lstStyle/>
              <a:p>
                <a:pPr algn="ctr"/>
                <a:r>
                  <a:rPr lang="en-US" sz="2000" dirty="0"/>
                  <a:t>1</a:t>
                </a:r>
              </a:p>
            </p:txBody>
          </p:sp>
        </p:grpSp>
        <p:cxnSp>
          <p:nvCxnSpPr>
            <p:cNvPr id="11" name="Straight Arrow Connector 10">
              <a:extLst>
                <a:ext uri="{FF2B5EF4-FFF2-40B4-BE49-F238E27FC236}">
                  <a16:creationId xmlns="" xmlns:a16="http://schemas.microsoft.com/office/drawing/2014/main" id="{C5321E27-8044-AA32-C3F3-E76A73894987}"/>
                </a:ext>
              </a:extLst>
            </p:cNvPr>
            <p:cNvCxnSpPr>
              <a:cxnSpLocks/>
              <a:endCxn id="2" idx="1"/>
            </p:cNvCxnSpPr>
            <p:nvPr/>
          </p:nvCxnSpPr>
          <p:spPr>
            <a:xfrm>
              <a:off x="2772697" y="5812432"/>
              <a:ext cx="13464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 xmlns:a16="http://schemas.microsoft.com/office/drawing/2014/main" id="{E21DC4AC-7C18-A651-BCC7-2E7A16C802A4}"/>
                </a:ext>
              </a:extLst>
            </p:cNvPr>
            <p:cNvCxnSpPr>
              <a:stCxn id="2" idx="3"/>
            </p:cNvCxnSpPr>
            <p:nvPr/>
          </p:nvCxnSpPr>
          <p:spPr>
            <a:xfrm>
              <a:off x="6376833" y="5812432"/>
              <a:ext cx="12333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37832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3070</TotalTime>
  <Words>2724</Words>
  <Application>Microsoft Office PowerPoint</Application>
  <PresentationFormat>Widescreen</PresentationFormat>
  <Paragraphs>421</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Times New Roman</vt:lpstr>
      <vt:lpstr>Office Theme</vt:lpstr>
      <vt:lpstr>System Analysis and Design</vt:lpstr>
      <vt:lpstr>Structuring System Process Requirements</vt:lpstr>
      <vt:lpstr>PowerPoint Presentation</vt:lpstr>
      <vt:lpstr>PowerPoint Presentation</vt:lpstr>
      <vt:lpstr>Process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Diagramming Rules:</vt:lpstr>
      <vt:lpstr>PowerPoint Presentation</vt:lpstr>
      <vt:lpstr>PowerPoint Presentation</vt:lpstr>
      <vt:lpstr>PowerPoint Presentation</vt:lpstr>
      <vt:lpstr>DFD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DFD vs. Physical DFD</vt:lpstr>
      <vt:lpstr>PowerPoint Presentation</vt:lpstr>
      <vt:lpstr>Logical Modeling</vt:lpstr>
      <vt:lpstr>PowerPoint Presentation</vt:lpstr>
      <vt:lpstr>PowerPoint Presentation</vt:lpstr>
      <vt:lpstr>Structured English/Pseudo-code </vt:lpstr>
      <vt:lpstr>PowerPoint Presentation</vt:lpstr>
      <vt:lpstr>PowerPoint Presentation</vt:lpstr>
      <vt:lpstr>PowerPoint Presentation</vt:lpstr>
      <vt:lpstr>PowerPoint Presentation</vt:lpstr>
      <vt:lpstr>PowerPoint Presentation</vt:lpstr>
      <vt:lpstr>Decision Table</vt:lpstr>
      <vt:lpstr>PowerPoint Presentation</vt:lpstr>
      <vt:lpstr>PowerPoint Presentation</vt:lpstr>
      <vt:lpstr>PowerPoint Presentation</vt:lpstr>
      <vt:lpstr>Steps to create decision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Magar Kompany</dc:creator>
  <cp:lastModifiedBy>DELL</cp:lastModifiedBy>
  <cp:revision>490</cp:revision>
  <dcterms:created xsi:type="dcterms:W3CDTF">2021-12-25T02:17:32Z</dcterms:created>
  <dcterms:modified xsi:type="dcterms:W3CDTF">2024-03-29T07:05:57Z</dcterms:modified>
</cp:coreProperties>
</file>