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303" r:id="rId3"/>
    <p:sldId id="321" r:id="rId4"/>
    <p:sldId id="308" r:id="rId5"/>
    <p:sldId id="323" r:id="rId6"/>
    <p:sldId id="310" r:id="rId7"/>
    <p:sldId id="350" r:id="rId8"/>
    <p:sldId id="398" r:id="rId9"/>
    <p:sldId id="389" r:id="rId10"/>
    <p:sldId id="392" r:id="rId11"/>
    <p:sldId id="393" r:id="rId12"/>
    <p:sldId id="394" r:id="rId13"/>
    <p:sldId id="395" r:id="rId14"/>
    <p:sldId id="396" r:id="rId15"/>
    <p:sldId id="397" r:id="rId16"/>
    <p:sldId id="353" r:id="rId17"/>
    <p:sldId id="400" r:id="rId18"/>
    <p:sldId id="399" r:id="rId19"/>
    <p:sldId id="351" r:id="rId20"/>
    <p:sldId id="319" r:id="rId21"/>
    <p:sldId id="326" r:id="rId22"/>
    <p:sldId id="401" r:id="rId23"/>
    <p:sldId id="402" r:id="rId24"/>
    <p:sldId id="403" r:id="rId25"/>
    <p:sldId id="404" r:id="rId26"/>
    <p:sldId id="405" r:id="rId27"/>
    <p:sldId id="406" r:id="rId28"/>
    <p:sldId id="336" r:id="rId29"/>
    <p:sldId id="330" r:id="rId30"/>
    <p:sldId id="367" r:id="rId31"/>
    <p:sldId id="407" r:id="rId32"/>
    <p:sldId id="408" r:id="rId33"/>
    <p:sldId id="410" r:id="rId34"/>
    <p:sldId id="411" r:id="rId35"/>
    <p:sldId id="409" r:id="rId36"/>
    <p:sldId id="412" r:id="rId37"/>
    <p:sldId id="413" r:id="rId38"/>
    <p:sldId id="354" r:id="rId39"/>
    <p:sldId id="340" r:id="rId40"/>
    <p:sldId id="414" r:id="rId41"/>
    <p:sldId id="341" r:id="rId42"/>
    <p:sldId id="416" r:id="rId43"/>
    <p:sldId id="417" r:id="rId44"/>
    <p:sldId id="418" r:id="rId45"/>
    <p:sldId id="419" r:id="rId46"/>
    <p:sldId id="421" r:id="rId47"/>
    <p:sldId id="420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Tamang" initials="PT" lastIdx="7" clrIdx="0">
    <p:extLst>
      <p:ext uri="{19B8F6BF-5375-455C-9EA6-DF929625EA0E}">
        <p15:presenceInfo xmlns:p15="http://schemas.microsoft.com/office/powerpoint/2012/main" userId="S::PriyankaTamang@kbc.edu.np::a2636659-8816-4710-8207-91801795c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89503" autoAdjust="0"/>
  </p:normalViewPr>
  <p:slideViewPr>
    <p:cSldViewPr snapToGrid="0">
      <p:cViewPr varScale="1">
        <p:scale>
          <a:sx n="65" d="100"/>
          <a:sy n="65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tableStyles" Target="tableStyle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5T18:01:16.090" idx="6">
    <p:pos x="6958" y="2880"/>
    <p:text>prerequisites- necessary precondition</p:text>
    <p:extLst>
      <p:ext uri="{C676402C-5697-4E1C-873F-D02D1690AC5C}">
        <p15:threadingInfo xmlns:p15="http://schemas.microsoft.com/office/powerpoint/2012/main" timeZoneBias="-345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245-6107-44A1-ADE1-2323F26B6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1085-292F-43CC-AECE-421FA84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1085-292F-43CC-AECE-421FA846F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1085-292F-43CC-AECE-421FA846F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2D88E-B4F5-41B7-88F3-74919D73A9E4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2B02-B23E-4950-8E08-9278D8191D54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5555-5AF9-45B1-ABD5-BC6CB5B41CA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88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83013"/>
          </a:xfrm>
        </p:spPr>
        <p:txBody>
          <a:bodyPr/>
          <a:lstStyle>
            <a:lvl1pPr algn="just">
              <a:spcAft>
                <a:spcPts val="1200"/>
              </a:spcAft>
              <a:defRPr/>
            </a:lvl1pPr>
            <a:lvl2pPr algn="just">
              <a:spcAft>
                <a:spcPts val="600"/>
              </a:spcAft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757-5938-480C-B640-6249BBE30342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84-D295-43B8-95F0-A7B7CC74A67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E60-C1EB-4CE1-92A1-BDF053634D47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69D-E17F-4F97-A904-5160B66FCEDA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B909-6846-43F5-B130-2B4E1F05C066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69A-A04B-4917-8550-21D7EA456FBA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C2B-A365-4943-B252-47D3217ED28F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C14-3E6D-45A9-B1D4-613F8C7D615A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74F-DC9A-4561-9C48-A81E7892A945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586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1145"/>
            <a:ext cx="9144000" cy="2299725"/>
          </a:xfrm>
        </p:spPr>
        <p:txBody>
          <a:bodyPr>
            <a:normAutofit/>
          </a:bodyPr>
          <a:lstStyle/>
          <a:p>
            <a:r>
              <a:rPr lang="en-US" sz="5400" dirty="0"/>
              <a:t>Unit 3:</a:t>
            </a:r>
            <a:br>
              <a:rPr lang="en-US" sz="5400" dirty="0"/>
            </a:br>
            <a:r>
              <a:rPr lang="en-US" sz="4400" dirty="0"/>
              <a:t>Analysis </a:t>
            </a:r>
            <a:endParaRPr lang="en-US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D174-1E77-116C-6BFB-4C473C1B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46" y="194909"/>
            <a:ext cx="11531754" cy="6568466"/>
          </a:xfrm>
        </p:spPr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Composite attributes 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an attribute that can be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divided</a:t>
            </a: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into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smaller independent attribute 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address</a:t>
            </a:r>
            <a:r>
              <a:rPr lang="en-US" dirty="0"/>
              <a:t> can be further divide into </a:t>
            </a:r>
            <a:r>
              <a:rPr lang="en-US" b="1" dirty="0"/>
              <a:t>House no</a:t>
            </a:r>
            <a:r>
              <a:rPr lang="en-US" dirty="0"/>
              <a:t>, </a:t>
            </a:r>
            <a:r>
              <a:rPr lang="en-US" b="1" dirty="0"/>
              <a:t>city</a:t>
            </a:r>
            <a:r>
              <a:rPr lang="en-US" dirty="0"/>
              <a:t> and so on.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example address is composite attribute.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CBAB-A584-AEED-47AE-25F3EFFE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F868D3-137B-2677-7C71-A9CAF22C025C}"/>
              </a:ext>
            </a:extLst>
          </p:cNvPr>
          <p:cNvGrpSpPr/>
          <p:nvPr/>
        </p:nvGrpSpPr>
        <p:grpSpPr>
          <a:xfrm>
            <a:off x="2009046" y="1254970"/>
            <a:ext cx="8834154" cy="3664140"/>
            <a:chOff x="2300878" y="1198584"/>
            <a:chExt cx="8834154" cy="36641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1F74A1-0353-1C18-071E-2F761718EE76}"/>
                </a:ext>
              </a:extLst>
            </p:cNvPr>
            <p:cNvSpPr/>
            <p:nvPr/>
          </p:nvSpPr>
          <p:spPr>
            <a:xfrm>
              <a:off x="3620468" y="2114215"/>
              <a:ext cx="1502753" cy="585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0AFCD2-6AF4-1507-2D1C-532E368669AF}"/>
                </a:ext>
              </a:extLst>
            </p:cNvPr>
            <p:cNvSpPr/>
            <p:nvPr/>
          </p:nvSpPr>
          <p:spPr>
            <a:xfrm>
              <a:off x="2557409" y="1244201"/>
              <a:ext cx="989692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S-id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559A2B-9EDB-BA2B-8B5C-D3E9E47E11C8}"/>
                </a:ext>
              </a:extLst>
            </p:cNvPr>
            <p:cNvSpPr/>
            <p:nvPr/>
          </p:nvSpPr>
          <p:spPr>
            <a:xfrm>
              <a:off x="4280264" y="3132745"/>
              <a:ext cx="1755208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Address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C899D6-679B-7D2F-8024-A2E45C82659E}"/>
                </a:ext>
              </a:extLst>
            </p:cNvPr>
            <p:cNvCxnSpPr>
              <a:cxnSpLocks/>
            </p:cNvCxnSpPr>
            <p:nvPr/>
          </p:nvCxnSpPr>
          <p:spPr>
            <a:xfrm>
              <a:off x="2807012" y="1619530"/>
              <a:ext cx="4904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15EC43-BD35-1F7F-02E1-C2FD86B84B1E}"/>
                </a:ext>
              </a:extLst>
            </p:cNvPr>
            <p:cNvSpPr/>
            <p:nvPr/>
          </p:nvSpPr>
          <p:spPr>
            <a:xfrm>
              <a:off x="2300878" y="3201302"/>
              <a:ext cx="1319590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DOB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FB0D80-CD62-6D74-0CD2-E6F7584EE7F3}"/>
                </a:ext>
              </a:extLst>
            </p:cNvPr>
            <p:cNvSpPr/>
            <p:nvPr/>
          </p:nvSpPr>
          <p:spPr>
            <a:xfrm>
              <a:off x="4715882" y="1198584"/>
              <a:ext cx="1319590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E40CDB-BC25-D0E5-4AB5-A2FA4CA612A7}"/>
                </a:ext>
              </a:extLst>
            </p:cNvPr>
            <p:cNvCxnSpPr>
              <a:cxnSpLocks/>
              <a:stCxn id="9" idx="4"/>
              <a:endCxn id="8" idx="0"/>
            </p:cNvCxnSpPr>
            <p:nvPr/>
          </p:nvCxnSpPr>
          <p:spPr>
            <a:xfrm>
              <a:off x="3052255" y="1773526"/>
              <a:ext cx="1319590" cy="340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D9FF3B-415C-09B1-3CC6-E03E11661061}"/>
                </a:ext>
              </a:extLst>
            </p:cNvPr>
            <p:cNvCxnSpPr>
              <a:stCxn id="8" idx="0"/>
              <a:endCxn id="13" idx="4"/>
            </p:cNvCxnSpPr>
            <p:nvPr/>
          </p:nvCxnSpPr>
          <p:spPr>
            <a:xfrm flipV="1">
              <a:off x="4371845" y="1727909"/>
              <a:ext cx="1003832" cy="386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4FDB1A-2859-F7DF-0F38-D90B8C7B07AE}"/>
                </a:ext>
              </a:extLst>
            </p:cNvPr>
            <p:cNvCxnSpPr>
              <a:cxnSpLocks/>
              <a:stCxn id="12" idx="0"/>
              <a:endCxn id="8" idx="2"/>
            </p:cNvCxnSpPr>
            <p:nvPr/>
          </p:nvCxnSpPr>
          <p:spPr>
            <a:xfrm flipV="1">
              <a:off x="2960673" y="2699758"/>
              <a:ext cx="1411172" cy="5015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FA33AD4-6B67-21C7-9779-ED623CED93D6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4371845" y="2699758"/>
              <a:ext cx="786023" cy="4329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A489D3-3BE8-8DDB-A114-6E28D0C065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834" y="3076749"/>
              <a:ext cx="1627397" cy="2646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C20D6C-2D98-18BF-AE47-04F040B77433}"/>
                </a:ext>
              </a:extLst>
            </p:cNvPr>
            <p:cNvSpPr txBox="1"/>
            <p:nvPr/>
          </p:nvSpPr>
          <p:spPr>
            <a:xfrm>
              <a:off x="8057137" y="2686976"/>
              <a:ext cx="3077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composite attributes</a:t>
              </a:r>
              <a:endParaRPr lang="en-US" sz="2400" i="0" u="none" strike="noStrike" dirty="0">
                <a:effectLst/>
                <a:latin typeface="Arial" panose="020B0604020202020204" pitchFamily="34" charset="0"/>
              </a:endParaRPr>
            </a:p>
            <a:p>
              <a:endParaRPr lang="en-US" sz="20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FB7D74-766D-9BBE-866A-19259E25F785}"/>
                </a:ext>
              </a:extLst>
            </p:cNvPr>
            <p:cNvSpPr/>
            <p:nvPr/>
          </p:nvSpPr>
          <p:spPr>
            <a:xfrm>
              <a:off x="2722358" y="4297723"/>
              <a:ext cx="2190344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House_no</a:t>
              </a:r>
              <a:r>
                <a:rPr lang="en-US" sz="2400" dirty="0"/>
                <a:t>. 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866207-0F38-3D08-66F5-77DCFDA282CC}"/>
                </a:ext>
              </a:extLst>
            </p:cNvPr>
            <p:cNvSpPr/>
            <p:nvPr/>
          </p:nvSpPr>
          <p:spPr>
            <a:xfrm>
              <a:off x="5282301" y="4243503"/>
              <a:ext cx="1627397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City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FE3319E-8EF9-265D-F782-32718FB1C72C}"/>
                </a:ext>
              </a:extLst>
            </p:cNvPr>
            <p:cNvSpPr/>
            <p:nvPr/>
          </p:nvSpPr>
          <p:spPr>
            <a:xfrm>
              <a:off x="7203098" y="4093283"/>
              <a:ext cx="2190344" cy="7694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College address 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185CB9-11E4-BF57-CD23-9E2EC3CDFA38}"/>
                </a:ext>
              </a:extLst>
            </p:cNvPr>
            <p:cNvCxnSpPr>
              <a:endCxn id="10" idx="4"/>
            </p:cNvCxnSpPr>
            <p:nvPr/>
          </p:nvCxnSpPr>
          <p:spPr>
            <a:xfrm flipV="1">
              <a:off x="3817530" y="3662070"/>
              <a:ext cx="1340338" cy="5814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BF4AAC-1F33-1D5E-F20F-398D46C51E31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5123221" y="3662070"/>
              <a:ext cx="972779" cy="5814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07702C-73F7-4565-8E26-E173903FAFD7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>
              <a:off x="5157868" y="3662070"/>
              <a:ext cx="3140402" cy="431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39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D174-1E77-116C-6BFB-4C473C1B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89534"/>
            <a:ext cx="11246177" cy="6568466"/>
          </a:xfrm>
        </p:spPr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Single valued attributes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an attribute that has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only</a:t>
            </a: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single</a:t>
            </a: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value for an entity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age and id can have only one value.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Here, age and id is single valued attribute.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CBAB-A584-AEED-47AE-25F3EFFE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CFF2E17-0884-2F37-6975-2BE9C2D59A6E}"/>
              </a:ext>
            </a:extLst>
          </p:cNvPr>
          <p:cNvGrpSpPr/>
          <p:nvPr/>
        </p:nvGrpSpPr>
        <p:grpSpPr>
          <a:xfrm>
            <a:off x="2227135" y="1481564"/>
            <a:ext cx="8920407" cy="2529930"/>
            <a:chOff x="2300877" y="1216093"/>
            <a:chExt cx="8920407" cy="25299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1F74A1-0353-1C18-071E-2F761718EE76}"/>
                </a:ext>
              </a:extLst>
            </p:cNvPr>
            <p:cNvSpPr/>
            <p:nvPr/>
          </p:nvSpPr>
          <p:spPr>
            <a:xfrm>
              <a:off x="3620468" y="2114215"/>
              <a:ext cx="1502753" cy="585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0AFCD2-6AF4-1507-2D1C-532E368669AF}"/>
                </a:ext>
              </a:extLst>
            </p:cNvPr>
            <p:cNvSpPr/>
            <p:nvPr/>
          </p:nvSpPr>
          <p:spPr>
            <a:xfrm>
              <a:off x="4912701" y="1376619"/>
              <a:ext cx="989692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S-id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C899D6-679B-7D2F-8024-A2E45C82659E}"/>
                </a:ext>
              </a:extLst>
            </p:cNvPr>
            <p:cNvCxnSpPr>
              <a:cxnSpLocks/>
            </p:cNvCxnSpPr>
            <p:nvPr/>
          </p:nvCxnSpPr>
          <p:spPr>
            <a:xfrm>
              <a:off x="5221773" y="1722769"/>
              <a:ext cx="4904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15EC43-BD35-1F7F-02E1-C2FD86B84B1E}"/>
                </a:ext>
              </a:extLst>
            </p:cNvPr>
            <p:cNvSpPr/>
            <p:nvPr/>
          </p:nvSpPr>
          <p:spPr>
            <a:xfrm>
              <a:off x="2300877" y="3201302"/>
              <a:ext cx="1723973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Address </a:t>
              </a:r>
              <a:endParaRPr 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FB0D80-CD62-6D74-0CD2-E6F7584EE7F3}"/>
                </a:ext>
              </a:extLst>
            </p:cNvPr>
            <p:cNvSpPr/>
            <p:nvPr/>
          </p:nvSpPr>
          <p:spPr>
            <a:xfrm>
              <a:off x="2722357" y="1216093"/>
              <a:ext cx="1319590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E40CDB-BC25-D0E5-4AB5-A2FA4CA612A7}"/>
                </a:ext>
              </a:extLst>
            </p:cNvPr>
            <p:cNvCxnSpPr>
              <a:cxnSpLocks/>
              <a:stCxn id="9" idx="4"/>
              <a:endCxn id="8" idx="0"/>
            </p:cNvCxnSpPr>
            <p:nvPr/>
          </p:nvCxnSpPr>
          <p:spPr>
            <a:xfrm flipH="1">
              <a:off x="4371845" y="1905944"/>
              <a:ext cx="1035702" cy="208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D9FF3B-415C-09B1-3CC6-E03E11661061}"/>
                </a:ext>
              </a:extLst>
            </p:cNvPr>
            <p:cNvCxnSpPr>
              <a:stCxn id="8" idx="0"/>
              <a:endCxn id="13" idx="4"/>
            </p:cNvCxnSpPr>
            <p:nvPr/>
          </p:nvCxnSpPr>
          <p:spPr>
            <a:xfrm flipH="1" flipV="1">
              <a:off x="3382152" y="1745418"/>
              <a:ext cx="989692" cy="368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4FDB1A-2859-F7DF-0F38-D90B8C7B07AE}"/>
                </a:ext>
              </a:extLst>
            </p:cNvPr>
            <p:cNvCxnSpPr>
              <a:cxnSpLocks/>
              <a:stCxn id="12" idx="0"/>
              <a:endCxn id="8" idx="2"/>
            </p:cNvCxnSpPr>
            <p:nvPr/>
          </p:nvCxnSpPr>
          <p:spPr>
            <a:xfrm flipV="1">
              <a:off x="3162864" y="2699758"/>
              <a:ext cx="1208981" cy="5015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A489D3-3BE8-8DDB-A114-6E28D0C06547}"/>
                </a:ext>
              </a:extLst>
            </p:cNvPr>
            <p:cNvCxnSpPr>
              <a:cxnSpLocks/>
            </p:cNvCxnSpPr>
            <p:nvPr/>
          </p:nvCxnSpPr>
          <p:spPr>
            <a:xfrm>
              <a:off x="6179527" y="1745418"/>
              <a:ext cx="1651867" cy="184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C20D6C-2D98-18BF-AE47-04F040B77433}"/>
                </a:ext>
              </a:extLst>
            </p:cNvPr>
            <p:cNvSpPr txBox="1"/>
            <p:nvPr/>
          </p:nvSpPr>
          <p:spPr>
            <a:xfrm>
              <a:off x="8143389" y="1793792"/>
              <a:ext cx="3077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Single valued attribute</a:t>
              </a:r>
              <a:endParaRPr lang="en-US" sz="20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FB7D74-766D-9BBE-866A-19259E25F785}"/>
                </a:ext>
              </a:extLst>
            </p:cNvPr>
            <p:cNvSpPr/>
            <p:nvPr/>
          </p:nvSpPr>
          <p:spPr>
            <a:xfrm>
              <a:off x="4842328" y="3216698"/>
              <a:ext cx="1651867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Age 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185CB9-11E4-BF57-CD23-9E2EC3CDFA38}"/>
                </a:ext>
              </a:extLst>
            </p:cNvPr>
            <p:cNvCxnSpPr>
              <a:cxnSpLocks/>
              <a:stCxn id="8" idx="2"/>
              <a:endCxn id="18" idx="0"/>
            </p:cNvCxnSpPr>
            <p:nvPr/>
          </p:nvCxnSpPr>
          <p:spPr>
            <a:xfrm>
              <a:off x="4371845" y="2699758"/>
              <a:ext cx="1296417" cy="516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39917F-ACBD-5F1C-0375-848CD4BE4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190" y="2310550"/>
              <a:ext cx="1052873" cy="906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11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D174-1E77-116C-6BFB-4C473C1B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38" y="324465"/>
            <a:ext cx="11531754" cy="6291878"/>
          </a:xfrm>
        </p:spPr>
        <p:txBody>
          <a:bodyPr>
            <a:norm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 valued attributes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an attribute that have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</a:t>
            </a: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values</a:t>
            </a: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 an entity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Phone no can have multiple value because a student may have many phone numbers. 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Here, Phone no is multi valued attribute.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CBAB-A584-AEED-47AE-25F3EFFE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44A1BF-1ACB-ECE2-015E-A2DA908CF653}"/>
              </a:ext>
            </a:extLst>
          </p:cNvPr>
          <p:cNvGrpSpPr/>
          <p:nvPr/>
        </p:nvGrpSpPr>
        <p:grpSpPr>
          <a:xfrm>
            <a:off x="1367051" y="1301902"/>
            <a:ext cx="10301569" cy="3185984"/>
            <a:chOff x="1647271" y="859451"/>
            <a:chExt cx="10301569" cy="31859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1F74A1-0353-1C18-071E-2F761718EE76}"/>
                </a:ext>
              </a:extLst>
            </p:cNvPr>
            <p:cNvSpPr/>
            <p:nvPr/>
          </p:nvSpPr>
          <p:spPr>
            <a:xfrm>
              <a:off x="3620468" y="2114215"/>
              <a:ext cx="1502753" cy="585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0AFCD2-6AF4-1507-2D1C-532E368669AF}"/>
                </a:ext>
              </a:extLst>
            </p:cNvPr>
            <p:cNvSpPr/>
            <p:nvPr/>
          </p:nvSpPr>
          <p:spPr>
            <a:xfrm>
              <a:off x="1647271" y="1941597"/>
              <a:ext cx="989692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S-id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C899D6-679B-7D2F-8024-A2E45C82659E}"/>
                </a:ext>
              </a:extLst>
            </p:cNvPr>
            <p:cNvCxnSpPr>
              <a:cxnSpLocks/>
            </p:cNvCxnSpPr>
            <p:nvPr/>
          </p:nvCxnSpPr>
          <p:spPr>
            <a:xfrm>
              <a:off x="1896874" y="2389445"/>
              <a:ext cx="4904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15EC43-BD35-1F7F-02E1-C2FD86B84B1E}"/>
                </a:ext>
              </a:extLst>
            </p:cNvPr>
            <p:cNvSpPr/>
            <p:nvPr/>
          </p:nvSpPr>
          <p:spPr>
            <a:xfrm>
              <a:off x="1894163" y="3295374"/>
              <a:ext cx="1723973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Address 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FB0D80-CD62-6D74-0CD2-E6F7584EE7F3}"/>
                </a:ext>
              </a:extLst>
            </p:cNvPr>
            <p:cNvSpPr/>
            <p:nvPr/>
          </p:nvSpPr>
          <p:spPr>
            <a:xfrm>
              <a:off x="2756150" y="1185105"/>
              <a:ext cx="1319590" cy="529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E40CDB-BC25-D0E5-4AB5-A2FA4CA612A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636963" y="2284118"/>
              <a:ext cx="983505" cy="122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D9FF3B-415C-09B1-3CC6-E03E11661061}"/>
                </a:ext>
              </a:extLst>
            </p:cNvPr>
            <p:cNvCxnSpPr>
              <a:stCxn id="8" idx="0"/>
              <a:endCxn id="13" idx="4"/>
            </p:cNvCxnSpPr>
            <p:nvPr/>
          </p:nvCxnSpPr>
          <p:spPr>
            <a:xfrm flipH="1" flipV="1">
              <a:off x="3415945" y="1714430"/>
              <a:ext cx="955900" cy="399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4FDB1A-2859-F7DF-0F38-D90B8C7B07AE}"/>
                </a:ext>
              </a:extLst>
            </p:cNvPr>
            <p:cNvCxnSpPr>
              <a:cxnSpLocks/>
              <a:stCxn id="12" idx="0"/>
              <a:endCxn id="8" idx="2"/>
            </p:cNvCxnSpPr>
            <p:nvPr/>
          </p:nvCxnSpPr>
          <p:spPr>
            <a:xfrm flipV="1">
              <a:off x="2756150" y="2699758"/>
              <a:ext cx="1615695" cy="595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A489D3-3BE8-8DDB-A114-6E28D0C06547}"/>
                </a:ext>
              </a:extLst>
            </p:cNvPr>
            <p:cNvCxnSpPr>
              <a:cxnSpLocks/>
            </p:cNvCxnSpPr>
            <p:nvPr/>
          </p:nvCxnSpPr>
          <p:spPr>
            <a:xfrm>
              <a:off x="7699706" y="1632538"/>
              <a:ext cx="1736144" cy="535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C20D6C-2D98-18BF-AE47-04F040B77433}"/>
                </a:ext>
              </a:extLst>
            </p:cNvPr>
            <p:cNvSpPr txBox="1"/>
            <p:nvPr/>
          </p:nvSpPr>
          <p:spPr>
            <a:xfrm>
              <a:off x="8870945" y="2345552"/>
              <a:ext cx="3077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multi valued attribute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185CB9-11E4-BF57-CD23-9E2EC3CDFA38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>
            <a:xfrm>
              <a:off x="4371845" y="2699758"/>
              <a:ext cx="1284651" cy="3849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39917F-ACBD-5F1C-0375-848CD4BE4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9226" y="2997566"/>
              <a:ext cx="2064774" cy="608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FB5A6A5-695D-7ADC-1061-73DF5D5D77B1}"/>
                </a:ext>
              </a:extLst>
            </p:cNvPr>
            <p:cNvGrpSpPr/>
            <p:nvPr/>
          </p:nvGrpSpPr>
          <p:grpSpPr>
            <a:xfrm>
              <a:off x="4594830" y="3084679"/>
              <a:ext cx="2123332" cy="960756"/>
              <a:chOff x="7153404" y="3485805"/>
              <a:chExt cx="2190344" cy="98295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5B9AFFD-0484-042F-49F7-2E9DE8B913F8}"/>
                  </a:ext>
                </a:extLst>
              </p:cNvPr>
              <p:cNvSpPr/>
              <p:nvPr/>
            </p:nvSpPr>
            <p:spPr>
              <a:xfrm>
                <a:off x="7153404" y="3485805"/>
                <a:ext cx="2190344" cy="9829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FB7D74-766D-9BBE-866A-19259E25F785}"/>
                  </a:ext>
                </a:extLst>
              </p:cNvPr>
              <p:cNvSpPr/>
              <p:nvPr/>
            </p:nvSpPr>
            <p:spPr>
              <a:xfrm>
                <a:off x="7386589" y="3598606"/>
                <a:ext cx="1723973" cy="731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email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64C7E2-08C1-233E-6D34-4F76A64817BD}"/>
                </a:ext>
              </a:extLst>
            </p:cNvPr>
            <p:cNvGrpSpPr/>
            <p:nvPr/>
          </p:nvGrpSpPr>
          <p:grpSpPr>
            <a:xfrm>
              <a:off x="5325446" y="859451"/>
              <a:ext cx="2479963" cy="960756"/>
              <a:chOff x="7153404" y="3485805"/>
              <a:chExt cx="2190344" cy="98295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81EDE7E-C896-B457-40C7-645C455150ED}"/>
                  </a:ext>
                </a:extLst>
              </p:cNvPr>
              <p:cNvSpPr/>
              <p:nvPr/>
            </p:nvSpPr>
            <p:spPr>
              <a:xfrm>
                <a:off x="7153404" y="3485805"/>
                <a:ext cx="2190344" cy="9829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625362C-8204-8C04-F9C4-49033970236E}"/>
                  </a:ext>
                </a:extLst>
              </p:cNvPr>
              <p:cNvSpPr/>
              <p:nvPr/>
            </p:nvSpPr>
            <p:spPr>
              <a:xfrm>
                <a:off x="7386589" y="3598606"/>
                <a:ext cx="1723973" cy="731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Phone no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D886E4-1A8E-D3B2-35C7-F5979587A961}"/>
                </a:ext>
              </a:extLst>
            </p:cNvPr>
            <p:cNvCxnSpPr>
              <a:cxnSpLocks/>
              <a:stCxn id="8" idx="0"/>
              <a:endCxn id="28" idx="2"/>
            </p:cNvCxnSpPr>
            <p:nvPr/>
          </p:nvCxnSpPr>
          <p:spPr>
            <a:xfrm flipV="1">
              <a:off x="4371845" y="1339829"/>
              <a:ext cx="953601" cy="774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76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D174-1E77-116C-6BFB-4C473C1B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51" y="345378"/>
            <a:ext cx="11531754" cy="6262382"/>
          </a:xfrm>
        </p:spPr>
        <p:txBody>
          <a:bodyPr>
            <a:normAutofit lnSpcReduction="10000"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Stored Attributes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a</a:t>
            </a: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 attribute that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cannot</a:t>
            </a: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be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derived</a:t>
            </a: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from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another attribute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we need to store their value in database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birth date cannot derive from age of student.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CBAB-A584-AEED-47AE-25F3EFFE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79E7CC-4838-1993-76B5-0716E818339A}"/>
              </a:ext>
            </a:extLst>
          </p:cNvPr>
          <p:cNvGrpSpPr/>
          <p:nvPr/>
        </p:nvGrpSpPr>
        <p:grpSpPr>
          <a:xfrm>
            <a:off x="2559485" y="1973538"/>
            <a:ext cx="7422715" cy="2607743"/>
            <a:chOff x="2559485" y="1973538"/>
            <a:chExt cx="7422715" cy="260774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C319D2-00DF-0BE9-AE84-490B54313B2B}"/>
                </a:ext>
              </a:extLst>
            </p:cNvPr>
            <p:cNvSpPr/>
            <p:nvPr/>
          </p:nvSpPr>
          <p:spPr>
            <a:xfrm>
              <a:off x="3479416" y="2842389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3243DD9-F32E-4A9F-7172-E19C054929A2}"/>
                </a:ext>
              </a:extLst>
            </p:cNvPr>
            <p:cNvSpPr/>
            <p:nvPr/>
          </p:nvSpPr>
          <p:spPr>
            <a:xfrm>
              <a:off x="2674454" y="1973538"/>
              <a:ext cx="914400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436335-3303-5529-3B4F-43DE1C019271}"/>
                </a:ext>
              </a:extLst>
            </p:cNvPr>
            <p:cNvSpPr/>
            <p:nvPr/>
          </p:nvSpPr>
          <p:spPr>
            <a:xfrm>
              <a:off x="2559485" y="3981943"/>
              <a:ext cx="1708970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address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5DE03B-DF03-9922-A1A7-318481337BA0}"/>
                </a:ext>
              </a:extLst>
            </p:cNvPr>
            <p:cNvCxnSpPr>
              <a:cxnSpLocks/>
            </p:cNvCxnSpPr>
            <p:nvPr/>
          </p:nvCxnSpPr>
          <p:spPr>
            <a:xfrm>
              <a:off x="2874118" y="2376000"/>
              <a:ext cx="515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FA84F1-8C6E-C38E-9A83-D278B1E9565E}"/>
                </a:ext>
              </a:extLst>
            </p:cNvPr>
            <p:cNvSpPr/>
            <p:nvPr/>
          </p:nvSpPr>
          <p:spPr>
            <a:xfrm>
              <a:off x="4525324" y="4007989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4B27BF-7D9A-D57E-8D06-99C398F6E6EA}"/>
                </a:ext>
              </a:extLst>
            </p:cNvPr>
            <p:cNvSpPr/>
            <p:nvPr/>
          </p:nvSpPr>
          <p:spPr>
            <a:xfrm>
              <a:off x="4752694" y="2047596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9F7272-ACD5-43AB-7DC3-9C5A09D32871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3131654" y="2546830"/>
              <a:ext cx="1185400" cy="284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A2A25C-B0F6-CEC0-5CE3-C4BA4106998D}"/>
                </a:ext>
              </a:extLst>
            </p:cNvPr>
            <p:cNvCxnSpPr>
              <a:stCxn id="2" idx="0"/>
              <a:endCxn id="18" idx="4"/>
            </p:cNvCxnSpPr>
            <p:nvPr/>
          </p:nvCxnSpPr>
          <p:spPr>
            <a:xfrm flipV="1">
              <a:off x="4268455" y="2620888"/>
              <a:ext cx="1177106" cy="221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4C3B9B-5EE9-70D3-2CE2-F1E9995597F8}"/>
                </a:ext>
              </a:extLst>
            </p:cNvPr>
            <p:cNvCxnSpPr>
              <a:cxnSpLocks/>
              <a:stCxn id="17" idx="0"/>
              <a:endCxn id="2" idx="2"/>
            </p:cNvCxnSpPr>
            <p:nvPr/>
          </p:nvCxnSpPr>
          <p:spPr>
            <a:xfrm flipH="1" flipV="1">
              <a:off x="4268455" y="3476569"/>
              <a:ext cx="949736" cy="531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4A420B3-CD90-F113-A2BC-533EC2E98160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flipH="1">
              <a:off x="3413970" y="3476569"/>
              <a:ext cx="854485" cy="505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830883-26D0-9025-1EEC-A0F8D3BCD92A}"/>
                </a:ext>
              </a:extLst>
            </p:cNvPr>
            <p:cNvSpPr txBox="1"/>
            <p:nvPr/>
          </p:nvSpPr>
          <p:spPr>
            <a:xfrm>
              <a:off x="7615084" y="2967335"/>
              <a:ext cx="23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Stored attributes</a:t>
              </a:r>
              <a:endParaRPr lang="en-US" sz="2400" i="0" u="none" strike="noStrike" dirty="0"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557FB08-74AF-8C16-09BE-76CC3C96F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485152"/>
              <a:ext cx="1735394" cy="7834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21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D174-1E77-116C-6BFB-4C473C1B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23" y="297809"/>
            <a:ext cx="11531754" cy="6262382"/>
          </a:xfrm>
        </p:spPr>
        <p:txBody>
          <a:bodyPr>
            <a:normAutofit fontScale="92500" lnSpcReduction="10000"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Derived Attributes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</a:rPr>
              <a:t>Is a</a:t>
            </a:r>
            <a:r>
              <a:rPr lang="en-US" sz="300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 attribute that can be </a:t>
            </a:r>
            <a:r>
              <a:rPr lang="en-US" sz="3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derived</a:t>
            </a:r>
            <a:r>
              <a:rPr lang="en-US" sz="300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from </a:t>
            </a:r>
            <a:r>
              <a:rPr lang="en-US" sz="3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another attribute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300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we </a:t>
            </a:r>
            <a:r>
              <a:rPr lang="en-US" sz="3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not </a:t>
            </a:r>
            <a:r>
              <a:rPr lang="en-US" sz="300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need to </a:t>
            </a:r>
            <a:r>
              <a:rPr lang="en-US" sz="3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store</a:t>
            </a:r>
            <a:r>
              <a:rPr lang="en-US" sz="300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their value in the </a:t>
            </a:r>
            <a:r>
              <a:rPr lang="en-US" sz="3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database</a:t>
            </a:r>
            <a:r>
              <a:rPr lang="en-US" sz="300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due to its </a:t>
            </a:r>
            <a:r>
              <a:rPr lang="en-US" sz="3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dynamic</a:t>
            </a:r>
            <a:r>
              <a:rPr lang="en-US" sz="300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nature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300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is denoted by doted oval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i="0" u="sng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example, age can be derived from birth date of student.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CBAB-A584-AEED-47AE-25F3EFFE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A6F16D-EFDF-0357-4FD1-DD54BEA5C113}"/>
              </a:ext>
            </a:extLst>
          </p:cNvPr>
          <p:cNvGrpSpPr/>
          <p:nvPr/>
        </p:nvGrpSpPr>
        <p:grpSpPr>
          <a:xfrm>
            <a:off x="2235340" y="2661915"/>
            <a:ext cx="7391948" cy="2800015"/>
            <a:chOff x="2235340" y="2661915"/>
            <a:chExt cx="7391948" cy="28000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C319D2-00DF-0BE9-AE84-490B54313B2B}"/>
                </a:ext>
              </a:extLst>
            </p:cNvPr>
            <p:cNvSpPr/>
            <p:nvPr/>
          </p:nvSpPr>
          <p:spPr>
            <a:xfrm>
              <a:off x="3155271" y="3566821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3243DD9-F32E-4A9F-7172-E19C054929A2}"/>
                </a:ext>
              </a:extLst>
            </p:cNvPr>
            <p:cNvSpPr/>
            <p:nvPr/>
          </p:nvSpPr>
          <p:spPr>
            <a:xfrm>
              <a:off x="2350309" y="2697970"/>
              <a:ext cx="914400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436335-3303-5529-3B4F-43DE1C019271}"/>
                </a:ext>
              </a:extLst>
            </p:cNvPr>
            <p:cNvSpPr/>
            <p:nvPr/>
          </p:nvSpPr>
          <p:spPr>
            <a:xfrm>
              <a:off x="2235340" y="4706375"/>
              <a:ext cx="1708970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address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5DE03B-DF03-9922-A1A7-318481337BA0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73" y="3100432"/>
              <a:ext cx="515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4B27BF-7D9A-D57E-8D06-99C398F6E6EA}"/>
                </a:ext>
              </a:extLst>
            </p:cNvPr>
            <p:cNvSpPr/>
            <p:nvPr/>
          </p:nvSpPr>
          <p:spPr>
            <a:xfrm>
              <a:off x="3517067" y="2661915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9F7272-ACD5-43AB-7DC3-9C5A09D32871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2807509" y="3271262"/>
              <a:ext cx="1185400" cy="284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A2A25C-B0F6-CEC0-5CE3-C4BA4106998D}"/>
                </a:ext>
              </a:extLst>
            </p:cNvPr>
            <p:cNvCxnSpPr>
              <a:stCxn id="2" idx="0"/>
              <a:endCxn id="18" idx="4"/>
            </p:cNvCxnSpPr>
            <p:nvPr/>
          </p:nvCxnSpPr>
          <p:spPr>
            <a:xfrm flipV="1">
              <a:off x="3944310" y="3235207"/>
              <a:ext cx="265624" cy="33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4C3B9B-5EE9-70D3-2CE2-F1E9995597F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H="1" flipV="1">
              <a:off x="3944310" y="4201001"/>
              <a:ext cx="949736" cy="531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4A420B3-CD90-F113-A2BC-533EC2E98160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flipH="1">
              <a:off x="3089825" y="4201001"/>
              <a:ext cx="854485" cy="505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830883-26D0-9025-1EEC-A0F8D3BCD92A}"/>
                </a:ext>
              </a:extLst>
            </p:cNvPr>
            <p:cNvSpPr txBox="1"/>
            <p:nvPr/>
          </p:nvSpPr>
          <p:spPr>
            <a:xfrm>
              <a:off x="7153215" y="3653078"/>
              <a:ext cx="2474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Derived attributes</a:t>
              </a:r>
              <a:endParaRPr lang="en-US" sz="2400" i="0" u="none" strike="noStrike" dirty="0"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557FB08-74AF-8C16-09BE-76CC3C96F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114743"/>
              <a:ext cx="1779639" cy="7698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CFA84F1-8C6E-C38E-9A83-D278B1E9565E}"/>
                </a:ext>
              </a:extLst>
            </p:cNvPr>
            <p:cNvSpPr/>
            <p:nvPr/>
          </p:nvSpPr>
          <p:spPr>
            <a:xfrm>
              <a:off x="5237011" y="2668224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5BCB7-F54B-8944-F7CF-D9858094CCC4}"/>
                </a:ext>
              </a:extLst>
            </p:cNvPr>
            <p:cNvCxnSpPr>
              <a:cxnSpLocks/>
              <a:stCxn id="2" idx="0"/>
              <a:endCxn id="9" idx="4"/>
            </p:cNvCxnSpPr>
            <p:nvPr/>
          </p:nvCxnSpPr>
          <p:spPr>
            <a:xfrm flipV="1">
              <a:off x="3944310" y="3241516"/>
              <a:ext cx="1985568" cy="3253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A2C7F03-3BCF-7201-B7A3-19A263087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1649" y="4699930"/>
              <a:ext cx="169545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72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573E-131C-7CC1-4C06-634513E3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8641"/>
            <a:ext cx="10515600" cy="596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NULL value attribute</a:t>
            </a:r>
          </a:p>
          <a:p>
            <a:r>
              <a:rPr lang="en-US" dirty="0"/>
              <a:t>Is an attribute which has </a:t>
            </a:r>
            <a:r>
              <a:rPr lang="en-US" b="1" dirty="0"/>
              <a:t>no value </a:t>
            </a:r>
            <a:r>
              <a:rPr lang="en-US" dirty="0"/>
              <a:t>for an entity </a:t>
            </a:r>
          </a:p>
          <a:p>
            <a:r>
              <a:rPr lang="en-US" dirty="0" err="1"/>
              <a:t>Eg</a:t>
            </a:r>
            <a:r>
              <a:rPr lang="en-US" dirty="0"/>
              <a:t>, There may be chance when a student has </a:t>
            </a:r>
            <a:r>
              <a:rPr lang="en-US" b="1" dirty="0"/>
              <a:t>no </a:t>
            </a:r>
            <a:r>
              <a:rPr lang="en-US" b="1" dirty="0" err="1"/>
              <a:t>phone_no</a:t>
            </a:r>
            <a:r>
              <a:rPr lang="en-US" dirty="0"/>
              <a:t>. </a:t>
            </a:r>
          </a:p>
          <a:p>
            <a:r>
              <a:rPr lang="en-US" dirty="0"/>
              <a:t>In that case, </a:t>
            </a:r>
            <a:r>
              <a:rPr lang="en-US" b="1" dirty="0" err="1"/>
              <a:t>phone_no</a:t>
            </a:r>
            <a:r>
              <a:rPr lang="en-US" b="1" dirty="0"/>
              <a:t> </a:t>
            </a:r>
            <a:r>
              <a:rPr lang="en-US" dirty="0"/>
              <a:t>is called </a:t>
            </a:r>
            <a:r>
              <a:rPr lang="en-US" b="1" dirty="0"/>
              <a:t>null </a:t>
            </a:r>
            <a:r>
              <a:rPr lang="en-US" dirty="0"/>
              <a:t>valued attributes.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7B832-DA23-BC78-CF66-82BDF8B1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3515DF44-56C7-14C4-E61A-D430CDE4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Relationship type and Relationship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Relationship type </a:t>
            </a:r>
          </a:p>
          <a:p>
            <a:r>
              <a:rPr lang="en-US" dirty="0"/>
              <a:t>represents the </a:t>
            </a:r>
            <a:r>
              <a:rPr lang="en-US" b="1" dirty="0"/>
              <a:t>association</a:t>
            </a:r>
            <a:r>
              <a:rPr lang="en-US" dirty="0"/>
              <a:t> between </a:t>
            </a:r>
            <a:r>
              <a:rPr lang="en-US" b="1" dirty="0"/>
              <a:t>entity types</a:t>
            </a:r>
            <a:r>
              <a:rPr lang="en-US" dirty="0"/>
              <a:t>. </a:t>
            </a:r>
          </a:p>
          <a:p>
            <a:r>
              <a:rPr lang="en-US" dirty="0"/>
              <a:t>is represented by a </a:t>
            </a:r>
            <a:r>
              <a:rPr lang="en-US" b="1" dirty="0"/>
              <a:t>diamond</a:t>
            </a:r>
            <a:r>
              <a:rPr lang="en-US" dirty="0"/>
              <a:t> and connecting the </a:t>
            </a:r>
            <a:r>
              <a:rPr lang="en-US" b="1" dirty="0"/>
              <a:t>entities</a:t>
            </a:r>
            <a:r>
              <a:rPr lang="en-US" dirty="0"/>
              <a:t> with </a:t>
            </a:r>
            <a:r>
              <a:rPr lang="en-US" b="1" dirty="0"/>
              <a:t>lines</a:t>
            </a:r>
            <a:r>
              <a:rPr lang="en-US" dirty="0"/>
              <a:t>.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'Enrolled in</a:t>
            </a:r>
            <a:r>
              <a:rPr lang="en-US" dirty="0"/>
              <a:t>' is a relationship type that exists between entity type </a:t>
            </a:r>
            <a:r>
              <a:rPr lang="en-US" b="1" dirty="0"/>
              <a:t>Student</a:t>
            </a:r>
            <a:r>
              <a:rPr lang="en-US" dirty="0"/>
              <a:t> and </a:t>
            </a:r>
            <a:r>
              <a:rPr lang="en-US" b="1" dirty="0"/>
              <a:t>Course</a:t>
            </a:r>
            <a:r>
              <a:rPr lang="en-US" dirty="0"/>
              <a:t>. In ER diagram, relationship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B8A088-496D-92B7-8E25-4BF39127DC79}"/>
              </a:ext>
            </a:extLst>
          </p:cNvPr>
          <p:cNvGrpSpPr/>
          <p:nvPr/>
        </p:nvGrpSpPr>
        <p:grpSpPr>
          <a:xfrm>
            <a:off x="1963377" y="4195916"/>
            <a:ext cx="7439333" cy="929739"/>
            <a:chOff x="2876549" y="3825591"/>
            <a:chExt cx="7439333" cy="9297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135AD0-E5FB-E5D0-E4A5-B4D27CDCDAFA}"/>
                </a:ext>
              </a:extLst>
            </p:cNvPr>
            <p:cNvSpPr/>
            <p:nvPr/>
          </p:nvSpPr>
          <p:spPr>
            <a:xfrm>
              <a:off x="2876549" y="3973371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78F2EA-C46B-1CBE-1D87-7CA7FDA24A5A}"/>
                </a:ext>
              </a:extLst>
            </p:cNvPr>
            <p:cNvSpPr/>
            <p:nvPr/>
          </p:nvSpPr>
          <p:spPr>
            <a:xfrm>
              <a:off x="8737804" y="3973371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  </a:t>
              </a:r>
            </a:p>
          </p:txBody>
        </p:sp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3CD44C1C-99D0-B85E-9952-04BC9AF6C6FD}"/>
                </a:ext>
              </a:extLst>
            </p:cNvPr>
            <p:cNvSpPr/>
            <p:nvPr/>
          </p:nvSpPr>
          <p:spPr>
            <a:xfrm>
              <a:off x="5365238" y="3825591"/>
              <a:ext cx="2422829" cy="92973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Enrolled in</a:t>
              </a:r>
              <a:r>
                <a:rPr lang="en-US" dirty="0"/>
                <a:t> 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2F2673-A160-E477-384D-D6ADCDD4DD6D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4464202" y="4290461"/>
              <a:ext cx="9010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16AD5-3F92-047C-683A-5D3053568D15}"/>
                </a:ext>
              </a:extLst>
            </p:cNvPr>
            <p:cNvCxnSpPr>
              <a:cxnSpLocks/>
              <a:stCxn id="30" idx="3"/>
              <a:endCxn id="22" idx="1"/>
            </p:cNvCxnSpPr>
            <p:nvPr/>
          </p:nvCxnSpPr>
          <p:spPr>
            <a:xfrm>
              <a:off x="7788067" y="4290461"/>
              <a:ext cx="9497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69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339213"/>
            <a:ext cx="11574278" cy="6382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Relationship set</a:t>
            </a:r>
            <a:r>
              <a:rPr lang="en-US" dirty="0"/>
              <a:t> </a:t>
            </a:r>
          </a:p>
          <a:p>
            <a:r>
              <a:rPr lang="en-US" dirty="0"/>
              <a:t>Is a </a:t>
            </a:r>
            <a:r>
              <a:rPr lang="en-US" b="1" dirty="0"/>
              <a:t>set of relationships </a:t>
            </a:r>
            <a:r>
              <a:rPr lang="en-US" dirty="0"/>
              <a:t>of </a:t>
            </a:r>
            <a:r>
              <a:rPr lang="en-US" b="1" dirty="0"/>
              <a:t>same type </a:t>
            </a:r>
          </a:p>
          <a:p>
            <a:r>
              <a:rPr lang="en-US" dirty="0"/>
              <a:t>In another way, we can say that </a:t>
            </a:r>
            <a:r>
              <a:rPr lang="en-US" b="1" dirty="0"/>
              <a:t>association</a:t>
            </a:r>
            <a:r>
              <a:rPr lang="en-US" dirty="0"/>
              <a:t> between </a:t>
            </a:r>
            <a:r>
              <a:rPr lang="en-US" b="1" dirty="0"/>
              <a:t>two entity sets </a:t>
            </a:r>
            <a:r>
              <a:rPr lang="en-US" dirty="0"/>
              <a:t>is called </a:t>
            </a:r>
            <a:r>
              <a:rPr lang="en-US" b="1" dirty="0"/>
              <a:t>relationship set</a:t>
            </a:r>
            <a:r>
              <a:rPr lang="en-US" dirty="0"/>
              <a:t>. </a:t>
            </a:r>
            <a:endParaRPr lang="en-US" b="1" dirty="0"/>
          </a:p>
          <a:p>
            <a:r>
              <a:rPr lang="en-US" dirty="0"/>
              <a:t>The following relationship set depicts </a:t>
            </a:r>
            <a:r>
              <a:rPr lang="en-US" b="1" dirty="0"/>
              <a:t>S1</a:t>
            </a:r>
            <a:r>
              <a:rPr lang="en-US" dirty="0"/>
              <a:t> is </a:t>
            </a:r>
            <a:r>
              <a:rPr lang="en-US" b="1" dirty="0"/>
              <a:t>enrolled</a:t>
            </a:r>
            <a:r>
              <a:rPr lang="en-US" dirty="0"/>
              <a:t> in </a:t>
            </a:r>
            <a:r>
              <a:rPr lang="en-US" b="1" dirty="0"/>
              <a:t>C2</a:t>
            </a:r>
            <a:r>
              <a:rPr lang="en-US" dirty="0"/>
              <a:t>, </a:t>
            </a:r>
            <a:r>
              <a:rPr lang="en-US" b="1" dirty="0"/>
              <a:t>S2</a:t>
            </a:r>
            <a:r>
              <a:rPr lang="en-US" dirty="0"/>
              <a:t> is </a:t>
            </a:r>
            <a:r>
              <a:rPr lang="en-US" b="1" dirty="0"/>
              <a:t>enrolled</a:t>
            </a:r>
            <a:r>
              <a:rPr lang="en-US" dirty="0"/>
              <a:t> in </a:t>
            </a:r>
            <a:r>
              <a:rPr lang="en-US" b="1" dirty="0"/>
              <a:t>C1</a:t>
            </a:r>
            <a:r>
              <a:rPr lang="en-US" dirty="0"/>
              <a:t> and </a:t>
            </a:r>
            <a:r>
              <a:rPr lang="en-US" b="1" dirty="0"/>
              <a:t>S3</a:t>
            </a:r>
            <a:r>
              <a:rPr lang="en-US" dirty="0"/>
              <a:t> is </a:t>
            </a:r>
            <a:r>
              <a:rPr lang="en-US" b="1" dirty="0"/>
              <a:t>enrolled</a:t>
            </a:r>
            <a:r>
              <a:rPr lang="en-US" dirty="0"/>
              <a:t> in </a:t>
            </a:r>
            <a:r>
              <a:rPr lang="en-US" b="1" dirty="0"/>
              <a:t>C3</a:t>
            </a:r>
            <a:r>
              <a:rPr lang="en-US" dirty="0"/>
              <a:t>.</a:t>
            </a:r>
          </a:p>
          <a:p>
            <a:r>
              <a:rPr lang="en-US" dirty="0"/>
              <a:t>S- student C-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4167C1-6062-91C7-6644-830BC1A553F2}"/>
              </a:ext>
            </a:extLst>
          </p:cNvPr>
          <p:cNvGrpSpPr/>
          <p:nvPr/>
        </p:nvGrpSpPr>
        <p:grpSpPr>
          <a:xfrm>
            <a:off x="3859161" y="4240161"/>
            <a:ext cx="5461820" cy="1837865"/>
            <a:chOff x="2281084" y="3635477"/>
            <a:chExt cx="5461820" cy="183786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3E8E9F-8CA7-A95D-AAC2-629AD78BDAE9}"/>
                </a:ext>
              </a:extLst>
            </p:cNvPr>
            <p:cNvSpPr/>
            <p:nvPr/>
          </p:nvSpPr>
          <p:spPr>
            <a:xfrm>
              <a:off x="2281084" y="3635477"/>
              <a:ext cx="914400" cy="18304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S1</a:t>
              </a:r>
            </a:p>
            <a:p>
              <a:pPr algn="ctr"/>
              <a:r>
                <a:rPr lang="en-US" sz="2400" dirty="0"/>
                <a:t>S2</a:t>
              </a:r>
            </a:p>
            <a:p>
              <a:pPr algn="ctr"/>
              <a:r>
                <a:rPr lang="en-US" sz="2400" dirty="0"/>
                <a:t>S3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21CC26-032D-2B2B-D5EA-E6D3A637F572}"/>
                </a:ext>
              </a:extLst>
            </p:cNvPr>
            <p:cNvSpPr/>
            <p:nvPr/>
          </p:nvSpPr>
          <p:spPr>
            <a:xfrm>
              <a:off x="4668719" y="3635477"/>
              <a:ext cx="914400" cy="18304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E1</a:t>
              </a:r>
            </a:p>
            <a:p>
              <a:pPr algn="ctr"/>
              <a:r>
                <a:rPr lang="en-US" sz="2400" dirty="0"/>
                <a:t>E2</a:t>
              </a:r>
            </a:p>
            <a:p>
              <a:pPr algn="ctr"/>
              <a:r>
                <a:rPr lang="en-US" sz="2400" dirty="0"/>
                <a:t>E3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183D3-20C8-F299-8A8C-22272319F93A}"/>
                </a:ext>
              </a:extLst>
            </p:cNvPr>
            <p:cNvSpPr/>
            <p:nvPr/>
          </p:nvSpPr>
          <p:spPr>
            <a:xfrm>
              <a:off x="6828504" y="3642851"/>
              <a:ext cx="914400" cy="18304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C1</a:t>
              </a:r>
            </a:p>
            <a:p>
              <a:pPr algn="ctr"/>
              <a:r>
                <a:rPr lang="en-US" sz="2400" dirty="0"/>
                <a:t>C2</a:t>
              </a:r>
            </a:p>
            <a:p>
              <a:pPr algn="ctr"/>
              <a:r>
                <a:rPr lang="en-US" sz="2400" dirty="0"/>
                <a:t>C3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BAA63B-0903-476F-11B3-008FBF17FCE9}"/>
                </a:ext>
              </a:extLst>
            </p:cNvPr>
            <p:cNvCxnSpPr/>
            <p:nvPr/>
          </p:nvCxnSpPr>
          <p:spPr>
            <a:xfrm>
              <a:off x="2979174" y="4144297"/>
              <a:ext cx="18435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8D0900-1963-9E62-99F7-6461FE48BFEC}"/>
                </a:ext>
              </a:extLst>
            </p:cNvPr>
            <p:cNvCxnSpPr>
              <a:cxnSpLocks/>
            </p:cNvCxnSpPr>
            <p:nvPr/>
          </p:nvCxnSpPr>
          <p:spPr>
            <a:xfrm>
              <a:off x="2979174" y="4550722"/>
              <a:ext cx="1843549" cy="36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113D8B1-377C-2FBF-2363-53C0CE5AF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9174" y="4550722"/>
              <a:ext cx="1843549" cy="36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E67448-D7BE-9ADC-3AA9-7872B77313CD}"/>
                </a:ext>
              </a:extLst>
            </p:cNvPr>
            <p:cNvCxnSpPr>
              <a:cxnSpLocks/>
            </p:cNvCxnSpPr>
            <p:nvPr/>
          </p:nvCxnSpPr>
          <p:spPr>
            <a:xfrm>
              <a:off x="5442155" y="4144297"/>
              <a:ext cx="1637071" cy="4137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E7DBE6-3FE7-61A0-F8F0-E9FC3379F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2155" y="4144297"/>
              <a:ext cx="1614199" cy="406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35E01C-AA6A-ADA1-5CB4-A3B1D45B4283}"/>
                </a:ext>
              </a:extLst>
            </p:cNvPr>
            <p:cNvCxnSpPr>
              <a:cxnSpLocks/>
            </p:cNvCxnSpPr>
            <p:nvPr/>
          </p:nvCxnSpPr>
          <p:spPr>
            <a:xfrm>
              <a:off x="5442155" y="4935794"/>
              <a:ext cx="16141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50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678425"/>
            <a:ext cx="11574278" cy="6043049"/>
          </a:xfrm>
        </p:spPr>
        <p:txBody>
          <a:bodyPr>
            <a:normAutofit/>
          </a:bodyPr>
          <a:lstStyle/>
          <a:p>
            <a:r>
              <a:rPr lang="en-US" dirty="0"/>
              <a:t>A relationship set may also have attributes called </a:t>
            </a:r>
            <a:r>
              <a:rPr lang="en-US" b="1" dirty="0"/>
              <a:t>descriptive attributes</a:t>
            </a:r>
            <a:r>
              <a:rPr lang="en-US" dirty="0"/>
              <a:t>. </a:t>
            </a:r>
          </a:p>
          <a:p>
            <a:r>
              <a:rPr lang="en-US" dirty="0" err="1"/>
              <a:t>eg</a:t>
            </a:r>
            <a:r>
              <a:rPr lang="en-US" dirty="0"/>
              <a:t>, the </a:t>
            </a:r>
            <a:r>
              <a:rPr lang="en-US" b="1" dirty="0"/>
              <a:t>Enrolled in </a:t>
            </a:r>
            <a:r>
              <a:rPr lang="en-US" dirty="0"/>
              <a:t>relationship set between </a:t>
            </a:r>
            <a:r>
              <a:rPr lang="en-US" b="1" dirty="0"/>
              <a:t>entity sets student</a:t>
            </a:r>
            <a:r>
              <a:rPr lang="en-US" dirty="0"/>
              <a:t> and </a:t>
            </a:r>
            <a:r>
              <a:rPr lang="en-US" b="1" dirty="0"/>
              <a:t>course</a:t>
            </a:r>
            <a:r>
              <a:rPr lang="en-US" dirty="0"/>
              <a:t> may have the </a:t>
            </a:r>
            <a:r>
              <a:rPr lang="en-US" b="1" dirty="0"/>
              <a:t>attribute</a:t>
            </a:r>
            <a:r>
              <a:rPr lang="en-US" dirty="0"/>
              <a:t> </a:t>
            </a:r>
            <a:r>
              <a:rPr lang="en-US" b="1" dirty="0" err="1"/>
              <a:t>enrolled_date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E17546-660B-6DE6-DAFD-51BD06E3B1A9}"/>
              </a:ext>
            </a:extLst>
          </p:cNvPr>
          <p:cNvGrpSpPr/>
          <p:nvPr/>
        </p:nvGrpSpPr>
        <p:grpSpPr>
          <a:xfrm>
            <a:off x="2376333" y="3974690"/>
            <a:ext cx="7439333" cy="2070696"/>
            <a:chOff x="2376333" y="3974690"/>
            <a:chExt cx="7439333" cy="20706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135AD0-E5FB-E5D0-E4A5-B4D27CDCDAFA}"/>
                </a:ext>
              </a:extLst>
            </p:cNvPr>
            <p:cNvSpPr/>
            <p:nvPr/>
          </p:nvSpPr>
          <p:spPr>
            <a:xfrm>
              <a:off x="2376333" y="4122470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78F2EA-C46B-1CBE-1D87-7CA7FDA24A5A}"/>
                </a:ext>
              </a:extLst>
            </p:cNvPr>
            <p:cNvSpPr/>
            <p:nvPr/>
          </p:nvSpPr>
          <p:spPr>
            <a:xfrm>
              <a:off x="8237588" y="4122470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  </a:t>
              </a:r>
            </a:p>
          </p:txBody>
        </p:sp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3CD44C1C-99D0-B85E-9952-04BC9AF6C6FD}"/>
                </a:ext>
              </a:extLst>
            </p:cNvPr>
            <p:cNvSpPr/>
            <p:nvPr/>
          </p:nvSpPr>
          <p:spPr>
            <a:xfrm>
              <a:off x="4865022" y="3974690"/>
              <a:ext cx="2422829" cy="92973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Enrolled in</a:t>
              </a:r>
              <a:r>
                <a:rPr lang="en-US" dirty="0"/>
                <a:t> 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2F2673-A160-E477-384D-D6ADCDD4DD6D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3963986" y="4439560"/>
              <a:ext cx="9010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16AD5-3F92-047C-683A-5D3053568D15}"/>
                </a:ext>
              </a:extLst>
            </p:cNvPr>
            <p:cNvCxnSpPr>
              <a:cxnSpLocks/>
              <a:stCxn id="30" idx="3"/>
              <a:endCxn id="22" idx="1"/>
            </p:cNvCxnSpPr>
            <p:nvPr/>
          </p:nvCxnSpPr>
          <p:spPr>
            <a:xfrm>
              <a:off x="7287851" y="4439560"/>
              <a:ext cx="9497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92989C-83DB-CDED-971E-7876C1A6D3F6}"/>
                </a:ext>
              </a:extLst>
            </p:cNvPr>
            <p:cNvSpPr/>
            <p:nvPr/>
          </p:nvSpPr>
          <p:spPr>
            <a:xfrm>
              <a:off x="4809410" y="5472094"/>
              <a:ext cx="289935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enrolled_date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E92986-D2E6-A7DD-C8DA-0509D7797AB8}"/>
                </a:ext>
              </a:extLst>
            </p:cNvPr>
            <p:cNvCxnSpPr>
              <a:cxnSpLocks/>
              <a:stCxn id="30" idx="2"/>
              <a:endCxn id="5" idx="0"/>
            </p:cNvCxnSpPr>
            <p:nvPr/>
          </p:nvCxnSpPr>
          <p:spPr>
            <a:xfrm>
              <a:off x="6076437" y="4904429"/>
              <a:ext cx="182650" cy="567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925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4D69-3970-FEEB-B36B-0E0DBC3C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39"/>
            <a:ext cx="10515600" cy="598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Degree of a Relationship</a:t>
            </a:r>
          </a:p>
          <a:p>
            <a:r>
              <a:rPr lang="en-US" dirty="0"/>
              <a:t>Is </a:t>
            </a:r>
            <a:r>
              <a:rPr lang="en-US" b="1" dirty="0"/>
              <a:t>number of entity sets </a:t>
            </a:r>
            <a:r>
              <a:rPr lang="en-US" dirty="0"/>
              <a:t>that </a:t>
            </a:r>
            <a:r>
              <a:rPr lang="en-US" b="1" dirty="0"/>
              <a:t>participate</a:t>
            </a:r>
            <a:r>
              <a:rPr lang="en-US" dirty="0"/>
              <a:t> in a </a:t>
            </a:r>
            <a:r>
              <a:rPr lang="en-US" b="1" dirty="0"/>
              <a:t>relationship set</a:t>
            </a:r>
            <a:endParaRPr lang="en-US" dirty="0"/>
          </a:p>
          <a:p>
            <a:r>
              <a:rPr lang="en-US" dirty="0"/>
              <a:t>can be divided as below:</a:t>
            </a:r>
          </a:p>
          <a:p>
            <a:pPr lvl="1"/>
            <a:r>
              <a:rPr lang="en-US" sz="2800" dirty="0"/>
              <a:t>Unary Relationship</a:t>
            </a:r>
          </a:p>
          <a:p>
            <a:pPr lvl="1"/>
            <a:r>
              <a:rPr lang="en-US" sz="2800" dirty="0"/>
              <a:t>Binary Relationship</a:t>
            </a:r>
          </a:p>
          <a:p>
            <a:pPr lvl="1"/>
            <a:r>
              <a:rPr lang="en-US" sz="2800" dirty="0"/>
              <a:t>N-</a:t>
            </a:r>
            <a:r>
              <a:rPr lang="en-US" sz="2800" dirty="0" err="1"/>
              <a:t>ary</a:t>
            </a:r>
            <a:r>
              <a:rPr lang="en-US" sz="2800" dirty="0"/>
              <a:t> Relationship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615E-43A4-1958-6F51-621A0A86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9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DBC6-B57D-74E7-385B-788E4C7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Structuring System Data Requirements</a:t>
            </a:r>
            <a:endParaRPr lang="en-US" sz="2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6E8F-0851-A164-25C5-E6D1CFC3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Conceptual Data Modeling</a:t>
            </a:r>
          </a:p>
          <a:p>
            <a:r>
              <a:rPr lang="en-US" dirty="0"/>
              <a:t>Is a collection/</a:t>
            </a:r>
            <a:r>
              <a:rPr lang="en-US" b="1" dirty="0"/>
              <a:t>map</a:t>
            </a:r>
            <a:r>
              <a:rPr lang="en-US" dirty="0"/>
              <a:t> of </a:t>
            </a:r>
            <a:r>
              <a:rPr lang="en-US" b="1" dirty="0"/>
              <a:t>concepts</a:t>
            </a:r>
            <a:r>
              <a:rPr lang="en-US" dirty="0"/>
              <a:t> and their </a:t>
            </a:r>
            <a:r>
              <a:rPr lang="en-US" b="1" dirty="0"/>
              <a:t>relationship </a:t>
            </a:r>
            <a:r>
              <a:rPr lang="en-US" dirty="0"/>
              <a:t>used for </a:t>
            </a:r>
            <a:r>
              <a:rPr lang="en-US" b="1" dirty="0"/>
              <a:t>databases</a:t>
            </a:r>
          </a:p>
          <a:p>
            <a:r>
              <a:rPr lang="en-US" dirty="0"/>
              <a:t>describes </a:t>
            </a:r>
            <a:r>
              <a:rPr lang="en-US" b="1" dirty="0"/>
              <a:t>semantics</a:t>
            </a:r>
            <a:r>
              <a:rPr lang="en-US" dirty="0"/>
              <a:t> of an organization</a:t>
            </a:r>
          </a:p>
          <a:p>
            <a:r>
              <a:rPr lang="en-US" dirty="0"/>
              <a:t>purpose is to show as many </a:t>
            </a:r>
            <a:r>
              <a:rPr lang="en-US" b="1" dirty="0"/>
              <a:t>rules</a:t>
            </a:r>
            <a:r>
              <a:rPr lang="en-US" dirty="0"/>
              <a:t> about the </a:t>
            </a:r>
            <a:r>
              <a:rPr lang="en-US" b="1" dirty="0"/>
              <a:t>meaning</a:t>
            </a:r>
            <a:r>
              <a:rPr lang="en-US" dirty="0"/>
              <a:t> and </a:t>
            </a:r>
            <a:r>
              <a:rPr lang="en-US" b="1" dirty="0"/>
              <a:t>interrelationships</a:t>
            </a:r>
            <a:r>
              <a:rPr lang="en-US" dirty="0"/>
              <a:t> among data as possible. </a:t>
            </a:r>
          </a:p>
          <a:p>
            <a:r>
              <a:rPr lang="en-US" dirty="0"/>
              <a:t>Uses either ER (entity- relationship) or UML(unified modeling language) approach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6469-31A0-0208-044C-564B48CC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4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FAC4-35EA-2F3D-A3DD-6618BDDA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637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Unary Relationship</a:t>
            </a:r>
          </a:p>
          <a:p>
            <a:r>
              <a:rPr lang="en-US" dirty="0"/>
              <a:t>If only </a:t>
            </a:r>
            <a:r>
              <a:rPr lang="en-US" b="1" dirty="0"/>
              <a:t>one entity set participates</a:t>
            </a:r>
            <a:r>
              <a:rPr lang="en-US" dirty="0"/>
              <a:t> in a </a:t>
            </a:r>
            <a:r>
              <a:rPr lang="en-US" b="1" dirty="0"/>
              <a:t>relation</a:t>
            </a:r>
            <a:r>
              <a:rPr lang="en-US" dirty="0"/>
              <a:t>, the relationship is called as unary relationship. </a:t>
            </a:r>
          </a:p>
          <a:p>
            <a:r>
              <a:rPr lang="en-US" dirty="0"/>
              <a:t>Here same entity set participates in relationship twice with different roles.</a:t>
            </a:r>
          </a:p>
          <a:p>
            <a:r>
              <a:rPr lang="en-US" dirty="0"/>
              <a:t>This type of relationship set is sometimes called a </a:t>
            </a:r>
            <a:r>
              <a:rPr lang="en-US" b="1" dirty="0"/>
              <a:t>recursive relationship set</a:t>
            </a:r>
            <a:r>
              <a:rPr lang="en-US" dirty="0"/>
              <a:t>. </a:t>
            </a:r>
          </a:p>
          <a:p>
            <a:r>
              <a:rPr lang="en-US" dirty="0"/>
              <a:t>There are three types of unary relationships:</a:t>
            </a:r>
          </a:p>
          <a:p>
            <a:pPr lvl="1"/>
            <a:r>
              <a:rPr lang="en-US" sz="2800" dirty="0"/>
              <a:t>1:1 unary relationship</a:t>
            </a:r>
          </a:p>
          <a:p>
            <a:pPr lvl="1"/>
            <a:r>
              <a:rPr lang="en-US" sz="2800" dirty="0"/>
              <a:t>1:M unary relationship</a:t>
            </a:r>
          </a:p>
          <a:p>
            <a:pPr lvl="1"/>
            <a:r>
              <a:rPr lang="en-US" sz="2800" dirty="0"/>
              <a:t>M:N unary relationship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84D5-004C-AA1A-C6D4-F8FD808A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697"/>
            <a:ext cx="10515600" cy="6371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a. One to one (1:1) unary relationship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, one person is married to only one person.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C74BB3-3C32-1C3E-6072-C933194C4FFB}"/>
              </a:ext>
            </a:extLst>
          </p:cNvPr>
          <p:cNvGrpSpPr/>
          <p:nvPr/>
        </p:nvGrpSpPr>
        <p:grpSpPr>
          <a:xfrm>
            <a:off x="2334138" y="2113516"/>
            <a:ext cx="7260352" cy="2630968"/>
            <a:chOff x="977287" y="1984450"/>
            <a:chExt cx="7260352" cy="2630968"/>
          </a:xfrm>
        </p:grpSpPr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BB6E2795-676F-78E0-CEA7-73ECFD6C5A6E}"/>
                </a:ext>
              </a:extLst>
            </p:cNvPr>
            <p:cNvSpPr/>
            <p:nvPr/>
          </p:nvSpPr>
          <p:spPr>
            <a:xfrm>
              <a:off x="5510523" y="2488304"/>
              <a:ext cx="2727116" cy="131792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Married to</a:t>
              </a:r>
              <a:r>
                <a:rPr lang="en-US" dirty="0"/>
                <a:t>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8094FD-72E8-A24B-96C2-174AA65A1FEB}"/>
                </a:ext>
              </a:extLst>
            </p:cNvPr>
            <p:cNvCxnSpPr>
              <a:cxnSpLocks/>
            </p:cNvCxnSpPr>
            <p:nvPr/>
          </p:nvCxnSpPr>
          <p:spPr>
            <a:xfrm>
              <a:off x="3421604" y="2963460"/>
              <a:ext cx="2492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FFF65-24AE-5643-E60E-7DCC36ED0BA5}"/>
                </a:ext>
              </a:extLst>
            </p:cNvPr>
            <p:cNvSpPr/>
            <p:nvPr/>
          </p:nvSpPr>
          <p:spPr>
            <a:xfrm>
              <a:off x="1897218" y="2876526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Person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3831C1-8BE5-6CAA-8514-43BC5A81BCC6}"/>
                </a:ext>
              </a:extLst>
            </p:cNvPr>
            <p:cNvSpPr/>
            <p:nvPr/>
          </p:nvSpPr>
          <p:spPr>
            <a:xfrm>
              <a:off x="1092255" y="2007675"/>
              <a:ext cx="1223241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P_id</a:t>
              </a:r>
              <a:endParaRPr lang="en-US" sz="2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CDB544B-EEB0-87A4-DF44-71D44DA39901}"/>
                </a:ext>
              </a:extLst>
            </p:cNvPr>
            <p:cNvSpPr/>
            <p:nvPr/>
          </p:nvSpPr>
          <p:spPr>
            <a:xfrm>
              <a:off x="977287" y="4016080"/>
              <a:ext cx="1708970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address 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5B709D-9F26-670C-7F06-9960FF937322}"/>
                </a:ext>
              </a:extLst>
            </p:cNvPr>
            <p:cNvCxnSpPr>
              <a:cxnSpLocks/>
            </p:cNvCxnSpPr>
            <p:nvPr/>
          </p:nvCxnSpPr>
          <p:spPr>
            <a:xfrm>
              <a:off x="1382147" y="2488304"/>
              <a:ext cx="6236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DAFC6E-507B-6DAE-EF6B-40877E7D46EA}"/>
                </a:ext>
              </a:extLst>
            </p:cNvPr>
            <p:cNvSpPr/>
            <p:nvPr/>
          </p:nvSpPr>
          <p:spPr>
            <a:xfrm>
              <a:off x="2943126" y="4042126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6D3E5F9-1F0F-15E6-67F9-05107400F39B}"/>
                </a:ext>
              </a:extLst>
            </p:cNvPr>
            <p:cNvSpPr/>
            <p:nvPr/>
          </p:nvSpPr>
          <p:spPr>
            <a:xfrm>
              <a:off x="2728737" y="1984450"/>
              <a:ext cx="1385734" cy="585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FEF7DE-7EFB-1186-8BDE-6F43B6A4A72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1703876" y="2580967"/>
              <a:ext cx="1030980" cy="284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252510-B3F8-9DDF-A721-17CF19D74168}"/>
                </a:ext>
              </a:extLst>
            </p:cNvPr>
            <p:cNvCxnSpPr>
              <a:cxnSpLocks/>
              <a:stCxn id="13" idx="0"/>
              <a:endCxn id="18" idx="4"/>
            </p:cNvCxnSpPr>
            <p:nvPr/>
          </p:nvCxnSpPr>
          <p:spPr>
            <a:xfrm flipV="1">
              <a:off x="2686257" y="2569745"/>
              <a:ext cx="735347" cy="3067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B7942D-A69E-C58D-90DC-1AB34F73C7D6}"/>
                </a:ext>
              </a:extLst>
            </p:cNvPr>
            <p:cNvCxnSpPr>
              <a:cxnSpLocks/>
              <a:stCxn id="17" idx="0"/>
              <a:endCxn id="13" idx="2"/>
            </p:cNvCxnSpPr>
            <p:nvPr/>
          </p:nvCxnSpPr>
          <p:spPr>
            <a:xfrm flipH="1" flipV="1">
              <a:off x="2686257" y="3510706"/>
              <a:ext cx="949736" cy="531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BFCAF7-722B-8512-2EEC-C5F688198BE7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1831772" y="3510706"/>
              <a:ext cx="854485" cy="505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53CEBE-1FA7-2BC1-8398-7B0ABB9D0063}"/>
                </a:ext>
              </a:extLst>
            </p:cNvPr>
            <p:cNvCxnSpPr>
              <a:cxnSpLocks/>
            </p:cNvCxnSpPr>
            <p:nvPr/>
          </p:nvCxnSpPr>
          <p:spPr>
            <a:xfrm>
              <a:off x="3475296" y="3388705"/>
              <a:ext cx="2492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BFC681-5F99-CA76-E2A8-C420AB43E46C}"/>
                </a:ext>
              </a:extLst>
            </p:cNvPr>
            <p:cNvSpPr txBox="1"/>
            <p:nvPr/>
          </p:nvSpPr>
          <p:spPr>
            <a:xfrm>
              <a:off x="4391182" y="2622085"/>
              <a:ext cx="670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9F7C24-57E0-7898-CFD3-2A9A5BE0A820}"/>
                </a:ext>
              </a:extLst>
            </p:cNvPr>
            <p:cNvSpPr txBox="1"/>
            <p:nvPr/>
          </p:nvSpPr>
          <p:spPr>
            <a:xfrm>
              <a:off x="4495142" y="3510706"/>
              <a:ext cx="670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49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697"/>
            <a:ext cx="10515600" cy="6371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b. One to many (1:M) unary relationship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, An employee may manage many employees but an employee is managed by only one employee.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C74BB3-3C32-1C3E-6072-C933194C4FFB}"/>
              </a:ext>
            </a:extLst>
          </p:cNvPr>
          <p:cNvGrpSpPr/>
          <p:nvPr/>
        </p:nvGrpSpPr>
        <p:grpSpPr>
          <a:xfrm>
            <a:off x="2465824" y="2511723"/>
            <a:ext cx="7260352" cy="2630968"/>
            <a:chOff x="977287" y="1984450"/>
            <a:chExt cx="7260352" cy="2630968"/>
          </a:xfrm>
        </p:grpSpPr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BB6E2795-676F-78E0-CEA7-73ECFD6C5A6E}"/>
                </a:ext>
              </a:extLst>
            </p:cNvPr>
            <p:cNvSpPr/>
            <p:nvPr/>
          </p:nvSpPr>
          <p:spPr>
            <a:xfrm>
              <a:off x="5510523" y="2488304"/>
              <a:ext cx="2727116" cy="131792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manages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8094FD-72E8-A24B-96C2-174AA65A1FEB}"/>
                </a:ext>
              </a:extLst>
            </p:cNvPr>
            <p:cNvCxnSpPr>
              <a:cxnSpLocks/>
            </p:cNvCxnSpPr>
            <p:nvPr/>
          </p:nvCxnSpPr>
          <p:spPr>
            <a:xfrm>
              <a:off x="3421604" y="2963460"/>
              <a:ext cx="2492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FFF65-24AE-5643-E60E-7DCC36ED0BA5}"/>
                </a:ext>
              </a:extLst>
            </p:cNvPr>
            <p:cNvSpPr/>
            <p:nvPr/>
          </p:nvSpPr>
          <p:spPr>
            <a:xfrm>
              <a:off x="1897218" y="2876526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Employee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3831C1-8BE5-6CAA-8514-43BC5A81BCC6}"/>
                </a:ext>
              </a:extLst>
            </p:cNvPr>
            <p:cNvSpPr/>
            <p:nvPr/>
          </p:nvSpPr>
          <p:spPr>
            <a:xfrm>
              <a:off x="1092255" y="2007675"/>
              <a:ext cx="1061009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E_id</a:t>
              </a:r>
              <a:endParaRPr lang="en-US" sz="2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CDB544B-EEB0-87A4-DF44-71D44DA39901}"/>
                </a:ext>
              </a:extLst>
            </p:cNvPr>
            <p:cNvSpPr/>
            <p:nvPr/>
          </p:nvSpPr>
          <p:spPr>
            <a:xfrm>
              <a:off x="977287" y="4016080"/>
              <a:ext cx="1708970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address 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5B709D-9F26-670C-7F06-9960FF937322}"/>
                </a:ext>
              </a:extLst>
            </p:cNvPr>
            <p:cNvCxnSpPr>
              <a:cxnSpLocks/>
            </p:cNvCxnSpPr>
            <p:nvPr/>
          </p:nvCxnSpPr>
          <p:spPr>
            <a:xfrm>
              <a:off x="1316701" y="2488304"/>
              <a:ext cx="515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DAFC6E-507B-6DAE-EF6B-40877E7D46EA}"/>
                </a:ext>
              </a:extLst>
            </p:cNvPr>
            <p:cNvSpPr/>
            <p:nvPr/>
          </p:nvSpPr>
          <p:spPr>
            <a:xfrm>
              <a:off x="2943126" y="4042126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6D3E5F9-1F0F-15E6-67F9-05107400F39B}"/>
                </a:ext>
              </a:extLst>
            </p:cNvPr>
            <p:cNvSpPr/>
            <p:nvPr/>
          </p:nvSpPr>
          <p:spPr>
            <a:xfrm>
              <a:off x="2728737" y="1984450"/>
              <a:ext cx="1385734" cy="585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FEF7DE-7EFB-1186-8BDE-6F43B6A4A72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1622760" y="2580967"/>
              <a:ext cx="1112096" cy="284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252510-B3F8-9DDF-A721-17CF19D74168}"/>
                </a:ext>
              </a:extLst>
            </p:cNvPr>
            <p:cNvCxnSpPr>
              <a:cxnSpLocks/>
              <a:stCxn id="13" idx="0"/>
              <a:endCxn id="18" idx="4"/>
            </p:cNvCxnSpPr>
            <p:nvPr/>
          </p:nvCxnSpPr>
          <p:spPr>
            <a:xfrm flipV="1">
              <a:off x="2686257" y="2569745"/>
              <a:ext cx="735347" cy="3067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B7942D-A69E-C58D-90DC-1AB34F73C7D6}"/>
                </a:ext>
              </a:extLst>
            </p:cNvPr>
            <p:cNvCxnSpPr>
              <a:cxnSpLocks/>
              <a:stCxn id="17" idx="0"/>
              <a:endCxn id="13" idx="2"/>
            </p:cNvCxnSpPr>
            <p:nvPr/>
          </p:nvCxnSpPr>
          <p:spPr>
            <a:xfrm flipH="1" flipV="1">
              <a:off x="2686257" y="3510706"/>
              <a:ext cx="949736" cy="531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BFCAF7-722B-8512-2EEC-C5F688198BE7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1831772" y="3510706"/>
              <a:ext cx="854485" cy="5053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53CEBE-1FA7-2BC1-8398-7B0ABB9D0063}"/>
                </a:ext>
              </a:extLst>
            </p:cNvPr>
            <p:cNvCxnSpPr>
              <a:cxnSpLocks/>
            </p:cNvCxnSpPr>
            <p:nvPr/>
          </p:nvCxnSpPr>
          <p:spPr>
            <a:xfrm>
              <a:off x="3475296" y="3388705"/>
              <a:ext cx="2492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BFC681-5F99-CA76-E2A8-C420AB43E46C}"/>
                </a:ext>
              </a:extLst>
            </p:cNvPr>
            <p:cNvSpPr txBox="1"/>
            <p:nvPr/>
          </p:nvSpPr>
          <p:spPr>
            <a:xfrm>
              <a:off x="4391182" y="2622085"/>
              <a:ext cx="670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9F7C24-57E0-7898-CFD3-2A9A5BE0A820}"/>
                </a:ext>
              </a:extLst>
            </p:cNvPr>
            <p:cNvSpPr txBox="1"/>
            <p:nvPr/>
          </p:nvSpPr>
          <p:spPr>
            <a:xfrm>
              <a:off x="4495142" y="3510706"/>
              <a:ext cx="670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86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697"/>
            <a:ext cx="10515600" cy="6371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c. Many to many (M: N) unary relationship</a:t>
            </a:r>
          </a:p>
          <a:p>
            <a:r>
              <a:rPr lang="en-US" dirty="0"/>
              <a:t>A subject may have many other subjects as prerequisites and each subject may be a prerequisite to many other subjects.</a:t>
            </a:r>
          </a:p>
          <a:p>
            <a:r>
              <a:rPr lang="en-US" dirty="0"/>
              <a:t>Programming language subject may have C, C++, java, python</a:t>
            </a:r>
          </a:p>
          <a:p>
            <a:r>
              <a:rPr lang="en-US" dirty="0"/>
              <a:t>Novel subject may have many genres romantic, thriller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C74BB3-3C32-1C3E-6072-C933194C4FFB}"/>
              </a:ext>
            </a:extLst>
          </p:cNvPr>
          <p:cNvGrpSpPr/>
          <p:nvPr/>
        </p:nvGrpSpPr>
        <p:grpSpPr>
          <a:xfrm>
            <a:off x="1577616" y="3660719"/>
            <a:ext cx="8800793" cy="2843319"/>
            <a:chOff x="373754" y="1984450"/>
            <a:chExt cx="8800793" cy="2843319"/>
          </a:xfrm>
        </p:grpSpPr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BB6E2795-676F-78E0-CEA7-73ECFD6C5A6E}"/>
                </a:ext>
              </a:extLst>
            </p:cNvPr>
            <p:cNvSpPr/>
            <p:nvPr/>
          </p:nvSpPr>
          <p:spPr>
            <a:xfrm>
              <a:off x="5510523" y="2488304"/>
              <a:ext cx="3664024" cy="131792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Is prerequisites for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8094FD-72E8-A24B-96C2-174AA65A1FEB}"/>
                </a:ext>
              </a:extLst>
            </p:cNvPr>
            <p:cNvCxnSpPr>
              <a:cxnSpLocks/>
            </p:cNvCxnSpPr>
            <p:nvPr/>
          </p:nvCxnSpPr>
          <p:spPr>
            <a:xfrm>
              <a:off x="3421604" y="2963460"/>
              <a:ext cx="2492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FFF65-24AE-5643-E60E-7DCC36ED0BA5}"/>
                </a:ext>
              </a:extLst>
            </p:cNvPr>
            <p:cNvSpPr/>
            <p:nvPr/>
          </p:nvSpPr>
          <p:spPr>
            <a:xfrm>
              <a:off x="1897218" y="2876526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Subject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3831C1-8BE5-6CAA-8514-43BC5A81BCC6}"/>
                </a:ext>
              </a:extLst>
            </p:cNvPr>
            <p:cNvSpPr/>
            <p:nvPr/>
          </p:nvSpPr>
          <p:spPr>
            <a:xfrm>
              <a:off x="1092255" y="2007675"/>
              <a:ext cx="1061009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CDB544B-EEB0-87A4-DF44-71D44DA39901}"/>
                </a:ext>
              </a:extLst>
            </p:cNvPr>
            <p:cNvSpPr/>
            <p:nvPr/>
          </p:nvSpPr>
          <p:spPr>
            <a:xfrm>
              <a:off x="373754" y="3970264"/>
              <a:ext cx="2498009" cy="8575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Published date  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5B709D-9F26-670C-7F06-9960FF937322}"/>
                </a:ext>
              </a:extLst>
            </p:cNvPr>
            <p:cNvCxnSpPr>
              <a:cxnSpLocks/>
            </p:cNvCxnSpPr>
            <p:nvPr/>
          </p:nvCxnSpPr>
          <p:spPr>
            <a:xfrm>
              <a:off x="1316701" y="2488304"/>
              <a:ext cx="515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DAFC6E-507B-6DAE-EF6B-40877E7D46EA}"/>
                </a:ext>
              </a:extLst>
            </p:cNvPr>
            <p:cNvSpPr/>
            <p:nvPr/>
          </p:nvSpPr>
          <p:spPr>
            <a:xfrm>
              <a:off x="3029385" y="3970136"/>
              <a:ext cx="1578078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author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6D3E5F9-1F0F-15E6-67F9-05107400F39B}"/>
                </a:ext>
              </a:extLst>
            </p:cNvPr>
            <p:cNvSpPr/>
            <p:nvPr/>
          </p:nvSpPr>
          <p:spPr>
            <a:xfrm>
              <a:off x="2728737" y="1984450"/>
              <a:ext cx="1385734" cy="5852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FEF7DE-7EFB-1186-8BDE-6F43B6A4A72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1622760" y="2580967"/>
              <a:ext cx="1112096" cy="284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252510-B3F8-9DDF-A721-17CF19D74168}"/>
                </a:ext>
              </a:extLst>
            </p:cNvPr>
            <p:cNvCxnSpPr>
              <a:cxnSpLocks/>
              <a:stCxn id="13" idx="0"/>
              <a:endCxn id="18" idx="4"/>
            </p:cNvCxnSpPr>
            <p:nvPr/>
          </p:nvCxnSpPr>
          <p:spPr>
            <a:xfrm flipV="1">
              <a:off x="2686257" y="2569745"/>
              <a:ext cx="735347" cy="3067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B7942D-A69E-C58D-90DC-1AB34F73C7D6}"/>
                </a:ext>
              </a:extLst>
            </p:cNvPr>
            <p:cNvCxnSpPr>
              <a:cxnSpLocks/>
              <a:stCxn id="17" idx="0"/>
              <a:endCxn id="13" idx="2"/>
            </p:cNvCxnSpPr>
            <p:nvPr/>
          </p:nvCxnSpPr>
          <p:spPr>
            <a:xfrm flipH="1" flipV="1">
              <a:off x="2686257" y="3510706"/>
              <a:ext cx="1132167" cy="459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BFCAF7-722B-8512-2EEC-C5F688198BE7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1622759" y="3510706"/>
              <a:ext cx="1063498" cy="459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53CEBE-1FA7-2BC1-8398-7B0ABB9D0063}"/>
                </a:ext>
              </a:extLst>
            </p:cNvPr>
            <p:cNvCxnSpPr>
              <a:cxnSpLocks/>
            </p:cNvCxnSpPr>
            <p:nvPr/>
          </p:nvCxnSpPr>
          <p:spPr>
            <a:xfrm>
              <a:off x="3475296" y="3388705"/>
              <a:ext cx="2492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BFC681-5F99-CA76-E2A8-C420AB43E46C}"/>
                </a:ext>
              </a:extLst>
            </p:cNvPr>
            <p:cNvSpPr txBox="1"/>
            <p:nvPr/>
          </p:nvSpPr>
          <p:spPr>
            <a:xfrm>
              <a:off x="4391182" y="2622085"/>
              <a:ext cx="670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9F7C24-57E0-7898-CFD3-2A9A5BE0A820}"/>
                </a:ext>
              </a:extLst>
            </p:cNvPr>
            <p:cNvSpPr txBox="1"/>
            <p:nvPr/>
          </p:nvSpPr>
          <p:spPr>
            <a:xfrm>
              <a:off x="4535937" y="3436896"/>
              <a:ext cx="670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58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67" y="535065"/>
            <a:ext cx="10886768" cy="6371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Binary relationship</a:t>
            </a:r>
          </a:p>
          <a:p>
            <a:r>
              <a:rPr lang="en-US" dirty="0"/>
              <a:t>are </a:t>
            </a:r>
            <a:r>
              <a:rPr lang="en-US" b="1" dirty="0"/>
              <a:t>two entities </a:t>
            </a:r>
            <a:r>
              <a:rPr lang="en-US" dirty="0"/>
              <a:t>set participating in a relation</a:t>
            </a:r>
          </a:p>
          <a:p>
            <a:r>
              <a:rPr lang="en-US" dirty="0" err="1"/>
              <a:t>eg</a:t>
            </a:r>
            <a:r>
              <a:rPr lang="en-US" dirty="0"/>
              <a:t>, Student is enrolled in Course.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08DDEF-0090-64D3-C3F1-0B40F4C07581}"/>
              </a:ext>
            </a:extLst>
          </p:cNvPr>
          <p:cNvGrpSpPr/>
          <p:nvPr/>
        </p:nvGrpSpPr>
        <p:grpSpPr>
          <a:xfrm>
            <a:off x="1310148" y="2912791"/>
            <a:ext cx="9571703" cy="2527466"/>
            <a:chOff x="1825113" y="3104520"/>
            <a:chExt cx="9571703" cy="25274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F2C34C-4824-2BA5-81E6-E7320B5080AE}"/>
                </a:ext>
              </a:extLst>
            </p:cNvPr>
            <p:cNvSpPr/>
            <p:nvPr/>
          </p:nvSpPr>
          <p:spPr>
            <a:xfrm>
              <a:off x="2876549" y="3973371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D9FC1B-C26B-CC5B-23C9-B33E035AF42E}"/>
                </a:ext>
              </a:extLst>
            </p:cNvPr>
            <p:cNvSpPr/>
            <p:nvPr/>
          </p:nvSpPr>
          <p:spPr>
            <a:xfrm>
              <a:off x="2071587" y="3104520"/>
              <a:ext cx="1020196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S-id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CD01EE-C9D5-2F13-483E-BE14F44EF19E}"/>
                </a:ext>
              </a:extLst>
            </p:cNvPr>
            <p:cNvSpPr/>
            <p:nvPr/>
          </p:nvSpPr>
          <p:spPr>
            <a:xfrm>
              <a:off x="3760839" y="5058694"/>
              <a:ext cx="1708970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address 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039A5C-58B8-AE98-0EEE-121A6E37F454}"/>
                </a:ext>
              </a:extLst>
            </p:cNvPr>
            <p:cNvCxnSpPr>
              <a:cxnSpLocks/>
            </p:cNvCxnSpPr>
            <p:nvPr/>
          </p:nvCxnSpPr>
          <p:spPr>
            <a:xfrm>
              <a:off x="2260444" y="3506982"/>
              <a:ext cx="515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97B5FE-33D4-2E5E-6EF1-E3CB378BCED0}"/>
                </a:ext>
              </a:extLst>
            </p:cNvPr>
            <p:cNvSpPr/>
            <p:nvPr/>
          </p:nvSpPr>
          <p:spPr>
            <a:xfrm>
              <a:off x="1825113" y="5058694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C8F40D-6BAC-23F7-D50B-A4399EDAD1BB}"/>
                </a:ext>
              </a:extLst>
            </p:cNvPr>
            <p:cNvSpPr/>
            <p:nvPr/>
          </p:nvSpPr>
          <p:spPr>
            <a:xfrm>
              <a:off x="4149827" y="3178578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E6C56B-B603-5B64-E6B0-4D3BD8AD038D}"/>
                </a:ext>
              </a:extLst>
            </p:cNvPr>
            <p:cNvCxnSpPr>
              <a:cxnSpLocks/>
            </p:cNvCxnSpPr>
            <p:nvPr/>
          </p:nvCxnSpPr>
          <p:spPr>
            <a:xfrm>
              <a:off x="2505997" y="3737599"/>
              <a:ext cx="1208190" cy="224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F57C79-7CC8-3B51-B747-9868E7B6A8A8}"/>
                </a:ext>
              </a:extLst>
            </p:cNvPr>
            <p:cNvCxnSpPr>
              <a:cxnSpLocks/>
              <a:stCxn id="5" idx="0"/>
              <a:endCxn id="12" idx="4"/>
            </p:cNvCxnSpPr>
            <p:nvPr/>
          </p:nvCxnSpPr>
          <p:spPr>
            <a:xfrm flipV="1">
              <a:off x="3665588" y="3751870"/>
              <a:ext cx="1177106" cy="221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89C831-17CE-A6B8-0290-B6920DBD68A9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2517980" y="4607551"/>
              <a:ext cx="1147608" cy="451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8EF129-FC11-D03F-911F-DB01030AC254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3665588" y="4607551"/>
              <a:ext cx="949736" cy="451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422900-800C-0A2E-590A-965ABD81B5D0}"/>
                </a:ext>
              </a:extLst>
            </p:cNvPr>
            <p:cNvSpPr/>
            <p:nvPr/>
          </p:nvSpPr>
          <p:spPr>
            <a:xfrm>
              <a:off x="8737804" y="3973371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  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175B67-6B78-E602-DB04-9784FAC7D64C}"/>
                </a:ext>
              </a:extLst>
            </p:cNvPr>
            <p:cNvSpPr/>
            <p:nvPr/>
          </p:nvSpPr>
          <p:spPr>
            <a:xfrm>
              <a:off x="7932841" y="3104520"/>
              <a:ext cx="1020197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C-id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1F7174-7ED6-534E-C7F6-1ED834C404D6}"/>
                </a:ext>
              </a:extLst>
            </p:cNvPr>
            <p:cNvCxnSpPr>
              <a:cxnSpLocks/>
            </p:cNvCxnSpPr>
            <p:nvPr/>
          </p:nvCxnSpPr>
          <p:spPr>
            <a:xfrm>
              <a:off x="8222733" y="3506982"/>
              <a:ext cx="515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A97A03-1525-B82F-3FD6-EFE2E3D4155B}"/>
                </a:ext>
              </a:extLst>
            </p:cNvPr>
            <p:cNvSpPr/>
            <p:nvPr/>
          </p:nvSpPr>
          <p:spPr>
            <a:xfrm>
              <a:off x="8489333" y="5055166"/>
              <a:ext cx="1996769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Credit_hr</a:t>
              </a:r>
              <a:endParaRPr lang="en-US" sz="24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3F2544-0566-54C7-9F9E-C5CDE749BBC2}"/>
                </a:ext>
              </a:extLst>
            </p:cNvPr>
            <p:cNvSpPr/>
            <p:nvPr/>
          </p:nvSpPr>
          <p:spPr>
            <a:xfrm>
              <a:off x="10011082" y="3178578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ABC45C-8BC8-A257-71BF-2A5BDCE393C6}"/>
                </a:ext>
              </a:extLst>
            </p:cNvPr>
            <p:cNvCxnSpPr>
              <a:cxnSpLocks/>
            </p:cNvCxnSpPr>
            <p:nvPr/>
          </p:nvCxnSpPr>
          <p:spPr>
            <a:xfrm>
              <a:off x="8367252" y="3737599"/>
              <a:ext cx="1208190" cy="224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A81C330-1DB4-F410-E6BD-D4517BC95B0B}"/>
                </a:ext>
              </a:extLst>
            </p:cNvPr>
            <p:cNvCxnSpPr>
              <a:cxnSpLocks/>
              <a:stCxn id="27" idx="0"/>
              <a:endCxn id="31" idx="4"/>
            </p:cNvCxnSpPr>
            <p:nvPr/>
          </p:nvCxnSpPr>
          <p:spPr>
            <a:xfrm flipV="1">
              <a:off x="9526843" y="3751870"/>
              <a:ext cx="1177106" cy="221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F08BED-1750-FD3F-8F32-29C8B060E151}"/>
                </a:ext>
              </a:extLst>
            </p:cNvPr>
            <p:cNvCxnSpPr>
              <a:cxnSpLocks/>
              <a:stCxn id="30" idx="0"/>
              <a:endCxn id="27" idx="2"/>
            </p:cNvCxnSpPr>
            <p:nvPr/>
          </p:nvCxnSpPr>
          <p:spPr>
            <a:xfrm flipV="1">
              <a:off x="9487718" y="4607551"/>
              <a:ext cx="39125" cy="447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Flowchart: Decision 36">
              <a:extLst>
                <a:ext uri="{FF2B5EF4-FFF2-40B4-BE49-F238E27FC236}">
                  <a16:creationId xmlns:a16="http://schemas.microsoft.com/office/drawing/2014/main" id="{3F2E5DBD-CD06-A837-26D6-4D70EF74813F}"/>
                </a:ext>
              </a:extLst>
            </p:cNvPr>
            <p:cNvSpPr/>
            <p:nvPr/>
          </p:nvSpPr>
          <p:spPr>
            <a:xfrm>
              <a:off x="5365238" y="3825591"/>
              <a:ext cx="2422829" cy="92973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Enrolled</a:t>
              </a:r>
              <a:r>
                <a:rPr lang="en-US" dirty="0"/>
                <a:t> 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1829A2-D79B-D563-7EE9-30F170432286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464202" y="4290461"/>
              <a:ext cx="9010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B47B4E-7CDC-D415-F144-91F559C9AFC5}"/>
                </a:ext>
              </a:extLst>
            </p:cNvPr>
            <p:cNvCxnSpPr>
              <a:cxnSpLocks/>
              <a:stCxn id="37" idx="3"/>
              <a:endCxn id="27" idx="1"/>
            </p:cNvCxnSpPr>
            <p:nvPr/>
          </p:nvCxnSpPr>
          <p:spPr>
            <a:xfrm>
              <a:off x="7788067" y="4290461"/>
              <a:ext cx="9497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43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8AE107-D1C5-EE54-F8E5-80266342E4DF}"/>
              </a:ext>
            </a:extLst>
          </p:cNvPr>
          <p:cNvGrpSpPr/>
          <p:nvPr/>
        </p:nvGrpSpPr>
        <p:grpSpPr>
          <a:xfrm>
            <a:off x="1350347" y="2488092"/>
            <a:ext cx="7778546" cy="929739"/>
            <a:chOff x="1299699" y="907026"/>
            <a:chExt cx="7778546" cy="9297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4AD12C-B7E3-4D70-E4B7-2F042FB8E426}"/>
                </a:ext>
              </a:extLst>
            </p:cNvPr>
            <p:cNvSpPr/>
            <p:nvPr/>
          </p:nvSpPr>
          <p:spPr>
            <a:xfrm>
              <a:off x="1299699" y="1054806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Painter 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259C07-9ED6-CEF8-D495-D8E326A9050A}"/>
                </a:ext>
              </a:extLst>
            </p:cNvPr>
            <p:cNvSpPr/>
            <p:nvPr/>
          </p:nvSpPr>
          <p:spPr>
            <a:xfrm>
              <a:off x="7500167" y="1054806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Paintings   </a:t>
              </a:r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949956AC-7715-25CB-840C-D768CD230F0A}"/>
                </a:ext>
              </a:extLst>
            </p:cNvPr>
            <p:cNvSpPr/>
            <p:nvPr/>
          </p:nvSpPr>
          <p:spPr>
            <a:xfrm>
              <a:off x="3788388" y="907026"/>
              <a:ext cx="2597664" cy="92973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paints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0B4CE9-3507-507F-79EA-A7F9A0A5C38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887352" y="1371896"/>
              <a:ext cx="9010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D1EC7B-4E65-24F1-1B84-F07415CB1B2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6386052" y="1371896"/>
              <a:ext cx="11141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8DA394-093D-615C-31DB-E93529072584}"/>
                </a:ext>
              </a:extLst>
            </p:cNvPr>
            <p:cNvSpPr txBox="1"/>
            <p:nvPr/>
          </p:nvSpPr>
          <p:spPr>
            <a:xfrm>
              <a:off x="3318306" y="1002563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6B053-806E-D899-178D-1EAA1C88CC8D}"/>
                </a:ext>
              </a:extLst>
            </p:cNvPr>
            <p:cNvSpPr txBox="1"/>
            <p:nvPr/>
          </p:nvSpPr>
          <p:spPr>
            <a:xfrm>
              <a:off x="6703281" y="988735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</a:t>
              </a: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A168E1-44F5-75B7-FA4F-8F1EEAE39ECB}"/>
              </a:ext>
            </a:extLst>
          </p:cNvPr>
          <p:cNvGrpSpPr/>
          <p:nvPr/>
        </p:nvGrpSpPr>
        <p:grpSpPr>
          <a:xfrm>
            <a:off x="1452099" y="1059426"/>
            <a:ext cx="7778546" cy="929739"/>
            <a:chOff x="1299699" y="907026"/>
            <a:chExt cx="7778546" cy="92973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03C3D2B-D4FC-B5AD-6CF4-8D71B955AB73}"/>
                </a:ext>
              </a:extLst>
            </p:cNvPr>
            <p:cNvSpPr/>
            <p:nvPr/>
          </p:nvSpPr>
          <p:spPr>
            <a:xfrm>
              <a:off x="1299699" y="1054806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Employee 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BDF116-E75C-39B5-1D64-0CCB0D7EB526}"/>
                </a:ext>
              </a:extLst>
            </p:cNvPr>
            <p:cNvSpPr/>
            <p:nvPr/>
          </p:nvSpPr>
          <p:spPr>
            <a:xfrm>
              <a:off x="7500167" y="1054806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Store   </a:t>
              </a:r>
            </a:p>
          </p:txBody>
        </p:sp>
        <p:sp>
          <p:nvSpPr>
            <p:cNvPr id="52" name="Flowchart: Decision 51">
              <a:extLst>
                <a:ext uri="{FF2B5EF4-FFF2-40B4-BE49-F238E27FC236}">
                  <a16:creationId xmlns:a16="http://schemas.microsoft.com/office/drawing/2014/main" id="{23869401-47D1-2CE5-B7BB-88DA06DB6B68}"/>
                </a:ext>
              </a:extLst>
            </p:cNvPr>
            <p:cNvSpPr/>
            <p:nvPr/>
          </p:nvSpPr>
          <p:spPr>
            <a:xfrm>
              <a:off x="3788388" y="907026"/>
              <a:ext cx="2597664" cy="92973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manages</a:t>
              </a:r>
              <a:endParaRPr lang="en-US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19BDBC-E386-63FC-28E1-BFD93F3BEED1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2887352" y="1371896"/>
              <a:ext cx="9010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B00E4A3-172A-A748-660F-C75E41D37784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>
              <a:off x="6386052" y="1371896"/>
              <a:ext cx="11141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9FC13B-4FFB-E361-3407-6F8EED7DE6C0}"/>
                </a:ext>
              </a:extLst>
            </p:cNvPr>
            <p:cNvSpPr txBox="1"/>
            <p:nvPr/>
          </p:nvSpPr>
          <p:spPr>
            <a:xfrm>
              <a:off x="3318306" y="1002563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784639-672E-5781-87E6-1DB7B16BC0C8}"/>
                </a:ext>
              </a:extLst>
            </p:cNvPr>
            <p:cNvSpPr txBox="1"/>
            <p:nvPr/>
          </p:nvSpPr>
          <p:spPr>
            <a:xfrm>
              <a:off x="6703281" y="988735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2BAAAE-4EE1-8D88-1711-3D276CB725A2}"/>
              </a:ext>
            </a:extLst>
          </p:cNvPr>
          <p:cNvGrpSpPr/>
          <p:nvPr/>
        </p:nvGrpSpPr>
        <p:grpSpPr>
          <a:xfrm>
            <a:off x="1452099" y="4004022"/>
            <a:ext cx="7778546" cy="929739"/>
            <a:chOff x="1299699" y="907026"/>
            <a:chExt cx="7778546" cy="9297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671EAC-EBD2-1027-CC98-47B50A5011A0}"/>
                </a:ext>
              </a:extLst>
            </p:cNvPr>
            <p:cNvSpPr/>
            <p:nvPr/>
          </p:nvSpPr>
          <p:spPr>
            <a:xfrm>
              <a:off x="1299699" y="1054806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81869BD-D3F6-5422-972F-28C387683353}"/>
                </a:ext>
              </a:extLst>
            </p:cNvPr>
            <p:cNvSpPr/>
            <p:nvPr/>
          </p:nvSpPr>
          <p:spPr>
            <a:xfrm>
              <a:off x="7500167" y="1054806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Skills    </a:t>
              </a:r>
            </a:p>
          </p:txBody>
        </p:sp>
        <p:sp>
          <p:nvSpPr>
            <p:cNvPr id="60" name="Flowchart: Decision 59">
              <a:extLst>
                <a:ext uri="{FF2B5EF4-FFF2-40B4-BE49-F238E27FC236}">
                  <a16:creationId xmlns:a16="http://schemas.microsoft.com/office/drawing/2014/main" id="{F1EF2C27-E645-696C-0252-F8A9596251D0}"/>
                </a:ext>
              </a:extLst>
            </p:cNvPr>
            <p:cNvSpPr/>
            <p:nvPr/>
          </p:nvSpPr>
          <p:spPr>
            <a:xfrm>
              <a:off x="3788388" y="907026"/>
              <a:ext cx="2597664" cy="92973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learns</a:t>
              </a:r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AFACB5-0C36-2207-63A1-2304C0F0D10F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2887352" y="1371896"/>
              <a:ext cx="9010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E8E6102-7199-0A8E-6F14-274074531F8A}"/>
                </a:ext>
              </a:extLst>
            </p:cNvPr>
            <p:cNvCxnSpPr>
              <a:cxnSpLocks/>
              <a:stCxn id="60" idx="3"/>
              <a:endCxn id="59" idx="1"/>
            </p:cNvCxnSpPr>
            <p:nvPr/>
          </p:nvCxnSpPr>
          <p:spPr>
            <a:xfrm>
              <a:off x="6386052" y="1371896"/>
              <a:ext cx="11141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4D348E-3886-D011-1CD2-1B54BFC43DEE}"/>
                </a:ext>
              </a:extLst>
            </p:cNvPr>
            <p:cNvSpPr txBox="1"/>
            <p:nvPr/>
          </p:nvSpPr>
          <p:spPr>
            <a:xfrm>
              <a:off x="3318306" y="1002563"/>
              <a:ext cx="47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34746E-73FA-4CAE-EE3A-9FD3C8CA084C}"/>
                </a:ext>
              </a:extLst>
            </p:cNvPr>
            <p:cNvSpPr txBox="1"/>
            <p:nvPr/>
          </p:nvSpPr>
          <p:spPr>
            <a:xfrm>
              <a:off x="6703281" y="988735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76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67" y="136525"/>
            <a:ext cx="10886768" cy="676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N-</a:t>
            </a:r>
            <a:r>
              <a:rPr lang="en-US" b="1" dirty="0" err="1"/>
              <a:t>ary</a:t>
            </a:r>
            <a:r>
              <a:rPr lang="en-US" b="1" dirty="0"/>
              <a:t> relationship</a:t>
            </a:r>
          </a:p>
          <a:p>
            <a:r>
              <a:rPr lang="en-US" dirty="0"/>
              <a:t>are </a:t>
            </a:r>
            <a:r>
              <a:rPr lang="en-US" b="1" dirty="0"/>
              <a:t>n entities set </a:t>
            </a:r>
            <a:r>
              <a:rPr lang="en-US" dirty="0"/>
              <a:t>participating in a </a:t>
            </a:r>
            <a:r>
              <a:rPr lang="en-US" b="1" dirty="0"/>
              <a:t>relation</a:t>
            </a:r>
            <a:endParaRPr lang="en-US" dirty="0"/>
          </a:p>
          <a:p>
            <a:r>
              <a:rPr lang="en-US" dirty="0"/>
              <a:t>If n=1 then it is called unary relationship, if n-2 then it is called binary relationship. </a:t>
            </a:r>
          </a:p>
          <a:p>
            <a:r>
              <a:rPr lang="en-US" dirty="0"/>
              <a:t>Generally in N-</a:t>
            </a:r>
            <a:r>
              <a:rPr lang="en-US" dirty="0" err="1"/>
              <a:t>ary</a:t>
            </a:r>
            <a:r>
              <a:rPr lang="en-US" dirty="0"/>
              <a:t> relationship there are more than two entities participating with a single relationship i.e. </a:t>
            </a:r>
            <a:r>
              <a:rPr lang="en-US" b="1" dirty="0"/>
              <a:t>n &gt;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8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D6C581-4FCA-7596-D599-07C2EEF852B5}"/>
              </a:ext>
            </a:extLst>
          </p:cNvPr>
          <p:cNvGrpSpPr/>
          <p:nvPr/>
        </p:nvGrpSpPr>
        <p:grpSpPr>
          <a:xfrm>
            <a:off x="1015180" y="947213"/>
            <a:ext cx="10001865" cy="4556103"/>
            <a:chOff x="1015180" y="947213"/>
            <a:chExt cx="10001865" cy="45561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F2C34C-4824-2BA5-81E6-E7320B5080AE}"/>
                </a:ext>
              </a:extLst>
            </p:cNvPr>
            <p:cNvSpPr/>
            <p:nvPr/>
          </p:nvSpPr>
          <p:spPr>
            <a:xfrm>
              <a:off x="2066616" y="1862831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D9FC1B-C26B-CC5B-23C9-B33E035AF42E}"/>
                </a:ext>
              </a:extLst>
            </p:cNvPr>
            <p:cNvSpPr/>
            <p:nvPr/>
          </p:nvSpPr>
          <p:spPr>
            <a:xfrm>
              <a:off x="1370016" y="947213"/>
              <a:ext cx="1020196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S-id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CD01EE-C9D5-2F13-483E-BE14F44EF19E}"/>
                </a:ext>
              </a:extLst>
            </p:cNvPr>
            <p:cNvSpPr/>
            <p:nvPr/>
          </p:nvSpPr>
          <p:spPr>
            <a:xfrm>
              <a:off x="2950906" y="2948154"/>
              <a:ext cx="1708970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address 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039A5C-58B8-AE98-0EEE-121A6E37F454}"/>
                </a:ext>
              </a:extLst>
            </p:cNvPr>
            <p:cNvCxnSpPr>
              <a:cxnSpLocks/>
            </p:cNvCxnSpPr>
            <p:nvPr/>
          </p:nvCxnSpPr>
          <p:spPr>
            <a:xfrm>
              <a:off x="1551545" y="1396442"/>
              <a:ext cx="515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97B5FE-33D4-2E5E-6EF1-E3CB378BCED0}"/>
                </a:ext>
              </a:extLst>
            </p:cNvPr>
            <p:cNvSpPr/>
            <p:nvPr/>
          </p:nvSpPr>
          <p:spPr>
            <a:xfrm>
              <a:off x="1015180" y="2948154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C8F40D-6BAC-23F7-D50B-A4399EDAD1BB}"/>
                </a:ext>
              </a:extLst>
            </p:cNvPr>
            <p:cNvSpPr/>
            <p:nvPr/>
          </p:nvSpPr>
          <p:spPr>
            <a:xfrm>
              <a:off x="3023626" y="947213"/>
              <a:ext cx="1729199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S_Name</a:t>
              </a:r>
              <a:r>
                <a:rPr lang="en-US" sz="2400" dirty="0"/>
                <a:t> 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E6C56B-B603-5B64-E6B0-4D3BD8AD038D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1880114" y="1520505"/>
              <a:ext cx="1024140" cy="331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F57C79-7CC8-3B51-B747-9868E7B6A8A8}"/>
                </a:ext>
              </a:extLst>
            </p:cNvPr>
            <p:cNvCxnSpPr>
              <a:cxnSpLocks/>
              <a:stCxn id="5" idx="0"/>
              <a:endCxn id="12" idx="4"/>
            </p:cNvCxnSpPr>
            <p:nvPr/>
          </p:nvCxnSpPr>
          <p:spPr>
            <a:xfrm flipV="1">
              <a:off x="2855655" y="1520505"/>
              <a:ext cx="1032571" cy="342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89C831-17CE-A6B8-0290-B6920DBD68A9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708047" y="2497011"/>
              <a:ext cx="1147608" cy="451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8EF129-FC11-D03F-911F-DB01030AC254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2855655" y="2497011"/>
              <a:ext cx="949736" cy="451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422900-800C-0A2E-590A-965ABD81B5D0}"/>
                </a:ext>
              </a:extLst>
            </p:cNvPr>
            <p:cNvSpPr/>
            <p:nvPr/>
          </p:nvSpPr>
          <p:spPr>
            <a:xfrm>
              <a:off x="7927871" y="1862831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  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175B67-6B78-E602-DB04-9784FAC7D64C}"/>
                </a:ext>
              </a:extLst>
            </p:cNvPr>
            <p:cNvSpPr/>
            <p:nvPr/>
          </p:nvSpPr>
          <p:spPr>
            <a:xfrm>
              <a:off x="7122908" y="993980"/>
              <a:ext cx="1020197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C-id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1F7174-7ED6-534E-C7F6-1ED834C404D6}"/>
                </a:ext>
              </a:extLst>
            </p:cNvPr>
            <p:cNvCxnSpPr>
              <a:cxnSpLocks/>
            </p:cNvCxnSpPr>
            <p:nvPr/>
          </p:nvCxnSpPr>
          <p:spPr>
            <a:xfrm>
              <a:off x="7412800" y="1396442"/>
              <a:ext cx="515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A97A03-1525-B82F-3FD6-EFE2E3D4155B}"/>
                </a:ext>
              </a:extLst>
            </p:cNvPr>
            <p:cNvSpPr/>
            <p:nvPr/>
          </p:nvSpPr>
          <p:spPr>
            <a:xfrm>
              <a:off x="7679400" y="2944626"/>
              <a:ext cx="1996769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Credit_hr</a:t>
              </a:r>
              <a:endParaRPr lang="en-US" sz="24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3F2544-0566-54C7-9F9E-C5CDE749BBC2}"/>
                </a:ext>
              </a:extLst>
            </p:cNvPr>
            <p:cNvSpPr/>
            <p:nvPr/>
          </p:nvSpPr>
          <p:spPr>
            <a:xfrm>
              <a:off x="9201149" y="1068038"/>
              <a:ext cx="1815896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C_Name</a:t>
              </a:r>
              <a:r>
                <a:rPr lang="en-US" sz="2400" dirty="0"/>
                <a:t> 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ABC45C-8BC8-A257-71BF-2A5BDCE393C6}"/>
                </a:ext>
              </a:extLst>
            </p:cNvPr>
            <p:cNvCxnSpPr>
              <a:cxnSpLocks/>
            </p:cNvCxnSpPr>
            <p:nvPr/>
          </p:nvCxnSpPr>
          <p:spPr>
            <a:xfrm>
              <a:off x="7557319" y="1627059"/>
              <a:ext cx="1208190" cy="224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A81C330-1DB4-F410-E6BD-D4517BC95B0B}"/>
                </a:ext>
              </a:extLst>
            </p:cNvPr>
            <p:cNvCxnSpPr>
              <a:cxnSpLocks/>
              <a:stCxn id="27" idx="0"/>
              <a:endCxn id="31" idx="4"/>
            </p:cNvCxnSpPr>
            <p:nvPr/>
          </p:nvCxnSpPr>
          <p:spPr>
            <a:xfrm flipV="1">
              <a:off x="8716910" y="1641330"/>
              <a:ext cx="1392187" cy="221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F08BED-1750-FD3F-8F32-29C8B060E151}"/>
                </a:ext>
              </a:extLst>
            </p:cNvPr>
            <p:cNvCxnSpPr>
              <a:cxnSpLocks/>
              <a:stCxn id="30" idx="0"/>
              <a:endCxn id="27" idx="2"/>
            </p:cNvCxnSpPr>
            <p:nvPr/>
          </p:nvCxnSpPr>
          <p:spPr>
            <a:xfrm flipV="1">
              <a:off x="8677785" y="2497011"/>
              <a:ext cx="39125" cy="447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Flowchart: Decision 36">
              <a:extLst>
                <a:ext uri="{FF2B5EF4-FFF2-40B4-BE49-F238E27FC236}">
                  <a16:creationId xmlns:a16="http://schemas.microsoft.com/office/drawing/2014/main" id="{3F2E5DBD-CD06-A837-26D6-4D70EF74813F}"/>
                </a:ext>
              </a:extLst>
            </p:cNvPr>
            <p:cNvSpPr/>
            <p:nvPr/>
          </p:nvSpPr>
          <p:spPr>
            <a:xfrm>
              <a:off x="4555305" y="1715051"/>
              <a:ext cx="2422829" cy="92973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Enrolled</a:t>
              </a:r>
              <a:r>
                <a:rPr lang="en-US" dirty="0"/>
                <a:t> 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1829A2-D79B-D563-7EE9-30F170432286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3654269" y="2179921"/>
              <a:ext cx="9010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B47B4E-7CDC-D415-F144-91F559C9AFC5}"/>
                </a:ext>
              </a:extLst>
            </p:cNvPr>
            <p:cNvCxnSpPr>
              <a:cxnSpLocks/>
              <a:stCxn id="37" idx="3"/>
              <a:endCxn id="27" idx="1"/>
            </p:cNvCxnSpPr>
            <p:nvPr/>
          </p:nvCxnSpPr>
          <p:spPr>
            <a:xfrm>
              <a:off x="6978134" y="2179921"/>
              <a:ext cx="9497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E9E2D5-2317-1F77-42FC-83D67F358BE0}"/>
                </a:ext>
              </a:extLst>
            </p:cNvPr>
            <p:cNvSpPr/>
            <p:nvPr/>
          </p:nvSpPr>
          <p:spPr>
            <a:xfrm>
              <a:off x="4977680" y="3579031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Project 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B89FE2-F9B3-1D36-91C8-8AED678D059A}"/>
                </a:ext>
              </a:extLst>
            </p:cNvPr>
            <p:cNvCxnSpPr>
              <a:stCxn id="37" idx="2"/>
              <a:endCxn id="7" idx="0"/>
            </p:cNvCxnSpPr>
            <p:nvPr/>
          </p:nvCxnSpPr>
          <p:spPr>
            <a:xfrm flipH="1">
              <a:off x="5766719" y="2644790"/>
              <a:ext cx="1" cy="934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5A5185-CA14-C025-2576-A17C90A9B096}"/>
                </a:ext>
              </a:extLst>
            </p:cNvPr>
            <p:cNvSpPr/>
            <p:nvPr/>
          </p:nvSpPr>
          <p:spPr>
            <a:xfrm>
              <a:off x="4032761" y="4930024"/>
              <a:ext cx="1020196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P-id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ED3865-BC80-20A4-408F-3638AE85B80B}"/>
                </a:ext>
              </a:extLst>
            </p:cNvPr>
            <p:cNvSpPr/>
            <p:nvPr/>
          </p:nvSpPr>
          <p:spPr>
            <a:xfrm>
              <a:off x="6067267" y="4860806"/>
              <a:ext cx="1860603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P_Name</a:t>
              </a:r>
              <a:r>
                <a:rPr lang="en-US" sz="2400" dirty="0"/>
                <a:t> 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970923-C6CC-5FB1-95E6-5B098ECC37BC}"/>
                </a:ext>
              </a:extLst>
            </p:cNvPr>
            <p:cNvCxnSpPr>
              <a:stCxn id="17" idx="0"/>
              <a:endCxn id="7" idx="2"/>
            </p:cNvCxnSpPr>
            <p:nvPr/>
          </p:nvCxnSpPr>
          <p:spPr>
            <a:xfrm flipV="1">
              <a:off x="4542859" y="4213211"/>
              <a:ext cx="1223860" cy="7168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E44AA0-8F13-C3EB-CF3B-20A61CAD8C55}"/>
                </a:ext>
              </a:extLst>
            </p:cNvPr>
            <p:cNvCxnSpPr>
              <a:stCxn id="7" idx="2"/>
              <a:endCxn id="19" idx="0"/>
            </p:cNvCxnSpPr>
            <p:nvPr/>
          </p:nvCxnSpPr>
          <p:spPr>
            <a:xfrm>
              <a:off x="5766719" y="4213211"/>
              <a:ext cx="1230850" cy="647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434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0DA0-B6F1-4BFC-FFB9-15AC7551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Constraints on ER Model/Structural Constraint in 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CB8C-F0FB-5F16-D53C-96320B18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Relationship sets </a:t>
            </a:r>
            <a:r>
              <a:rPr lang="en-US" dirty="0"/>
              <a:t>in </a:t>
            </a:r>
            <a:r>
              <a:rPr lang="en-US" b="1" dirty="0"/>
              <a:t>ER</a:t>
            </a:r>
            <a:r>
              <a:rPr lang="en-US" dirty="0"/>
              <a:t> model usually have certain </a:t>
            </a:r>
            <a:r>
              <a:rPr lang="en-US" b="1" dirty="0"/>
              <a:t>constraints</a:t>
            </a:r>
            <a:r>
              <a:rPr lang="en-US" dirty="0"/>
              <a:t> that limit the possible </a:t>
            </a:r>
            <a:r>
              <a:rPr lang="en-US" b="1" dirty="0"/>
              <a:t>combinations</a:t>
            </a:r>
            <a:r>
              <a:rPr lang="en-US" dirty="0"/>
              <a:t> of entities that may involve in the corresponding relationship set. </a:t>
            </a:r>
          </a:p>
          <a:p>
            <a:r>
              <a:rPr lang="en-US" dirty="0"/>
              <a:t>Database content must confirm these </a:t>
            </a:r>
            <a:r>
              <a:rPr lang="en-US" b="1" dirty="0"/>
              <a:t>constraints</a:t>
            </a:r>
            <a:r>
              <a:rPr lang="en-US" dirty="0"/>
              <a:t>. </a:t>
            </a:r>
          </a:p>
          <a:p>
            <a:r>
              <a:rPr lang="en-US" dirty="0"/>
              <a:t>The most important </a:t>
            </a:r>
            <a:r>
              <a:rPr lang="en-US" b="1" dirty="0"/>
              <a:t>structural constraints </a:t>
            </a:r>
            <a:r>
              <a:rPr lang="en-US" dirty="0"/>
              <a:t>in </a:t>
            </a:r>
            <a:r>
              <a:rPr lang="en-US" b="1" dirty="0"/>
              <a:t>ER</a:t>
            </a:r>
            <a:r>
              <a:rPr lang="en-US" dirty="0"/>
              <a:t> are listed below:</a:t>
            </a:r>
          </a:p>
          <a:p>
            <a:pPr lvl="1"/>
            <a:r>
              <a:rPr lang="en-US" sz="2800" dirty="0"/>
              <a:t>Mapping cardinalities and</a:t>
            </a:r>
          </a:p>
          <a:p>
            <a:pPr lvl="1"/>
            <a:r>
              <a:rPr lang="en-US" sz="2800" dirty="0"/>
              <a:t>Participation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77C3-CCC4-B5FF-6AE4-BC58368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968316-D129-7FD1-6766-85EDB821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Cardinality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7511-32F8-BB76-3F0B-7765D460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number of times </a:t>
            </a:r>
            <a:r>
              <a:rPr lang="en-US" dirty="0"/>
              <a:t>an </a:t>
            </a:r>
            <a:r>
              <a:rPr lang="en-US" b="1" dirty="0"/>
              <a:t>entity</a:t>
            </a:r>
            <a:r>
              <a:rPr lang="en-US" dirty="0"/>
              <a:t> of an </a:t>
            </a:r>
            <a:r>
              <a:rPr lang="en-US" b="1" dirty="0"/>
              <a:t>entity set participates</a:t>
            </a:r>
            <a:r>
              <a:rPr lang="en-US" dirty="0"/>
              <a:t> in a </a:t>
            </a:r>
            <a:r>
              <a:rPr lang="en-US" b="1" dirty="0"/>
              <a:t>relationship</a:t>
            </a:r>
            <a:r>
              <a:rPr lang="en-US" dirty="0"/>
              <a:t> set is known as </a:t>
            </a:r>
            <a:r>
              <a:rPr lang="en-US" b="1" dirty="0"/>
              <a:t>cardinality</a:t>
            </a:r>
            <a:r>
              <a:rPr lang="en-US" dirty="0"/>
              <a:t>. </a:t>
            </a:r>
          </a:p>
          <a:p>
            <a:r>
              <a:rPr lang="en-US" dirty="0"/>
              <a:t>Cardinality can be of different types:</a:t>
            </a:r>
          </a:p>
          <a:p>
            <a:pPr lvl="1"/>
            <a:r>
              <a:rPr lang="en-US" sz="2800" dirty="0"/>
              <a:t>One-to-One</a:t>
            </a:r>
          </a:p>
          <a:p>
            <a:pPr lvl="1"/>
            <a:r>
              <a:rPr lang="en-US" sz="2800" dirty="0"/>
              <a:t>One-to-Many</a:t>
            </a:r>
          </a:p>
          <a:p>
            <a:pPr lvl="1"/>
            <a:r>
              <a:rPr lang="en-US" sz="2800" dirty="0"/>
              <a:t>Many-to-One</a:t>
            </a:r>
          </a:p>
          <a:p>
            <a:pPr lvl="1"/>
            <a:r>
              <a:rPr lang="en-US" sz="2800" dirty="0"/>
              <a:t>Many-to-Many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4219E-5F63-CE75-11A3-E5584AA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AB8-7759-69CC-AA35-20C787D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Entity-Relationship 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77C-0401-FD89-3F46-8133260F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6"/>
            <a:ext cx="10515600" cy="5312534"/>
          </a:xfrm>
        </p:spPr>
        <p:txBody>
          <a:bodyPr>
            <a:normAutofit/>
          </a:bodyPr>
          <a:lstStyle/>
          <a:p>
            <a:r>
              <a:rPr lang="en-US" dirty="0"/>
              <a:t>Is a </a:t>
            </a:r>
            <a:r>
              <a:rPr lang="en-US" b="1" dirty="0"/>
              <a:t>graphical</a:t>
            </a:r>
            <a:r>
              <a:rPr lang="en-US" dirty="0"/>
              <a:t> approach to </a:t>
            </a:r>
            <a:r>
              <a:rPr lang="en-US" b="1" dirty="0"/>
              <a:t>database</a:t>
            </a:r>
            <a:r>
              <a:rPr lang="en-US" dirty="0"/>
              <a:t> design</a:t>
            </a:r>
          </a:p>
          <a:p>
            <a:r>
              <a:rPr lang="en-US" dirty="0"/>
              <a:t>Uses ER model to represent real world objects</a:t>
            </a:r>
          </a:p>
          <a:p>
            <a:r>
              <a:rPr lang="en-US" dirty="0"/>
              <a:t>uses three main constructs: </a:t>
            </a:r>
          </a:p>
          <a:p>
            <a:pPr lvl="1"/>
            <a:r>
              <a:rPr lang="en-US" sz="2800" dirty="0"/>
              <a:t>data entities, </a:t>
            </a:r>
          </a:p>
          <a:p>
            <a:pPr lvl="1"/>
            <a:r>
              <a:rPr lang="en-US" sz="2800" dirty="0"/>
              <a:t>relationships and </a:t>
            </a:r>
          </a:p>
          <a:p>
            <a:pPr lvl="1"/>
            <a:r>
              <a:rPr lang="en-US" sz="2800" dirty="0"/>
              <a:t>their associated attributes.</a:t>
            </a:r>
          </a:p>
          <a:p>
            <a:r>
              <a:rPr lang="en-US" dirty="0"/>
              <a:t>a technique used in </a:t>
            </a:r>
            <a:r>
              <a:rPr lang="en-US" b="1" dirty="0"/>
              <a:t>database</a:t>
            </a:r>
            <a:r>
              <a:rPr lang="en-US" dirty="0"/>
              <a:t> design that helps describe the </a:t>
            </a:r>
            <a:r>
              <a:rPr lang="en-US" b="1" dirty="0"/>
              <a:t>relationship</a:t>
            </a:r>
            <a:r>
              <a:rPr lang="en-US" dirty="0"/>
              <a:t> between various entities of an organization.</a:t>
            </a:r>
          </a:p>
          <a:p>
            <a:r>
              <a:rPr lang="en-US" dirty="0"/>
              <a:t>are essential to modeling anything from simple to complex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D4F6-9946-1AE1-4197-5E35E77A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8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CB8C-F0FB-5F16-D53C-96320B1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67" y="899652"/>
            <a:ext cx="11341887" cy="5639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One to one</a:t>
            </a:r>
          </a:p>
          <a:p>
            <a:r>
              <a:rPr lang="en-US" dirty="0"/>
              <a:t>In one-to-one mapping, an entity in </a:t>
            </a:r>
            <a:r>
              <a:rPr lang="en-US" b="1" dirty="0"/>
              <a:t>E1</a:t>
            </a:r>
            <a:r>
              <a:rPr lang="en-US" dirty="0"/>
              <a:t> is </a:t>
            </a:r>
            <a:r>
              <a:rPr lang="en-US" b="1" dirty="0"/>
              <a:t>associated</a:t>
            </a:r>
            <a:r>
              <a:rPr lang="en-US" dirty="0"/>
              <a:t> with at most one entity in </a:t>
            </a:r>
            <a:r>
              <a:rPr lang="en-US" b="1" dirty="0"/>
              <a:t>E2</a:t>
            </a:r>
            <a:r>
              <a:rPr lang="en-US" dirty="0"/>
              <a:t>, and an entity in </a:t>
            </a:r>
            <a:r>
              <a:rPr lang="en-US" b="1" dirty="0"/>
              <a:t>E2</a:t>
            </a:r>
            <a:r>
              <a:rPr lang="en-US" dirty="0"/>
              <a:t> is associated with at most one entity in </a:t>
            </a:r>
            <a:r>
              <a:rPr lang="en-US" b="1" dirty="0"/>
              <a:t>E1</a:t>
            </a:r>
            <a:r>
              <a:rPr lang="en-US" dirty="0"/>
              <a:t>. </a:t>
            </a:r>
          </a:p>
          <a:p>
            <a:r>
              <a:rPr lang="en-US" dirty="0"/>
              <a:t>EG, a </a:t>
            </a:r>
            <a:r>
              <a:rPr lang="en-US" b="1" dirty="0"/>
              <a:t>male</a:t>
            </a:r>
            <a:r>
              <a:rPr lang="en-US" dirty="0"/>
              <a:t> can marry to one </a:t>
            </a:r>
            <a:r>
              <a:rPr lang="en-US" b="1" dirty="0"/>
              <a:t>female</a:t>
            </a:r>
            <a:r>
              <a:rPr lang="en-US" dirty="0"/>
              <a:t> and a </a:t>
            </a:r>
            <a:r>
              <a:rPr lang="en-US" b="1" dirty="0"/>
              <a:t>female</a:t>
            </a:r>
            <a:r>
              <a:rPr lang="en-US" dirty="0"/>
              <a:t> can marry to one </a:t>
            </a:r>
            <a:r>
              <a:rPr lang="en-US" b="1" dirty="0"/>
              <a:t>male</a:t>
            </a:r>
            <a:r>
              <a:rPr lang="en-US" dirty="0"/>
              <a:t>. </a:t>
            </a:r>
          </a:p>
          <a:p>
            <a:r>
              <a:rPr lang="en-US" dirty="0"/>
              <a:t>So the relationship will be one to one.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77C3-CCC4-B5FF-6AE4-BC58368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67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5800-0F0C-7661-A4B8-AE7AE987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6" y="0"/>
            <a:ext cx="10955594" cy="67214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sets, it can be represented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759F7-6C55-4154-5F10-6ABFA455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C7B4B6-AC5C-7EFC-285B-107BA728EB70}"/>
              </a:ext>
            </a:extLst>
          </p:cNvPr>
          <p:cNvGrpSpPr/>
          <p:nvPr/>
        </p:nvGrpSpPr>
        <p:grpSpPr>
          <a:xfrm>
            <a:off x="838200" y="102875"/>
            <a:ext cx="10304566" cy="2573594"/>
            <a:chOff x="845215" y="3429000"/>
            <a:chExt cx="10304566" cy="25735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360352-4093-34D1-65EB-217EED3660D7}"/>
                </a:ext>
              </a:extLst>
            </p:cNvPr>
            <p:cNvGrpSpPr/>
            <p:nvPr/>
          </p:nvGrpSpPr>
          <p:grpSpPr>
            <a:xfrm>
              <a:off x="845215" y="3429000"/>
              <a:ext cx="10304566" cy="2573594"/>
              <a:chOff x="1825113" y="3104519"/>
              <a:chExt cx="9571703" cy="252746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F0D5C7-0A5F-A9F9-7557-DCD65E277736}"/>
                  </a:ext>
                </a:extLst>
              </p:cNvPr>
              <p:cNvSpPr/>
              <p:nvPr/>
            </p:nvSpPr>
            <p:spPr>
              <a:xfrm>
                <a:off x="2629153" y="3948423"/>
                <a:ext cx="1578078" cy="6341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Male 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757F8DF-697B-5275-53DF-66FC8693F120}"/>
                  </a:ext>
                </a:extLst>
              </p:cNvPr>
              <p:cNvSpPr/>
              <p:nvPr/>
            </p:nvSpPr>
            <p:spPr>
              <a:xfrm>
                <a:off x="2071587" y="3104519"/>
                <a:ext cx="1208190" cy="63307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/>
                  <a:t>M_id</a:t>
                </a:r>
                <a:endParaRPr lang="en-US" sz="24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17B9C15-9406-B032-22C3-B5ABCC5F9A6C}"/>
                  </a:ext>
                </a:extLst>
              </p:cNvPr>
              <p:cNvSpPr/>
              <p:nvPr/>
            </p:nvSpPr>
            <p:spPr>
              <a:xfrm>
                <a:off x="3760839" y="5058694"/>
                <a:ext cx="1708970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address 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256737-6EAF-B46C-FE99-2B6878A22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4786" y="3677812"/>
                <a:ext cx="7469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613E469-C62A-670C-8A01-86A0D67780EF}"/>
                  </a:ext>
                </a:extLst>
              </p:cNvPr>
              <p:cNvSpPr/>
              <p:nvPr/>
            </p:nvSpPr>
            <p:spPr>
              <a:xfrm>
                <a:off x="1825113" y="5058694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DOB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54DABD7-A1B7-D48A-3C85-BC656BF842E9}"/>
                  </a:ext>
                </a:extLst>
              </p:cNvPr>
              <p:cNvSpPr/>
              <p:nvPr/>
            </p:nvSpPr>
            <p:spPr>
              <a:xfrm>
                <a:off x="4149827" y="3178578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Name 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5F18FC-B60D-8D9D-4075-E5A526E7E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997" y="3737599"/>
                <a:ext cx="1208190" cy="224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98AFB27-0B1A-73AA-0028-637328F10730}"/>
                  </a:ext>
                </a:extLst>
              </p:cNvPr>
              <p:cNvCxnSpPr>
                <a:cxnSpLocks/>
                <a:stCxn id="21" idx="0"/>
                <a:endCxn id="26" idx="4"/>
              </p:cNvCxnSpPr>
              <p:nvPr/>
            </p:nvCxnSpPr>
            <p:spPr>
              <a:xfrm flipV="1">
                <a:off x="3418192" y="3751870"/>
                <a:ext cx="1424502" cy="1965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3BF6F1F-B683-A23F-5026-F153068E3514}"/>
                  </a:ext>
                </a:extLst>
              </p:cNvPr>
              <p:cNvCxnSpPr>
                <a:cxnSpLocks/>
                <a:stCxn id="25" idx="0"/>
                <a:endCxn id="21" idx="2"/>
              </p:cNvCxnSpPr>
              <p:nvPr/>
            </p:nvCxnSpPr>
            <p:spPr>
              <a:xfrm flipV="1">
                <a:off x="2517980" y="4582603"/>
                <a:ext cx="900212" cy="4760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980BCC8-840F-472F-E070-765D37263C29}"/>
                  </a:ext>
                </a:extLst>
              </p:cNvPr>
              <p:cNvCxnSpPr>
                <a:cxnSpLocks/>
                <a:stCxn id="21" idx="2"/>
                <a:endCxn id="23" idx="0"/>
              </p:cNvCxnSpPr>
              <p:nvPr/>
            </p:nvCxnSpPr>
            <p:spPr>
              <a:xfrm>
                <a:off x="3418192" y="4582603"/>
                <a:ext cx="1197132" cy="4760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0C8224-C9D3-B019-6204-4E2EBFD527EF}"/>
                  </a:ext>
                </a:extLst>
              </p:cNvPr>
              <p:cNvSpPr/>
              <p:nvPr/>
            </p:nvSpPr>
            <p:spPr>
              <a:xfrm>
                <a:off x="8737804" y="3973371"/>
                <a:ext cx="1578078" cy="6341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Female  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C72E74-096C-E99A-54D0-B5B557389227}"/>
                  </a:ext>
                </a:extLst>
              </p:cNvPr>
              <p:cNvSpPr/>
              <p:nvPr/>
            </p:nvSpPr>
            <p:spPr>
              <a:xfrm>
                <a:off x="7932841" y="3104519"/>
                <a:ext cx="1208190" cy="647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/>
                  <a:t>F_id</a:t>
                </a:r>
                <a:endParaRPr lang="en-US" sz="2400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220F645-D905-1092-900B-2D97F68D4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1797" y="3677181"/>
                <a:ext cx="51507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7AC483C-C9CD-FD61-7568-9D5C3228B70F}"/>
                  </a:ext>
                </a:extLst>
              </p:cNvPr>
              <p:cNvSpPr/>
              <p:nvPr/>
            </p:nvSpPr>
            <p:spPr>
              <a:xfrm>
                <a:off x="8489333" y="5055166"/>
                <a:ext cx="1996769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No. of children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C0A3F98-3D08-3123-C0AD-D3A50230FEB7}"/>
                  </a:ext>
                </a:extLst>
              </p:cNvPr>
              <p:cNvSpPr/>
              <p:nvPr/>
            </p:nvSpPr>
            <p:spPr>
              <a:xfrm>
                <a:off x="10011082" y="3178578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Name 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76F37C-F194-EA8E-F1AF-6D2DD85F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7252" y="3737599"/>
                <a:ext cx="1208190" cy="224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EBC5269-90F3-A8AD-E2A2-1668BC2D17F4}"/>
                  </a:ext>
                </a:extLst>
              </p:cNvPr>
              <p:cNvCxnSpPr>
                <a:cxnSpLocks/>
                <a:stCxn id="34" idx="0"/>
                <a:endCxn id="38" idx="4"/>
              </p:cNvCxnSpPr>
              <p:nvPr/>
            </p:nvCxnSpPr>
            <p:spPr>
              <a:xfrm flipV="1">
                <a:off x="9526843" y="3751870"/>
                <a:ext cx="1177106" cy="2215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4BD005E-ED9F-59D3-083A-8992C5E42512}"/>
                  </a:ext>
                </a:extLst>
              </p:cNvPr>
              <p:cNvCxnSpPr>
                <a:cxnSpLocks/>
                <a:stCxn id="37" idx="0"/>
                <a:endCxn id="34" idx="2"/>
              </p:cNvCxnSpPr>
              <p:nvPr/>
            </p:nvCxnSpPr>
            <p:spPr>
              <a:xfrm flipV="1">
                <a:off x="9487718" y="4607551"/>
                <a:ext cx="39125" cy="4476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Flowchart: Decision 41">
                <a:extLst>
                  <a:ext uri="{FF2B5EF4-FFF2-40B4-BE49-F238E27FC236}">
                    <a16:creationId xmlns:a16="http://schemas.microsoft.com/office/drawing/2014/main" id="{385502B4-1679-332D-A8F5-3EF31A34E7AF}"/>
                  </a:ext>
                </a:extLst>
              </p:cNvPr>
              <p:cNvSpPr/>
              <p:nvPr/>
            </p:nvSpPr>
            <p:spPr>
              <a:xfrm>
                <a:off x="5365238" y="3825591"/>
                <a:ext cx="2422829" cy="92973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Married to</a:t>
                </a:r>
                <a:r>
                  <a:rPr lang="en-US" dirty="0"/>
                  <a:t> 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D89C241-6ABE-902F-A209-E6AB622B6A82}"/>
                  </a:ext>
                </a:extLst>
              </p:cNvPr>
              <p:cNvCxnSpPr>
                <a:cxnSpLocks/>
                <a:stCxn id="21" idx="3"/>
                <a:endCxn id="42" idx="1"/>
              </p:cNvCxnSpPr>
              <p:nvPr/>
            </p:nvCxnSpPr>
            <p:spPr>
              <a:xfrm>
                <a:off x="4207231" y="4265513"/>
                <a:ext cx="1158007" cy="249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517FE68-3A48-863C-4485-03918270EA40}"/>
                  </a:ext>
                </a:extLst>
              </p:cNvPr>
              <p:cNvCxnSpPr>
                <a:cxnSpLocks/>
                <a:stCxn id="42" idx="3"/>
                <a:endCxn id="34" idx="1"/>
              </p:cNvCxnSpPr>
              <p:nvPr/>
            </p:nvCxnSpPr>
            <p:spPr>
              <a:xfrm>
                <a:off x="7788067" y="4290461"/>
                <a:ext cx="9497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D9C983-5FD9-FB08-A48F-80539A7F24D2}"/>
                </a:ext>
              </a:extLst>
            </p:cNvPr>
            <p:cNvSpPr txBox="1"/>
            <p:nvPr/>
          </p:nvSpPr>
          <p:spPr>
            <a:xfrm>
              <a:off x="4060003" y="4162608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376361-D763-818F-D728-74BF9A67188D}"/>
                </a:ext>
              </a:extLst>
            </p:cNvPr>
            <p:cNvSpPr txBox="1"/>
            <p:nvPr/>
          </p:nvSpPr>
          <p:spPr>
            <a:xfrm>
              <a:off x="7502601" y="4133562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644149-3AB9-713B-F456-26291B8AA9FC}"/>
              </a:ext>
            </a:extLst>
          </p:cNvPr>
          <p:cNvGrpSpPr/>
          <p:nvPr/>
        </p:nvGrpSpPr>
        <p:grpSpPr>
          <a:xfrm>
            <a:off x="3299991" y="3741361"/>
            <a:ext cx="5606500" cy="3010310"/>
            <a:chOff x="3299991" y="3741361"/>
            <a:chExt cx="5606500" cy="30103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923552-F644-E415-79FF-848FF5774513}"/>
                </a:ext>
              </a:extLst>
            </p:cNvPr>
            <p:cNvGrpSpPr/>
            <p:nvPr/>
          </p:nvGrpSpPr>
          <p:grpSpPr>
            <a:xfrm>
              <a:off x="3299991" y="4227555"/>
              <a:ext cx="5502736" cy="2524116"/>
              <a:chOff x="2726862" y="1260986"/>
              <a:chExt cx="5502736" cy="252411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3F1F6C0-183A-442B-4394-4836060D8647}"/>
                  </a:ext>
                </a:extLst>
              </p:cNvPr>
              <p:cNvGrpSpPr/>
              <p:nvPr/>
            </p:nvGrpSpPr>
            <p:grpSpPr>
              <a:xfrm>
                <a:off x="2726862" y="1260986"/>
                <a:ext cx="5502736" cy="2524116"/>
                <a:chOff x="2240168" y="3635477"/>
                <a:chExt cx="5502736" cy="252411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959DCF2-E477-EF97-59C9-406F0D4A0656}"/>
                    </a:ext>
                  </a:extLst>
                </p:cNvPr>
                <p:cNvSpPr/>
                <p:nvPr/>
              </p:nvSpPr>
              <p:spPr>
                <a:xfrm>
                  <a:off x="2240168" y="3644993"/>
                  <a:ext cx="914400" cy="25146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M1</a:t>
                  </a:r>
                </a:p>
                <a:p>
                  <a:pPr algn="ctr"/>
                  <a:r>
                    <a:rPr lang="en-US" sz="2400" dirty="0"/>
                    <a:t>M2</a:t>
                  </a:r>
                </a:p>
                <a:p>
                  <a:pPr algn="ctr"/>
                  <a:r>
                    <a:rPr lang="en-US" sz="2400" dirty="0"/>
                    <a:t>M3</a:t>
                  </a:r>
                </a:p>
                <a:p>
                  <a:pPr algn="ctr"/>
                  <a:r>
                    <a:rPr lang="en-US" sz="2400" dirty="0"/>
                    <a:t>M4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D86A32F-4B43-60BD-B09C-F7216626A5D9}"/>
                    </a:ext>
                  </a:extLst>
                </p:cNvPr>
                <p:cNvSpPr/>
                <p:nvPr/>
              </p:nvSpPr>
              <p:spPr>
                <a:xfrm>
                  <a:off x="4668719" y="3635477"/>
                  <a:ext cx="914400" cy="25146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R1</a:t>
                  </a:r>
                </a:p>
                <a:p>
                  <a:pPr algn="ctr"/>
                  <a:r>
                    <a:rPr lang="en-US" sz="2400" dirty="0"/>
                    <a:t>R2</a:t>
                  </a:r>
                </a:p>
                <a:p>
                  <a:pPr algn="ctr"/>
                  <a:r>
                    <a:rPr lang="en-US" sz="2400" dirty="0"/>
                    <a:t>R3</a:t>
                  </a:r>
                </a:p>
                <a:p>
                  <a:pPr algn="ctr"/>
                  <a:r>
                    <a:rPr lang="en-US" sz="2400" dirty="0"/>
                    <a:t>R4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FB51CB4-7CD8-A24E-C729-519321A454FB}"/>
                    </a:ext>
                  </a:extLst>
                </p:cNvPr>
                <p:cNvSpPr/>
                <p:nvPr/>
              </p:nvSpPr>
              <p:spPr>
                <a:xfrm>
                  <a:off x="6828504" y="3642851"/>
                  <a:ext cx="914400" cy="250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F1</a:t>
                  </a:r>
                </a:p>
                <a:p>
                  <a:pPr algn="ctr"/>
                  <a:r>
                    <a:rPr lang="en-US" sz="2400" dirty="0"/>
                    <a:t>F2</a:t>
                  </a:r>
                </a:p>
                <a:p>
                  <a:pPr algn="ctr"/>
                  <a:r>
                    <a:rPr lang="en-US" sz="2400" dirty="0"/>
                    <a:t>F3</a:t>
                  </a:r>
                </a:p>
                <a:p>
                  <a:pPr algn="ctr"/>
                  <a:r>
                    <a:rPr lang="en-US" sz="2400" dirty="0"/>
                    <a:t>F4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78404306-91C7-26EC-5252-2E1D56DEB249}"/>
                    </a:ext>
                  </a:extLst>
                </p:cNvPr>
                <p:cNvCxnSpPr/>
                <p:nvPr/>
              </p:nvCxnSpPr>
              <p:spPr>
                <a:xfrm>
                  <a:off x="3030791" y="4377006"/>
                  <a:ext cx="184354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BEB332-99F5-A34A-98EF-7463225BA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6770" y="4687991"/>
                  <a:ext cx="182757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533DD0E9-3761-4B8C-2124-4CE6429F2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0791" y="5472497"/>
                  <a:ext cx="184354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E66FE9C-F5F7-EE9E-3470-D22242979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2155" y="4329459"/>
                  <a:ext cx="1637071" cy="4137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D6BC091-2C40-9534-42B7-5D894EC4A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42155" y="4363064"/>
                  <a:ext cx="1614199" cy="4064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0E8CA04-22B8-C9FF-CDF6-0A300EF0F3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2155" y="5112774"/>
                  <a:ext cx="16141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8E1354C-ADC7-3C01-B520-D5C4355F1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3464" y="2738283"/>
                <a:ext cx="18275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71D80CF-BFE9-8024-05CE-5B5891528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101" y="3053761"/>
                <a:ext cx="16141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F63336-B95F-8F53-D908-4EDBF4D9BFCA}"/>
                </a:ext>
              </a:extLst>
            </p:cNvPr>
            <p:cNvSpPr txBox="1"/>
            <p:nvPr/>
          </p:nvSpPr>
          <p:spPr>
            <a:xfrm>
              <a:off x="3299991" y="3807271"/>
              <a:ext cx="94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33FE52-2BB7-AFD8-BE8D-9977BEC25A8D}"/>
                </a:ext>
              </a:extLst>
            </p:cNvPr>
            <p:cNvSpPr txBox="1"/>
            <p:nvPr/>
          </p:nvSpPr>
          <p:spPr>
            <a:xfrm>
              <a:off x="5694874" y="3820115"/>
              <a:ext cx="94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37520A-1E45-52AD-BCD3-5203A5AD62B8}"/>
                </a:ext>
              </a:extLst>
            </p:cNvPr>
            <p:cNvSpPr txBox="1"/>
            <p:nvPr/>
          </p:nvSpPr>
          <p:spPr>
            <a:xfrm>
              <a:off x="7958423" y="3741361"/>
              <a:ext cx="94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766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CB8C-F0FB-5F16-D53C-96320B1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67" y="368710"/>
            <a:ext cx="11341887" cy="6170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One to many or many to one</a:t>
            </a:r>
          </a:p>
          <a:p>
            <a:pPr marL="0" indent="0">
              <a:buNone/>
            </a:pPr>
            <a:r>
              <a:rPr lang="en-US" b="1" dirty="0"/>
              <a:t>One to many</a:t>
            </a:r>
          </a:p>
          <a:p>
            <a:r>
              <a:rPr lang="en-US" dirty="0"/>
              <a:t>In </a:t>
            </a:r>
            <a:r>
              <a:rPr lang="en-US" b="1" dirty="0"/>
              <a:t>one-to-many</a:t>
            </a:r>
            <a:r>
              <a:rPr lang="en-US" dirty="0"/>
              <a:t> mapping, an entity in </a:t>
            </a:r>
            <a:r>
              <a:rPr lang="en-US" b="1" dirty="0"/>
              <a:t>E1</a:t>
            </a:r>
            <a:r>
              <a:rPr lang="en-US" dirty="0"/>
              <a:t> is </a:t>
            </a:r>
            <a:r>
              <a:rPr lang="en-US" b="1" dirty="0"/>
              <a:t>associated</a:t>
            </a:r>
            <a:r>
              <a:rPr lang="en-US" dirty="0"/>
              <a:t> with any number of entities in </a:t>
            </a:r>
            <a:r>
              <a:rPr lang="en-US" b="1" dirty="0"/>
              <a:t>E2</a:t>
            </a:r>
            <a:r>
              <a:rPr lang="en-US" dirty="0"/>
              <a:t>, and an entity in </a:t>
            </a:r>
            <a:r>
              <a:rPr lang="en-US" b="1" dirty="0"/>
              <a:t>E2</a:t>
            </a:r>
            <a:r>
              <a:rPr lang="en-US" dirty="0"/>
              <a:t> is associated with at most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b="1" dirty="0"/>
              <a:t>entity</a:t>
            </a:r>
            <a:r>
              <a:rPr lang="en-US" dirty="0"/>
              <a:t> in E1. </a:t>
            </a:r>
          </a:p>
          <a:p>
            <a:r>
              <a:rPr lang="en-US" dirty="0" err="1"/>
              <a:t>Eg</a:t>
            </a:r>
            <a:r>
              <a:rPr lang="en-US" dirty="0"/>
              <a:t>, a </a:t>
            </a:r>
            <a:r>
              <a:rPr lang="en-US" b="1" dirty="0"/>
              <a:t>student</a:t>
            </a:r>
            <a:r>
              <a:rPr lang="en-US" dirty="0"/>
              <a:t> can take </a:t>
            </a:r>
            <a:r>
              <a:rPr lang="en-US" b="1" dirty="0"/>
              <a:t>many course </a:t>
            </a:r>
            <a:r>
              <a:rPr lang="en-US" dirty="0"/>
              <a:t>but </a:t>
            </a:r>
            <a:r>
              <a:rPr lang="en-US" b="1" dirty="0"/>
              <a:t>many course </a:t>
            </a:r>
            <a:r>
              <a:rPr lang="en-US" dirty="0"/>
              <a:t>can be taken by only </a:t>
            </a:r>
            <a:r>
              <a:rPr lang="en-US" b="1" dirty="0"/>
              <a:t>one student</a:t>
            </a:r>
            <a:r>
              <a:rPr lang="en-US" dirty="0"/>
              <a:t>. </a:t>
            </a:r>
          </a:p>
          <a:p>
            <a:r>
              <a:rPr lang="en-US" dirty="0"/>
              <a:t>So the cardinality will be </a:t>
            </a:r>
            <a:r>
              <a:rPr lang="en-US" b="1" dirty="0"/>
              <a:t>1</a:t>
            </a:r>
            <a:r>
              <a:rPr lang="en-US" dirty="0"/>
              <a:t> to </a:t>
            </a:r>
            <a:r>
              <a:rPr lang="en-US" b="1" dirty="0"/>
              <a:t>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77C3-CCC4-B5FF-6AE4-BC58368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5800-0F0C-7661-A4B8-AE7AE987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6" y="0"/>
            <a:ext cx="10955594" cy="67214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sets, it can be represented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759F7-6C55-4154-5F10-6ABFA455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C7B4B6-AC5C-7EFC-285B-107BA728EB70}"/>
              </a:ext>
            </a:extLst>
          </p:cNvPr>
          <p:cNvGrpSpPr/>
          <p:nvPr/>
        </p:nvGrpSpPr>
        <p:grpSpPr>
          <a:xfrm>
            <a:off x="838200" y="102875"/>
            <a:ext cx="10304566" cy="2573594"/>
            <a:chOff x="845215" y="3429000"/>
            <a:chExt cx="10304566" cy="25735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360352-4093-34D1-65EB-217EED3660D7}"/>
                </a:ext>
              </a:extLst>
            </p:cNvPr>
            <p:cNvGrpSpPr/>
            <p:nvPr/>
          </p:nvGrpSpPr>
          <p:grpSpPr>
            <a:xfrm>
              <a:off x="845215" y="3429000"/>
              <a:ext cx="10304566" cy="2573594"/>
              <a:chOff x="1825113" y="3104519"/>
              <a:chExt cx="9571703" cy="252746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F0D5C7-0A5F-A9F9-7557-DCD65E277736}"/>
                  </a:ext>
                </a:extLst>
              </p:cNvPr>
              <p:cNvSpPr/>
              <p:nvPr/>
            </p:nvSpPr>
            <p:spPr>
              <a:xfrm>
                <a:off x="2629153" y="3948423"/>
                <a:ext cx="1578078" cy="6341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Student  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757F8DF-697B-5275-53DF-66FC8693F120}"/>
                  </a:ext>
                </a:extLst>
              </p:cNvPr>
              <p:cNvSpPr/>
              <p:nvPr/>
            </p:nvSpPr>
            <p:spPr>
              <a:xfrm>
                <a:off x="2071587" y="3104519"/>
                <a:ext cx="1208190" cy="63307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/>
                  <a:t>S_id</a:t>
                </a:r>
                <a:endParaRPr lang="en-US" sz="24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17B9C15-9406-B032-22C3-B5ABCC5F9A6C}"/>
                  </a:ext>
                </a:extLst>
              </p:cNvPr>
              <p:cNvSpPr/>
              <p:nvPr/>
            </p:nvSpPr>
            <p:spPr>
              <a:xfrm>
                <a:off x="3760839" y="5058694"/>
                <a:ext cx="1708970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address 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256737-6EAF-B46C-FE99-2B6878A22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4786" y="3677812"/>
                <a:ext cx="7469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613E469-C62A-670C-8A01-86A0D67780EF}"/>
                  </a:ext>
                </a:extLst>
              </p:cNvPr>
              <p:cNvSpPr/>
              <p:nvPr/>
            </p:nvSpPr>
            <p:spPr>
              <a:xfrm>
                <a:off x="1825113" y="5058694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DOB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54DABD7-A1B7-D48A-3C85-BC656BF842E9}"/>
                  </a:ext>
                </a:extLst>
              </p:cNvPr>
              <p:cNvSpPr/>
              <p:nvPr/>
            </p:nvSpPr>
            <p:spPr>
              <a:xfrm>
                <a:off x="4149827" y="3178578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Name 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5F18FC-B60D-8D9D-4075-E5A526E7E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997" y="3737599"/>
                <a:ext cx="1208190" cy="224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98AFB27-0B1A-73AA-0028-637328F10730}"/>
                  </a:ext>
                </a:extLst>
              </p:cNvPr>
              <p:cNvCxnSpPr>
                <a:cxnSpLocks/>
                <a:stCxn id="21" idx="0"/>
                <a:endCxn id="26" idx="4"/>
              </p:cNvCxnSpPr>
              <p:nvPr/>
            </p:nvCxnSpPr>
            <p:spPr>
              <a:xfrm flipV="1">
                <a:off x="3418192" y="3751870"/>
                <a:ext cx="1424502" cy="1965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3BF6F1F-B683-A23F-5026-F153068E3514}"/>
                  </a:ext>
                </a:extLst>
              </p:cNvPr>
              <p:cNvCxnSpPr>
                <a:cxnSpLocks/>
                <a:stCxn id="25" idx="0"/>
                <a:endCxn id="21" idx="2"/>
              </p:cNvCxnSpPr>
              <p:nvPr/>
            </p:nvCxnSpPr>
            <p:spPr>
              <a:xfrm flipV="1">
                <a:off x="2517980" y="4582603"/>
                <a:ext cx="900212" cy="4760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980BCC8-840F-472F-E070-765D37263C29}"/>
                  </a:ext>
                </a:extLst>
              </p:cNvPr>
              <p:cNvCxnSpPr>
                <a:cxnSpLocks/>
                <a:stCxn id="21" idx="2"/>
                <a:endCxn id="23" idx="0"/>
              </p:cNvCxnSpPr>
              <p:nvPr/>
            </p:nvCxnSpPr>
            <p:spPr>
              <a:xfrm>
                <a:off x="3418192" y="4582603"/>
                <a:ext cx="1197132" cy="4760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0C8224-C9D3-B019-6204-4E2EBFD527EF}"/>
                  </a:ext>
                </a:extLst>
              </p:cNvPr>
              <p:cNvSpPr/>
              <p:nvPr/>
            </p:nvSpPr>
            <p:spPr>
              <a:xfrm>
                <a:off x="8737804" y="3973371"/>
                <a:ext cx="1578078" cy="6341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Course   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C72E74-096C-E99A-54D0-B5B557389227}"/>
                  </a:ext>
                </a:extLst>
              </p:cNvPr>
              <p:cNvSpPr/>
              <p:nvPr/>
            </p:nvSpPr>
            <p:spPr>
              <a:xfrm>
                <a:off x="7932841" y="3104519"/>
                <a:ext cx="1208190" cy="647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/>
                  <a:t>C_id</a:t>
                </a:r>
                <a:endParaRPr lang="en-US" sz="2400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220F645-D905-1092-900B-2D97F68D4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1797" y="3677181"/>
                <a:ext cx="51507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7AC483C-C9CD-FD61-7568-9D5C3228B70F}"/>
                  </a:ext>
                </a:extLst>
              </p:cNvPr>
              <p:cNvSpPr/>
              <p:nvPr/>
            </p:nvSpPr>
            <p:spPr>
              <a:xfrm>
                <a:off x="8489333" y="5055166"/>
                <a:ext cx="1996769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Credit hour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C0A3F98-3D08-3123-C0AD-D3A50230FEB7}"/>
                  </a:ext>
                </a:extLst>
              </p:cNvPr>
              <p:cNvSpPr/>
              <p:nvPr/>
            </p:nvSpPr>
            <p:spPr>
              <a:xfrm>
                <a:off x="10011082" y="3178578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Name 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76F37C-F194-EA8E-F1AF-6D2DD85F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7252" y="3737599"/>
                <a:ext cx="1208190" cy="224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EBC5269-90F3-A8AD-E2A2-1668BC2D17F4}"/>
                  </a:ext>
                </a:extLst>
              </p:cNvPr>
              <p:cNvCxnSpPr>
                <a:cxnSpLocks/>
                <a:stCxn id="34" idx="0"/>
                <a:endCxn id="38" idx="4"/>
              </p:cNvCxnSpPr>
              <p:nvPr/>
            </p:nvCxnSpPr>
            <p:spPr>
              <a:xfrm flipV="1">
                <a:off x="9526843" y="3751870"/>
                <a:ext cx="1177106" cy="2215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4BD005E-ED9F-59D3-083A-8992C5E42512}"/>
                  </a:ext>
                </a:extLst>
              </p:cNvPr>
              <p:cNvCxnSpPr>
                <a:cxnSpLocks/>
                <a:stCxn id="37" idx="0"/>
                <a:endCxn id="34" idx="2"/>
              </p:cNvCxnSpPr>
              <p:nvPr/>
            </p:nvCxnSpPr>
            <p:spPr>
              <a:xfrm flipV="1">
                <a:off x="9487718" y="4607551"/>
                <a:ext cx="39125" cy="4476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Flowchart: Decision 41">
                <a:extLst>
                  <a:ext uri="{FF2B5EF4-FFF2-40B4-BE49-F238E27FC236}">
                    <a16:creationId xmlns:a16="http://schemas.microsoft.com/office/drawing/2014/main" id="{385502B4-1679-332D-A8F5-3EF31A34E7AF}"/>
                  </a:ext>
                </a:extLst>
              </p:cNvPr>
              <p:cNvSpPr/>
              <p:nvPr/>
            </p:nvSpPr>
            <p:spPr>
              <a:xfrm>
                <a:off x="5365238" y="3825591"/>
                <a:ext cx="2422829" cy="92973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Enrolled </a:t>
                </a:r>
                <a:endParaRPr lang="en-US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D89C241-6ABE-902F-A209-E6AB622B6A82}"/>
                  </a:ext>
                </a:extLst>
              </p:cNvPr>
              <p:cNvCxnSpPr>
                <a:cxnSpLocks/>
                <a:stCxn id="21" idx="3"/>
                <a:endCxn id="42" idx="1"/>
              </p:cNvCxnSpPr>
              <p:nvPr/>
            </p:nvCxnSpPr>
            <p:spPr>
              <a:xfrm>
                <a:off x="4207231" y="4265513"/>
                <a:ext cx="1158007" cy="249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517FE68-3A48-863C-4485-03918270EA40}"/>
                  </a:ext>
                </a:extLst>
              </p:cNvPr>
              <p:cNvCxnSpPr>
                <a:cxnSpLocks/>
                <a:stCxn id="42" idx="3"/>
                <a:endCxn id="34" idx="1"/>
              </p:cNvCxnSpPr>
              <p:nvPr/>
            </p:nvCxnSpPr>
            <p:spPr>
              <a:xfrm>
                <a:off x="7788067" y="4290461"/>
                <a:ext cx="9497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D9C983-5FD9-FB08-A48F-80539A7F24D2}"/>
                </a:ext>
              </a:extLst>
            </p:cNvPr>
            <p:cNvSpPr txBox="1"/>
            <p:nvPr/>
          </p:nvSpPr>
          <p:spPr>
            <a:xfrm>
              <a:off x="7456671" y="4268414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376361-D763-818F-D728-74BF9A67188D}"/>
                </a:ext>
              </a:extLst>
            </p:cNvPr>
            <p:cNvSpPr txBox="1"/>
            <p:nvPr/>
          </p:nvSpPr>
          <p:spPr>
            <a:xfrm>
              <a:off x="3873779" y="4163232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19F4C5-A62B-800A-FD2A-965D583FA5A7}"/>
              </a:ext>
            </a:extLst>
          </p:cNvPr>
          <p:cNvGrpSpPr/>
          <p:nvPr/>
        </p:nvGrpSpPr>
        <p:grpSpPr>
          <a:xfrm>
            <a:off x="3379828" y="3727521"/>
            <a:ext cx="5597178" cy="2992059"/>
            <a:chOff x="3324073" y="3510632"/>
            <a:chExt cx="5597178" cy="299205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923552-F644-E415-79FF-848FF5774513}"/>
                </a:ext>
              </a:extLst>
            </p:cNvPr>
            <p:cNvGrpSpPr/>
            <p:nvPr/>
          </p:nvGrpSpPr>
          <p:grpSpPr>
            <a:xfrm>
              <a:off x="3340907" y="3988091"/>
              <a:ext cx="5461820" cy="2514600"/>
              <a:chOff x="2767778" y="1260986"/>
              <a:chExt cx="5461820" cy="25146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3F1F6C0-183A-442B-4394-4836060D8647}"/>
                  </a:ext>
                </a:extLst>
              </p:cNvPr>
              <p:cNvGrpSpPr/>
              <p:nvPr/>
            </p:nvGrpSpPr>
            <p:grpSpPr>
              <a:xfrm>
                <a:off x="2767778" y="1260986"/>
                <a:ext cx="5461820" cy="2514600"/>
                <a:chOff x="2281084" y="3635477"/>
                <a:chExt cx="5461820" cy="2514600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959DCF2-E477-EF97-59C9-406F0D4A0656}"/>
                    </a:ext>
                  </a:extLst>
                </p:cNvPr>
                <p:cNvSpPr/>
                <p:nvPr/>
              </p:nvSpPr>
              <p:spPr>
                <a:xfrm>
                  <a:off x="2281084" y="3635477"/>
                  <a:ext cx="914400" cy="25146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S1</a:t>
                  </a:r>
                </a:p>
                <a:p>
                  <a:pPr algn="ctr"/>
                  <a:r>
                    <a:rPr lang="en-US" sz="2400" dirty="0"/>
                    <a:t>S2</a:t>
                  </a:r>
                </a:p>
                <a:p>
                  <a:pPr algn="ctr"/>
                  <a:endParaRPr lang="en-US" sz="2400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D86A32F-4B43-60BD-B09C-F7216626A5D9}"/>
                    </a:ext>
                  </a:extLst>
                </p:cNvPr>
                <p:cNvSpPr/>
                <p:nvPr/>
              </p:nvSpPr>
              <p:spPr>
                <a:xfrm>
                  <a:off x="4668719" y="3635477"/>
                  <a:ext cx="914400" cy="25146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R1</a:t>
                  </a:r>
                </a:p>
                <a:p>
                  <a:pPr algn="ctr"/>
                  <a:r>
                    <a:rPr lang="en-US" sz="2400" dirty="0"/>
                    <a:t>R2</a:t>
                  </a:r>
                </a:p>
                <a:p>
                  <a:pPr algn="ctr"/>
                  <a:r>
                    <a:rPr lang="en-US" sz="2400" dirty="0"/>
                    <a:t>R3</a:t>
                  </a:r>
                </a:p>
                <a:p>
                  <a:pPr algn="ctr"/>
                  <a:r>
                    <a:rPr lang="en-US" sz="2400" dirty="0"/>
                    <a:t>R4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FB51CB4-7CD8-A24E-C729-519321A454FB}"/>
                    </a:ext>
                  </a:extLst>
                </p:cNvPr>
                <p:cNvSpPr/>
                <p:nvPr/>
              </p:nvSpPr>
              <p:spPr>
                <a:xfrm>
                  <a:off x="6828504" y="3642851"/>
                  <a:ext cx="914400" cy="250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C1</a:t>
                  </a:r>
                </a:p>
                <a:p>
                  <a:pPr algn="ctr"/>
                  <a:r>
                    <a:rPr lang="en-US" sz="2400" dirty="0"/>
                    <a:t>C2</a:t>
                  </a:r>
                </a:p>
                <a:p>
                  <a:pPr algn="ctr"/>
                  <a:r>
                    <a:rPr lang="en-US" sz="2400" dirty="0"/>
                    <a:t>C3</a:t>
                  </a:r>
                </a:p>
                <a:p>
                  <a:pPr algn="ctr"/>
                  <a:r>
                    <a:rPr lang="en-US" sz="2400" dirty="0"/>
                    <a:t>C4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78404306-91C7-26EC-5252-2E1D56DEB249}"/>
                    </a:ext>
                  </a:extLst>
                </p:cNvPr>
                <p:cNvCxnSpPr/>
                <p:nvPr/>
              </p:nvCxnSpPr>
              <p:spPr>
                <a:xfrm>
                  <a:off x="3030791" y="4431387"/>
                  <a:ext cx="184354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BEB332-99F5-A34A-98EF-7463225BA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6769" y="4431387"/>
                  <a:ext cx="1827571" cy="2843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533DD0E9-3761-4B8C-2124-4CE6429F2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2155" y="5415256"/>
                  <a:ext cx="1614199" cy="361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E66FE9C-F5F7-EE9E-3470-D22242979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8712" y="4363064"/>
                  <a:ext cx="1657642" cy="13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D6BC091-2C40-9534-42B7-5D894EC4A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42155" y="4721573"/>
                  <a:ext cx="1614199" cy="479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0E8CA04-22B8-C9FF-CDF6-0A300EF0F3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42155" y="5071971"/>
                  <a:ext cx="1614199" cy="408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8E1354C-ADC7-3C01-B520-D5C4355F1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2845" y="2518286"/>
                <a:ext cx="1750029" cy="1791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71D80CF-BFE9-8024-05CE-5B5891528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3914" y="2599147"/>
                <a:ext cx="1904862" cy="5533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C58B3A-EC09-2CEF-9F50-3A1A1A807C14}"/>
                </a:ext>
              </a:extLst>
            </p:cNvPr>
            <p:cNvSpPr txBox="1"/>
            <p:nvPr/>
          </p:nvSpPr>
          <p:spPr>
            <a:xfrm>
              <a:off x="3324073" y="3602424"/>
              <a:ext cx="94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1FDEE2-45D9-1532-C22A-80A1E2139E5C}"/>
                </a:ext>
              </a:extLst>
            </p:cNvPr>
            <p:cNvSpPr txBox="1"/>
            <p:nvPr/>
          </p:nvSpPr>
          <p:spPr>
            <a:xfrm>
              <a:off x="7973183" y="3510632"/>
              <a:ext cx="94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82C67A-1937-F98F-53B4-1B8AC6BD397D}"/>
                </a:ext>
              </a:extLst>
            </p:cNvPr>
            <p:cNvSpPr txBox="1"/>
            <p:nvPr/>
          </p:nvSpPr>
          <p:spPr>
            <a:xfrm>
              <a:off x="5728542" y="3549990"/>
              <a:ext cx="94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76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CB8C-F0FB-5F16-D53C-96320B1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67" y="368710"/>
            <a:ext cx="11341887" cy="6170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Many to one</a:t>
            </a:r>
          </a:p>
          <a:p>
            <a:r>
              <a:rPr lang="en-US" dirty="0"/>
              <a:t>In </a:t>
            </a:r>
            <a:r>
              <a:rPr lang="en-US" b="1" dirty="0"/>
              <a:t>many-to-one</a:t>
            </a:r>
            <a:r>
              <a:rPr lang="en-US" dirty="0"/>
              <a:t> mapping, an entity in </a:t>
            </a:r>
            <a:r>
              <a:rPr lang="en-US" b="1" dirty="0"/>
              <a:t>E1</a:t>
            </a:r>
            <a:r>
              <a:rPr lang="en-US" dirty="0"/>
              <a:t> is </a:t>
            </a:r>
            <a:r>
              <a:rPr lang="en-US" b="1" dirty="0"/>
              <a:t>associated</a:t>
            </a:r>
            <a:r>
              <a:rPr lang="en-US" dirty="0"/>
              <a:t> with at most </a:t>
            </a:r>
            <a:r>
              <a:rPr lang="en-US" b="1" dirty="0"/>
              <a:t>one</a:t>
            </a:r>
            <a:r>
              <a:rPr lang="en-US" dirty="0"/>
              <a:t> entity in </a:t>
            </a:r>
            <a:r>
              <a:rPr lang="en-US" b="1" dirty="0"/>
              <a:t>E2</a:t>
            </a:r>
            <a:r>
              <a:rPr lang="en-US" dirty="0"/>
              <a:t>, and an entity in </a:t>
            </a:r>
            <a:r>
              <a:rPr lang="en-US" b="1" dirty="0"/>
              <a:t>E2</a:t>
            </a:r>
            <a:r>
              <a:rPr lang="en-US" dirty="0"/>
              <a:t> is associated with any number of entities in </a:t>
            </a:r>
            <a:r>
              <a:rPr lang="en-US" b="1" dirty="0"/>
              <a:t>E1</a:t>
            </a:r>
            <a:r>
              <a:rPr lang="en-US" dirty="0"/>
              <a:t>. </a:t>
            </a:r>
          </a:p>
          <a:p>
            <a:r>
              <a:rPr lang="en-US" dirty="0"/>
              <a:t>EG, a </a:t>
            </a:r>
            <a:r>
              <a:rPr lang="en-US" b="1" dirty="0"/>
              <a:t>student</a:t>
            </a:r>
            <a:r>
              <a:rPr lang="en-US" dirty="0"/>
              <a:t> can take only </a:t>
            </a:r>
            <a:r>
              <a:rPr lang="en-US" b="1" dirty="0"/>
              <a:t>one course </a:t>
            </a:r>
            <a:r>
              <a:rPr lang="en-US" dirty="0"/>
              <a:t>but </a:t>
            </a:r>
            <a:r>
              <a:rPr lang="en-US" b="1" dirty="0"/>
              <a:t>one course </a:t>
            </a:r>
            <a:r>
              <a:rPr lang="en-US" dirty="0"/>
              <a:t>can be taken by </a:t>
            </a:r>
            <a:r>
              <a:rPr lang="en-US" b="1" dirty="0"/>
              <a:t>many students</a:t>
            </a:r>
            <a:r>
              <a:rPr lang="en-US" dirty="0"/>
              <a:t>. </a:t>
            </a:r>
          </a:p>
          <a:p>
            <a:r>
              <a:rPr lang="en-US" dirty="0"/>
              <a:t>So the cardinality will be </a:t>
            </a:r>
            <a:r>
              <a:rPr lang="en-US" b="1" dirty="0"/>
              <a:t>n to 1</a:t>
            </a:r>
            <a:r>
              <a:rPr lang="en-US" dirty="0"/>
              <a:t>. </a:t>
            </a:r>
          </a:p>
          <a:p>
            <a:r>
              <a:rPr lang="en-US" dirty="0"/>
              <a:t>It means that for one course there can be n students but for one student, there will be only one course.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77C3-CCC4-B5FF-6AE4-BC58368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5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5800-0F0C-7661-A4B8-AE7AE987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6" y="0"/>
            <a:ext cx="10955594" cy="67214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sets, it can be represented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759F7-6C55-4154-5F10-6ABFA455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C7B4B6-AC5C-7EFC-285B-107BA728EB70}"/>
              </a:ext>
            </a:extLst>
          </p:cNvPr>
          <p:cNvGrpSpPr/>
          <p:nvPr/>
        </p:nvGrpSpPr>
        <p:grpSpPr>
          <a:xfrm>
            <a:off x="838200" y="102875"/>
            <a:ext cx="10304566" cy="2573594"/>
            <a:chOff x="845215" y="3429000"/>
            <a:chExt cx="10304566" cy="25735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360352-4093-34D1-65EB-217EED3660D7}"/>
                </a:ext>
              </a:extLst>
            </p:cNvPr>
            <p:cNvGrpSpPr/>
            <p:nvPr/>
          </p:nvGrpSpPr>
          <p:grpSpPr>
            <a:xfrm>
              <a:off x="845215" y="3429000"/>
              <a:ext cx="10304566" cy="2573594"/>
              <a:chOff x="1825113" y="3104519"/>
              <a:chExt cx="9571703" cy="252746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F0D5C7-0A5F-A9F9-7557-DCD65E277736}"/>
                  </a:ext>
                </a:extLst>
              </p:cNvPr>
              <p:cNvSpPr/>
              <p:nvPr/>
            </p:nvSpPr>
            <p:spPr>
              <a:xfrm>
                <a:off x="2629153" y="3948423"/>
                <a:ext cx="1578078" cy="6341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Student  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757F8DF-697B-5275-53DF-66FC8693F120}"/>
                  </a:ext>
                </a:extLst>
              </p:cNvPr>
              <p:cNvSpPr/>
              <p:nvPr/>
            </p:nvSpPr>
            <p:spPr>
              <a:xfrm>
                <a:off x="2071587" y="3104519"/>
                <a:ext cx="1208190" cy="63307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/>
                  <a:t>S_id</a:t>
                </a:r>
                <a:endParaRPr lang="en-US" sz="24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17B9C15-9406-B032-22C3-B5ABCC5F9A6C}"/>
                  </a:ext>
                </a:extLst>
              </p:cNvPr>
              <p:cNvSpPr/>
              <p:nvPr/>
            </p:nvSpPr>
            <p:spPr>
              <a:xfrm>
                <a:off x="3760839" y="5058694"/>
                <a:ext cx="1708970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address 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256737-6EAF-B46C-FE99-2B6878A22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4786" y="3677812"/>
                <a:ext cx="7469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613E469-C62A-670C-8A01-86A0D67780EF}"/>
                  </a:ext>
                </a:extLst>
              </p:cNvPr>
              <p:cNvSpPr/>
              <p:nvPr/>
            </p:nvSpPr>
            <p:spPr>
              <a:xfrm>
                <a:off x="1825113" y="5058694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DOB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54DABD7-A1B7-D48A-3C85-BC656BF842E9}"/>
                  </a:ext>
                </a:extLst>
              </p:cNvPr>
              <p:cNvSpPr/>
              <p:nvPr/>
            </p:nvSpPr>
            <p:spPr>
              <a:xfrm>
                <a:off x="4149827" y="3178578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Name 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5F18FC-B60D-8D9D-4075-E5A526E7E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997" y="3737599"/>
                <a:ext cx="1208190" cy="224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98AFB27-0B1A-73AA-0028-637328F10730}"/>
                  </a:ext>
                </a:extLst>
              </p:cNvPr>
              <p:cNvCxnSpPr>
                <a:cxnSpLocks/>
                <a:stCxn id="21" idx="0"/>
                <a:endCxn id="26" idx="4"/>
              </p:cNvCxnSpPr>
              <p:nvPr/>
            </p:nvCxnSpPr>
            <p:spPr>
              <a:xfrm flipV="1">
                <a:off x="3418192" y="3751870"/>
                <a:ext cx="1424502" cy="1965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3BF6F1F-B683-A23F-5026-F153068E3514}"/>
                  </a:ext>
                </a:extLst>
              </p:cNvPr>
              <p:cNvCxnSpPr>
                <a:cxnSpLocks/>
                <a:stCxn id="25" idx="0"/>
                <a:endCxn id="21" idx="2"/>
              </p:cNvCxnSpPr>
              <p:nvPr/>
            </p:nvCxnSpPr>
            <p:spPr>
              <a:xfrm flipV="1">
                <a:off x="2517980" y="4582603"/>
                <a:ext cx="900212" cy="4760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980BCC8-840F-472F-E070-765D37263C29}"/>
                  </a:ext>
                </a:extLst>
              </p:cNvPr>
              <p:cNvCxnSpPr>
                <a:cxnSpLocks/>
                <a:stCxn id="21" idx="2"/>
                <a:endCxn id="23" idx="0"/>
              </p:cNvCxnSpPr>
              <p:nvPr/>
            </p:nvCxnSpPr>
            <p:spPr>
              <a:xfrm>
                <a:off x="3418192" y="4582603"/>
                <a:ext cx="1197132" cy="4760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0C8224-C9D3-B019-6204-4E2EBFD527EF}"/>
                  </a:ext>
                </a:extLst>
              </p:cNvPr>
              <p:cNvSpPr/>
              <p:nvPr/>
            </p:nvSpPr>
            <p:spPr>
              <a:xfrm>
                <a:off x="8737804" y="3973371"/>
                <a:ext cx="1578078" cy="6341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Course   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C72E74-096C-E99A-54D0-B5B557389227}"/>
                  </a:ext>
                </a:extLst>
              </p:cNvPr>
              <p:cNvSpPr/>
              <p:nvPr/>
            </p:nvSpPr>
            <p:spPr>
              <a:xfrm>
                <a:off x="7932841" y="3104519"/>
                <a:ext cx="1208190" cy="647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/>
                  <a:t>C_id</a:t>
                </a:r>
                <a:endParaRPr lang="en-US" sz="2400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220F645-D905-1092-900B-2D97F68D4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1797" y="3677181"/>
                <a:ext cx="51507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7AC483C-C9CD-FD61-7568-9D5C3228B70F}"/>
                  </a:ext>
                </a:extLst>
              </p:cNvPr>
              <p:cNvSpPr/>
              <p:nvPr/>
            </p:nvSpPr>
            <p:spPr>
              <a:xfrm>
                <a:off x="8489333" y="5055166"/>
                <a:ext cx="1996769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Credit hour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C0A3F98-3D08-3123-C0AD-D3A50230FEB7}"/>
                  </a:ext>
                </a:extLst>
              </p:cNvPr>
              <p:cNvSpPr/>
              <p:nvPr/>
            </p:nvSpPr>
            <p:spPr>
              <a:xfrm>
                <a:off x="10011082" y="3178578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Name 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76F37C-F194-EA8E-F1AF-6D2DD85F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7252" y="3737599"/>
                <a:ext cx="1208190" cy="224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EBC5269-90F3-A8AD-E2A2-1668BC2D17F4}"/>
                  </a:ext>
                </a:extLst>
              </p:cNvPr>
              <p:cNvCxnSpPr>
                <a:cxnSpLocks/>
                <a:stCxn id="34" idx="0"/>
                <a:endCxn id="38" idx="4"/>
              </p:cNvCxnSpPr>
              <p:nvPr/>
            </p:nvCxnSpPr>
            <p:spPr>
              <a:xfrm flipV="1">
                <a:off x="9526843" y="3751870"/>
                <a:ext cx="1177106" cy="2215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4BD005E-ED9F-59D3-083A-8992C5E42512}"/>
                  </a:ext>
                </a:extLst>
              </p:cNvPr>
              <p:cNvCxnSpPr>
                <a:cxnSpLocks/>
                <a:stCxn id="37" idx="0"/>
                <a:endCxn id="34" idx="2"/>
              </p:cNvCxnSpPr>
              <p:nvPr/>
            </p:nvCxnSpPr>
            <p:spPr>
              <a:xfrm flipV="1">
                <a:off x="9487718" y="4607551"/>
                <a:ext cx="39125" cy="4476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Flowchart: Decision 41">
                <a:extLst>
                  <a:ext uri="{FF2B5EF4-FFF2-40B4-BE49-F238E27FC236}">
                    <a16:creationId xmlns:a16="http://schemas.microsoft.com/office/drawing/2014/main" id="{385502B4-1679-332D-A8F5-3EF31A34E7AF}"/>
                  </a:ext>
                </a:extLst>
              </p:cNvPr>
              <p:cNvSpPr/>
              <p:nvPr/>
            </p:nvSpPr>
            <p:spPr>
              <a:xfrm>
                <a:off x="5365238" y="3825591"/>
                <a:ext cx="2422829" cy="92973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Enrolled </a:t>
                </a:r>
                <a:endParaRPr lang="en-US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D89C241-6ABE-902F-A209-E6AB622B6A82}"/>
                  </a:ext>
                </a:extLst>
              </p:cNvPr>
              <p:cNvCxnSpPr>
                <a:cxnSpLocks/>
                <a:stCxn id="21" idx="3"/>
                <a:endCxn id="42" idx="1"/>
              </p:cNvCxnSpPr>
              <p:nvPr/>
            </p:nvCxnSpPr>
            <p:spPr>
              <a:xfrm>
                <a:off x="4207231" y="4265513"/>
                <a:ext cx="1158007" cy="249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517FE68-3A48-863C-4485-03918270EA40}"/>
                  </a:ext>
                </a:extLst>
              </p:cNvPr>
              <p:cNvCxnSpPr>
                <a:cxnSpLocks/>
                <a:stCxn id="42" idx="3"/>
                <a:endCxn id="34" idx="1"/>
              </p:cNvCxnSpPr>
              <p:nvPr/>
            </p:nvCxnSpPr>
            <p:spPr>
              <a:xfrm>
                <a:off x="7788067" y="4290461"/>
                <a:ext cx="9497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D9C983-5FD9-FB08-A48F-80539A7F24D2}"/>
                </a:ext>
              </a:extLst>
            </p:cNvPr>
            <p:cNvSpPr txBox="1"/>
            <p:nvPr/>
          </p:nvSpPr>
          <p:spPr>
            <a:xfrm>
              <a:off x="4060003" y="4162608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376361-D763-818F-D728-74BF9A67188D}"/>
                </a:ext>
              </a:extLst>
            </p:cNvPr>
            <p:cNvSpPr txBox="1"/>
            <p:nvPr/>
          </p:nvSpPr>
          <p:spPr>
            <a:xfrm>
              <a:off x="7502601" y="4133562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19F4C5-A62B-800A-FD2A-965D583FA5A7}"/>
              </a:ext>
            </a:extLst>
          </p:cNvPr>
          <p:cNvGrpSpPr/>
          <p:nvPr/>
        </p:nvGrpSpPr>
        <p:grpSpPr>
          <a:xfrm>
            <a:off x="3324073" y="3510632"/>
            <a:ext cx="5597178" cy="2992059"/>
            <a:chOff x="3324073" y="3510632"/>
            <a:chExt cx="5597178" cy="299205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923552-F644-E415-79FF-848FF5774513}"/>
                </a:ext>
              </a:extLst>
            </p:cNvPr>
            <p:cNvGrpSpPr/>
            <p:nvPr/>
          </p:nvGrpSpPr>
          <p:grpSpPr>
            <a:xfrm>
              <a:off x="3340907" y="3988091"/>
              <a:ext cx="5461820" cy="2514600"/>
              <a:chOff x="2767778" y="1260986"/>
              <a:chExt cx="5461820" cy="25146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3F1F6C0-183A-442B-4394-4836060D8647}"/>
                  </a:ext>
                </a:extLst>
              </p:cNvPr>
              <p:cNvGrpSpPr/>
              <p:nvPr/>
            </p:nvGrpSpPr>
            <p:grpSpPr>
              <a:xfrm>
                <a:off x="2767778" y="1260986"/>
                <a:ext cx="5461820" cy="2514600"/>
                <a:chOff x="2281084" y="3635477"/>
                <a:chExt cx="5461820" cy="2514600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959DCF2-E477-EF97-59C9-406F0D4A0656}"/>
                    </a:ext>
                  </a:extLst>
                </p:cNvPr>
                <p:cNvSpPr/>
                <p:nvPr/>
              </p:nvSpPr>
              <p:spPr>
                <a:xfrm>
                  <a:off x="2281084" y="3635477"/>
                  <a:ext cx="914400" cy="25146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S1</a:t>
                  </a:r>
                </a:p>
                <a:p>
                  <a:pPr algn="ctr"/>
                  <a:r>
                    <a:rPr lang="en-US" sz="2400" dirty="0"/>
                    <a:t>S2</a:t>
                  </a:r>
                </a:p>
                <a:p>
                  <a:pPr algn="ctr"/>
                  <a:r>
                    <a:rPr lang="en-US" sz="2400" dirty="0"/>
                    <a:t>S3</a:t>
                  </a:r>
                </a:p>
                <a:p>
                  <a:pPr algn="ctr"/>
                  <a:r>
                    <a:rPr lang="en-US" sz="2400" dirty="0"/>
                    <a:t>S4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D86A32F-4B43-60BD-B09C-F7216626A5D9}"/>
                    </a:ext>
                  </a:extLst>
                </p:cNvPr>
                <p:cNvSpPr/>
                <p:nvPr/>
              </p:nvSpPr>
              <p:spPr>
                <a:xfrm>
                  <a:off x="4668719" y="3635477"/>
                  <a:ext cx="914400" cy="25146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R1</a:t>
                  </a:r>
                </a:p>
                <a:p>
                  <a:pPr algn="ctr"/>
                  <a:r>
                    <a:rPr lang="en-US" sz="2400" dirty="0"/>
                    <a:t>R2</a:t>
                  </a:r>
                </a:p>
                <a:p>
                  <a:pPr algn="ctr"/>
                  <a:r>
                    <a:rPr lang="en-US" sz="2400" dirty="0"/>
                    <a:t>R3</a:t>
                  </a:r>
                </a:p>
                <a:p>
                  <a:pPr algn="ctr"/>
                  <a:r>
                    <a:rPr lang="en-US" sz="2400" dirty="0"/>
                    <a:t>R4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FB51CB4-7CD8-A24E-C729-519321A454FB}"/>
                    </a:ext>
                  </a:extLst>
                </p:cNvPr>
                <p:cNvSpPr/>
                <p:nvPr/>
              </p:nvSpPr>
              <p:spPr>
                <a:xfrm>
                  <a:off x="6828504" y="3642851"/>
                  <a:ext cx="914400" cy="250722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C1</a:t>
                  </a:r>
                </a:p>
                <a:p>
                  <a:pPr algn="ctr"/>
                  <a:endParaRPr lang="en-US" sz="2400" dirty="0"/>
                </a:p>
                <a:p>
                  <a:pPr algn="ctr"/>
                  <a:endParaRPr lang="en-US" sz="2400" dirty="0"/>
                </a:p>
                <a:p>
                  <a:pPr algn="ctr"/>
                  <a:r>
                    <a:rPr lang="en-US" sz="2400" dirty="0"/>
                    <a:t>C2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78404306-91C7-26EC-5252-2E1D56DEB249}"/>
                    </a:ext>
                  </a:extLst>
                </p:cNvPr>
                <p:cNvCxnSpPr/>
                <p:nvPr/>
              </p:nvCxnSpPr>
              <p:spPr>
                <a:xfrm>
                  <a:off x="3030791" y="4377006"/>
                  <a:ext cx="184354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BEB332-99F5-A34A-98EF-7463225BA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6770" y="4687991"/>
                  <a:ext cx="182757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533DD0E9-3761-4B8C-2124-4CE6429F2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0791" y="5472497"/>
                  <a:ext cx="184354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E66FE9C-F5F7-EE9E-3470-D22242979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8712" y="4377006"/>
                  <a:ext cx="1657642" cy="10088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D6BC091-2C40-9534-42B7-5D894EC4A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42155" y="4363064"/>
                  <a:ext cx="1614199" cy="4064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0E8CA04-22B8-C9FF-CDF6-0A300EF0F3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2155" y="5112774"/>
                  <a:ext cx="1599451" cy="359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8E1354C-ADC7-3C01-B520-D5C4355F1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3464" y="2738283"/>
                <a:ext cx="18275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71D80CF-BFE9-8024-05CE-5B58915286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4101" y="1988573"/>
                <a:ext cx="1628947" cy="10651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C58B3A-EC09-2CEF-9F50-3A1A1A807C14}"/>
                </a:ext>
              </a:extLst>
            </p:cNvPr>
            <p:cNvSpPr txBox="1"/>
            <p:nvPr/>
          </p:nvSpPr>
          <p:spPr>
            <a:xfrm>
              <a:off x="3324073" y="3602424"/>
              <a:ext cx="94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1FDEE2-45D9-1532-C22A-80A1E2139E5C}"/>
                </a:ext>
              </a:extLst>
            </p:cNvPr>
            <p:cNvSpPr txBox="1"/>
            <p:nvPr/>
          </p:nvSpPr>
          <p:spPr>
            <a:xfrm>
              <a:off x="7973183" y="3510632"/>
              <a:ext cx="94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82C67A-1937-F98F-53B4-1B8AC6BD397D}"/>
                </a:ext>
              </a:extLst>
            </p:cNvPr>
            <p:cNvSpPr txBox="1"/>
            <p:nvPr/>
          </p:nvSpPr>
          <p:spPr>
            <a:xfrm>
              <a:off x="5728542" y="3549990"/>
              <a:ext cx="94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484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CB8C-F0FB-5F16-D53C-96320B1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67" y="368710"/>
            <a:ext cx="11341887" cy="6170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Many to many</a:t>
            </a:r>
            <a:endParaRPr lang="en-US" dirty="0"/>
          </a:p>
          <a:p>
            <a:r>
              <a:rPr lang="en-US" dirty="0"/>
              <a:t>In Many to many, an entity in </a:t>
            </a:r>
            <a:r>
              <a:rPr lang="en-US" b="1" dirty="0"/>
              <a:t>E1</a:t>
            </a:r>
            <a:r>
              <a:rPr lang="en-US" dirty="0"/>
              <a:t> is associated with any number of entities in </a:t>
            </a:r>
            <a:r>
              <a:rPr lang="en-US" b="1" dirty="0"/>
              <a:t>E2</a:t>
            </a:r>
            <a:r>
              <a:rPr lang="en-US" dirty="0"/>
              <a:t> and an entity in </a:t>
            </a:r>
            <a:r>
              <a:rPr lang="en-US" b="1" dirty="0"/>
              <a:t>E2</a:t>
            </a:r>
            <a:r>
              <a:rPr lang="en-US" dirty="0"/>
              <a:t> is associated with any number of entities in </a:t>
            </a:r>
            <a:r>
              <a:rPr lang="en-US" b="1" dirty="0"/>
              <a:t>E1</a:t>
            </a:r>
            <a:r>
              <a:rPr lang="en-US" dirty="0"/>
              <a:t>. 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student</a:t>
            </a:r>
            <a:r>
              <a:rPr lang="en-US" dirty="0"/>
              <a:t> can take more than </a:t>
            </a:r>
            <a:r>
              <a:rPr lang="en-US" b="1" dirty="0"/>
              <a:t>one course </a:t>
            </a:r>
            <a:r>
              <a:rPr lang="en-US" dirty="0"/>
              <a:t>and </a:t>
            </a:r>
            <a:r>
              <a:rPr lang="en-US" b="1" dirty="0"/>
              <a:t>one course </a:t>
            </a:r>
            <a:r>
              <a:rPr lang="en-US" dirty="0"/>
              <a:t>can be taken by </a:t>
            </a:r>
            <a:r>
              <a:rPr lang="en-US" b="1" dirty="0"/>
              <a:t>many students</a:t>
            </a:r>
            <a:r>
              <a:rPr lang="en-US" dirty="0"/>
              <a:t>. </a:t>
            </a:r>
          </a:p>
          <a:p>
            <a:r>
              <a:rPr lang="en-US" dirty="0"/>
              <a:t>So the relationship will be many to many.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77C3-CCC4-B5FF-6AE4-BC58368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66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5800-0F0C-7661-A4B8-AE7AE987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6" y="0"/>
            <a:ext cx="10955594" cy="67214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sets, it can be represented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759F7-6C55-4154-5F10-6ABFA455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C7B4B6-AC5C-7EFC-285B-107BA728EB70}"/>
              </a:ext>
            </a:extLst>
          </p:cNvPr>
          <p:cNvGrpSpPr/>
          <p:nvPr/>
        </p:nvGrpSpPr>
        <p:grpSpPr>
          <a:xfrm>
            <a:off x="838200" y="102875"/>
            <a:ext cx="10304566" cy="2573594"/>
            <a:chOff x="845215" y="3429000"/>
            <a:chExt cx="10304566" cy="25735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B360352-4093-34D1-65EB-217EED3660D7}"/>
                </a:ext>
              </a:extLst>
            </p:cNvPr>
            <p:cNvGrpSpPr/>
            <p:nvPr/>
          </p:nvGrpSpPr>
          <p:grpSpPr>
            <a:xfrm>
              <a:off x="845215" y="3429000"/>
              <a:ext cx="10304566" cy="2573594"/>
              <a:chOff x="1825113" y="3104519"/>
              <a:chExt cx="9571703" cy="252746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F0D5C7-0A5F-A9F9-7557-DCD65E277736}"/>
                  </a:ext>
                </a:extLst>
              </p:cNvPr>
              <p:cNvSpPr/>
              <p:nvPr/>
            </p:nvSpPr>
            <p:spPr>
              <a:xfrm>
                <a:off x="2629153" y="3948423"/>
                <a:ext cx="1578078" cy="6341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Student  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757F8DF-697B-5275-53DF-66FC8693F120}"/>
                  </a:ext>
                </a:extLst>
              </p:cNvPr>
              <p:cNvSpPr/>
              <p:nvPr/>
            </p:nvSpPr>
            <p:spPr>
              <a:xfrm>
                <a:off x="2071587" y="3104519"/>
                <a:ext cx="1208190" cy="63307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/>
                  <a:t>S_id</a:t>
                </a:r>
                <a:endParaRPr lang="en-US" sz="24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17B9C15-9406-B032-22C3-B5ABCC5F9A6C}"/>
                  </a:ext>
                </a:extLst>
              </p:cNvPr>
              <p:cNvSpPr/>
              <p:nvPr/>
            </p:nvSpPr>
            <p:spPr>
              <a:xfrm>
                <a:off x="3760839" y="5058694"/>
                <a:ext cx="1708970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address 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256737-6EAF-B46C-FE99-2B6878A22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4786" y="3677812"/>
                <a:ext cx="7469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613E469-C62A-670C-8A01-86A0D67780EF}"/>
                  </a:ext>
                </a:extLst>
              </p:cNvPr>
              <p:cNvSpPr/>
              <p:nvPr/>
            </p:nvSpPr>
            <p:spPr>
              <a:xfrm>
                <a:off x="1825113" y="5058694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DOB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54DABD7-A1B7-D48A-3C85-BC656BF842E9}"/>
                  </a:ext>
                </a:extLst>
              </p:cNvPr>
              <p:cNvSpPr/>
              <p:nvPr/>
            </p:nvSpPr>
            <p:spPr>
              <a:xfrm>
                <a:off x="4149827" y="3178578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Name 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5F18FC-B60D-8D9D-4075-E5A526E7E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997" y="3737599"/>
                <a:ext cx="1208190" cy="224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98AFB27-0B1A-73AA-0028-637328F10730}"/>
                  </a:ext>
                </a:extLst>
              </p:cNvPr>
              <p:cNvCxnSpPr>
                <a:cxnSpLocks/>
                <a:stCxn id="21" idx="0"/>
                <a:endCxn id="26" idx="4"/>
              </p:cNvCxnSpPr>
              <p:nvPr/>
            </p:nvCxnSpPr>
            <p:spPr>
              <a:xfrm flipV="1">
                <a:off x="3418192" y="3751870"/>
                <a:ext cx="1424502" cy="1965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3BF6F1F-B683-A23F-5026-F153068E3514}"/>
                  </a:ext>
                </a:extLst>
              </p:cNvPr>
              <p:cNvCxnSpPr>
                <a:cxnSpLocks/>
                <a:stCxn id="25" idx="0"/>
                <a:endCxn id="21" idx="2"/>
              </p:cNvCxnSpPr>
              <p:nvPr/>
            </p:nvCxnSpPr>
            <p:spPr>
              <a:xfrm flipV="1">
                <a:off x="2517980" y="4582603"/>
                <a:ext cx="900212" cy="4760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980BCC8-840F-472F-E070-765D37263C29}"/>
                  </a:ext>
                </a:extLst>
              </p:cNvPr>
              <p:cNvCxnSpPr>
                <a:cxnSpLocks/>
                <a:stCxn id="21" idx="2"/>
                <a:endCxn id="23" idx="0"/>
              </p:cNvCxnSpPr>
              <p:nvPr/>
            </p:nvCxnSpPr>
            <p:spPr>
              <a:xfrm>
                <a:off x="3418192" y="4582603"/>
                <a:ext cx="1197132" cy="4760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0C8224-C9D3-B019-6204-4E2EBFD527EF}"/>
                  </a:ext>
                </a:extLst>
              </p:cNvPr>
              <p:cNvSpPr/>
              <p:nvPr/>
            </p:nvSpPr>
            <p:spPr>
              <a:xfrm>
                <a:off x="8737804" y="3973371"/>
                <a:ext cx="1578078" cy="6341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Course   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C72E74-096C-E99A-54D0-B5B557389227}"/>
                  </a:ext>
                </a:extLst>
              </p:cNvPr>
              <p:cNvSpPr/>
              <p:nvPr/>
            </p:nvSpPr>
            <p:spPr>
              <a:xfrm>
                <a:off x="7932841" y="3104519"/>
                <a:ext cx="1208190" cy="647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/>
                  <a:t>C_id</a:t>
                </a:r>
                <a:endParaRPr lang="en-US" sz="2400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220F645-D905-1092-900B-2D97F68D4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1797" y="3677181"/>
                <a:ext cx="51507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7AC483C-C9CD-FD61-7568-9D5C3228B70F}"/>
                  </a:ext>
                </a:extLst>
              </p:cNvPr>
              <p:cNvSpPr/>
              <p:nvPr/>
            </p:nvSpPr>
            <p:spPr>
              <a:xfrm>
                <a:off x="8489333" y="5055166"/>
                <a:ext cx="1996769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Credit hour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C0A3F98-3D08-3123-C0AD-D3A50230FEB7}"/>
                  </a:ext>
                </a:extLst>
              </p:cNvPr>
              <p:cNvSpPr/>
              <p:nvPr/>
            </p:nvSpPr>
            <p:spPr>
              <a:xfrm>
                <a:off x="10011082" y="3178578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Name 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76F37C-F194-EA8E-F1AF-6D2DD85F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7252" y="3737599"/>
                <a:ext cx="1208190" cy="2245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EBC5269-90F3-A8AD-E2A2-1668BC2D17F4}"/>
                  </a:ext>
                </a:extLst>
              </p:cNvPr>
              <p:cNvCxnSpPr>
                <a:cxnSpLocks/>
                <a:stCxn id="34" idx="0"/>
                <a:endCxn id="38" idx="4"/>
              </p:cNvCxnSpPr>
              <p:nvPr/>
            </p:nvCxnSpPr>
            <p:spPr>
              <a:xfrm flipV="1">
                <a:off x="9526843" y="3751870"/>
                <a:ext cx="1177106" cy="2215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4BD005E-ED9F-59D3-083A-8992C5E42512}"/>
                  </a:ext>
                </a:extLst>
              </p:cNvPr>
              <p:cNvCxnSpPr>
                <a:cxnSpLocks/>
                <a:stCxn id="37" idx="0"/>
                <a:endCxn id="34" idx="2"/>
              </p:cNvCxnSpPr>
              <p:nvPr/>
            </p:nvCxnSpPr>
            <p:spPr>
              <a:xfrm flipV="1">
                <a:off x="9487718" y="4607551"/>
                <a:ext cx="39125" cy="4476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Flowchart: Decision 41">
                <a:extLst>
                  <a:ext uri="{FF2B5EF4-FFF2-40B4-BE49-F238E27FC236}">
                    <a16:creationId xmlns:a16="http://schemas.microsoft.com/office/drawing/2014/main" id="{385502B4-1679-332D-A8F5-3EF31A34E7AF}"/>
                  </a:ext>
                </a:extLst>
              </p:cNvPr>
              <p:cNvSpPr/>
              <p:nvPr/>
            </p:nvSpPr>
            <p:spPr>
              <a:xfrm>
                <a:off x="5365238" y="3825591"/>
                <a:ext cx="2422829" cy="92973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Enrolled </a:t>
                </a:r>
                <a:endParaRPr lang="en-US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D89C241-6ABE-902F-A209-E6AB622B6A82}"/>
                  </a:ext>
                </a:extLst>
              </p:cNvPr>
              <p:cNvCxnSpPr>
                <a:cxnSpLocks/>
                <a:stCxn id="21" idx="3"/>
                <a:endCxn id="42" idx="1"/>
              </p:cNvCxnSpPr>
              <p:nvPr/>
            </p:nvCxnSpPr>
            <p:spPr>
              <a:xfrm>
                <a:off x="4207231" y="4265513"/>
                <a:ext cx="1158007" cy="249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517FE68-3A48-863C-4485-03918270EA40}"/>
                  </a:ext>
                </a:extLst>
              </p:cNvPr>
              <p:cNvCxnSpPr>
                <a:cxnSpLocks/>
                <a:stCxn id="42" idx="3"/>
                <a:endCxn id="34" idx="1"/>
              </p:cNvCxnSpPr>
              <p:nvPr/>
            </p:nvCxnSpPr>
            <p:spPr>
              <a:xfrm>
                <a:off x="7788067" y="4290461"/>
                <a:ext cx="9497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D9C983-5FD9-FB08-A48F-80539A7F24D2}"/>
                </a:ext>
              </a:extLst>
            </p:cNvPr>
            <p:cNvSpPr txBox="1"/>
            <p:nvPr/>
          </p:nvSpPr>
          <p:spPr>
            <a:xfrm>
              <a:off x="4060003" y="4162608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376361-D763-818F-D728-74BF9A67188D}"/>
                </a:ext>
              </a:extLst>
            </p:cNvPr>
            <p:cNvSpPr txBox="1"/>
            <p:nvPr/>
          </p:nvSpPr>
          <p:spPr>
            <a:xfrm>
              <a:off x="7502601" y="4133562"/>
              <a:ext cx="47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</a:t>
              </a:r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30E4F12-3636-A2AE-5E08-13CAE7DFBE9C}"/>
              </a:ext>
            </a:extLst>
          </p:cNvPr>
          <p:cNvGrpSpPr/>
          <p:nvPr/>
        </p:nvGrpSpPr>
        <p:grpSpPr>
          <a:xfrm>
            <a:off x="3340907" y="3429783"/>
            <a:ext cx="5597178" cy="3193337"/>
            <a:chOff x="3340907" y="3429783"/>
            <a:chExt cx="5597178" cy="319333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219F4C5-A62B-800A-FD2A-965D583FA5A7}"/>
                </a:ext>
              </a:extLst>
            </p:cNvPr>
            <p:cNvGrpSpPr/>
            <p:nvPr/>
          </p:nvGrpSpPr>
          <p:grpSpPr>
            <a:xfrm>
              <a:off x="3340907" y="3429783"/>
              <a:ext cx="5597178" cy="3193337"/>
              <a:chOff x="3324073" y="3309354"/>
              <a:chExt cx="5597178" cy="31933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923552-F644-E415-79FF-848FF5774513}"/>
                  </a:ext>
                </a:extLst>
              </p:cNvPr>
              <p:cNvGrpSpPr/>
              <p:nvPr/>
            </p:nvGrpSpPr>
            <p:grpSpPr>
              <a:xfrm>
                <a:off x="3340907" y="3716594"/>
                <a:ext cx="5454735" cy="2786097"/>
                <a:chOff x="2767778" y="989489"/>
                <a:chExt cx="5454735" cy="2786097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53F1F6C0-183A-442B-4394-4836060D8647}"/>
                    </a:ext>
                  </a:extLst>
                </p:cNvPr>
                <p:cNvGrpSpPr/>
                <p:nvPr/>
              </p:nvGrpSpPr>
              <p:grpSpPr>
                <a:xfrm>
                  <a:off x="2767778" y="989489"/>
                  <a:ext cx="5454735" cy="2786097"/>
                  <a:chOff x="2281084" y="3363980"/>
                  <a:chExt cx="5454735" cy="2786097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959DCF2-E477-EF97-59C9-406F0D4A0656}"/>
                      </a:ext>
                    </a:extLst>
                  </p:cNvPr>
                  <p:cNvSpPr/>
                  <p:nvPr/>
                </p:nvSpPr>
                <p:spPr>
                  <a:xfrm>
                    <a:off x="2281084" y="3635477"/>
                    <a:ext cx="914400" cy="25146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S1</a:t>
                    </a:r>
                  </a:p>
                  <a:p>
                    <a:pPr algn="ctr"/>
                    <a:r>
                      <a:rPr lang="en-US" sz="2400" dirty="0"/>
                      <a:t>S2</a:t>
                    </a:r>
                  </a:p>
                  <a:p>
                    <a:pPr algn="ctr"/>
                    <a:r>
                      <a:rPr lang="en-US" sz="2400" dirty="0"/>
                      <a:t>S3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5D86A32F-4B43-60BD-B09C-F7216626A5D9}"/>
                      </a:ext>
                    </a:extLst>
                  </p:cNvPr>
                  <p:cNvSpPr/>
                  <p:nvPr/>
                </p:nvSpPr>
                <p:spPr>
                  <a:xfrm>
                    <a:off x="4668719" y="3363980"/>
                    <a:ext cx="914400" cy="2786097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R1</a:t>
                    </a:r>
                  </a:p>
                  <a:p>
                    <a:pPr algn="ctr"/>
                    <a:r>
                      <a:rPr lang="en-US" sz="2400" dirty="0"/>
                      <a:t>R2</a:t>
                    </a:r>
                  </a:p>
                  <a:p>
                    <a:pPr algn="ctr"/>
                    <a:r>
                      <a:rPr lang="en-US" sz="2400" dirty="0"/>
                      <a:t>R3</a:t>
                    </a:r>
                  </a:p>
                  <a:p>
                    <a:pPr algn="ctr"/>
                    <a:r>
                      <a:rPr lang="en-US" sz="2400" dirty="0"/>
                      <a:t>R4</a:t>
                    </a:r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DFB51CB4-7CD8-A24E-C729-519321A454FB}"/>
                      </a:ext>
                    </a:extLst>
                  </p:cNvPr>
                  <p:cNvSpPr/>
                  <p:nvPr/>
                </p:nvSpPr>
                <p:spPr>
                  <a:xfrm>
                    <a:off x="6821419" y="3584797"/>
                    <a:ext cx="914400" cy="250722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C1</a:t>
                    </a:r>
                  </a:p>
                  <a:p>
                    <a:pPr algn="ctr"/>
                    <a:r>
                      <a:rPr lang="en-US" sz="2400" dirty="0"/>
                      <a:t>C2</a:t>
                    </a:r>
                  </a:p>
                  <a:p>
                    <a:pPr algn="ctr"/>
                    <a:r>
                      <a:rPr lang="en-US" sz="2400" dirty="0"/>
                      <a:t>C3</a:t>
                    </a:r>
                  </a:p>
                </p:txBody>
              </p: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78404306-91C7-26EC-5252-2E1D56DEB2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30791" y="4204638"/>
                    <a:ext cx="1858297" cy="17236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3ABEB332-99F5-A34A-98EF-7463225BA1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6770" y="4377006"/>
                    <a:ext cx="1842318" cy="2079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533DD0E9-3761-4B8C-2124-4CE6429F2C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6770" y="4909471"/>
                    <a:ext cx="1857066" cy="40811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FE66FE9C-F5F7-EE9E-3470-D222429799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3448" y="4351426"/>
                    <a:ext cx="1726349" cy="84103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D6BC091-2C40-9534-42B7-5D894EC4A0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58700" y="4470772"/>
                    <a:ext cx="1639062" cy="1588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90E8CA04-22B8-C9FF-CDF6-0A300EF0F3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27407" y="4861439"/>
                    <a:ext cx="1628265" cy="9606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8E1354C-ADC7-3C01-B520-D5C4355F18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3464" y="2505581"/>
                  <a:ext cx="1842318" cy="774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71D80CF-BFE9-8024-05CE-5B5891528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01966" y="2154611"/>
                  <a:ext cx="1726334" cy="7227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C58B3A-EC09-2CEF-9F50-3A1A1A807C14}"/>
                  </a:ext>
                </a:extLst>
              </p:cNvPr>
              <p:cNvSpPr txBox="1"/>
              <p:nvPr/>
            </p:nvSpPr>
            <p:spPr>
              <a:xfrm>
                <a:off x="3324073" y="3602424"/>
                <a:ext cx="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1FDEE2-45D9-1532-C22A-80A1E2139E5C}"/>
                  </a:ext>
                </a:extLst>
              </p:cNvPr>
              <p:cNvSpPr txBox="1"/>
              <p:nvPr/>
            </p:nvSpPr>
            <p:spPr>
              <a:xfrm>
                <a:off x="7973183" y="3510632"/>
                <a:ext cx="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B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82C67A-1937-F98F-53B4-1B8AC6BD397D}"/>
                  </a:ext>
                </a:extLst>
              </p:cNvPr>
              <p:cNvSpPr txBox="1"/>
              <p:nvPr/>
            </p:nvSpPr>
            <p:spPr>
              <a:xfrm>
                <a:off x="5711708" y="3309354"/>
                <a:ext cx="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26FFC1-00A0-20CF-9098-6AED52371193}"/>
                </a:ext>
              </a:extLst>
            </p:cNvPr>
            <p:cNvCxnSpPr>
              <a:cxnSpLocks/>
            </p:cNvCxnSpPr>
            <p:nvPr/>
          </p:nvCxnSpPr>
          <p:spPr>
            <a:xfrm>
              <a:off x="4107448" y="5790625"/>
              <a:ext cx="18582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A39BF0C-9BE7-F106-534E-9DD7805A3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601" y="5593103"/>
              <a:ext cx="1636576" cy="263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BA01028-C7F5-31D3-37C9-BD4DEA57D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041" y="5145125"/>
              <a:ext cx="1969200" cy="645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271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8CEB-C4FF-98F6-21A0-4373F2B7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Participation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C2CFE-2073-9EB3-6CEC-93396433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r>
              <a:rPr lang="en-US" dirty="0"/>
              <a:t>is applied on the </a:t>
            </a:r>
            <a:r>
              <a:rPr lang="en-US" b="1" dirty="0"/>
              <a:t>entity</a:t>
            </a:r>
            <a:r>
              <a:rPr lang="en-US" dirty="0"/>
              <a:t> </a:t>
            </a:r>
            <a:r>
              <a:rPr lang="en-US" b="1" dirty="0"/>
              <a:t>participating</a:t>
            </a:r>
            <a:r>
              <a:rPr lang="en-US" dirty="0"/>
              <a:t> in the </a:t>
            </a:r>
            <a:r>
              <a:rPr lang="en-US" b="1" dirty="0"/>
              <a:t>relationship set</a:t>
            </a:r>
            <a:r>
              <a:rPr lang="en-US" dirty="0"/>
              <a:t>.</a:t>
            </a:r>
          </a:p>
          <a:p>
            <a:r>
              <a:rPr lang="en-US" dirty="0"/>
              <a:t>Constraint on ER model that </a:t>
            </a:r>
            <a:r>
              <a:rPr lang="en-US" b="1" dirty="0"/>
              <a:t>determines</a:t>
            </a:r>
            <a:r>
              <a:rPr lang="en-US" dirty="0"/>
              <a:t> whether </a:t>
            </a:r>
            <a:r>
              <a:rPr lang="en-US" b="1" dirty="0"/>
              <a:t>all</a:t>
            </a:r>
            <a:r>
              <a:rPr lang="en-US" dirty="0"/>
              <a:t> or </a:t>
            </a:r>
            <a:r>
              <a:rPr lang="en-US" b="1" dirty="0"/>
              <a:t>only some entity</a:t>
            </a:r>
            <a:r>
              <a:rPr lang="en-US" dirty="0"/>
              <a:t> </a:t>
            </a:r>
            <a:r>
              <a:rPr lang="en-US" b="1" dirty="0"/>
              <a:t>occurrences</a:t>
            </a:r>
            <a:r>
              <a:rPr lang="en-US" dirty="0"/>
              <a:t> </a:t>
            </a:r>
            <a:r>
              <a:rPr lang="en-US" b="1" dirty="0"/>
              <a:t>participate</a:t>
            </a:r>
            <a:r>
              <a:rPr lang="en-US" dirty="0"/>
              <a:t> in a </a:t>
            </a:r>
            <a:r>
              <a:rPr lang="en-US" b="1" dirty="0"/>
              <a:t>relationship</a:t>
            </a:r>
            <a:r>
              <a:rPr lang="en-US" dirty="0"/>
              <a:t> is called participation constraint. </a:t>
            </a:r>
          </a:p>
          <a:p>
            <a:r>
              <a:rPr lang="en-US" dirty="0"/>
              <a:t>specifies whether the </a:t>
            </a:r>
            <a:r>
              <a:rPr lang="en-US" b="1" dirty="0"/>
              <a:t>existence</a:t>
            </a:r>
            <a:r>
              <a:rPr lang="en-US" dirty="0"/>
              <a:t> of an </a:t>
            </a:r>
            <a:r>
              <a:rPr lang="en-US" b="1" dirty="0"/>
              <a:t>entity</a:t>
            </a:r>
            <a:r>
              <a:rPr lang="en-US" dirty="0"/>
              <a:t> </a:t>
            </a:r>
            <a:r>
              <a:rPr lang="en-US" b="1" dirty="0"/>
              <a:t>depends</a:t>
            </a:r>
            <a:r>
              <a:rPr lang="en-US" dirty="0"/>
              <a:t> on its being related to another entity via the relationship type. </a:t>
            </a:r>
          </a:p>
          <a:p>
            <a:r>
              <a:rPr lang="en-US" dirty="0"/>
              <a:t>There are two types of participation constraints:</a:t>
            </a:r>
          </a:p>
          <a:p>
            <a:pPr lvl="1"/>
            <a:r>
              <a:rPr lang="fr-FR" sz="2800" dirty="0"/>
              <a:t>Total Participation </a:t>
            </a:r>
            <a:r>
              <a:rPr lang="fr-FR" sz="2800" dirty="0" err="1"/>
              <a:t>Constraints</a:t>
            </a:r>
            <a:r>
              <a:rPr lang="fr-FR" sz="2800" dirty="0"/>
              <a:t> and</a:t>
            </a:r>
          </a:p>
          <a:p>
            <a:pPr lvl="1"/>
            <a:r>
              <a:rPr lang="fr-FR" sz="2800" dirty="0"/>
              <a:t>Partial Participation </a:t>
            </a:r>
            <a:r>
              <a:rPr lang="fr-FR" sz="2800" dirty="0" err="1"/>
              <a:t>Constraints</a:t>
            </a:r>
            <a:r>
              <a:rPr lang="fr-FR" sz="2800" dirty="0"/>
              <a:t>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6E5E-E2E2-1786-7D4C-4869A3B3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61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3E76-AB48-31DE-3088-1240B63E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8AC954-3CC9-F045-AEE5-76BE48470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826" y="14594"/>
            <a:ext cx="5157787" cy="840811"/>
          </a:xfrm>
        </p:spPr>
        <p:txBody>
          <a:bodyPr>
            <a:normAutofit/>
          </a:bodyPr>
          <a:lstStyle/>
          <a:p>
            <a:r>
              <a:rPr lang="en-US" sz="2800" b="1" dirty="0"/>
              <a:t>Total participation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736F-7F81-F128-8BEB-4A78A7A46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120877"/>
            <a:ext cx="5997575" cy="5722527"/>
          </a:xfrm>
        </p:spPr>
        <p:txBody>
          <a:bodyPr numCol="1">
            <a:normAutofit/>
          </a:bodyPr>
          <a:lstStyle/>
          <a:p>
            <a:pPr algn="l"/>
            <a:r>
              <a:rPr lang="en-US" dirty="0"/>
              <a:t>specifies that </a:t>
            </a:r>
            <a:r>
              <a:rPr lang="en-US" b="1" dirty="0"/>
              <a:t>each entity </a:t>
            </a:r>
            <a:r>
              <a:rPr lang="en-US" dirty="0"/>
              <a:t>in the </a:t>
            </a:r>
            <a:r>
              <a:rPr lang="en-US" b="1" dirty="0"/>
              <a:t>entity set </a:t>
            </a:r>
            <a:r>
              <a:rPr lang="en-US" dirty="0"/>
              <a:t>must </a:t>
            </a:r>
            <a:r>
              <a:rPr lang="en-US" b="1" dirty="0"/>
              <a:t>compulsorily</a:t>
            </a:r>
            <a:r>
              <a:rPr lang="en-US" dirty="0"/>
              <a:t> </a:t>
            </a:r>
            <a:r>
              <a:rPr lang="en-US" b="1" dirty="0"/>
              <a:t>participate</a:t>
            </a:r>
            <a:r>
              <a:rPr lang="en-US" dirty="0"/>
              <a:t> in </a:t>
            </a:r>
            <a:r>
              <a:rPr lang="en-US" b="1" dirty="0"/>
              <a:t>at least one relationship instance </a:t>
            </a:r>
            <a:r>
              <a:rPr lang="en-US" dirty="0"/>
              <a:t>in that </a:t>
            </a:r>
            <a:r>
              <a:rPr lang="en-US" b="1" dirty="0"/>
              <a:t>relationship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. </a:t>
            </a:r>
          </a:p>
          <a:p>
            <a:r>
              <a:rPr lang="en-US" dirty="0"/>
              <a:t>also called </a:t>
            </a:r>
            <a:r>
              <a:rPr lang="en-US" b="1" dirty="0"/>
              <a:t>mandatory</a:t>
            </a:r>
            <a:r>
              <a:rPr lang="en-US" dirty="0"/>
              <a:t> </a:t>
            </a:r>
            <a:r>
              <a:rPr lang="en-US" b="1" dirty="0"/>
              <a:t>participation</a:t>
            </a:r>
            <a:r>
              <a:rPr lang="en-US" dirty="0"/>
              <a:t>. </a:t>
            </a:r>
          </a:p>
          <a:p>
            <a:r>
              <a:rPr lang="en-US" dirty="0"/>
              <a:t>represented using a </a:t>
            </a:r>
            <a:r>
              <a:rPr lang="en-US" b="1" dirty="0"/>
              <a:t>double line </a:t>
            </a:r>
            <a:r>
              <a:rPr lang="en-US" dirty="0"/>
              <a:t>between the </a:t>
            </a:r>
            <a:r>
              <a:rPr lang="en-US" b="1" dirty="0"/>
              <a:t>entity set </a:t>
            </a:r>
            <a:r>
              <a:rPr lang="en-US" dirty="0"/>
              <a:t>and </a:t>
            </a:r>
            <a:r>
              <a:rPr lang="en-US" b="1" dirty="0"/>
              <a:t>relationship set </a:t>
            </a:r>
            <a:r>
              <a:rPr lang="en-US" dirty="0"/>
              <a:t>in ER diagram. </a:t>
            </a:r>
          </a:p>
          <a:p>
            <a:r>
              <a:rPr lang="en-US" dirty="0" err="1"/>
              <a:t>Eg</a:t>
            </a:r>
            <a:r>
              <a:rPr lang="en-US" dirty="0"/>
              <a:t>, If each student must enroll in a course, the participation of student will be total.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4A8BB2-36A8-DA0E-CA76-445C97D3B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0"/>
            <a:ext cx="5183188" cy="840810"/>
          </a:xfrm>
        </p:spPr>
        <p:txBody>
          <a:bodyPr>
            <a:normAutofit/>
          </a:bodyPr>
          <a:lstStyle/>
          <a:p>
            <a:r>
              <a:rPr lang="en-US" sz="2800" b="1" dirty="0"/>
              <a:t>Partial Participation Constraint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CAC390-EE5C-97ED-E8F4-EA758F0E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135472"/>
            <a:ext cx="5997574" cy="5722527"/>
          </a:xfrm>
        </p:spPr>
        <p:txBody>
          <a:bodyPr>
            <a:normAutofit/>
          </a:bodyPr>
          <a:lstStyle/>
          <a:p>
            <a:r>
              <a:rPr lang="en-US" dirty="0"/>
              <a:t>specifies that </a:t>
            </a:r>
            <a:r>
              <a:rPr lang="en-US" b="1" dirty="0"/>
              <a:t>each entity </a:t>
            </a:r>
            <a:r>
              <a:rPr lang="en-US" dirty="0"/>
              <a:t>in the entity set </a:t>
            </a:r>
            <a:r>
              <a:rPr lang="en-US" b="1" dirty="0"/>
              <a:t>may</a:t>
            </a:r>
            <a:r>
              <a:rPr lang="en-US" dirty="0"/>
              <a:t> or </a:t>
            </a:r>
            <a:r>
              <a:rPr lang="en-US" b="1" dirty="0"/>
              <a:t>may not participate</a:t>
            </a:r>
            <a:r>
              <a:rPr lang="en-US" dirty="0"/>
              <a:t> in the </a:t>
            </a:r>
            <a:r>
              <a:rPr lang="en-US" b="1" dirty="0"/>
              <a:t>relationship instance </a:t>
            </a:r>
            <a:r>
              <a:rPr lang="en-US" dirty="0"/>
              <a:t>in that </a:t>
            </a:r>
            <a:r>
              <a:rPr lang="en-US" b="1" dirty="0"/>
              <a:t>relationship set</a:t>
            </a:r>
            <a:r>
              <a:rPr lang="en-US" dirty="0"/>
              <a:t>. </a:t>
            </a:r>
          </a:p>
          <a:p>
            <a:r>
              <a:rPr lang="en-US" dirty="0"/>
              <a:t>also called </a:t>
            </a:r>
            <a:r>
              <a:rPr lang="en-US" b="1" dirty="0"/>
              <a:t>optional participation</a:t>
            </a:r>
            <a:r>
              <a:rPr lang="en-US" dirty="0"/>
              <a:t>. </a:t>
            </a:r>
          </a:p>
          <a:p>
            <a:r>
              <a:rPr lang="en-US" dirty="0"/>
              <a:t>represented using a </a:t>
            </a:r>
            <a:r>
              <a:rPr lang="en-US" b="1" dirty="0"/>
              <a:t>single line </a:t>
            </a:r>
            <a:r>
              <a:rPr lang="en-US" dirty="0"/>
              <a:t>between the </a:t>
            </a:r>
            <a:r>
              <a:rPr lang="en-US" b="1" dirty="0"/>
              <a:t>entity set </a:t>
            </a:r>
            <a:r>
              <a:rPr lang="en-US" dirty="0"/>
              <a:t>and </a:t>
            </a:r>
            <a:r>
              <a:rPr lang="en-US" b="1" dirty="0"/>
              <a:t>relationship set</a:t>
            </a:r>
            <a:r>
              <a:rPr lang="en-US" dirty="0"/>
              <a:t>. </a:t>
            </a:r>
          </a:p>
          <a:p>
            <a:r>
              <a:rPr lang="en-US" dirty="0"/>
              <a:t>If </a:t>
            </a:r>
            <a:r>
              <a:rPr lang="en-US" b="1" dirty="0"/>
              <a:t>some courses </a:t>
            </a:r>
            <a:r>
              <a:rPr lang="en-US" dirty="0"/>
              <a:t>are not enrolled by any of the </a:t>
            </a:r>
            <a:r>
              <a:rPr lang="en-US" b="1" dirty="0"/>
              <a:t>student</a:t>
            </a:r>
            <a:r>
              <a:rPr lang="en-US" dirty="0"/>
              <a:t>, the participation of course will be partial.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3CD3-C3A2-41BE-7A2F-F76B8C17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6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1697-4D04-C8C7-BCD6-9F04407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06" y="128948"/>
            <a:ext cx="11353800" cy="6592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Terms used in E-R model</a:t>
            </a:r>
          </a:p>
          <a:p>
            <a:pPr marL="0" indent="0">
              <a:buNone/>
            </a:pPr>
            <a:r>
              <a:rPr lang="en-US" b="1" dirty="0"/>
              <a:t>Entity</a:t>
            </a:r>
            <a:r>
              <a:rPr lang="en-US" dirty="0"/>
              <a:t> </a:t>
            </a:r>
          </a:p>
          <a:p>
            <a:r>
              <a:rPr lang="en-US" dirty="0"/>
              <a:t>Specifies real world thing like</a:t>
            </a:r>
          </a:p>
          <a:p>
            <a:r>
              <a:rPr lang="en-US" dirty="0"/>
              <a:t>person, place, object, event, or concept in the environment</a:t>
            </a:r>
          </a:p>
          <a:p>
            <a:r>
              <a:rPr lang="en-US" dirty="0"/>
              <a:t>represented by a </a:t>
            </a:r>
            <a:r>
              <a:rPr lang="en-US" b="1" dirty="0"/>
              <a:t>rectangle</a:t>
            </a:r>
            <a:endParaRPr lang="en-US" dirty="0"/>
          </a:p>
          <a:p>
            <a:r>
              <a:rPr lang="en-US" dirty="0"/>
              <a:t>example: vendor, item, student, course, teachers, etc.</a:t>
            </a:r>
          </a:p>
          <a:p>
            <a:pPr marL="0" indent="0">
              <a:buNone/>
            </a:pPr>
            <a:r>
              <a:rPr lang="en-US" b="1" dirty="0"/>
              <a:t>Attributes</a:t>
            </a:r>
            <a:r>
              <a:rPr lang="en-US" dirty="0"/>
              <a:t> </a:t>
            </a:r>
          </a:p>
          <a:p>
            <a:r>
              <a:rPr lang="en-US" dirty="0"/>
              <a:t>It specifies the </a:t>
            </a:r>
            <a:r>
              <a:rPr lang="en-US" b="1" dirty="0"/>
              <a:t>properties</a:t>
            </a:r>
            <a:r>
              <a:rPr lang="en-US" dirty="0"/>
              <a:t> of entities.</a:t>
            </a:r>
          </a:p>
          <a:p>
            <a:r>
              <a:rPr lang="en-US" dirty="0"/>
              <a:t>represented by a </a:t>
            </a:r>
            <a:r>
              <a:rPr lang="en-US" b="1" dirty="0"/>
              <a:t>oval</a:t>
            </a:r>
            <a:r>
              <a:rPr lang="en-US" dirty="0"/>
              <a:t> </a:t>
            </a:r>
          </a:p>
          <a:p>
            <a:r>
              <a:rPr lang="en-US" dirty="0"/>
              <a:t>example, vendor code, student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5FD10-051F-7C0F-0133-99FD487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863AC-E896-C7C7-D982-2F71ECCC13AB}"/>
              </a:ext>
            </a:extLst>
          </p:cNvPr>
          <p:cNvSpPr/>
          <p:nvPr/>
        </p:nvSpPr>
        <p:spPr>
          <a:xfrm>
            <a:off x="8951042" y="820431"/>
            <a:ext cx="1578078" cy="634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Student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9DDEA2-70D4-54F1-FB05-742E20DC0821}"/>
              </a:ext>
            </a:extLst>
          </p:cNvPr>
          <p:cNvGrpSpPr/>
          <p:nvPr/>
        </p:nvGrpSpPr>
        <p:grpSpPr>
          <a:xfrm>
            <a:off x="8270158" y="3532224"/>
            <a:ext cx="3710448" cy="2527466"/>
            <a:chOff x="8270158" y="3532224"/>
            <a:chExt cx="3710448" cy="25274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1B07A1-3284-8807-5C28-328BC093820F}"/>
                </a:ext>
              </a:extLst>
            </p:cNvPr>
            <p:cNvSpPr/>
            <p:nvPr/>
          </p:nvSpPr>
          <p:spPr>
            <a:xfrm>
              <a:off x="9321594" y="4401075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E93FA8-0EA2-6907-BF9A-D70E2EF2DB4C}"/>
                </a:ext>
              </a:extLst>
            </p:cNvPr>
            <p:cNvSpPr/>
            <p:nvPr/>
          </p:nvSpPr>
          <p:spPr>
            <a:xfrm>
              <a:off x="8516632" y="3532224"/>
              <a:ext cx="914400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41F883-04D4-13F6-2F8F-5ABF8C70A3F7}"/>
                </a:ext>
              </a:extLst>
            </p:cNvPr>
            <p:cNvSpPr/>
            <p:nvPr/>
          </p:nvSpPr>
          <p:spPr>
            <a:xfrm>
              <a:off x="10205884" y="5486398"/>
              <a:ext cx="1708970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address 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ECD920-8F77-57C6-9E62-EC1734F6E960}"/>
                </a:ext>
              </a:extLst>
            </p:cNvPr>
            <p:cNvCxnSpPr>
              <a:cxnSpLocks/>
            </p:cNvCxnSpPr>
            <p:nvPr/>
          </p:nvCxnSpPr>
          <p:spPr>
            <a:xfrm>
              <a:off x="8716296" y="3934686"/>
              <a:ext cx="515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2E4E25-8E21-1B0E-D962-332B4C4BC34B}"/>
                </a:ext>
              </a:extLst>
            </p:cNvPr>
            <p:cNvSpPr/>
            <p:nvPr/>
          </p:nvSpPr>
          <p:spPr>
            <a:xfrm>
              <a:off x="8270158" y="5486398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6A80A3-F697-98C5-2B54-29D5EFD74070}"/>
                </a:ext>
              </a:extLst>
            </p:cNvPr>
            <p:cNvSpPr/>
            <p:nvPr/>
          </p:nvSpPr>
          <p:spPr>
            <a:xfrm>
              <a:off x="10594872" y="3606282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5C9160-5B06-F9DD-4EAF-9D60016CC0D4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8973832" y="4105516"/>
              <a:ext cx="1185400" cy="284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3B5216-46AD-89E5-FC45-FF66FD672B4E}"/>
                </a:ext>
              </a:extLst>
            </p:cNvPr>
            <p:cNvCxnSpPr>
              <a:stCxn id="5" idx="0"/>
              <a:endCxn id="14" idx="4"/>
            </p:cNvCxnSpPr>
            <p:nvPr/>
          </p:nvCxnSpPr>
          <p:spPr>
            <a:xfrm flipV="1">
              <a:off x="10110633" y="4179574"/>
              <a:ext cx="1177106" cy="221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5443917-0EB3-6727-972F-D576C1793C24}"/>
                </a:ext>
              </a:extLst>
            </p:cNvPr>
            <p:cNvCxnSpPr>
              <a:cxnSpLocks/>
              <a:stCxn id="13" idx="0"/>
              <a:endCxn id="5" idx="2"/>
            </p:cNvCxnSpPr>
            <p:nvPr/>
          </p:nvCxnSpPr>
          <p:spPr>
            <a:xfrm flipV="1">
              <a:off x="8963025" y="5035255"/>
              <a:ext cx="1147608" cy="451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AE7527-CAFE-BAED-D01A-34D944AA3925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10110633" y="5035255"/>
              <a:ext cx="949736" cy="451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826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5800-0F0C-7661-A4B8-AE7AE987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3255"/>
            <a:ext cx="12192000" cy="725706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sets, it can be represented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759F7-6C55-4154-5F10-6ABFA455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30E4F12-3636-A2AE-5E08-13CAE7DFBE9C}"/>
              </a:ext>
            </a:extLst>
          </p:cNvPr>
          <p:cNvGrpSpPr/>
          <p:nvPr/>
        </p:nvGrpSpPr>
        <p:grpSpPr>
          <a:xfrm>
            <a:off x="3340907" y="3429783"/>
            <a:ext cx="5597178" cy="3193337"/>
            <a:chOff x="3340907" y="3429783"/>
            <a:chExt cx="5597178" cy="319333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219F4C5-A62B-800A-FD2A-965D583FA5A7}"/>
                </a:ext>
              </a:extLst>
            </p:cNvPr>
            <p:cNvGrpSpPr/>
            <p:nvPr/>
          </p:nvGrpSpPr>
          <p:grpSpPr>
            <a:xfrm>
              <a:off x="3340907" y="3429783"/>
              <a:ext cx="5597178" cy="3193337"/>
              <a:chOff x="3324073" y="3309354"/>
              <a:chExt cx="5597178" cy="31933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923552-F644-E415-79FF-848FF5774513}"/>
                  </a:ext>
                </a:extLst>
              </p:cNvPr>
              <p:cNvGrpSpPr/>
              <p:nvPr/>
            </p:nvGrpSpPr>
            <p:grpSpPr>
              <a:xfrm>
                <a:off x="3340907" y="3716594"/>
                <a:ext cx="5454735" cy="2786097"/>
                <a:chOff x="2767778" y="989489"/>
                <a:chExt cx="5454735" cy="2786097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53F1F6C0-183A-442B-4394-4836060D8647}"/>
                    </a:ext>
                  </a:extLst>
                </p:cNvPr>
                <p:cNvGrpSpPr/>
                <p:nvPr/>
              </p:nvGrpSpPr>
              <p:grpSpPr>
                <a:xfrm>
                  <a:off x="2767778" y="989489"/>
                  <a:ext cx="5454735" cy="2786097"/>
                  <a:chOff x="2281084" y="3363980"/>
                  <a:chExt cx="5454735" cy="2786097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959DCF2-E477-EF97-59C9-406F0D4A0656}"/>
                      </a:ext>
                    </a:extLst>
                  </p:cNvPr>
                  <p:cNvSpPr/>
                  <p:nvPr/>
                </p:nvSpPr>
                <p:spPr>
                  <a:xfrm>
                    <a:off x="2281084" y="3635477"/>
                    <a:ext cx="914400" cy="25146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S1</a:t>
                    </a:r>
                  </a:p>
                  <a:p>
                    <a:pPr algn="ctr"/>
                    <a:r>
                      <a:rPr lang="en-US" sz="2400" dirty="0"/>
                      <a:t>S2</a:t>
                    </a:r>
                  </a:p>
                  <a:p>
                    <a:pPr algn="ctr"/>
                    <a:r>
                      <a:rPr lang="en-US" sz="2400" dirty="0"/>
                      <a:t>S3</a:t>
                    </a:r>
                  </a:p>
                  <a:p>
                    <a:pPr algn="ctr"/>
                    <a:r>
                      <a:rPr lang="en-US" sz="2400" dirty="0"/>
                      <a:t>S4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5D86A32F-4B43-60BD-B09C-F7216626A5D9}"/>
                      </a:ext>
                    </a:extLst>
                  </p:cNvPr>
                  <p:cNvSpPr/>
                  <p:nvPr/>
                </p:nvSpPr>
                <p:spPr>
                  <a:xfrm>
                    <a:off x="4668719" y="3363980"/>
                    <a:ext cx="914400" cy="2786097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R1</a:t>
                    </a:r>
                  </a:p>
                  <a:p>
                    <a:pPr algn="ctr"/>
                    <a:r>
                      <a:rPr lang="en-US" sz="2400" dirty="0"/>
                      <a:t>R2</a:t>
                    </a:r>
                  </a:p>
                  <a:p>
                    <a:pPr algn="ctr"/>
                    <a:r>
                      <a:rPr lang="en-US" sz="2400" dirty="0"/>
                      <a:t>R3</a:t>
                    </a:r>
                  </a:p>
                  <a:p>
                    <a:pPr algn="ctr"/>
                    <a:r>
                      <a:rPr lang="en-US" sz="2400" dirty="0"/>
                      <a:t>R4</a:t>
                    </a:r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DFB51CB4-7CD8-A24E-C729-519321A454FB}"/>
                      </a:ext>
                    </a:extLst>
                  </p:cNvPr>
                  <p:cNvSpPr/>
                  <p:nvPr/>
                </p:nvSpPr>
                <p:spPr>
                  <a:xfrm>
                    <a:off x="6821419" y="3584797"/>
                    <a:ext cx="914400" cy="250722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C1</a:t>
                    </a:r>
                  </a:p>
                  <a:p>
                    <a:pPr algn="ctr"/>
                    <a:r>
                      <a:rPr lang="en-US" sz="2400" dirty="0"/>
                      <a:t>C2</a:t>
                    </a:r>
                  </a:p>
                  <a:p>
                    <a:pPr algn="ctr"/>
                    <a:r>
                      <a:rPr lang="en-US" sz="2400" dirty="0"/>
                      <a:t>C3</a:t>
                    </a:r>
                  </a:p>
                </p:txBody>
              </p: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78404306-91C7-26EC-5252-2E1D56DEB2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2953" y="4308624"/>
                    <a:ext cx="1886135" cy="33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3ABEB332-99F5-A34A-98EF-7463225BA1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19360" y="4657383"/>
                    <a:ext cx="1869728" cy="3001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FE66FE9C-F5F7-EE9E-3470-D222429799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02944" y="4290862"/>
                    <a:ext cx="1682090" cy="58834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DD6BC091-2C40-9534-42B7-5D894EC4A0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58700" y="4470772"/>
                    <a:ext cx="1639062" cy="1588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90E8CA04-22B8-C9FF-CDF6-0A300EF0F3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27407" y="4492140"/>
                    <a:ext cx="1612113" cy="4653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8E1354C-ADC7-3C01-B520-D5C4355F18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97637" y="2270964"/>
                  <a:ext cx="1943980" cy="4297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C58B3A-EC09-2CEF-9F50-3A1A1A807C14}"/>
                  </a:ext>
                </a:extLst>
              </p:cNvPr>
              <p:cNvSpPr txBox="1"/>
              <p:nvPr/>
            </p:nvSpPr>
            <p:spPr>
              <a:xfrm>
                <a:off x="3324073" y="3602424"/>
                <a:ext cx="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1FDEE2-45D9-1532-C22A-80A1E2139E5C}"/>
                  </a:ext>
                </a:extLst>
              </p:cNvPr>
              <p:cNvSpPr txBox="1"/>
              <p:nvPr/>
            </p:nvSpPr>
            <p:spPr>
              <a:xfrm>
                <a:off x="7973183" y="3510632"/>
                <a:ext cx="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B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82C67A-1937-F98F-53B4-1B8AC6BD397D}"/>
                  </a:ext>
                </a:extLst>
              </p:cNvPr>
              <p:cNvSpPr txBox="1"/>
              <p:nvPr/>
            </p:nvSpPr>
            <p:spPr>
              <a:xfrm>
                <a:off x="5711708" y="3309354"/>
                <a:ext cx="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26FFC1-00A0-20CF-9098-6AED52371193}"/>
                </a:ext>
              </a:extLst>
            </p:cNvPr>
            <p:cNvCxnSpPr>
              <a:cxnSpLocks/>
            </p:cNvCxnSpPr>
            <p:nvPr/>
          </p:nvCxnSpPr>
          <p:spPr>
            <a:xfrm>
              <a:off x="4107448" y="5790625"/>
              <a:ext cx="18582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A39BF0C-9BE7-F106-534E-9DD7805A3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601" y="5391399"/>
              <a:ext cx="1682090" cy="465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05C71C-B2DE-3A7D-2763-F2DD82D95C71}"/>
              </a:ext>
            </a:extLst>
          </p:cNvPr>
          <p:cNvGrpSpPr/>
          <p:nvPr/>
        </p:nvGrpSpPr>
        <p:grpSpPr>
          <a:xfrm>
            <a:off x="199103" y="271123"/>
            <a:ext cx="11793794" cy="3139855"/>
            <a:chOff x="1" y="65160"/>
            <a:chExt cx="11793794" cy="313985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C7B4B6-AC5C-7EFC-285B-107BA728EB70}"/>
                </a:ext>
              </a:extLst>
            </p:cNvPr>
            <p:cNvGrpSpPr/>
            <p:nvPr/>
          </p:nvGrpSpPr>
          <p:grpSpPr>
            <a:xfrm>
              <a:off x="1" y="65160"/>
              <a:ext cx="11793794" cy="3139855"/>
              <a:chOff x="756715" y="3285795"/>
              <a:chExt cx="11632371" cy="253928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B360352-4093-34D1-65EB-217EED3660D7}"/>
                  </a:ext>
                </a:extLst>
              </p:cNvPr>
              <p:cNvGrpSpPr/>
              <p:nvPr/>
            </p:nvGrpSpPr>
            <p:grpSpPr>
              <a:xfrm>
                <a:off x="756715" y="3285795"/>
                <a:ext cx="11632371" cy="2539288"/>
                <a:chOff x="1742907" y="2963880"/>
                <a:chExt cx="10805074" cy="2493775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0F0D5C7-0A5F-A9F9-7557-DCD65E277736}"/>
                    </a:ext>
                  </a:extLst>
                </p:cNvPr>
                <p:cNvSpPr/>
                <p:nvPr/>
              </p:nvSpPr>
              <p:spPr>
                <a:xfrm>
                  <a:off x="2629153" y="3948423"/>
                  <a:ext cx="1578078" cy="6341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Student  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757F8DF-697B-5275-53DF-66FC8693F120}"/>
                    </a:ext>
                  </a:extLst>
                </p:cNvPr>
                <p:cNvSpPr/>
                <p:nvPr/>
              </p:nvSpPr>
              <p:spPr>
                <a:xfrm>
                  <a:off x="1742907" y="3014840"/>
                  <a:ext cx="1208190" cy="63307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S_id</a:t>
                  </a:r>
                  <a:endParaRPr lang="en-US" sz="2400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17B9C15-9406-B032-22C3-B5ABCC5F9A6C}"/>
                    </a:ext>
                  </a:extLst>
                </p:cNvPr>
                <p:cNvSpPr/>
                <p:nvPr/>
              </p:nvSpPr>
              <p:spPr>
                <a:xfrm>
                  <a:off x="3244919" y="4884363"/>
                  <a:ext cx="1708970" cy="573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address 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6256737-6EAF-B46C-FE99-2B6878A22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5666" y="3568689"/>
                  <a:ext cx="74699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613E469-C62A-670C-8A01-86A0D67780EF}"/>
                    </a:ext>
                  </a:extLst>
                </p:cNvPr>
                <p:cNvSpPr/>
                <p:nvPr/>
              </p:nvSpPr>
              <p:spPr>
                <a:xfrm>
                  <a:off x="1766066" y="4880380"/>
                  <a:ext cx="1385734" cy="573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DOB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54DABD7-A1B7-D48A-3C85-BC656BF842E9}"/>
                    </a:ext>
                  </a:extLst>
                </p:cNvPr>
                <p:cNvSpPr/>
                <p:nvPr/>
              </p:nvSpPr>
              <p:spPr>
                <a:xfrm>
                  <a:off x="3086735" y="3007659"/>
                  <a:ext cx="1385734" cy="573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Name 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D5F18FC-B60D-8D9D-4075-E5A526E7E658}"/>
                    </a:ext>
                  </a:extLst>
                </p:cNvPr>
                <p:cNvCxnSpPr>
                  <a:cxnSpLocks/>
                  <a:stCxn id="22" idx="4"/>
                </p:cNvCxnSpPr>
                <p:nvPr/>
              </p:nvCxnSpPr>
              <p:spPr>
                <a:xfrm>
                  <a:off x="2347002" y="3647919"/>
                  <a:ext cx="1043948" cy="2944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98AFB27-0B1A-73AA-0028-637328F10730}"/>
                    </a:ext>
                  </a:extLst>
                </p:cNvPr>
                <p:cNvCxnSpPr>
                  <a:cxnSpLocks/>
                  <a:endCxn id="26" idx="4"/>
                </p:cNvCxnSpPr>
                <p:nvPr/>
              </p:nvCxnSpPr>
              <p:spPr>
                <a:xfrm flipV="1">
                  <a:off x="3459388" y="3580951"/>
                  <a:ext cx="320214" cy="36747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3BF6F1F-B683-A23F-5026-F153068E3514}"/>
                    </a:ext>
                  </a:extLst>
                </p:cNvPr>
                <p:cNvCxnSpPr>
                  <a:cxnSpLocks/>
                  <a:stCxn id="25" idx="0"/>
                  <a:endCxn id="21" idx="2"/>
                </p:cNvCxnSpPr>
                <p:nvPr/>
              </p:nvCxnSpPr>
              <p:spPr>
                <a:xfrm flipV="1">
                  <a:off x="2458934" y="4582603"/>
                  <a:ext cx="959258" cy="2977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980BCC8-840F-472F-E070-765D37263C29}"/>
                    </a:ext>
                  </a:extLst>
                </p:cNvPr>
                <p:cNvCxnSpPr>
                  <a:cxnSpLocks/>
                  <a:stCxn id="21" idx="2"/>
                  <a:endCxn id="23" idx="0"/>
                </p:cNvCxnSpPr>
                <p:nvPr/>
              </p:nvCxnSpPr>
              <p:spPr>
                <a:xfrm>
                  <a:off x="3418192" y="4582603"/>
                  <a:ext cx="681213" cy="3017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50C8224-C9D3-B019-6204-4E2EBFD527EF}"/>
                    </a:ext>
                  </a:extLst>
                </p:cNvPr>
                <p:cNvSpPr/>
                <p:nvPr/>
              </p:nvSpPr>
              <p:spPr>
                <a:xfrm>
                  <a:off x="10291257" y="3885538"/>
                  <a:ext cx="1578078" cy="6341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Course   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5C72E74-096C-E99A-54D0-B5B557389227}"/>
                    </a:ext>
                  </a:extLst>
                </p:cNvPr>
                <p:cNvSpPr/>
                <p:nvPr/>
              </p:nvSpPr>
              <p:spPr>
                <a:xfrm>
                  <a:off x="9811069" y="2963880"/>
                  <a:ext cx="1208190" cy="64734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C_id</a:t>
                  </a:r>
                  <a:endParaRPr lang="en-US" sz="24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7220F645-D905-1092-900B-2D97F68D4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257" y="3461106"/>
                  <a:ext cx="5150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77AC483C-C9CD-FD61-7568-9D5C3228B70F}"/>
                    </a:ext>
                  </a:extLst>
                </p:cNvPr>
                <p:cNvSpPr/>
                <p:nvPr/>
              </p:nvSpPr>
              <p:spPr>
                <a:xfrm>
                  <a:off x="10112765" y="4878132"/>
                  <a:ext cx="1996769" cy="573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Credit hour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C0A3F98-3D08-3123-C0AD-D3A50230FEB7}"/>
                    </a:ext>
                  </a:extLst>
                </p:cNvPr>
                <p:cNvSpPr/>
                <p:nvPr/>
              </p:nvSpPr>
              <p:spPr>
                <a:xfrm>
                  <a:off x="11162247" y="3065280"/>
                  <a:ext cx="1385734" cy="573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Name 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276F37C-F194-EA8E-F1AF-6D2DD85F32CF}"/>
                    </a:ext>
                  </a:extLst>
                </p:cNvPr>
                <p:cNvCxnSpPr>
                  <a:cxnSpLocks/>
                  <a:stCxn id="35" idx="4"/>
                  <a:endCxn id="34" idx="0"/>
                </p:cNvCxnSpPr>
                <p:nvPr/>
              </p:nvCxnSpPr>
              <p:spPr>
                <a:xfrm>
                  <a:off x="10415164" y="3611229"/>
                  <a:ext cx="665132" cy="2743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EBC5269-90F3-A8AD-E2A2-1668BC2D17F4}"/>
                    </a:ext>
                  </a:extLst>
                </p:cNvPr>
                <p:cNvCxnSpPr>
                  <a:cxnSpLocks/>
                  <a:stCxn id="34" idx="0"/>
                  <a:endCxn id="38" idx="4"/>
                </p:cNvCxnSpPr>
                <p:nvPr/>
              </p:nvCxnSpPr>
              <p:spPr>
                <a:xfrm flipV="1">
                  <a:off x="11080296" y="3638571"/>
                  <a:ext cx="774818" cy="2469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4BD005E-ED9F-59D3-083A-8992C5E42512}"/>
                    </a:ext>
                  </a:extLst>
                </p:cNvPr>
                <p:cNvCxnSpPr>
                  <a:cxnSpLocks/>
                  <a:stCxn id="37" idx="0"/>
                  <a:endCxn id="34" idx="2"/>
                </p:cNvCxnSpPr>
                <p:nvPr/>
              </p:nvCxnSpPr>
              <p:spPr>
                <a:xfrm flipH="1" flipV="1">
                  <a:off x="11080296" y="4519717"/>
                  <a:ext cx="30853" cy="3584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lowchart: Decision 41">
                  <a:extLst>
                    <a:ext uri="{FF2B5EF4-FFF2-40B4-BE49-F238E27FC236}">
                      <a16:creationId xmlns:a16="http://schemas.microsoft.com/office/drawing/2014/main" id="{385502B4-1679-332D-A8F5-3EF31A34E7AF}"/>
                    </a:ext>
                  </a:extLst>
                </p:cNvPr>
                <p:cNvSpPr/>
                <p:nvPr/>
              </p:nvSpPr>
              <p:spPr>
                <a:xfrm>
                  <a:off x="5801935" y="3826418"/>
                  <a:ext cx="2422829" cy="9297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Enrolled in </a:t>
                  </a:r>
                  <a:endParaRPr lang="en-US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D89C241-6ABE-902F-A209-E6AB622B6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7231" y="4056772"/>
                  <a:ext cx="2202690" cy="488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517FE68-3A48-863C-4485-03918270EA40}"/>
                    </a:ext>
                  </a:extLst>
                </p:cNvPr>
                <p:cNvCxnSpPr>
                  <a:cxnSpLocks/>
                  <a:stCxn id="42" idx="3"/>
                  <a:endCxn id="34" idx="1"/>
                </p:cNvCxnSpPr>
                <p:nvPr/>
              </p:nvCxnSpPr>
              <p:spPr>
                <a:xfrm flipV="1">
                  <a:off x="8224764" y="4202628"/>
                  <a:ext cx="2066494" cy="886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D9C983-5FD9-FB08-A48F-80539A7F24D2}"/>
                  </a:ext>
                </a:extLst>
              </p:cNvPr>
              <p:cNvSpPr txBox="1"/>
              <p:nvPr/>
            </p:nvSpPr>
            <p:spPr>
              <a:xfrm>
                <a:off x="3973719" y="4118020"/>
                <a:ext cx="47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376361-D763-818F-D728-74BF9A67188D}"/>
                  </a:ext>
                </a:extLst>
              </p:cNvPr>
              <p:cNvSpPr txBox="1"/>
              <p:nvPr/>
            </p:nvSpPr>
            <p:spPr>
              <a:xfrm>
                <a:off x="8777407" y="4114455"/>
                <a:ext cx="47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</a:t>
                </a:r>
                <a:endParaRPr lang="en-US" dirty="0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85AD672-F3A2-0978-F948-CDC125581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4770" y="1922672"/>
              <a:ext cx="2076966" cy="6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FD3382-D07E-321F-9C3F-2E19FF5180C3}"/>
                </a:ext>
              </a:extLst>
            </p:cNvPr>
            <p:cNvSpPr txBox="1"/>
            <p:nvPr/>
          </p:nvSpPr>
          <p:spPr>
            <a:xfrm>
              <a:off x="4791736" y="279253"/>
              <a:ext cx="1240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Total</a:t>
              </a:r>
              <a:endParaRPr lang="en-US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B35B92C-F0A5-093C-FA0B-CD434718C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7662" y="640637"/>
              <a:ext cx="731928" cy="612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5C99B52-D7A2-E00C-6EA2-1236BFD41795}"/>
                </a:ext>
              </a:extLst>
            </p:cNvPr>
            <p:cNvSpPr txBox="1"/>
            <p:nvPr/>
          </p:nvSpPr>
          <p:spPr>
            <a:xfrm>
              <a:off x="6965254" y="155199"/>
              <a:ext cx="1240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Partial </a:t>
              </a:r>
              <a:endParaRPr lang="en-US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A0DA335-2C09-F14D-22EF-F77CC7160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3929" y="692326"/>
              <a:ext cx="437321" cy="786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484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DC52-CC1A-31FA-8B8D-C3FA55CA2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BE56-B13E-4D76-6497-65AA9842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671"/>
            <a:ext cx="10515600" cy="6135329"/>
          </a:xfrm>
        </p:spPr>
        <p:txBody>
          <a:bodyPr>
            <a:normAutofit/>
          </a:bodyPr>
          <a:lstStyle/>
          <a:p>
            <a:r>
              <a:rPr lang="en-US" dirty="0"/>
              <a:t>Every </a:t>
            </a:r>
            <a:r>
              <a:rPr lang="en-US" b="1" dirty="0"/>
              <a:t>student</a:t>
            </a:r>
            <a:r>
              <a:rPr lang="en-US" dirty="0"/>
              <a:t> in </a:t>
            </a:r>
            <a:r>
              <a:rPr lang="en-US" b="1" dirty="0"/>
              <a:t>Student Entity set </a:t>
            </a:r>
            <a:r>
              <a:rPr lang="en-US" dirty="0"/>
              <a:t>is </a:t>
            </a:r>
            <a:r>
              <a:rPr lang="en-US" b="1" dirty="0"/>
              <a:t>participating</a:t>
            </a:r>
            <a:r>
              <a:rPr lang="en-US" dirty="0"/>
              <a:t> in </a:t>
            </a:r>
            <a:r>
              <a:rPr lang="en-US" b="1" dirty="0"/>
              <a:t>relationship</a:t>
            </a:r>
            <a:r>
              <a:rPr lang="en-US" dirty="0"/>
              <a:t> but there exists a </a:t>
            </a:r>
            <a:r>
              <a:rPr lang="en-US" b="1" dirty="0"/>
              <a:t>course C3 </a:t>
            </a:r>
            <a:r>
              <a:rPr lang="en-US" dirty="0"/>
              <a:t>which is </a:t>
            </a:r>
            <a:r>
              <a:rPr lang="en-US" b="1" dirty="0"/>
              <a:t>not taking part </a:t>
            </a:r>
            <a:r>
              <a:rPr lang="en-US" dirty="0"/>
              <a:t>in the </a:t>
            </a:r>
            <a:r>
              <a:rPr lang="en-US" b="1" dirty="0"/>
              <a:t>relationship</a:t>
            </a:r>
            <a:r>
              <a:rPr lang="en-US" dirty="0"/>
              <a:t>.</a:t>
            </a:r>
          </a:p>
          <a:p>
            <a:r>
              <a:rPr lang="en-US" dirty="0"/>
              <a:t> Thus </a:t>
            </a:r>
            <a:r>
              <a:rPr lang="en-US" b="1" dirty="0"/>
              <a:t>participation</a:t>
            </a:r>
            <a:r>
              <a:rPr lang="en-US" dirty="0"/>
              <a:t> of </a:t>
            </a:r>
            <a:r>
              <a:rPr lang="en-US" b="1" dirty="0"/>
              <a:t>student</a:t>
            </a:r>
            <a:r>
              <a:rPr lang="en-US" dirty="0"/>
              <a:t> relation with </a:t>
            </a:r>
            <a:r>
              <a:rPr lang="en-US" b="1" dirty="0"/>
              <a:t>relationship</a:t>
            </a:r>
            <a:r>
              <a:rPr lang="en-US" dirty="0"/>
              <a:t> </a:t>
            </a:r>
            <a:r>
              <a:rPr lang="en-US" b="1" dirty="0"/>
              <a:t>'Enrolled in' </a:t>
            </a:r>
            <a:r>
              <a:rPr lang="en-US" dirty="0"/>
              <a:t>is called </a:t>
            </a:r>
            <a:r>
              <a:rPr lang="en-US" b="1" dirty="0"/>
              <a:t>total</a:t>
            </a:r>
            <a:r>
              <a:rPr lang="en-US" dirty="0"/>
              <a:t> </a:t>
            </a:r>
          </a:p>
          <a:p>
            <a:r>
              <a:rPr lang="en-US" dirty="0"/>
              <a:t>and </a:t>
            </a:r>
            <a:r>
              <a:rPr lang="en-US" b="1" dirty="0"/>
              <a:t>participation</a:t>
            </a:r>
            <a:r>
              <a:rPr lang="en-US" dirty="0"/>
              <a:t> of </a:t>
            </a:r>
            <a:r>
              <a:rPr lang="en-US" b="1" dirty="0"/>
              <a:t>course relation </a:t>
            </a:r>
            <a:r>
              <a:rPr lang="en-US" dirty="0"/>
              <a:t>with </a:t>
            </a:r>
            <a:r>
              <a:rPr lang="en-US" b="1" dirty="0"/>
              <a:t>given relationship </a:t>
            </a:r>
            <a:r>
              <a:rPr lang="en-US" dirty="0"/>
              <a:t>is called partial.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0A8AF-2043-01D6-1645-6559B7EC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71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5800-0F0C-7661-A4B8-AE7AE987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3255"/>
            <a:ext cx="12192000" cy="725706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only some of the </a:t>
            </a:r>
            <a:r>
              <a:rPr lang="en-US" b="1" dirty="0"/>
              <a:t>customers</a:t>
            </a:r>
            <a:r>
              <a:rPr lang="en-US" dirty="0"/>
              <a:t> have </a:t>
            </a:r>
            <a:r>
              <a:rPr lang="en-US" b="1" dirty="0"/>
              <a:t>Loan</a:t>
            </a:r>
            <a:r>
              <a:rPr lang="en-US" dirty="0"/>
              <a:t> but every </a:t>
            </a:r>
            <a:r>
              <a:rPr lang="en-US" b="1" dirty="0"/>
              <a:t>Loan</a:t>
            </a:r>
            <a:r>
              <a:rPr lang="en-US" dirty="0"/>
              <a:t> should be associated with some </a:t>
            </a:r>
            <a:r>
              <a:rPr lang="en-US" b="1" dirty="0"/>
              <a:t>customer</a:t>
            </a:r>
            <a:r>
              <a:rPr lang="en-US" dirty="0"/>
              <a:t>.</a:t>
            </a:r>
          </a:p>
          <a:p>
            <a:r>
              <a:rPr lang="en-US" dirty="0"/>
              <a:t>Loan entity set cannot exist without Customer entity set but existence of Customer entity set is independent of Loan entity set.</a:t>
            </a:r>
          </a:p>
          <a:p>
            <a:r>
              <a:rPr lang="en-US" dirty="0"/>
              <a:t>total participation – Loan		 partial participation – borrower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759F7-6C55-4154-5F10-6ABFA455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05C71C-B2DE-3A7D-2763-F2DD82D95C71}"/>
              </a:ext>
            </a:extLst>
          </p:cNvPr>
          <p:cNvGrpSpPr/>
          <p:nvPr/>
        </p:nvGrpSpPr>
        <p:grpSpPr>
          <a:xfrm>
            <a:off x="199103" y="271123"/>
            <a:ext cx="11793794" cy="3139855"/>
            <a:chOff x="1" y="65160"/>
            <a:chExt cx="11793794" cy="313985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C7B4B6-AC5C-7EFC-285B-107BA728EB70}"/>
                </a:ext>
              </a:extLst>
            </p:cNvPr>
            <p:cNvGrpSpPr/>
            <p:nvPr/>
          </p:nvGrpSpPr>
          <p:grpSpPr>
            <a:xfrm>
              <a:off x="1" y="65160"/>
              <a:ext cx="11793794" cy="3139855"/>
              <a:chOff x="756715" y="3285795"/>
              <a:chExt cx="11632371" cy="253928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B360352-4093-34D1-65EB-217EED3660D7}"/>
                  </a:ext>
                </a:extLst>
              </p:cNvPr>
              <p:cNvGrpSpPr/>
              <p:nvPr/>
            </p:nvGrpSpPr>
            <p:grpSpPr>
              <a:xfrm>
                <a:off x="756715" y="3285795"/>
                <a:ext cx="11632371" cy="2539288"/>
                <a:chOff x="1742907" y="2963880"/>
                <a:chExt cx="10805074" cy="2493775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0F0D5C7-0A5F-A9F9-7557-DCD65E277736}"/>
                    </a:ext>
                  </a:extLst>
                </p:cNvPr>
                <p:cNvSpPr/>
                <p:nvPr/>
              </p:nvSpPr>
              <p:spPr>
                <a:xfrm>
                  <a:off x="2629153" y="3948423"/>
                  <a:ext cx="1578078" cy="6341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Loan   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757F8DF-697B-5275-53DF-66FC8693F120}"/>
                    </a:ext>
                  </a:extLst>
                </p:cNvPr>
                <p:cNvSpPr/>
                <p:nvPr/>
              </p:nvSpPr>
              <p:spPr>
                <a:xfrm>
                  <a:off x="1742907" y="3014840"/>
                  <a:ext cx="1208190" cy="63307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L_no</a:t>
                  </a:r>
                  <a:endParaRPr lang="en-US" sz="2400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17B9C15-9406-B032-22C3-B5ABCC5F9A6C}"/>
                    </a:ext>
                  </a:extLst>
                </p:cNvPr>
                <p:cNvSpPr/>
                <p:nvPr/>
              </p:nvSpPr>
              <p:spPr>
                <a:xfrm>
                  <a:off x="3244919" y="4884363"/>
                  <a:ext cx="1708970" cy="573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Time  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6256737-6EAF-B46C-FE99-2B6878A22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5666" y="3568689"/>
                  <a:ext cx="74699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613E469-C62A-670C-8A01-86A0D67780EF}"/>
                    </a:ext>
                  </a:extLst>
                </p:cNvPr>
                <p:cNvSpPr/>
                <p:nvPr/>
              </p:nvSpPr>
              <p:spPr>
                <a:xfrm>
                  <a:off x="1766066" y="4880380"/>
                  <a:ext cx="1385734" cy="573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Rate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54DABD7-A1B7-D48A-3C85-BC656BF842E9}"/>
                    </a:ext>
                  </a:extLst>
                </p:cNvPr>
                <p:cNvSpPr/>
                <p:nvPr/>
              </p:nvSpPr>
              <p:spPr>
                <a:xfrm>
                  <a:off x="3086734" y="3007659"/>
                  <a:ext cx="1534586" cy="573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amount </a:t>
                  </a: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D5F18FC-B60D-8D9D-4075-E5A526E7E658}"/>
                    </a:ext>
                  </a:extLst>
                </p:cNvPr>
                <p:cNvCxnSpPr>
                  <a:cxnSpLocks/>
                  <a:stCxn id="22" idx="4"/>
                </p:cNvCxnSpPr>
                <p:nvPr/>
              </p:nvCxnSpPr>
              <p:spPr>
                <a:xfrm>
                  <a:off x="2347002" y="3647919"/>
                  <a:ext cx="1043948" cy="2944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98AFB27-0B1A-73AA-0028-637328F10730}"/>
                    </a:ext>
                  </a:extLst>
                </p:cNvPr>
                <p:cNvCxnSpPr>
                  <a:cxnSpLocks/>
                  <a:endCxn id="26" idx="4"/>
                </p:cNvCxnSpPr>
                <p:nvPr/>
              </p:nvCxnSpPr>
              <p:spPr>
                <a:xfrm flipV="1">
                  <a:off x="3459388" y="3580951"/>
                  <a:ext cx="394639" cy="36747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3BF6F1F-B683-A23F-5026-F153068E3514}"/>
                    </a:ext>
                  </a:extLst>
                </p:cNvPr>
                <p:cNvCxnSpPr>
                  <a:cxnSpLocks/>
                  <a:stCxn id="25" idx="0"/>
                  <a:endCxn id="21" idx="2"/>
                </p:cNvCxnSpPr>
                <p:nvPr/>
              </p:nvCxnSpPr>
              <p:spPr>
                <a:xfrm flipV="1">
                  <a:off x="2458934" y="4582603"/>
                  <a:ext cx="959258" cy="2977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980BCC8-840F-472F-E070-765D37263C29}"/>
                    </a:ext>
                  </a:extLst>
                </p:cNvPr>
                <p:cNvCxnSpPr>
                  <a:cxnSpLocks/>
                  <a:stCxn id="21" idx="2"/>
                  <a:endCxn id="23" idx="0"/>
                </p:cNvCxnSpPr>
                <p:nvPr/>
              </p:nvCxnSpPr>
              <p:spPr>
                <a:xfrm>
                  <a:off x="3418192" y="4582603"/>
                  <a:ext cx="681213" cy="3017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50C8224-C9D3-B019-6204-4E2EBFD527EF}"/>
                    </a:ext>
                  </a:extLst>
                </p:cNvPr>
                <p:cNvSpPr/>
                <p:nvPr/>
              </p:nvSpPr>
              <p:spPr>
                <a:xfrm>
                  <a:off x="10316396" y="3957891"/>
                  <a:ext cx="1578078" cy="6341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Customer    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5C72E74-096C-E99A-54D0-B5B557389227}"/>
                    </a:ext>
                  </a:extLst>
                </p:cNvPr>
                <p:cNvSpPr/>
                <p:nvPr/>
              </p:nvSpPr>
              <p:spPr>
                <a:xfrm>
                  <a:off x="9811069" y="2963880"/>
                  <a:ext cx="1208190" cy="64734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err="1"/>
                    <a:t>C_id</a:t>
                  </a:r>
                  <a:endParaRPr lang="en-US" sz="24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7220F645-D905-1092-900B-2D97F68D4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257" y="3461106"/>
                  <a:ext cx="5150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77AC483C-C9CD-FD61-7568-9D5C3228B70F}"/>
                    </a:ext>
                  </a:extLst>
                </p:cNvPr>
                <p:cNvSpPr/>
                <p:nvPr/>
              </p:nvSpPr>
              <p:spPr>
                <a:xfrm>
                  <a:off x="10112765" y="4878132"/>
                  <a:ext cx="1996769" cy="573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salary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C0A3F98-3D08-3123-C0AD-D3A50230FEB7}"/>
                    </a:ext>
                  </a:extLst>
                </p:cNvPr>
                <p:cNvSpPr/>
                <p:nvPr/>
              </p:nvSpPr>
              <p:spPr>
                <a:xfrm>
                  <a:off x="11162247" y="3065280"/>
                  <a:ext cx="1385734" cy="57329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Name 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276F37C-F194-EA8E-F1AF-6D2DD85F32CF}"/>
                    </a:ext>
                  </a:extLst>
                </p:cNvPr>
                <p:cNvCxnSpPr>
                  <a:cxnSpLocks/>
                  <a:stCxn id="35" idx="4"/>
                  <a:endCxn id="34" idx="0"/>
                </p:cNvCxnSpPr>
                <p:nvPr/>
              </p:nvCxnSpPr>
              <p:spPr>
                <a:xfrm>
                  <a:off x="10415164" y="3611229"/>
                  <a:ext cx="690271" cy="3466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EBC5269-90F3-A8AD-E2A2-1668BC2D17F4}"/>
                    </a:ext>
                  </a:extLst>
                </p:cNvPr>
                <p:cNvCxnSpPr>
                  <a:cxnSpLocks/>
                  <a:stCxn id="34" idx="0"/>
                  <a:endCxn id="38" idx="4"/>
                </p:cNvCxnSpPr>
                <p:nvPr/>
              </p:nvCxnSpPr>
              <p:spPr>
                <a:xfrm flipV="1">
                  <a:off x="11105434" y="3638572"/>
                  <a:ext cx="749679" cy="319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4BD005E-ED9F-59D3-083A-8992C5E42512}"/>
                    </a:ext>
                  </a:extLst>
                </p:cNvPr>
                <p:cNvCxnSpPr>
                  <a:cxnSpLocks/>
                  <a:stCxn id="37" idx="0"/>
                  <a:endCxn id="34" idx="2"/>
                </p:cNvCxnSpPr>
                <p:nvPr/>
              </p:nvCxnSpPr>
              <p:spPr>
                <a:xfrm flipH="1" flipV="1">
                  <a:off x="11105434" y="4592071"/>
                  <a:ext cx="5715" cy="2860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lowchart: Decision 41">
                  <a:extLst>
                    <a:ext uri="{FF2B5EF4-FFF2-40B4-BE49-F238E27FC236}">
                      <a16:creationId xmlns:a16="http://schemas.microsoft.com/office/drawing/2014/main" id="{385502B4-1679-332D-A8F5-3EF31A34E7AF}"/>
                    </a:ext>
                  </a:extLst>
                </p:cNvPr>
                <p:cNvSpPr/>
                <p:nvPr/>
              </p:nvSpPr>
              <p:spPr>
                <a:xfrm>
                  <a:off x="5801934" y="3826418"/>
                  <a:ext cx="2515952" cy="9297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Borrower </a:t>
                  </a:r>
                  <a:endParaRPr lang="en-US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D89C241-6ABE-902F-A209-E6AB622B6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7231" y="4056772"/>
                  <a:ext cx="2202690" cy="488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517FE68-3A48-863C-4485-03918270EA40}"/>
                    </a:ext>
                  </a:extLst>
                </p:cNvPr>
                <p:cNvCxnSpPr>
                  <a:cxnSpLocks/>
                  <a:stCxn id="42" idx="3"/>
                  <a:endCxn id="34" idx="1"/>
                </p:cNvCxnSpPr>
                <p:nvPr/>
              </p:nvCxnSpPr>
              <p:spPr>
                <a:xfrm flipV="1">
                  <a:off x="8317886" y="4274981"/>
                  <a:ext cx="1998509" cy="163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D9C983-5FD9-FB08-A48F-80539A7F24D2}"/>
                  </a:ext>
                </a:extLst>
              </p:cNvPr>
              <p:cNvSpPr txBox="1"/>
              <p:nvPr/>
            </p:nvSpPr>
            <p:spPr>
              <a:xfrm>
                <a:off x="3973719" y="4118020"/>
                <a:ext cx="47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376361-D763-818F-D728-74BF9A67188D}"/>
                  </a:ext>
                </a:extLst>
              </p:cNvPr>
              <p:cNvSpPr txBox="1"/>
              <p:nvPr/>
            </p:nvSpPr>
            <p:spPr>
              <a:xfrm>
                <a:off x="8777407" y="4114455"/>
                <a:ext cx="479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</a:t>
                </a:r>
                <a:endParaRPr lang="en-US" dirty="0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85AD672-F3A2-0978-F948-CDC125581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4770" y="1922672"/>
              <a:ext cx="2076966" cy="6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FD3382-D07E-321F-9C3F-2E19FF5180C3}"/>
                </a:ext>
              </a:extLst>
            </p:cNvPr>
            <p:cNvSpPr txBox="1"/>
            <p:nvPr/>
          </p:nvSpPr>
          <p:spPr>
            <a:xfrm>
              <a:off x="4791736" y="279253"/>
              <a:ext cx="1240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Total</a:t>
              </a:r>
              <a:endParaRPr lang="en-US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B35B92C-F0A5-093C-FA0B-CD434718C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7662" y="640637"/>
              <a:ext cx="731928" cy="612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5C99B52-D7A2-E00C-6EA2-1236BFD41795}"/>
                </a:ext>
              </a:extLst>
            </p:cNvPr>
            <p:cNvSpPr txBox="1"/>
            <p:nvPr/>
          </p:nvSpPr>
          <p:spPr>
            <a:xfrm>
              <a:off x="6965254" y="155199"/>
              <a:ext cx="1240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Partial </a:t>
              </a:r>
              <a:endParaRPr lang="en-US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A0DA335-2C09-F14D-22EF-F77CC7160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3929" y="692326"/>
              <a:ext cx="437321" cy="786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24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D798-FC0E-6455-E343-E66621B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C754-D8C9-1ABC-0770-9733AA8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947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a </a:t>
            </a:r>
            <a:r>
              <a:rPr lang="en-US" b="1" dirty="0"/>
              <a:t>structured repository </a:t>
            </a:r>
            <a:r>
              <a:rPr lang="en-US" dirty="0"/>
              <a:t>of data about data (</a:t>
            </a:r>
            <a:r>
              <a:rPr lang="en-US" b="1" dirty="0"/>
              <a:t>metadata</a:t>
            </a:r>
            <a:r>
              <a:rPr lang="en-US" dirty="0"/>
              <a:t>). </a:t>
            </a:r>
          </a:p>
          <a:p>
            <a:r>
              <a:rPr lang="en-US" dirty="0"/>
              <a:t>is a </a:t>
            </a:r>
            <a:r>
              <a:rPr lang="en-US" b="1" dirty="0"/>
              <a:t>table</a:t>
            </a:r>
            <a:r>
              <a:rPr lang="en-US" dirty="0"/>
              <a:t> providing a </a:t>
            </a:r>
            <a:r>
              <a:rPr lang="en-US" b="1" dirty="0"/>
              <a:t>comprehensive description</a:t>
            </a:r>
            <a:r>
              <a:rPr lang="en-US" dirty="0"/>
              <a:t> of each field in the database. </a:t>
            </a:r>
          </a:p>
          <a:p>
            <a:r>
              <a:rPr lang="en-US" dirty="0"/>
              <a:t>This commonly includes: </a:t>
            </a:r>
            <a:r>
              <a:rPr lang="en-US" b="1" dirty="0"/>
              <a:t>field name</a:t>
            </a:r>
            <a:r>
              <a:rPr lang="en-US" dirty="0"/>
              <a:t>, </a:t>
            </a:r>
            <a:r>
              <a:rPr lang="en-US" b="1" dirty="0"/>
              <a:t>data type</a:t>
            </a:r>
            <a:r>
              <a:rPr lang="en-US" dirty="0"/>
              <a:t>, </a:t>
            </a:r>
            <a:r>
              <a:rPr lang="en-US" b="1" dirty="0"/>
              <a:t>data format</a:t>
            </a:r>
            <a:r>
              <a:rPr lang="en-US" dirty="0"/>
              <a:t>, </a:t>
            </a:r>
            <a:r>
              <a:rPr lang="en-US" b="1" dirty="0"/>
              <a:t>field size</a:t>
            </a:r>
            <a:r>
              <a:rPr lang="en-US" dirty="0"/>
              <a:t>, </a:t>
            </a:r>
            <a:r>
              <a:rPr lang="en-US" b="1" dirty="0"/>
              <a:t>description</a:t>
            </a:r>
            <a:r>
              <a:rPr lang="en-US" dirty="0"/>
              <a:t> and </a:t>
            </a:r>
            <a:r>
              <a:rPr lang="en-US" b="1" dirty="0"/>
              <a:t>example</a:t>
            </a:r>
          </a:p>
          <a:p>
            <a:r>
              <a:rPr lang="en-US" dirty="0"/>
              <a:t>contains </a:t>
            </a:r>
            <a:r>
              <a:rPr lang="en-US" b="1" dirty="0"/>
              <a:t>information</a:t>
            </a:r>
            <a:r>
              <a:rPr lang="en-US" dirty="0"/>
              <a:t> about each of the component of </a:t>
            </a:r>
            <a:r>
              <a:rPr lang="en-US" b="1" dirty="0"/>
              <a:t>DFDs</a:t>
            </a:r>
            <a:r>
              <a:rPr lang="en-US" dirty="0"/>
              <a:t>,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stores</a:t>
            </a:r>
            <a:r>
              <a:rPr lang="en-US" dirty="0"/>
              <a:t>, </a:t>
            </a:r>
            <a:r>
              <a:rPr lang="en-US" b="1" dirty="0"/>
              <a:t>processes</a:t>
            </a:r>
            <a:r>
              <a:rPr lang="en-US" dirty="0"/>
              <a:t> and </a:t>
            </a:r>
            <a:r>
              <a:rPr lang="en-US" b="1" dirty="0"/>
              <a:t>data flow</a:t>
            </a:r>
            <a:r>
              <a:rPr lang="en-US" dirty="0"/>
              <a:t>. </a:t>
            </a:r>
          </a:p>
          <a:p>
            <a:r>
              <a:rPr lang="en-US" dirty="0"/>
              <a:t>Although we give </a:t>
            </a:r>
            <a:r>
              <a:rPr lang="en-US" b="1" dirty="0"/>
              <a:t>descriptive names </a:t>
            </a:r>
            <a:r>
              <a:rPr lang="en-US" dirty="0"/>
              <a:t>to the data flows, process and data stores in a DFD, it does not give the details.</a:t>
            </a:r>
          </a:p>
          <a:p>
            <a:r>
              <a:rPr lang="en-US" dirty="0"/>
              <a:t>is an integral part of </a:t>
            </a:r>
            <a:r>
              <a:rPr lang="en-US" b="1" dirty="0"/>
              <a:t>system specifications</a:t>
            </a:r>
            <a:r>
              <a:rPr lang="en-US" dirty="0"/>
              <a:t>, since with it, DFDS are just </a:t>
            </a:r>
            <a:r>
              <a:rPr lang="en-US" b="1" dirty="0"/>
              <a:t>pictures</a:t>
            </a:r>
            <a:r>
              <a:rPr lang="en-US" dirty="0"/>
              <a:t> with </a:t>
            </a:r>
            <a:r>
              <a:rPr lang="en-US" b="1" dirty="0"/>
              <a:t>no details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E9003-EF7D-BF4A-F33D-86525343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48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8ACF7-A4DD-1280-283C-CEAA636F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AB606-1724-1F08-E15C-A8EC1C1E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7703"/>
            <a:ext cx="10439400" cy="57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67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6DBA7-E879-8E97-2284-0552C2A4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445"/>
            <a:ext cx="10515600" cy="5727033"/>
          </a:xfrm>
        </p:spPr>
        <p:txBody>
          <a:bodyPr/>
          <a:lstStyle/>
          <a:p>
            <a:r>
              <a:rPr lang="en-US" dirty="0"/>
              <a:t>Hence to keep the details of the contents of data flows, process and data stores we also require a data dictionary. </a:t>
            </a:r>
          </a:p>
          <a:p>
            <a:r>
              <a:rPr lang="en-US" dirty="0"/>
              <a:t>It clearly documents the list of contents of all data flows, processes and data stores.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E7B2F-8F38-916A-C57B-BA898FEB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0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6DBA7-E879-8E97-2284-0552C2A4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280219"/>
            <a:ext cx="11044084" cy="6441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Dictionary Format </a:t>
            </a:r>
          </a:p>
          <a:p>
            <a:pPr marL="0" indent="0">
              <a:buNone/>
            </a:pPr>
            <a:r>
              <a:rPr lang="en-US" dirty="0"/>
              <a:t>gives in detail the characteristics of a data element. Typical characteristics are: </a:t>
            </a:r>
          </a:p>
          <a:p>
            <a:r>
              <a:rPr lang="en-US" b="1" dirty="0"/>
              <a:t>Data name: </a:t>
            </a:r>
            <a:r>
              <a:rPr lang="en-US" dirty="0"/>
              <a:t>Should be descriptive and self-explanatory. This will help in documentation and maintenance </a:t>
            </a:r>
          </a:p>
          <a:p>
            <a:r>
              <a:rPr lang="en-US" b="1" dirty="0"/>
              <a:t>Data description</a:t>
            </a:r>
            <a:r>
              <a:rPr lang="en-US" dirty="0"/>
              <a:t>: What it represents </a:t>
            </a:r>
          </a:p>
          <a:p>
            <a:r>
              <a:rPr lang="en-US" b="1" dirty="0"/>
              <a:t>Origin</a:t>
            </a:r>
            <a:r>
              <a:rPr lang="en-US" dirty="0"/>
              <a:t>: Where the data originates. E.g. input from forms, comes from receiving office, keyed in by user etc. </a:t>
            </a:r>
          </a:p>
          <a:p>
            <a:r>
              <a:rPr lang="en-US" b="1" dirty="0"/>
              <a:t>Destination</a:t>
            </a:r>
            <a:r>
              <a:rPr lang="en-US" dirty="0"/>
              <a:t>: Where data will flow and will be used (if any)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E7B2F-8F38-916A-C57B-BA898FEB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6DBA7-E879-8E97-2284-0552C2A4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648929"/>
            <a:ext cx="11044084" cy="6072546"/>
          </a:xfrm>
        </p:spPr>
        <p:txBody>
          <a:bodyPr>
            <a:normAutofit/>
          </a:bodyPr>
          <a:lstStyle/>
          <a:p>
            <a:r>
              <a:rPr lang="en-US" b="1" dirty="0"/>
              <a:t>Data Type</a:t>
            </a:r>
            <a:r>
              <a:rPr lang="en-US" dirty="0"/>
              <a:t>: numeric, alphanumeric, letters (or text), binary (0 or 1; True or False), Integer, Decimal fixed point, real (floating point), currency unit, date </a:t>
            </a:r>
          </a:p>
          <a:p>
            <a:r>
              <a:rPr lang="en-US" b="1" dirty="0"/>
              <a:t>Length</a:t>
            </a:r>
            <a:r>
              <a:rPr lang="en-US" dirty="0"/>
              <a:t>: no of columns needed </a:t>
            </a:r>
          </a:p>
          <a:p>
            <a:r>
              <a:rPr lang="en-US" b="1" dirty="0"/>
              <a:t>Limits on value: </a:t>
            </a:r>
            <a:r>
              <a:rPr lang="en-US" dirty="0"/>
              <a:t>(if relevant) e.g. upper and lower bounds of value (age&gt;0, &lt;100)</a:t>
            </a:r>
          </a:p>
          <a:p>
            <a:r>
              <a:rPr lang="en-US" b="1" dirty="0"/>
              <a:t>Remarks</a:t>
            </a:r>
            <a:r>
              <a:rPr lang="en-US" dirty="0"/>
              <a:t>: (if any)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E7B2F-8F38-916A-C57B-BA898FEB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649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6DBA7-E879-8E97-2284-0552C2A4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648929"/>
            <a:ext cx="11044084" cy="6072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DFD below for an example: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E7B2F-8F38-916A-C57B-BA898FEB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4FC56-42F2-7015-2941-6F5E56426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7" y="1253612"/>
            <a:ext cx="8878529" cy="435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4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1C25-9A51-F5AC-F326-E219281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39"/>
            <a:ext cx="10515600" cy="5668039"/>
          </a:xfrm>
        </p:spPr>
        <p:txBody>
          <a:bodyPr/>
          <a:lstStyle/>
          <a:p>
            <a:r>
              <a:rPr lang="en-US" dirty="0"/>
              <a:t>Vendor sends items with a </a:t>
            </a:r>
            <a:r>
              <a:rPr lang="en-US" b="1" dirty="0"/>
              <a:t>delivery note </a:t>
            </a:r>
            <a:r>
              <a:rPr lang="en-US" dirty="0"/>
              <a:t>while fulfilling an order (along with the physical items) to a receiving office. </a:t>
            </a:r>
          </a:p>
          <a:p>
            <a:r>
              <a:rPr lang="en-US" dirty="0"/>
              <a:t>Receiving office compares a </a:t>
            </a:r>
            <a:r>
              <a:rPr lang="en-US" b="1" dirty="0"/>
              <a:t>delivery note </a:t>
            </a:r>
            <a:r>
              <a:rPr lang="en-US" dirty="0"/>
              <a:t>against order placed. </a:t>
            </a:r>
          </a:p>
          <a:p>
            <a:r>
              <a:rPr lang="en-US" dirty="0"/>
              <a:t>If there is a discrepancy (i.e. difference), a </a:t>
            </a:r>
            <a:r>
              <a:rPr lang="en-US" b="1" dirty="0"/>
              <a:t>discrepancy note </a:t>
            </a:r>
            <a:r>
              <a:rPr lang="en-US" dirty="0"/>
              <a:t>is sent to </a:t>
            </a:r>
            <a:r>
              <a:rPr lang="en-US" b="1" dirty="0"/>
              <a:t>purchase office</a:t>
            </a:r>
            <a:r>
              <a:rPr lang="en-US" dirty="0"/>
              <a:t>. </a:t>
            </a:r>
          </a:p>
          <a:p>
            <a:r>
              <a:rPr lang="en-US" dirty="0"/>
              <a:t>Actual items received note is sent to the </a:t>
            </a:r>
            <a:r>
              <a:rPr lang="en-US" b="1" dirty="0"/>
              <a:t>inspection office </a:t>
            </a:r>
            <a:r>
              <a:rPr lang="en-US" dirty="0"/>
              <a:t>along with items received.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B4108-3C4A-84EA-5B4A-F9656ED5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4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12" y="305232"/>
            <a:ext cx="11651176" cy="6051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Relationship</a:t>
            </a:r>
            <a:r>
              <a:rPr lang="en-US" dirty="0"/>
              <a:t> </a:t>
            </a:r>
          </a:p>
          <a:p>
            <a:r>
              <a:rPr lang="en-US" b="1" dirty="0"/>
              <a:t>Association</a:t>
            </a:r>
            <a:r>
              <a:rPr lang="en-US" dirty="0"/>
              <a:t> or meaningful dependencies between </a:t>
            </a:r>
            <a:r>
              <a:rPr lang="en-US" b="1" dirty="0"/>
              <a:t>entities</a:t>
            </a:r>
            <a:r>
              <a:rPr lang="en-US" dirty="0"/>
              <a:t>. </a:t>
            </a:r>
          </a:p>
          <a:p>
            <a:r>
              <a:rPr lang="en-US" dirty="0"/>
              <a:t>represented by a </a:t>
            </a:r>
            <a:r>
              <a:rPr lang="en-US" b="1" dirty="0"/>
              <a:t>diamond</a:t>
            </a:r>
            <a:r>
              <a:rPr lang="en-US" dirty="0"/>
              <a:t> and connecting the </a:t>
            </a:r>
            <a:r>
              <a:rPr lang="en-US" b="1" dirty="0"/>
              <a:t>entities</a:t>
            </a:r>
            <a:r>
              <a:rPr lang="en-US" dirty="0"/>
              <a:t> with </a:t>
            </a:r>
            <a:r>
              <a:rPr lang="en-US" b="1" dirty="0"/>
              <a:t>lines</a:t>
            </a:r>
            <a:r>
              <a:rPr lang="en-US" dirty="0"/>
              <a:t>.</a:t>
            </a:r>
          </a:p>
          <a:p>
            <a:r>
              <a:rPr lang="en-US" dirty="0"/>
              <a:t>example, vendor supplies items, teacher teaches courses, then supplies and teaches are relationship.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AE3351-EC62-E27F-8486-B8BB6DCC4EC5}"/>
              </a:ext>
            </a:extLst>
          </p:cNvPr>
          <p:cNvGrpSpPr/>
          <p:nvPr/>
        </p:nvGrpSpPr>
        <p:grpSpPr>
          <a:xfrm>
            <a:off x="1825113" y="3104520"/>
            <a:ext cx="9571703" cy="2527466"/>
            <a:chOff x="1825113" y="3104520"/>
            <a:chExt cx="9571703" cy="25274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A49F84-F538-ABC2-94B7-1A92E20432F2}"/>
                </a:ext>
              </a:extLst>
            </p:cNvPr>
            <p:cNvSpPr/>
            <p:nvPr/>
          </p:nvSpPr>
          <p:spPr>
            <a:xfrm>
              <a:off x="2876549" y="3973371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Student 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855039-BE77-7EED-9017-D40D4109620C}"/>
                </a:ext>
              </a:extLst>
            </p:cNvPr>
            <p:cNvSpPr/>
            <p:nvPr/>
          </p:nvSpPr>
          <p:spPr>
            <a:xfrm>
              <a:off x="2071587" y="3104520"/>
              <a:ext cx="1020196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S-id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A34231-D450-1FE9-5F92-30DDE2319442}"/>
                </a:ext>
              </a:extLst>
            </p:cNvPr>
            <p:cNvSpPr/>
            <p:nvPr/>
          </p:nvSpPr>
          <p:spPr>
            <a:xfrm>
              <a:off x="3760839" y="5058694"/>
              <a:ext cx="1708970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address 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3109E1-1970-3FA3-59CC-DC5E1CB4BBA8}"/>
                </a:ext>
              </a:extLst>
            </p:cNvPr>
            <p:cNvCxnSpPr>
              <a:cxnSpLocks/>
            </p:cNvCxnSpPr>
            <p:nvPr/>
          </p:nvCxnSpPr>
          <p:spPr>
            <a:xfrm>
              <a:off x="2260444" y="3506982"/>
              <a:ext cx="515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3A1761-6054-A88A-845A-C18B0272E546}"/>
                </a:ext>
              </a:extLst>
            </p:cNvPr>
            <p:cNvSpPr/>
            <p:nvPr/>
          </p:nvSpPr>
          <p:spPr>
            <a:xfrm>
              <a:off x="1825113" y="5058694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DOB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A58509-C1B8-5428-88F5-A431E09B2DDA}"/>
                </a:ext>
              </a:extLst>
            </p:cNvPr>
            <p:cNvSpPr/>
            <p:nvPr/>
          </p:nvSpPr>
          <p:spPr>
            <a:xfrm>
              <a:off x="4149827" y="3178578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E06BE9-C03C-1451-DEC0-94CA76A07847}"/>
                </a:ext>
              </a:extLst>
            </p:cNvPr>
            <p:cNvCxnSpPr>
              <a:cxnSpLocks/>
            </p:cNvCxnSpPr>
            <p:nvPr/>
          </p:nvCxnSpPr>
          <p:spPr>
            <a:xfrm>
              <a:off x="2505997" y="3737599"/>
              <a:ext cx="1208190" cy="224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69AC50-BB22-FC55-AC32-534675520553}"/>
                </a:ext>
              </a:extLst>
            </p:cNvPr>
            <p:cNvCxnSpPr>
              <a:stCxn id="7" idx="0"/>
              <a:endCxn id="17" idx="4"/>
            </p:cNvCxnSpPr>
            <p:nvPr/>
          </p:nvCxnSpPr>
          <p:spPr>
            <a:xfrm flipV="1">
              <a:off x="3665588" y="3751870"/>
              <a:ext cx="1177106" cy="221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8DA66B-7322-B6CE-3D24-ED1A9B8CA4E6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V="1">
              <a:off x="2517980" y="4607551"/>
              <a:ext cx="1147608" cy="451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29B0DA-E755-72F8-65AB-479D4E816E22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3665588" y="4607551"/>
              <a:ext cx="949736" cy="451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47DB2F-93CF-C5C5-81A4-B770558908DC}"/>
                </a:ext>
              </a:extLst>
            </p:cNvPr>
            <p:cNvSpPr/>
            <p:nvPr/>
          </p:nvSpPr>
          <p:spPr>
            <a:xfrm>
              <a:off x="8737804" y="3973371"/>
              <a:ext cx="1578078" cy="6341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  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7C87D6-77E1-A117-82CF-E78523933B02}"/>
                </a:ext>
              </a:extLst>
            </p:cNvPr>
            <p:cNvSpPr/>
            <p:nvPr/>
          </p:nvSpPr>
          <p:spPr>
            <a:xfrm>
              <a:off x="7932841" y="3104520"/>
              <a:ext cx="1020197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C-id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9DC7-8BD6-5853-25D4-3C26E6CD5902}"/>
                </a:ext>
              </a:extLst>
            </p:cNvPr>
            <p:cNvCxnSpPr>
              <a:cxnSpLocks/>
            </p:cNvCxnSpPr>
            <p:nvPr/>
          </p:nvCxnSpPr>
          <p:spPr>
            <a:xfrm>
              <a:off x="8222733" y="3506982"/>
              <a:ext cx="5150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9385459-805C-4693-B933-9647AD96B949}"/>
                </a:ext>
              </a:extLst>
            </p:cNvPr>
            <p:cNvSpPr/>
            <p:nvPr/>
          </p:nvSpPr>
          <p:spPr>
            <a:xfrm>
              <a:off x="8489333" y="5055166"/>
              <a:ext cx="1996769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Credit_hr</a:t>
              </a:r>
              <a:endParaRPr lang="en-US" sz="24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FD0286-9CA6-74C8-594E-FD116579AFB6}"/>
                </a:ext>
              </a:extLst>
            </p:cNvPr>
            <p:cNvSpPr/>
            <p:nvPr/>
          </p:nvSpPr>
          <p:spPr>
            <a:xfrm>
              <a:off x="10011082" y="3178578"/>
              <a:ext cx="1385734" cy="5732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Name 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5549DB-BD27-1057-F5E8-0D459081D98A}"/>
                </a:ext>
              </a:extLst>
            </p:cNvPr>
            <p:cNvCxnSpPr>
              <a:cxnSpLocks/>
            </p:cNvCxnSpPr>
            <p:nvPr/>
          </p:nvCxnSpPr>
          <p:spPr>
            <a:xfrm>
              <a:off x="8367252" y="3737599"/>
              <a:ext cx="1208190" cy="224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9817093-4CFC-E6B6-4BF6-0C8AB0079F9E}"/>
                </a:ext>
              </a:extLst>
            </p:cNvPr>
            <p:cNvCxnSpPr>
              <a:stCxn id="23" idx="0"/>
              <a:endCxn id="28" idx="4"/>
            </p:cNvCxnSpPr>
            <p:nvPr/>
          </p:nvCxnSpPr>
          <p:spPr>
            <a:xfrm flipV="1">
              <a:off x="9526843" y="3751870"/>
              <a:ext cx="1177106" cy="221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44F914-A9DC-A718-901F-1DD80E708830}"/>
                </a:ext>
              </a:extLst>
            </p:cNvPr>
            <p:cNvCxnSpPr>
              <a:cxnSpLocks/>
              <a:stCxn id="27" idx="0"/>
              <a:endCxn id="23" idx="2"/>
            </p:cNvCxnSpPr>
            <p:nvPr/>
          </p:nvCxnSpPr>
          <p:spPr>
            <a:xfrm flipV="1">
              <a:off x="9487718" y="4607551"/>
              <a:ext cx="39125" cy="447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id="{2BFCDB30-B741-0A2F-8DF1-4118E4FCEFEE}"/>
                </a:ext>
              </a:extLst>
            </p:cNvPr>
            <p:cNvSpPr/>
            <p:nvPr/>
          </p:nvSpPr>
          <p:spPr>
            <a:xfrm>
              <a:off x="5365238" y="3825591"/>
              <a:ext cx="2422829" cy="929739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Enrolled</a:t>
              </a:r>
              <a:r>
                <a:rPr lang="en-US" dirty="0"/>
                <a:t> 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81DB054-09B2-CF15-1835-3E766585325B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464202" y="4290461"/>
              <a:ext cx="9010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DA3D14-05E9-AA87-3B71-DA38330EEF5C}"/>
                </a:ext>
              </a:extLst>
            </p:cNvPr>
            <p:cNvCxnSpPr>
              <a:cxnSpLocks/>
              <a:stCxn id="35" idx="3"/>
              <a:endCxn id="23" idx="1"/>
            </p:cNvCxnSpPr>
            <p:nvPr/>
          </p:nvCxnSpPr>
          <p:spPr>
            <a:xfrm>
              <a:off x="7788067" y="4290461"/>
              <a:ext cx="9497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83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1C25-9A51-F5AC-F326-E219281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39"/>
            <a:ext cx="10515600" cy="594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Elements in Data Flow </a:t>
            </a:r>
          </a:p>
          <a:p>
            <a:r>
              <a:rPr lang="en-US" b="1" dirty="0"/>
              <a:t>Delivery note </a:t>
            </a:r>
            <a:r>
              <a:rPr lang="en-US" dirty="0"/>
              <a:t>= Order no + Vendor code + Vendor name + Vendor address + item code + item name + delivery date + quantity supplied + units. </a:t>
            </a:r>
          </a:p>
          <a:p>
            <a:r>
              <a:rPr lang="en-US" b="1" dirty="0"/>
              <a:t>Discrepancy note </a:t>
            </a:r>
            <a:r>
              <a:rPr lang="en-US" dirty="0"/>
              <a:t>= Order no + Vendor code + Vendor name + Vendor address + item code + item name + delivery date + quantity supplied + units + excess/deficiency + no of days late/early. </a:t>
            </a:r>
          </a:p>
          <a:p>
            <a:pPr marL="0" indent="0">
              <a:buNone/>
            </a:pPr>
            <a:r>
              <a:rPr lang="en-US" dirty="0"/>
              <a:t>	Items received note = Delivery note </a:t>
            </a:r>
          </a:p>
          <a:p>
            <a:r>
              <a:rPr lang="en-US" b="1" dirty="0"/>
              <a:t>Order records </a:t>
            </a:r>
            <a:r>
              <a:rPr lang="en-US" dirty="0"/>
              <a:t>= order no + vendor code + vendor name + vendor address + item code + item name + order date + quantity ordered + units + delivery period.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B4108-3C4A-84EA-5B4A-F9656ED5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1C25-9A51-F5AC-F326-E219281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39"/>
            <a:ext cx="10515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Converting DFD into data dictionary</a:t>
            </a:r>
          </a:p>
          <a:p>
            <a:pPr marL="0" indent="0">
              <a:buNone/>
            </a:pPr>
            <a:r>
              <a:rPr lang="en-US" b="1" dirty="0"/>
              <a:t>Example 1: </a:t>
            </a:r>
          </a:p>
          <a:p>
            <a:pPr marL="0" indent="0">
              <a:buNone/>
            </a:pPr>
            <a:r>
              <a:rPr lang="en-US" dirty="0"/>
              <a:t>Name: Order number </a:t>
            </a:r>
          </a:p>
          <a:p>
            <a:pPr marL="0" indent="0">
              <a:buNone/>
            </a:pPr>
            <a:r>
              <a:rPr lang="en-US" dirty="0"/>
              <a:t>Description: Used to identify order given to vendor </a:t>
            </a:r>
          </a:p>
          <a:p>
            <a:pPr marL="0" indent="0">
              <a:buNone/>
            </a:pPr>
            <a:r>
              <a:rPr lang="en-US" dirty="0"/>
              <a:t>Origin: Part of delivery note from vendor </a:t>
            </a:r>
          </a:p>
          <a:p>
            <a:pPr marL="0" indent="0">
              <a:buNone/>
            </a:pPr>
            <a:r>
              <a:rPr lang="en-US" dirty="0"/>
              <a:t>Destination: Receiving process </a:t>
            </a:r>
          </a:p>
          <a:p>
            <a:pPr marL="0" indent="0">
              <a:buNone/>
            </a:pPr>
            <a:r>
              <a:rPr lang="en-US" dirty="0"/>
              <a:t>Data type: Numeric Integer </a:t>
            </a:r>
          </a:p>
          <a:p>
            <a:pPr marL="0" indent="0">
              <a:buNone/>
            </a:pPr>
            <a:r>
              <a:rPr lang="en-US" dirty="0"/>
              <a:t>Length: 8 digits </a:t>
            </a:r>
          </a:p>
          <a:p>
            <a:pPr marL="0" indent="0">
              <a:buNone/>
            </a:pPr>
            <a:r>
              <a:rPr lang="en-US" dirty="0"/>
              <a:t>Limits on value : &gt;000, &lt;=99999999 Actual value not relevant. Used only as unique identifier </a:t>
            </a:r>
          </a:p>
          <a:p>
            <a:pPr marL="0" indent="0">
              <a:buNone/>
            </a:pPr>
            <a:r>
              <a:rPr lang="en-US" dirty="0"/>
              <a:t>Remarks: It is a key field.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B4108-3C4A-84EA-5B4A-F9656ED5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75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1C25-9A51-F5AC-F326-E219281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39"/>
            <a:ext cx="10515600" cy="61610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Example 2: </a:t>
            </a:r>
          </a:p>
          <a:p>
            <a:pPr marL="0" indent="0">
              <a:buNone/>
            </a:pPr>
            <a:r>
              <a:rPr lang="en-US" dirty="0"/>
              <a:t>Name: Delivery date </a:t>
            </a:r>
          </a:p>
          <a:p>
            <a:pPr marL="0" indent="0">
              <a:buNone/>
            </a:pPr>
            <a:r>
              <a:rPr lang="en-US" dirty="0"/>
              <a:t>Description: Date item is to be delivered </a:t>
            </a:r>
          </a:p>
          <a:p>
            <a:pPr marL="0" indent="0">
              <a:buNone/>
            </a:pPr>
            <a:r>
              <a:rPr lang="en-US" dirty="0"/>
              <a:t>Origin: Part of delivery note from vendor. Is also in orders data store which is input to receiving process </a:t>
            </a:r>
          </a:p>
          <a:p>
            <a:pPr marL="0" indent="0">
              <a:buNone/>
            </a:pPr>
            <a:r>
              <a:rPr lang="en-US" dirty="0"/>
              <a:t>Destination: Receiving process </a:t>
            </a:r>
          </a:p>
          <a:p>
            <a:pPr marL="0" indent="0">
              <a:buNone/>
            </a:pPr>
            <a:r>
              <a:rPr lang="en-US" dirty="0"/>
              <a:t>Data type: Numeric Integer </a:t>
            </a:r>
          </a:p>
          <a:p>
            <a:pPr marL="0" indent="0">
              <a:buNone/>
            </a:pPr>
            <a:r>
              <a:rPr lang="en-US" dirty="0"/>
              <a:t>Length: 8 digits </a:t>
            </a:r>
          </a:p>
          <a:p>
            <a:pPr marL="0" indent="0">
              <a:buNone/>
            </a:pPr>
            <a:r>
              <a:rPr lang="en-US" dirty="0"/>
              <a:t>Limits on value: Date field in the form DDMMYYYY. Should satisfy constraints of a date in calendar </a:t>
            </a:r>
          </a:p>
          <a:p>
            <a:pPr marL="0" indent="0">
              <a:buNone/>
            </a:pPr>
            <a:r>
              <a:rPr lang="en-US" dirty="0"/>
              <a:t>Remarks: Blank fields not allowed. E.g. 05082004 is OK but not 582004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B4108-3C4A-84EA-5B4A-F9656ED5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78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1C25-9A51-F5AC-F326-E219281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39"/>
            <a:ext cx="10515600" cy="61610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Importance of Data Dictionary </a:t>
            </a:r>
          </a:p>
          <a:p>
            <a:r>
              <a:rPr lang="en-US" dirty="0"/>
              <a:t>It is a valuable reference for designing the system. </a:t>
            </a:r>
          </a:p>
          <a:p>
            <a:r>
              <a:rPr lang="en-US" dirty="0"/>
              <a:t>It is used to build the database and write programs during design phase. </a:t>
            </a:r>
          </a:p>
          <a:p>
            <a:r>
              <a:rPr lang="en-US" dirty="0"/>
              <a:t>It assists in communicating meanings of different elements, terms and procedures. </a:t>
            </a:r>
          </a:p>
          <a:p>
            <a:r>
              <a:rPr lang="en-US" dirty="0"/>
              <a:t>It facilitates analysis in determining additions and changes in the system. </a:t>
            </a:r>
          </a:p>
          <a:p>
            <a:r>
              <a:rPr lang="en-US" dirty="0"/>
              <a:t>It helps the analyst to record the details of each element and data structure. </a:t>
            </a:r>
          </a:p>
          <a:p>
            <a:r>
              <a:rPr lang="en-US" dirty="0"/>
              <a:t>It is used to locate errors in the system descriptions.</a:t>
            </a:r>
          </a:p>
          <a:p>
            <a:r>
              <a:rPr lang="en-US" dirty="0"/>
              <a:t>It is also a useful reference document during implementation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B4108-3C4A-84EA-5B4A-F9656ED5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71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1C25-9A51-F5AC-F326-E219281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39"/>
            <a:ext cx="10515600" cy="6161036"/>
          </a:xfrm>
        </p:spPr>
        <p:txBody>
          <a:bodyPr>
            <a:normAutofit/>
          </a:bodyPr>
          <a:lstStyle/>
          <a:p>
            <a:r>
              <a:rPr lang="en-US" dirty="0"/>
              <a:t>To manage the details in the large system. </a:t>
            </a:r>
          </a:p>
          <a:p>
            <a:r>
              <a:rPr lang="en-US" dirty="0"/>
              <a:t>To communicate a common meaning for all system elements. </a:t>
            </a:r>
          </a:p>
          <a:p>
            <a:r>
              <a:rPr lang="en-US" dirty="0"/>
              <a:t>To document the features of the system. </a:t>
            </a:r>
          </a:p>
          <a:p>
            <a:r>
              <a:rPr lang="en-US" dirty="0"/>
              <a:t>To find errors and omissions in the system.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B4108-3C4A-84EA-5B4A-F9656ED5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17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1C25-9A51-F5AC-F326-E219281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36525"/>
            <a:ext cx="10793361" cy="6584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Advantages of Data Dictionaries</a:t>
            </a:r>
          </a:p>
          <a:p>
            <a:r>
              <a:rPr lang="en-US" dirty="0"/>
              <a:t>consistency, clarity, reusability, completeness, increase in sharing, etc.</a:t>
            </a:r>
          </a:p>
          <a:p>
            <a:r>
              <a:rPr lang="en-US" dirty="0"/>
              <a:t>May be used at high or low level of analysis </a:t>
            </a:r>
          </a:p>
          <a:p>
            <a:r>
              <a:rPr lang="en-US" dirty="0"/>
              <a:t>provides good system documentation at granular (detailed) level </a:t>
            </a:r>
          </a:p>
          <a:p>
            <a:r>
              <a:rPr lang="en-US" dirty="0"/>
              <a:t>Improve documentation and control </a:t>
            </a:r>
          </a:p>
          <a:p>
            <a:r>
              <a:rPr lang="en-US" dirty="0"/>
              <a:t>Easier data analysis </a:t>
            </a:r>
          </a:p>
          <a:p>
            <a:r>
              <a:rPr lang="en-US" dirty="0"/>
              <a:t>Reduce data redundancy </a:t>
            </a:r>
          </a:p>
          <a:p>
            <a:r>
              <a:rPr lang="en-US" dirty="0"/>
              <a:t>Simpler Programming </a:t>
            </a:r>
          </a:p>
          <a:p>
            <a:r>
              <a:rPr lang="en-US" dirty="0"/>
              <a:t>Reduce errors </a:t>
            </a:r>
          </a:p>
          <a:p>
            <a:r>
              <a:rPr lang="en-US" dirty="0"/>
              <a:t>Defines Information items unambiguously </a:t>
            </a:r>
          </a:p>
          <a:p>
            <a:r>
              <a:rPr lang="en-US" dirty="0"/>
              <a:t>Improves Knowledge about the data resources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B4108-3C4A-84EA-5B4A-F9656ED5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729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1C25-9A51-F5AC-F326-E219281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36525"/>
            <a:ext cx="10793361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Disadvantages of Data Dictionaries </a:t>
            </a:r>
          </a:p>
          <a:p>
            <a:r>
              <a:rPr lang="en-US" dirty="0"/>
              <a:t>Needs careful planning, defining the exact requirements planning, its contents, testing, implementation and planning. </a:t>
            </a:r>
          </a:p>
          <a:p>
            <a:r>
              <a:rPr lang="en-US" dirty="0"/>
              <a:t>For large computer based systems, the data dictionary grows rapidly in size and complexity. </a:t>
            </a:r>
          </a:p>
          <a:p>
            <a:r>
              <a:rPr lang="en-US" dirty="0"/>
              <a:t>Difficult to maintain it manually </a:t>
            </a:r>
          </a:p>
          <a:p>
            <a:r>
              <a:rPr lang="en-US" dirty="0"/>
              <a:t>It  includes not only the installation cost but also the cost of collecting the information keeping it up to date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B4108-3C4A-84EA-5B4A-F9656ED5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1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A580-C430-976B-89B7-6F62FD9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1" y="136525"/>
            <a:ext cx="10515600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D035-4591-FB17-4867-89CD14A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36685A-932F-17F5-B06E-F08E897F8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43378"/>
              </p:ext>
            </p:extLst>
          </p:nvPr>
        </p:nvGraphicFramePr>
        <p:xfrm>
          <a:off x="356420" y="103239"/>
          <a:ext cx="11710219" cy="595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790">
                  <a:extLst>
                    <a:ext uri="{9D8B030D-6E8A-4147-A177-3AD203B41FA5}">
                      <a16:colId xmlns:a16="http://schemas.microsoft.com/office/drawing/2014/main" val="2717778113"/>
                    </a:ext>
                  </a:extLst>
                </a:gridCol>
                <a:gridCol w="4285003">
                  <a:extLst>
                    <a:ext uri="{9D8B030D-6E8A-4147-A177-3AD203B41FA5}">
                      <a16:colId xmlns:a16="http://schemas.microsoft.com/office/drawing/2014/main" val="2993547873"/>
                    </a:ext>
                  </a:extLst>
                </a:gridCol>
                <a:gridCol w="4869426">
                  <a:extLst>
                    <a:ext uri="{9D8B030D-6E8A-4147-A177-3AD203B41FA5}">
                      <a16:colId xmlns:a16="http://schemas.microsoft.com/office/drawing/2014/main" val="1028220674"/>
                    </a:ext>
                  </a:extLst>
                </a:gridCol>
              </a:tblGrid>
              <a:tr h="6931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Entity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Entity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23351"/>
                  </a:ext>
                </a:extLst>
              </a:tr>
              <a:tr h="859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real world thing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collection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of entities having common attribute/properties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same as  Entity Type but defined at a particular instance of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22620"/>
                  </a:ext>
                </a:extLst>
              </a:tr>
              <a:tr h="92488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548178"/>
                  </a:ext>
                </a:extLst>
              </a:tr>
              <a:tr h="770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, Ram is a particular member of entity type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/>
                        <a:t>Student is a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Entity Type which contains entities having common attribute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id, name, 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998076"/>
                  </a:ext>
                </a:extLst>
              </a:tr>
              <a:tr h="103350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student who attended the 1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day of class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Customers who purchased on month Jan	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Cars currently listed in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Ktm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180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AA84B7-A4B9-6162-EC39-016D4B321D30}"/>
              </a:ext>
            </a:extLst>
          </p:cNvPr>
          <p:cNvSpPr/>
          <p:nvPr/>
        </p:nvSpPr>
        <p:spPr>
          <a:xfrm>
            <a:off x="913171" y="1793824"/>
            <a:ext cx="1578078" cy="634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6D448-8EC1-EA88-B9DD-9B51A33655B5}"/>
              </a:ext>
            </a:extLst>
          </p:cNvPr>
          <p:cNvSpPr/>
          <p:nvPr/>
        </p:nvSpPr>
        <p:spPr>
          <a:xfrm>
            <a:off x="4382729" y="1793824"/>
            <a:ext cx="1578078" cy="634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Student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D34EA5-B971-07F7-445C-69E9C91E7EC4}"/>
              </a:ext>
            </a:extLst>
          </p:cNvPr>
          <p:cNvSpPr/>
          <p:nvPr/>
        </p:nvSpPr>
        <p:spPr>
          <a:xfrm>
            <a:off x="8785123" y="1793824"/>
            <a:ext cx="914400" cy="2271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E1</a:t>
            </a:r>
          </a:p>
          <a:p>
            <a:pPr algn="ctr"/>
            <a:r>
              <a:rPr lang="en-US" sz="2400" dirty="0"/>
              <a:t>E2</a:t>
            </a:r>
          </a:p>
          <a:p>
            <a:pPr algn="ctr"/>
            <a:r>
              <a:rPr lang="en-US" sz="2400" dirty="0"/>
              <a:t>E3</a:t>
            </a:r>
          </a:p>
          <a:p>
            <a:pPr algn="ctr"/>
            <a:r>
              <a:rPr lang="en-US" sz="2400" dirty="0"/>
              <a:t>E4</a:t>
            </a:r>
          </a:p>
        </p:txBody>
      </p:sp>
    </p:spTree>
    <p:extLst>
      <p:ext uri="{BB962C8B-B14F-4D97-AF65-F5344CB8AC3E}">
        <p14:creationId xmlns:p14="http://schemas.microsoft.com/office/powerpoint/2010/main" val="391436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C1981E-4124-04A1-E956-969B1C9E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77C-0401-FD89-3F46-8133260F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dirty="0"/>
              <a:t>pecifies the </a:t>
            </a:r>
            <a:r>
              <a:rPr lang="en-US" b="1" dirty="0"/>
              <a:t>properties</a:t>
            </a:r>
            <a:r>
              <a:rPr lang="en-US" dirty="0"/>
              <a:t> of entities. </a:t>
            </a:r>
          </a:p>
          <a:p>
            <a:pPr marL="0" indent="0">
              <a:buNone/>
            </a:pPr>
            <a:r>
              <a:rPr lang="en-US" b="1" dirty="0"/>
              <a:t>Types</a:t>
            </a:r>
          </a:p>
          <a:p>
            <a:r>
              <a:rPr lang="en-US" dirty="0"/>
              <a:t>Atomic vs. composite attributes</a:t>
            </a:r>
          </a:p>
          <a:p>
            <a:r>
              <a:rPr lang="en-US" dirty="0"/>
              <a:t>Single valued vs. multi valued attributes</a:t>
            </a:r>
          </a:p>
          <a:p>
            <a:r>
              <a:rPr lang="en-US" dirty="0"/>
              <a:t>Stored vs. derived attributes</a:t>
            </a:r>
          </a:p>
          <a:p>
            <a:r>
              <a:rPr lang="en-US" dirty="0"/>
              <a:t>NULL value attribute</a:t>
            </a:r>
          </a:p>
          <a:p>
            <a:r>
              <a:rPr lang="en-US" dirty="0"/>
              <a:t>Key attribute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D4F6-9946-1AE1-4197-5E35E77A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6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573E-131C-7CC1-4C06-634513E3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8640"/>
            <a:ext cx="10515600" cy="6180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attribute</a:t>
            </a:r>
          </a:p>
          <a:p>
            <a:r>
              <a:rPr lang="en-US" dirty="0"/>
              <a:t>Is an attribute that has unique value of each entity is known as key attribute.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example, every student has unique </a:t>
            </a:r>
            <a:r>
              <a:rPr lang="en-US" b="1" dirty="0"/>
              <a:t>id</a:t>
            </a:r>
            <a:r>
              <a:rPr lang="en-US" dirty="0"/>
              <a:t> (roll no). </a:t>
            </a:r>
          </a:p>
          <a:p>
            <a:r>
              <a:rPr lang="en-US" dirty="0"/>
              <a:t>Here </a:t>
            </a:r>
            <a:r>
              <a:rPr lang="en-US" b="1" dirty="0"/>
              <a:t>S-id </a:t>
            </a:r>
            <a:r>
              <a:rPr lang="en-US" dirty="0"/>
              <a:t>is </a:t>
            </a:r>
            <a:r>
              <a:rPr lang="en-US" b="1" dirty="0"/>
              <a:t>key attribute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7B832-DA23-BC78-CF66-82BDF8B1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8B3FC-91B6-6936-28B4-538140C05D55}"/>
              </a:ext>
            </a:extLst>
          </p:cNvPr>
          <p:cNvGrpSpPr/>
          <p:nvPr/>
        </p:nvGrpSpPr>
        <p:grpSpPr>
          <a:xfrm>
            <a:off x="1763074" y="1944032"/>
            <a:ext cx="8219126" cy="2692226"/>
            <a:chOff x="3186420" y="1407823"/>
            <a:chExt cx="8219126" cy="26922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3FFB406-D8A1-EA15-0E12-730750AB805A}"/>
                </a:ext>
              </a:extLst>
            </p:cNvPr>
            <p:cNvGrpSpPr/>
            <p:nvPr/>
          </p:nvGrpSpPr>
          <p:grpSpPr>
            <a:xfrm>
              <a:off x="3186420" y="1407823"/>
              <a:ext cx="3576022" cy="2692226"/>
              <a:chOff x="8141878" y="3428352"/>
              <a:chExt cx="3576022" cy="269222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32A28DB-C43F-0652-A1FE-8FACAEC17CC9}"/>
                  </a:ext>
                </a:extLst>
              </p:cNvPr>
              <p:cNvSpPr/>
              <p:nvPr/>
            </p:nvSpPr>
            <p:spPr>
              <a:xfrm>
                <a:off x="9321594" y="4401075"/>
                <a:ext cx="1578078" cy="6341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Student 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DDC1AD5-A68C-AD64-5E18-FEC0C0D0BFA9}"/>
                  </a:ext>
                </a:extLst>
              </p:cNvPr>
              <p:cNvSpPr/>
              <p:nvPr/>
            </p:nvSpPr>
            <p:spPr>
              <a:xfrm>
                <a:off x="10803500" y="3602212"/>
                <a:ext cx="914400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S-id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159C128-E13F-AD84-11B7-EDAC0EB165FA}"/>
                  </a:ext>
                </a:extLst>
              </p:cNvPr>
              <p:cNvSpPr/>
              <p:nvPr/>
            </p:nvSpPr>
            <p:spPr>
              <a:xfrm>
                <a:off x="8141878" y="5486398"/>
                <a:ext cx="1708970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address 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D6AC0C6-6108-4EF6-645E-31E128A6B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3164" y="4067422"/>
                <a:ext cx="51507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E8C3D4F-07D3-5EC9-E80A-0EDBFEE416E1}"/>
                  </a:ext>
                </a:extLst>
              </p:cNvPr>
              <p:cNvSpPr/>
              <p:nvPr/>
            </p:nvSpPr>
            <p:spPr>
              <a:xfrm>
                <a:off x="10310297" y="5547286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DOB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62869CA-D9D5-5153-38AA-595872FEFAE3}"/>
                  </a:ext>
                </a:extLst>
              </p:cNvPr>
              <p:cNvSpPr/>
              <p:nvPr/>
            </p:nvSpPr>
            <p:spPr>
              <a:xfrm>
                <a:off x="8378466" y="3428352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Name 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E2AE914-7F68-0348-7547-39EEB4194A08}"/>
                  </a:ext>
                </a:extLst>
              </p:cNvPr>
              <p:cNvCxnSpPr>
                <a:cxnSpLocks/>
                <a:stCxn id="10" idx="4"/>
                <a:endCxn id="9" idx="0"/>
              </p:cNvCxnSpPr>
              <p:nvPr/>
            </p:nvCxnSpPr>
            <p:spPr>
              <a:xfrm flipH="1">
                <a:off x="10110633" y="4175504"/>
                <a:ext cx="1150067" cy="225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70349F4-4ACD-4371-EEC1-5B66CEEF61B6}"/>
                  </a:ext>
                </a:extLst>
              </p:cNvPr>
              <p:cNvCxnSpPr>
                <a:stCxn id="9" idx="0"/>
                <a:endCxn id="14" idx="4"/>
              </p:cNvCxnSpPr>
              <p:nvPr/>
            </p:nvCxnSpPr>
            <p:spPr>
              <a:xfrm flipH="1" flipV="1">
                <a:off x="9071333" y="4001644"/>
                <a:ext cx="1039300" cy="3994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DDE24DF-D385-EC60-816A-81FC8659FF65}"/>
                  </a:ext>
                </a:extLst>
              </p:cNvPr>
              <p:cNvCxnSpPr>
                <a:cxnSpLocks/>
                <a:stCxn id="13" idx="0"/>
                <a:endCxn id="9" idx="2"/>
              </p:cNvCxnSpPr>
              <p:nvPr/>
            </p:nvCxnSpPr>
            <p:spPr>
              <a:xfrm flipH="1" flipV="1">
                <a:off x="10110633" y="5035255"/>
                <a:ext cx="892531" cy="5120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65D4313-8A80-73BC-4DDA-58AE74C98F84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8996363" y="5035255"/>
                <a:ext cx="1114270" cy="4511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7ECC3C-0F7E-6996-5020-C32C0EA77DFF}"/>
                </a:ext>
              </a:extLst>
            </p:cNvPr>
            <p:cNvCxnSpPr>
              <a:cxnSpLocks/>
            </p:cNvCxnSpPr>
            <p:nvPr/>
          </p:nvCxnSpPr>
          <p:spPr>
            <a:xfrm>
              <a:off x="6940237" y="1981115"/>
              <a:ext cx="2778950" cy="555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6F334-B2B9-E071-A396-A37B10CF79BA}"/>
                </a:ext>
              </a:extLst>
            </p:cNvPr>
            <p:cNvSpPr txBox="1"/>
            <p:nvPr/>
          </p:nvSpPr>
          <p:spPr>
            <a:xfrm>
              <a:off x="9038430" y="2566070"/>
              <a:ext cx="23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Key attributes</a:t>
              </a:r>
              <a:endParaRPr lang="en-US" sz="240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38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D174-1E77-116C-6BFB-4C473C1B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289534"/>
            <a:ext cx="11517005" cy="6091953"/>
          </a:xfrm>
        </p:spPr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Atomic attributes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an attribute that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cannot</a:t>
            </a: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be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divided</a:t>
            </a: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into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smaller independent attribute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Stu_id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DOB</a:t>
            </a: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attributes of student (entity) cannot further divide.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example, </a:t>
            </a:r>
            <a:r>
              <a:rPr lang="en-US" b="1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Stu_id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</a:t>
            </a:r>
            <a:r>
              <a:rPr lang="en-US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DOB</a:t>
            </a:r>
            <a:r>
              <a:rPr lang="en-US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are atomic attribute.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CBAB-A584-AEED-47AE-25F3EFFE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D64AE2-B1F9-493D-520D-535197D85B8C}"/>
              </a:ext>
            </a:extLst>
          </p:cNvPr>
          <p:cNvGrpSpPr/>
          <p:nvPr/>
        </p:nvGrpSpPr>
        <p:grpSpPr>
          <a:xfrm>
            <a:off x="2434252" y="1688042"/>
            <a:ext cx="8219126" cy="2692226"/>
            <a:chOff x="3186420" y="1407823"/>
            <a:chExt cx="8219126" cy="26922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A2DC5BF-A3A3-4E01-5D76-D5A3082799A9}"/>
                </a:ext>
              </a:extLst>
            </p:cNvPr>
            <p:cNvGrpSpPr/>
            <p:nvPr/>
          </p:nvGrpSpPr>
          <p:grpSpPr>
            <a:xfrm>
              <a:off x="3186420" y="1407823"/>
              <a:ext cx="3576022" cy="2692226"/>
              <a:chOff x="8141878" y="3428352"/>
              <a:chExt cx="3576022" cy="269222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1F74A1-0353-1C18-071E-2F761718EE76}"/>
                  </a:ext>
                </a:extLst>
              </p:cNvPr>
              <p:cNvSpPr/>
              <p:nvPr/>
            </p:nvSpPr>
            <p:spPr>
              <a:xfrm>
                <a:off x="9321594" y="4401075"/>
                <a:ext cx="1578078" cy="6341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Student 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30AFCD2-6AF4-1507-2D1C-532E368669AF}"/>
                  </a:ext>
                </a:extLst>
              </p:cNvPr>
              <p:cNvSpPr/>
              <p:nvPr/>
            </p:nvSpPr>
            <p:spPr>
              <a:xfrm>
                <a:off x="10803500" y="3602212"/>
                <a:ext cx="914400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S-id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1559A2B-9EDB-BA2B-8B5C-D3E9E47E11C8}"/>
                  </a:ext>
                </a:extLst>
              </p:cNvPr>
              <p:cNvSpPr/>
              <p:nvPr/>
            </p:nvSpPr>
            <p:spPr>
              <a:xfrm>
                <a:off x="8141878" y="5486398"/>
                <a:ext cx="1708970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address 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4C899D6-679B-7D2F-8024-A2E45C82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3164" y="4067422"/>
                <a:ext cx="51507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215EC43-BD35-1F7F-02E1-C2FD86B84B1E}"/>
                  </a:ext>
                </a:extLst>
              </p:cNvPr>
              <p:cNvSpPr/>
              <p:nvPr/>
            </p:nvSpPr>
            <p:spPr>
              <a:xfrm>
                <a:off x="10310297" y="5547286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DOB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FFB0D80-CD62-6D74-0CD2-E6F7584EE7F3}"/>
                  </a:ext>
                </a:extLst>
              </p:cNvPr>
              <p:cNvSpPr/>
              <p:nvPr/>
            </p:nvSpPr>
            <p:spPr>
              <a:xfrm>
                <a:off x="8378466" y="3428352"/>
                <a:ext cx="1385734" cy="57329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Name 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7E40CDB-BC25-D0E5-4AB5-A2FA4CA612A7}"/>
                  </a:ext>
                </a:extLst>
              </p:cNvPr>
              <p:cNvCxnSpPr>
                <a:cxnSpLocks/>
                <a:stCxn id="9" idx="4"/>
                <a:endCxn id="8" idx="0"/>
              </p:cNvCxnSpPr>
              <p:nvPr/>
            </p:nvCxnSpPr>
            <p:spPr>
              <a:xfrm flipH="1">
                <a:off x="10110633" y="4175504"/>
                <a:ext cx="1150067" cy="2255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7D9FF3B-415C-09B1-3CC6-E03E11661061}"/>
                  </a:ext>
                </a:extLst>
              </p:cNvPr>
              <p:cNvCxnSpPr>
                <a:stCxn id="8" idx="0"/>
                <a:endCxn id="13" idx="4"/>
              </p:cNvCxnSpPr>
              <p:nvPr/>
            </p:nvCxnSpPr>
            <p:spPr>
              <a:xfrm flipH="1" flipV="1">
                <a:off x="9071333" y="4001644"/>
                <a:ext cx="1039300" cy="3994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4FDB1A-2859-F7DF-0F38-D90B8C7B07AE}"/>
                  </a:ext>
                </a:extLst>
              </p:cNvPr>
              <p:cNvCxnSpPr>
                <a:cxnSpLocks/>
                <a:stCxn id="12" idx="0"/>
                <a:endCxn id="8" idx="2"/>
              </p:cNvCxnSpPr>
              <p:nvPr/>
            </p:nvCxnSpPr>
            <p:spPr>
              <a:xfrm flipH="1" flipV="1">
                <a:off x="10110633" y="5035255"/>
                <a:ext cx="892531" cy="5120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FA33AD4-6B67-21C7-9779-ED623CED93D6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>
              <a:xfrm flipH="1">
                <a:off x="8996363" y="5035255"/>
                <a:ext cx="1114270" cy="4511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C7C99D-55BE-97A2-B976-D19EA9DFED05}"/>
                </a:ext>
              </a:extLst>
            </p:cNvPr>
            <p:cNvCxnSpPr>
              <a:cxnSpLocks/>
            </p:cNvCxnSpPr>
            <p:nvPr/>
          </p:nvCxnSpPr>
          <p:spPr>
            <a:xfrm>
              <a:off x="6940237" y="1981115"/>
              <a:ext cx="2778950" cy="555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A489D3-3BE8-8DDB-A114-6E28D0C065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0237" y="3014726"/>
              <a:ext cx="2809674" cy="7555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C20D6C-2D98-18BF-AE47-04F040B77433}"/>
                </a:ext>
              </a:extLst>
            </p:cNvPr>
            <p:cNvSpPr txBox="1"/>
            <p:nvPr/>
          </p:nvSpPr>
          <p:spPr>
            <a:xfrm>
              <a:off x="9038430" y="2566070"/>
              <a:ext cx="23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u="none" strike="noStrike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Atomic attributes</a:t>
              </a:r>
              <a:endParaRPr lang="en-US" sz="2400" i="0" u="none" strike="noStrike" dirty="0"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68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3087</Words>
  <Application>Microsoft Office PowerPoint</Application>
  <PresentationFormat>Widescreen</PresentationFormat>
  <Paragraphs>724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System Analysis and Design</vt:lpstr>
      <vt:lpstr>Structuring System Data Requirements</vt:lpstr>
      <vt:lpstr>Entity-Relationship ER Modeling</vt:lpstr>
      <vt:lpstr>PowerPoint Presentation</vt:lpstr>
      <vt:lpstr>PowerPoint Presentation</vt:lpstr>
      <vt:lpstr>PowerPoint Presentation</vt:lpstr>
      <vt:lpstr>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 type and Relationship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Constraints on ER Model/Structural Constraint in ER</vt:lpstr>
      <vt:lpstr>Mapping Cardinality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Participation Constraints</vt:lpstr>
      <vt:lpstr>PowerPoint Presentation</vt:lpstr>
      <vt:lpstr>PowerPoint Presentation</vt:lpstr>
      <vt:lpstr>PowerPoint Presentation</vt:lpstr>
      <vt:lpstr>PowerPoint Presentation</vt:lpstr>
      <vt:lpstr>Data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Magar Kompany</dc:creator>
  <cp:lastModifiedBy>Pranita Lama</cp:lastModifiedBy>
  <cp:revision>596</cp:revision>
  <dcterms:created xsi:type="dcterms:W3CDTF">2021-12-25T02:17:32Z</dcterms:created>
  <dcterms:modified xsi:type="dcterms:W3CDTF">2024-04-02T07:14:18Z</dcterms:modified>
</cp:coreProperties>
</file>