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56" r:id="rId2"/>
    <p:sldId id="363" r:id="rId3"/>
    <p:sldId id="303" r:id="rId4"/>
    <p:sldId id="364" r:id="rId5"/>
    <p:sldId id="308" r:id="rId6"/>
    <p:sldId id="313" r:id="rId7"/>
    <p:sldId id="321" r:id="rId8"/>
    <p:sldId id="315" r:id="rId9"/>
    <p:sldId id="310" r:id="rId10"/>
    <p:sldId id="365" r:id="rId11"/>
    <p:sldId id="350" r:id="rId12"/>
    <p:sldId id="319" r:id="rId13"/>
    <p:sldId id="323" r:id="rId14"/>
    <p:sldId id="351" r:id="rId15"/>
    <p:sldId id="353" r:id="rId16"/>
    <p:sldId id="366" r:id="rId17"/>
    <p:sldId id="326" r:id="rId18"/>
    <p:sldId id="367" r:id="rId19"/>
    <p:sldId id="368" r:id="rId20"/>
    <p:sldId id="369" r:id="rId21"/>
    <p:sldId id="370" r:id="rId22"/>
    <p:sldId id="336" r:id="rId23"/>
    <p:sldId id="330" r:id="rId24"/>
    <p:sldId id="371" r:id="rId25"/>
    <p:sldId id="332" r:id="rId26"/>
    <p:sldId id="372" r:id="rId27"/>
    <p:sldId id="335" r:id="rId28"/>
    <p:sldId id="354" r:id="rId29"/>
    <p:sldId id="339" r:id="rId30"/>
    <p:sldId id="373" r:id="rId31"/>
    <p:sldId id="374" r:id="rId32"/>
    <p:sldId id="341" r:id="rId33"/>
    <p:sldId id="340" r:id="rId34"/>
    <p:sldId id="375" r:id="rId35"/>
    <p:sldId id="377" r:id="rId36"/>
    <p:sldId id="342" r:id="rId37"/>
    <p:sldId id="376" r:id="rId38"/>
    <p:sldId id="378" r:id="rId39"/>
    <p:sldId id="346" r:id="rId40"/>
    <p:sldId id="379" r:id="rId41"/>
    <p:sldId id="380" r:id="rId42"/>
    <p:sldId id="381" r:id="rId43"/>
    <p:sldId id="382" r:id="rId44"/>
    <p:sldId id="383" r:id="rId45"/>
    <p:sldId id="358" r:id="rId46"/>
    <p:sldId id="347" r:id="rId47"/>
    <p:sldId id="384" r:id="rId48"/>
    <p:sldId id="385" r:id="rId49"/>
    <p:sldId id="386" r:id="rId50"/>
    <p:sldId id="387" r:id="rId51"/>
    <p:sldId id="388" r:id="rId52"/>
    <p:sldId id="38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kaTamang" initials="PT" lastIdx="1" clrIdx="0">
    <p:extLst>
      <p:ext uri="{19B8F6BF-5375-455C-9EA6-DF929625EA0E}">
        <p15:presenceInfo xmlns:p15="http://schemas.microsoft.com/office/powerpoint/2012/main" userId="S::PriyankaTamang@kbc.edu.np::a2636659-8816-4710-8207-91801795c0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75091" autoAdjust="0"/>
  </p:normalViewPr>
  <p:slideViewPr>
    <p:cSldViewPr snapToGrid="0">
      <p:cViewPr varScale="1">
        <p:scale>
          <a:sx n="72" d="100"/>
          <a:sy n="72" d="100"/>
        </p:scale>
        <p:origin x="654"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81245-6107-44A1-ADE1-2323F26B6E96}" type="datetimeFigureOut">
              <a:rPr lang="en-US" smtClean="0"/>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F1085-292F-43CC-AECE-421FA846FF7B}" type="slidenum">
              <a:rPr lang="en-US" smtClean="0"/>
              <a:t>‹#›</a:t>
            </a:fld>
            <a:endParaRPr lang="en-US"/>
          </a:p>
        </p:txBody>
      </p:sp>
    </p:spTree>
    <p:extLst>
      <p:ext uri="{BB962C8B-B14F-4D97-AF65-F5344CB8AC3E}">
        <p14:creationId xmlns:p14="http://schemas.microsoft.com/office/powerpoint/2010/main" val="149144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sz="1400"/>
            </a:lvl1pPr>
          </a:lstStyle>
          <a:p>
            <a:fld id="{BE52D88E-B4F5-41B7-88F3-74919D73A9E4}" type="datetime1">
              <a:rPr lang="en-US" smtClean="0"/>
              <a:t>4/3/2024</a:t>
            </a:fld>
            <a:endParaRPr lang="en-US" dirty="0"/>
          </a:p>
        </p:txBody>
      </p:sp>
      <p:sp>
        <p:nvSpPr>
          <p:cNvPr id="5" name="Footer Placeholder 4"/>
          <p:cNvSpPr>
            <a:spLocks noGrp="1"/>
          </p:cNvSpPr>
          <p:nvPr>
            <p:ph type="ftr" sz="quarter" idx="11"/>
          </p:nvPr>
        </p:nvSpPr>
        <p:spPr/>
        <p:txBody>
          <a:bodyPr/>
          <a:lstStyle>
            <a:lvl1pPr>
              <a:defRPr sz="1400"/>
            </a:lvl1p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09692364-13FC-47D4-9585-56F3A59B99F2}" type="slidenum">
              <a:rPr lang="en-US" smtClean="0"/>
              <a:pPr/>
              <a:t>‹#›</a:t>
            </a:fld>
            <a:endParaRPr lang="en-US" dirty="0"/>
          </a:p>
        </p:txBody>
      </p:sp>
    </p:spTree>
    <p:extLst>
      <p:ext uri="{BB962C8B-B14F-4D97-AF65-F5344CB8AC3E}">
        <p14:creationId xmlns:p14="http://schemas.microsoft.com/office/powerpoint/2010/main" val="259037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AE2B02-B23E-4950-8E08-9278D8191D54}"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244659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CB5555-5AF9-45B1-ABD5-BC6CB5B41CA3}"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81175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788"/>
            <a:ext cx="10515600" cy="1325563"/>
          </a:xfrm>
        </p:spPr>
        <p:txBody>
          <a:bodyPr>
            <a:normAutofit/>
          </a:bodyPr>
          <a:lstStyle>
            <a:lvl1pPr algn="ctr">
              <a:defRPr sz="5400"/>
            </a:lvl1pPr>
          </a:lstStyle>
          <a:p>
            <a:r>
              <a:rPr lang="en-US" dirty="0"/>
              <a:t>Click to edit Master title style</a:t>
            </a:r>
          </a:p>
        </p:txBody>
      </p:sp>
      <p:sp>
        <p:nvSpPr>
          <p:cNvPr id="3" name="Content Placeholder 2"/>
          <p:cNvSpPr>
            <a:spLocks noGrp="1"/>
          </p:cNvSpPr>
          <p:nvPr>
            <p:ph idx="1"/>
          </p:nvPr>
        </p:nvSpPr>
        <p:spPr>
          <a:xfrm>
            <a:off x="838200" y="1545465"/>
            <a:ext cx="10515600" cy="4683013"/>
          </a:xfrm>
        </p:spPr>
        <p:txBody>
          <a:bodyPr/>
          <a:lstStyle>
            <a:lvl1pPr algn="just">
              <a:spcAft>
                <a:spcPts val="1200"/>
              </a:spcAft>
              <a:defRPr/>
            </a:lvl1pPr>
            <a:lvl2pPr algn="just">
              <a:spcAft>
                <a:spcPts val="600"/>
              </a:spcAft>
              <a:defRPr/>
            </a:lvl2pPr>
            <a:lvl3pPr algn="just">
              <a:defRPr/>
            </a:lvl3pPr>
            <a:lvl4pPr algn="just">
              <a:defRPr/>
            </a:lvl4pPr>
            <a:lvl5pPr algn="ju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8131757-5938-480C-B640-6249BBE30342}"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09692364-13FC-47D4-9585-56F3A59B99F2}" type="slidenum">
              <a:rPr lang="en-US" smtClean="0"/>
              <a:pPr/>
              <a:t>‹#›</a:t>
            </a:fld>
            <a:endParaRPr lang="en-US" dirty="0"/>
          </a:p>
        </p:txBody>
      </p:sp>
    </p:spTree>
    <p:extLst>
      <p:ext uri="{BB962C8B-B14F-4D97-AF65-F5344CB8AC3E}">
        <p14:creationId xmlns:p14="http://schemas.microsoft.com/office/powerpoint/2010/main" val="146506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256784-D295-43B8-95F0-A7B7CC74A673}"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197284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DA3E60-C1EB-4CE1-92A1-BDF053634D47}"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1577820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94869D-E17F-4F97-A904-5160B66FCEDA}"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428528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E6B909-6846-43F5-B130-2B4E1F05C066}"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126792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5169A-A04B-4917-8550-21D7EA456FBA}"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61040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6A6C2B-A365-4943-B252-47D3217ED28F}"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88744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BAAC14-3E6D-45A9-B1D4-613F8C7D615A}"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4364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B074F-DC9A-4561-9C48-A81E7892A945}" type="datetime1">
              <a:rPr lang="en-US" smtClean="0"/>
              <a:t>4/3/2024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92364-13FC-47D4-9585-56F3A59B99F2}" type="slidenum">
              <a:rPr lang="en-US" smtClean="0"/>
              <a:t>‹#›</a:t>
            </a:fld>
            <a:endParaRPr lang="en-US"/>
          </a:p>
        </p:txBody>
      </p:sp>
    </p:spTree>
    <p:extLst>
      <p:ext uri="{BB962C8B-B14F-4D97-AF65-F5344CB8AC3E}">
        <p14:creationId xmlns:p14="http://schemas.microsoft.com/office/powerpoint/2010/main" val="155079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68586"/>
          </a:xfrm>
        </p:spPr>
        <p:txBody>
          <a:bodyPr/>
          <a:lstStyle/>
          <a:p>
            <a:r>
              <a:rPr lang="en-US" dirty="0"/>
              <a:t>System Analysis and Design</a:t>
            </a:r>
          </a:p>
        </p:txBody>
      </p:sp>
      <p:sp>
        <p:nvSpPr>
          <p:cNvPr id="3" name="Subtitle 2"/>
          <p:cNvSpPr>
            <a:spLocks noGrp="1"/>
          </p:cNvSpPr>
          <p:nvPr>
            <p:ph type="subTitle" idx="1"/>
          </p:nvPr>
        </p:nvSpPr>
        <p:spPr>
          <a:xfrm>
            <a:off x="1524000" y="3001145"/>
            <a:ext cx="9144000" cy="2299725"/>
          </a:xfrm>
        </p:spPr>
        <p:txBody>
          <a:bodyPr>
            <a:normAutofit/>
          </a:bodyPr>
          <a:lstStyle/>
          <a:p>
            <a:r>
              <a:rPr lang="en-US" sz="5400" dirty="0"/>
              <a:t>Unit 4:</a:t>
            </a:r>
            <a:br>
              <a:rPr lang="en-US" sz="5400" dirty="0"/>
            </a:br>
            <a:r>
              <a:rPr lang="en-US" sz="4400" dirty="0"/>
              <a:t>Design </a:t>
            </a:r>
            <a:endParaRPr lang="en-US" sz="1800" b="1"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5266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C9A580-C430-976B-89B7-6F62FD98440F}"/>
              </a:ext>
            </a:extLst>
          </p:cNvPr>
          <p:cNvSpPr>
            <a:spLocks noGrp="1"/>
          </p:cNvSpPr>
          <p:nvPr>
            <p:ph idx="1"/>
          </p:nvPr>
        </p:nvSpPr>
        <p:spPr>
          <a:xfrm>
            <a:off x="838200" y="675861"/>
            <a:ext cx="10515600" cy="6045614"/>
          </a:xfrm>
        </p:spPr>
        <p:txBody>
          <a:bodyPr>
            <a:normAutofit/>
          </a:bodyPr>
          <a:lstStyle/>
          <a:p>
            <a:pPr marL="0" indent="0">
              <a:buNone/>
            </a:pPr>
            <a:r>
              <a:rPr lang="en-US" b="1" dirty="0"/>
              <a:t>7. Privacy and security</a:t>
            </a:r>
          </a:p>
          <a:p>
            <a:r>
              <a:rPr lang="en-US" dirty="0"/>
              <a:t>For data to remain private, security measures must be taken to prevent </a:t>
            </a:r>
            <a:r>
              <a:rPr lang="en-US" b="1" dirty="0"/>
              <a:t>unauthorized access</a:t>
            </a:r>
            <a:r>
              <a:rPr lang="en-US" dirty="0"/>
              <a:t>. </a:t>
            </a:r>
          </a:p>
          <a:p>
            <a:r>
              <a:rPr lang="en-US" dirty="0"/>
              <a:t>data must be protected from various forms of </a:t>
            </a:r>
            <a:r>
              <a:rPr lang="en-US" b="1" dirty="0"/>
              <a:t>destruction</a:t>
            </a:r>
            <a:r>
              <a:rPr lang="en-US" dirty="0"/>
              <a:t>; </a:t>
            </a:r>
            <a:r>
              <a:rPr lang="en-US" b="1" dirty="0"/>
              <a:t>users</a:t>
            </a:r>
            <a:r>
              <a:rPr lang="en-US" dirty="0"/>
              <a:t> must be </a:t>
            </a:r>
            <a:r>
              <a:rPr lang="en-US" b="1" dirty="0"/>
              <a:t>positively identified </a:t>
            </a:r>
            <a:r>
              <a:rPr lang="en-US" dirty="0"/>
              <a:t>and their </a:t>
            </a:r>
            <a:r>
              <a:rPr lang="en-US" b="1" dirty="0"/>
              <a:t>actions monitored</a:t>
            </a:r>
            <a:r>
              <a:rPr lang="en-US" dirty="0"/>
              <a:t>.</a:t>
            </a:r>
          </a:p>
          <a:p>
            <a:pPr marL="0" indent="0">
              <a:buNone/>
            </a:pPr>
            <a:r>
              <a:rPr lang="en-US" b="1" dirty="0"/>
              <a:t>8. Performance</a:t>
            </a:r>
          </a:p>
          <a:p>
            <a:r>
              <a:rPr lang="en-US" dirty="0"/>
              <a:t>This objective emphasizes </a:t>
            </a:r>
            <a:r>
              <a:rPr lang="en-US" b="1" dirty="0"/>
              <a:t>response time </a:t>
            </a:r>
            <a:r>
              <a:rPr lang="en-US" dirty="0"/>
              <a:t>to inquiries suitable to the use of the data. </a:t>
            </a:r>
          </a:p>
          <a:p>
            <a:r>
              <a:rPr lang="en-US" dirty="0"/>
              <a:t>example, inquiries regarding airline seat availability should be handled in a few seconds. </a:t>
            </a:r>
          </a:p>
        </p:txBody>
      </p:sp>
      <p:sp>
        <p:nvSpPr>
          <p:cNvPr id="4" name="Slide Number Placeholder 3">
            <a:extLst>
              <a:ext uri="{FF2B5EF4-FFF2-40B4-BE49-F238E27FC236}">
                <a16:creationId xmlns:a16="http://schemas.microsoft.com/office/drawing/2014/main" id="{46D1D035-4591-FB17-4867-89CD14A45CB4}"/>
              </a:ext>
            </a:extLst>
          </p:cNvPr>
          <p:cNvSpPr>
            <a:spLocks noGrp="1"/>
          </p:cNvSpPr>
          <p:nvPr>
            <p:ph type="sldNum" sz="quarter" idx="12"/>
          </p:nvPr>
        </p:nvSpPr>
        <p:spPr/>
        <p:txBody>
          <a:bodyPr/>
          <a:lstStyle/>
          <a:p>
            <a:fld id="{09692364-13FC-47D4-9585-56F3A59B99F2}" type="slidenum">
              <a:rPr lang="en-US" smtClean="0"/>
              <a:pPr/>
              <a:t>10</a:t>
            </a:fld>
            <a:endParaRPr lang="en-US" dirty="0"/>
          </a:p>
        </p:txBody>
      </p:sp>
    </p:spTree>
    <p:extLst>
      <p:ext uri="{BB962C8B-B14F-4D97-AF65-F5344CB8AC3E}">
        <p14:creationId xmlns:p14="http://schemas.microsoft.com/office/powerpoint/2010/main" val="1097713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AB8-7759-69CC-AA35-20C787D345C9}"/>
              </a:ext>
            </a:extLst>
          </p:cNvPr>
          <p:cNvSpPr>
            <a:spLocks noGrp="1"/>
          </p:cNvSpPr>
          <p:nvPr>
            <p:ph type="title"/>
          </p:nvPr>
        </p:nvSpPr>
        <p:spPr/>
        <p:txBody>
          <a:bodyPr>
            <a:normAutofit/>
          </a:bodyPr>
          <a:lstStyle/>
          <a:p>
            <a:r>
              <a:rPr lang="en-US" dirty="0"/>
              <a:t>Process of Database Design</a:t>
            </a:r>
          </a:p>
        </p:txBody>
      </p:sp>
      <p:sp>
        <p:nvSpPr>
          <p:cNvPr id="3" name="Content Placeholder 2">
            <a:extLst>
              <a:ext uri="{FF2B5EF4-FFF2-40B4-BE49-F238E27FC236}">
                <a16:creationId xmlns:a16="http://schemas.microsoft.com/office/drawing/2014/main" id="{5ECD577C-0401-FD89-3F46-8133260F2265}"/>
              </a:ext>
            </a:extLst>
          </p:cNvPr>
          <p:cNvSpPr>
            <a:spLocks noGrp="1"/>
          </p:cNvSpPr>
          <p:nvPr>
            <p:ph idx="1"/>
          </p:nvPr>
        </p:nvSpPr>
        <p:spPr>
          <a:xfrm>
            <a:off x="838200" y="1545466"/>
            <a:ext cx="10515600" cy="5176010"/>
          </a:xfrm>
        </p:spPr>
        <p:txBody>
          <a:bodyPr>
            <a:normAutofit/>
          </a:bodyPr>
          <a:lstStyle/>
          <a:p>
            <a:r>
              <a:rPr lang="en-US" dirty="0"/>
              <a:t>database modeling and design activities occur in all phases of the systems development process.</a:t>
            </a:r>
          </a:p>
          <a:p>
            <a:r>
              <a:rPr lang="en-US" dirty="0"/>
              <a:t>Helps to finalize </a:t>
            </a:r>
            <a:r>
              <a:rPr lang="en-US" b="1" dirty="0"/>
              <a:t>logical</a:t>
            </a:r>
            <a:r>
              <a:rPr lang="en-US" dirty="0"/>
              <a:t> and </a:t>
            </a:r>
            <a:r>
              <a:rPr lang="en-US" b="1" dirty="0"/>
              <a:t>physical</a:t>
            </a:r>
            <a:r>
              <a:rPr lang="en-US" dirty="0"/>
              <a:t> </a:t>
            </a:r>
            <a:r>
              <a:rPr lang="en-US" b="1" dirty="0"/>
              <a:t>database designs </a:t>
            </a:r>
            <a:r>
              <a:rPr lang="en-US" dirty="0"/>
              <a:t>during the design phase. </a:t>
            </a:r>
          </a:p>
          <a:p>
            <a:r>
              <a:rPr lang="en-US" dirty="0"/>
              <a:t>In logical database design, you use a process called </a:t>
            </a:r>
            <a:r>
              <a:rPr lang="en-US" b="1" dirty="0"/>
              <a:t>normalization</a:t>
            </a:r>
            <a:r>
              <a:rPr lang="en-US" dirty="0"/>
              <a:t>, </a:t>
            </a:r>
          </a:p>
          <a:p>
            <a:r>
              <a:rPr lang="en-US" b="1" dirty="0"/>
              <a:t>normalization </a:t>
            </a:r>
            <a:r>
              <a:rPr lang="en-US" dirty="0"/>
              <a:t>is a way to build a data model that has the properties of </a:t>
            </a:r>
            <a:r>
              <a:rPr lang="en-US" b="1" dirty="0"/>
              <a:t>simplicity</a:t>
            </a:r>
            <a:r>
              <a:rPr lang="en-US" dirty="0"/>
              <a:t>, </a:t>
            </a:r>
            <a:r>
              <a:rPr lang="en-US" b="1" dirty="0"/>
              <a:t>non redundancy</a:t>
            </a:r>
            <a:r>
              <a:rPr lang="en-US" dirty="0"/>
              <a:t>, and </a:t>
            </a:r>
            <a:r>
              <a:rPr lang="en-US" b="1" dirty="0"/>
              <a:t>minimal maintenance</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CEFBD4F6-9946-1AE1-4197-5E35E77A8CE2}"/>
              </a:ext>
            </a:extLst>
          </p:cNvPr>
          <p:cNvSpPr>
            <a:spLocks noGrp="1"/>
          </p:cNvSpPr>
          <p:nvPr>
            <p:ph type="sldNum" sz="quarter" idx="12"/>
          </p:nvPr>
        </p:nvSpPr>
        <p:spPr/>
        <p:txBody>
          <a:bodyPr/>
          <a:lstStyle/>
          <a:p>
            <a:fld id="{09692364-13FC-47D4-9585-56F3A59B99F2}" type="slidenum">
              <a:rPr lang="en-US" smtClean="0"/>
              <a:pPr/>
              <a:t>11</a:t>
            </a:fld>
            <a:endParaRPr lang="en-US" dirty="0"/>
          </a:p>
        </p:txBody>
      </p:sp>
    </p:spTree>
    <p:extLst>
      <p:ext uri="{BB962C8B-B14F-4D97-AF65-F5344CB8AC3E}">
        <p14:creationId xmlns:p14="http://schemas.microsoft.com/office/powerpoint/2010/main" val="257646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AFAC4-35EA-2F3D-A3DD-6618BDDAFEC0}"/>
              </a:ext>
            </a:extLst>
          </p:cNvPr>
          <p:cNvSpPr>
            <a:spLocks noGrp="1"/>
          </p:cNvSpPr>
          <p:nvPr>
            <p:ph idx="1"/>
          </p:nvPr>
        </p:nvSpPr>
        <p:spPr>
          <a:xfrm>
            <a:off x="838200" y="344557"/>
            <a:ext cx="10515600" cy="6376918"/>
          </a:xfrm>
        </p:spPr>
        <p:txBody>
          <a:bodyPr>
            <a:normAutofit/>
          </a:bodyPr>
          <a:lstStyle/>
          <a:p>
            <a:pPr marL="0" indent="0">
              <a:buNone/>
            </a:pPr>
            <a:r>
              <a:rPr lang="en-US" dirty="0"/>
              <a:t>There are </a:t>
            </a:r>
            <a:r>
              <a:rPr lang="en-US" b="1" dirty="0"/>
              <a:t>four</a:t>
            </a:r>
            <a:r>
              <a:rPr lang="en-US" dirty="0"/>
              <a:t> key steps in </a:t>
            </a:r>
            <a:r>
              <a:rPr lang="en-US" b="1" dirty="0"/>
              <a:t>logical database </a:t>
            </a:r>
            <a:r>
              <a:rPr lang="en-US" dirty="0"/>
              <a:t>modeling and design: </a:t>
            </a:r>
          </a:p>
          <a:p>
            <a:pPr marL="514350" indent="-514350">
              <a:buAutoNum type="arabicPeriod"/>
            </a:pPr>
            <a:r>
              <a:rPr lang="en-US" dirty="0"/>
              <a:t>Develop a </a:t>
            </a:r>
            <a:r>
              <a:rPr lang="en-US" b="1" dirty="0"/>
              <a:t>logical data model </a:t>
            </a:r>
            <a:r>
              <a:rPr lang="en-US" dirty="0"/>
              <a:t>for each known </a:t>
            </a:r>
            <a:r>
              <a:rPr lang="en-US" b="1" dirty="0"/>
              <a:t>user interface </a:t>
            </a:r>
            <a:r>
              <a:rPr lang="en-US" dirty="0"/>
              <a:t>(</a:t>
            </a:r>
            <a:r>
              <a:rPr lang="en-US" b="1" dirty="0"/>
              <a:t>form</a:t>
            </a:r>
            <a:r>
              <a:rPr lang="en-US" dirty="0"/>
              <a:t> and </a:t>
            </a:r>
            <a:r>
              <a:rPr lang="en-US" b="1" dirty="0"/>
              <a:t>report</a:t>
            </a:r>
            <a:r>
              <a:rPr lang="en-US" dirty="0"/>
              <a:t>) for the application using normalization principles. </a:t>
            </a:r>
          </a:p>
          <a:p>
            <a:pPr marL="514350" indent="-514350">
              <a:buAutoNum type="arabicPeriod"/>
            </a:pPr>
            <a:r>
              <a:rPr lang="en-US" dirty="0"/>
              <a:t>Combine </a:t>
            </a:r>
            <a:r>
              <a:rPr lang="en-US" b="1" dirty="0"/>
              <a:t>normalized data </a:t>
            </a:r>
            <a:r>
              <a:rPr lang="en-US" dirty="0"/>
              <a:t>requirements from all user interfaces into one </a:t>
            </a:r>
            <a:r>
              <a:rPr lang="en-US" b="1" dirty="0"/>
              <a:t>combined logical database model</a:t>
            </a:r>
            <a:r>
              <a:rPr lang="en-US" dirty="0"/>
              <a:t>; this step is called </a:t>
            </a:r>
            <a:r>
              <a:rPr lang="en-US" b="1" dirty="0"/>
              <a:t>view integration. </a:t>
            </a:r>
          </a:p>
          <a:p>
            <a:pPr marL="514350" indent="-514350">
              <a:buAutoNum type="arabicPeriod"/>
            </a:pPr>
            <a:r>
              <a:rPr lang="en-US" dirty="0"/>
              <a:t>Translate the </a:t>
            </a:r>
            <a:r>
              <a:rPr lang="en-US" b="1" dirty="0"/>
              <a:t>conceptual E-R data </a:t>
            </a:r>
            <a:r>
              <a:rPr lang="en-US" dirty="0"/>
              <a:t>model developed without explicit consideration of specific user interfaces, into normalized data requirements. </a:t>
            </a:r>
          </a:p>
          <a:p>
            <a:pPr marL="514350" indent="-514350">
              <a:buAutoNum type="arabicPeriod"/>
            </a:pPr>
            <a:r>
              <a:rPr lang="en-US" dirty="0"/>
              <a:t>Compare the </a:t>
            </a:r>
            <a:r>
              <a:rPr lang="en-US" b="1" dirty="0"/>
              <a:t>combined</a:t>
            </a:r>
            <a:r>
              <a:rPr lang="en-US" dirty="0"/>
              <a:t> </a:t>
            </a:r>
            <a:r>
              <a:rPr lang="en-US" b="1" dirty="0"/>
              <a:t>logical database </a:t>
            </a:r>
            <a:r>
              <a:rPr lang="en-US" dirty="0"/>
              <a:t>design with the </a:t>
            </a:r>
            <a:r>
              <a:rPr lang="en-US" b="1" dirty="0"/>
              <a:t>translated</a:t>
            </a:r>
            <a:r>
              <a:rPr lang="en-US" dirty="0"/>
              <a:t> </a:t>
            </a:r>
            <a:r>
              <a:rPr lang="en-US" b="1" dirty="0"/>
              <a:t>E-R model </a:t>
            </a:r>
            <a:r>
              <a:rPr lang="en-US" dirty="0"/>
              <a:t>and produce, through view integration, </a:t>
            </a:r>
            <a:r>
              <a:rPr lang="en-US" b="1" dirty="0"/>
              <a:t>one final logical database</a:t>
            </a:r>
            <a:r>
              <a:rPr lang="en-US" dirty="0"/>
              <a:t> model for the application.</a:t>
            </a:r>
          </a:p>
        </p:txBody>
      </p:sp>
      <p:sp>
        <p:nvSpPr>
          <p:cNvPr id="4" name="Slide Number Placeholder 3">
            <a:extLst>
              <a:ext uri="{FF2B5EF4-FFF2-40B4-BE49-F238E27FC236}">
                <a16:creationId xmlns:a16="http://schemas.microsoft.com/office/drawing/2014/main" id="{DC6C84D5-004C-AA1A-C6D4-F8FD808A640E}"/>
              </a:ext>
            </a:extLst>
          </p:cNvPr>
          <p:cNvSpPr>
            <a:spLocks noGrp="1"/>
          </p:cNvSpPr>
          <p:nvPr>
            <p:ph type="sldNum" sz="quarter" idx="12"/>
          </p:nvPr>
        </p:nvSpPr>
        <p:spPr/>
        <p:txBody>
          <a:bodyPr/>
          <a:lstStyle/>
          <a:p>
            <a:fld id="{09692364-13FC-47D4-9585-56F3A59B99F2}" type="slidenum">
              <a:rPr lang="en-US" smtClean="0"/>
              <a:pPr/>
              <a:t>12</a:t>
            </a:fld>
            <a:endParaRPr lang="en-US" dirty="0"/>
          </a:p>
        </p:txBody>
      </p:sp>
    </p:spTree>
    <p:extLst>
      <p:ext uri="{BB962C8B-B14F-4D97-AF65-F5344CB8AC3E}">
        <p14:creationId xmlns:p14="http://schemas.microsoft.com/office/powerpoint/2010/main" val="8836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648CE4-0737-907E-6CEE-2F7A1D95DE19}"/>
              </a:ext>
            </a:extLst>
          </p:cNvPr>
          <p:cNvSpPr>
            <a:spLocks noGrp="1"/>
          </p:cNvSpPr>
          <p:nvPr>
            <p:ph idx="1"/>
          </p:nvPr>
        </p:nvSpPr>
        <p:spPr>
          <a:xfrm>
            <a:off x="838200" y="291549"/>
            <a:ext cx="10515600" cy="6429926"/>
          </a:xfrm>
        </p:spPr>
        <p:txBody>
          <a:bodyPr>
            <a:normAutofit/>
          </a:bodyPr>
          <a:lstStyle/>
          <a:p>
            <a:pPr marL="0" indent="0">
              <a:buNone/>
            </a:pPr>
            <a:r>
              <a:rPr lang="en-US" b="1" dirty="0"/>
              <a:t>Physical data base design </a:t>
            </a:r>
            <a:r>
              <a:rPr lang="en-US" dirty="0"/>
              <a:t>include following steps: </a:t>
            </a:r>
          </a:p>
          <a:p>
            <a:pPr marL="514350" indent="-514350">
              <a:buFont typeface="+mj-lt"/>
              <a:buAutoNum type="arabicPeriod"/>
            </a:pPr>
            <a:r>
              <a:rPr lang="en-US" dirty="0"/>
              <a:t>Choosing the </a:t>
            </a:r>
            <a:r>
              <a:rPr lang="en-US" b="1" dirty="0"/>
              <a:t>storage format</a:t>
            </a:r>
            <a:r>
              <a:rPr lang="en-US" dirty="0"/>
              <a:t> (called data type) for each attribute from the </a:t>
            </a:r>
            <a:r>
              <a:rPr lang="en-US" b="1" dirty="0"/>
              <a:t>logical database model</a:t>
            </a:r>
            <a:r>
              <a:rPr lang="en-US" dirty="0"/>
              <a:t>. </a:t>
            </a:r>
          </a:p>
          <a:p>
            <a:pPr marL="514350" indent="-514350">
              <a:buFont typeface="+mj-lt"/>
              <a:buAutoNum type="arabicPeriod"/>
            </a:pPr>
            <a:r>
              <a:rPr lang="en-US" b="1" dirty="0"/>
              <a:t>Grouping attributes </a:t>
            </a:r>
            <a:r>
              <a:rPr lang="en-US" dirty="0"/>
              <a:t>from the logical database model into physical records.</a:t>
            </a:r>
          </a:p>
          <a:p>
            <a:pPr marL="514350" indent="-514350">
              <a:buFont typeface="+mj-lt"/>
              <a:buAutoNum type="arabicPeriod"/>
            </a:pPr>
            <a:r>
              <a:rPr lang="en-US" dirty="0"/>
              <a:t>Arranging related records in </a:t>
            </a:r>
            <a:r>
              <a:rPr lang="en-US" b="1" dirty="0"/>
              <a:t>secondary</a:t>
            </a:r>
            <a:r>
              <a:rPr lang="en-US" dirty="0"/>
              <a:t> </a:t>
            </a:r>
            <a:r>
              <a:rPr lang="en-US" b="1" dirty="0"/>
              <a:t>memory</a:t>
            </a:r>
            <a:r>
              <a:rPr lang="en-US" dirty="0"/>
              <a:t> (hard disks and magnetic tapes) so that individual records and groups of records can be </a:t>
            </a:r>
            <a:r>
              <a:rPr lang="en-US" b="1" dirty="0"/>
              <a:t>stored</a:t>
            </a:r>
            <a:r>
              <a:rPr lang="en-US" dirty="0"/>
              <a:t>, </a:t>
            </a:r>
            <a:r>
              <a:rPr lang="en-US" b="1" dirty="0"/>
              <a:t>retrieved</a:t>
            </a:r>
            <a:r>
              <a:rPr lang="en-US" dirty="0"/>
              <a:t>, and </a:t>
            </a:r>
            <a:r>
              <a:rPr lang="en-US" b="1" dirty="0"/>
              <a:t>updated</a:t>
            </a:r>
            <a:r>
              <a:rPr lang="en-US" dirty="0"/>
              <a:t> rapidly (called </a:t>
            </a:r>
            <a:r>
              <a:rPr lang="en-US" b="1" dirty="0"/>
              <a:t>file organization</a:t>
            </a:r>
            <a:r>
              <a:rPr lang="en-US" dirty="0"/>
              <a:t>). </a:t>
            </a:r>
          </a:p>
          <a:p>
            <a:pPr marL="514350" indent="-514350">
              <a:buFont typeface="+mj-lt"/>
              <a:buAutoNum type="arabicPeriod"/>
            </a:pPr>
            <a:r>
              <a:rPr lang="en-US" dirty="0"/>
              <a:t>Selecting </a:t>
            </a:r>
            <a:r>
              <a:rPr lang="en-US" b="1" dirty="0"/>
              <a:t>media</a:t>
            </a:r>
            <a:r>
              <a:rPr lang="en-US" dirty="0"/>
              <a:t> and </a:t>
            </a:r>
            <a:r>
              <a:rPr lang="en-US" b="1" dirty="0"/>
              <a:t>structures</a:t>
            </a:r>
            <a:r>
              <a:rPr lang="en-US" dirty="0"/>
              <a:t> for storing data to make access more efficient. The choice of media affects the utility of different file organizations. The primary structure used today to make access to data more rapid is key indexes on </a:t>
            </a:r>
            <a:r>
              <a:rPr lang="en-US" b="1" dirty="0"/>
              <a:t>unique</a:t>
            </a:r>
            <a:r>
              <a:rPr lang="en-US" dirty="0"/>
              <a:t> and </a:t>
            </a:r>
            <a:r>
              <a:rPr lang="en-US" b="1" dirty="0"/>
              <a:t>non unique keys</a:t>
            </a:r>
            <a:r>
              <a:rPr lang="en-US" dirty="0"/>
              <a:t>.</a:t>
            </a:r>
          </a:p>
        </p:txBody>
      </p:sp>
      <p:sp>
        <p:nvSpPr>
          <p:cNvPr id="4" name="Slide Number Placeholder 3">
            <a:extLst>
              <a:ext uri="{FF2B5EF4-FFF2-40B4-BE49-F238E27FC236}">
                <a16:creationId xmlns:a16="http://schemas.microsoft.com/office/drawing/2014/main" id="{8923419B-42D8-F17A-BCFD-9605D1B41ECA}"/>
              </a:ext>
            </a:extLst>
          </p:cNvPr>
          <p:cNvSpPr>
            <a:spLocks noGrp="1"/>
          </p:cNvSpPr>
          <p:nvPr>
            <p:ph type="sldNum" sz="quarter" idx="12"/>
          </p:nvPr>
        </p:nvSpPr>
        <p:spPr/>
        <p:txBody>
          <a:bodyPr/>
          <a:lstStyle/>
          <a:p>
            <a:fld id="{09692364-13FC-47D4-9585-56F3A59B99F2}" type="slidenum">
              <a:rPr lang="en-US" smtClean="0"/>
              <a:pPr/>
              <a:t>13</a:t>
            </a:fld>
            <a:endParaRPr lang="en-US" dirty="0"/>
          </a:p>
        </p:txBody>
      </p:sp>
    </p:spTree>
    <p:extLst>
      <p:ext uri="{BB962C8B-B14F-4D97-AF65-F5344CB8AC3E}">
        <p14:creationId xmlns:p14="http://schemas.microsoft.com/office/powerpoint/2010/main" val="93783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03CF-ACA9-469A-8A21-195C98544DC6}"/>
              </a:ext>
            </a:extLst>
          </p:cNvPr>
          <p:cNvSpPr>
            <a:spLocks noGrp="1"/>
          </p:cNvSpPr>
          <p:nvPr>
            <p:ph type="title"/>
          </p:nvPr>
        </p:nvSpPr>
        <p:spPr/>
        <p:txBody>
          <a:bodyPr>
            <a:normAutofit/>
          </a:bodyPr>
          <a:lstStyle/>
          <a:p>
            <a:r>
              <a:rPr lang="en-US" sz="5400" dirty="0"/>
              <a:t>Data Modeling</a:t>
            </a:r>
          </a:p>
        </p:txBody>
      </p:sp>
      <p:sp>
        <p:nvSpPr>
          <p:cNvPr id="3" name="Content Placeholder 2">
            <a:extLst>
              <a:ext uri="{FF2B5EF4-FFF2-40B4-BE49-F238E27FC236}">
                <a16:creationId xmlns:a16="http://schemas.microsoft.com/office/drawing/2014/main" id="{A2134D69-3970-FEEB-B36B-0E0DBC3C3A1C}"/>
              </a:ext>
            </a:extLst>
          </p:cNvPr>
          <p:cNvSpPr>
            <a:spLocks noGrp="1"/>
          </p:cNvSpPr>
          <p:nvPr>
            <p:ph idx="1"/>
          </p:nvPr>
        </p:nvSpPr>
        <p:spPr>
          <a:xfrm>
            <a:off x="838200" y="1545465"/>
            <a:ext cx="10515600" cy="5001109"/>
          </a:xfrm>
        </p:spPr>
        <p:txBody>
          <a:bodyPr>
            <a:normAutofit/>
          </a:bodyPr>
          <a:lstStyle/>
          <a:p>
            <a:r>
              <a:rPr lang="en-US" dirty="0"/>
              <a:t>is the process of </a:t>
            </a:r>
            <a:r>
              <a:rPr lang="en-US" b="1" dirty="0"/>
              <a:t>creating a data model </a:t>
            </a:r>
            <a:r>
              <a:rPr lang="en-US" dirty="0"/>
              <a:t>for the </a:t>
            </a:r>
            <a:r>
              <a:rPr lang="en-US" b="1" dirty="0"/>
              <a:t>data</a:t>
            </a:r>
            <a:r>
              <a:rPr lang="en-US" dirty="0"/>
              <a:t> to be </a:t>
            </a:r>
            <a:r>
              <a:rPr lang="en-US" b="1" dirty="0"/>
              <a:t>stored</a:t>
            </a:r>
            <a:r>
              <a:rPr lang="en-US" dirty="0"/>
              <a:t> in a </a:t>
            </a:r>
            <a:r>
              <a:rPr lang="en-US" b="1" dirty="0"/>
              <a:t>database</a:t>
            </a:r>
            <a:r>
              <a:rPr lang="en-US" dirty="0"/>
              <a:t>. </a:t>
            </a:r>
          </a:p>
          <a:p>
            <a:r>
              <a:rPr lang="en-US" dirty="0"/>
              <a:t>This data model is a conceptual representation of</a:t>
            </a:r>
          </a:p>
          <a:p>
            <a:pPr lvl="1"/>
            <a:r>
              <a:rPr lang="en-US" sz="2800" dirty="0"/>
              <a:t>Data objects</a:t>
            </a:r>
          </a:p>
          <a:p>
            <a:pPr lvl="1"/>
            <a:r>
              <a:rPr lang="en-US" sz="2800" dirty="0"/>
              <a:t>The associations between different data objects</a:t>
            </a:r>
          </a:p>
          <a:p>
            <a:pPr lvl="1"/>
            <a:r>
              <a:rPr lang="en-US" sz="2800" dirty="0"/>
              <a:t>The rules</a:t>
            </a:r>
          </a:p>
          <a:p>
            <a:r>
              <a:rPr lang="en-US" dirty="0"/>
              <a:t>helps in the </a:t>
            </a:r>
            <a:r>
              <a:rPr lang="en-US" b="1" dirty="0"/>
              <a:t>visual representation </a:t>
            </a:r>
            <a:r>
              <a:rPr lang="en-US" dirty="0"/>
              <a:t>of </a:t>
            </a:r>
            <a:r>
              <a:rPr lang="en-US" b="1" dirty="0"/>
              <a:t>data</a:t>
            </a:r>
            <a:r>
              <a:rPr lang="en-US" dirty="0"/>
              <a:t> and enforces business rules, regulatory compliances, and government policies on the data.</a:t>
            </a:r>
          </a:p>
        </p:txBody>
      </p:sp>
      <p:sp>
        <p:nvSpPr>
          <p:cNvPr id="4" name="Slide Number Placeholder 3">
            <a:extLst>
              <a:ext uri="{FF2B5EF4-FFF2-40B4-BE49-F238E27FC236}">
                <a16:creationId xmlns:a16="http://schemas.microsoft.com/office/drawing/2014/main" id="{2A10615E-43A4-1958-6F51-621A0A86B519}"/>
              </a:ext>
            </a:extLst>
          </p:cNvPr>
          <p:cNvSpPr>
            <a:spLocks noGrp="1"/>
          </p:cNvSpPr>
          <p:nvPr>
            <p:ph type="sldNum" sz="quarter" idx="12"/>
          </p:nvPr>
        </p:nvSpPr>
        <p:spPr/>
        <p:txBody>
          <a:bodyPr/>
          <a:lstStyle/>
          <a:p>
            <a:fld id="{09692364-13FC-47D4-9585-56F3A59B99F2}" type="slidenum">
              <a:rPr lang="en-US" smtClean="0"/>
              <a:pPr/>
              <a:t>14</a:t>
            </a:fld>
            <a:endParaRPr lang="en-US" dirty="0"/>
          </a:p>
        </p:txBody>
      </p:sp>
    </p:spTree>
    <p:extLst>
      <p:ext uri="{BB962C8B-B14F-4D97-AF65-F5344CB8AC3E}">
        <p14:creationId xmlns:p14="http://schemas.microsoft.com/office/powerpoint/2010/main" val="349339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648CE4-0737-907E-6CEE-2F7A1D95DE19}"/>
              </a:ext>
            </a:extLst>
          </p:cNvPr>
          <p:cNvSpPr>
            <a:spLocks noGrp="1"/>
          </p:cNvSpPr>
          <p:nvPr>
            <p:ph idx="1"/>
          </p:nvPr>
        </p:nvSpPr>
        <p:spPr>
          <a:xfrm>
            <a:off x="583096" y="636103"/>
            <a:ext cx="11065565" cy="5720247"/>
          </a:xfrm>
        </p:spPr>
        <p:txBody>
          <a:bodyPr>
            <a:normAutofit/>
          </a:bodyPr>
          <a:lstStyle/>
          <a:p>
            <a:r>
              <a:rPr lang="en-US" sz="2600" dirty="0"/>
              <a:t>Data Models ensure </a:t>
            </a:r>
            <a:r>
              <a:rPr lang="en-US" sz="2600" b="1" dirty="0"/>
              <a:t>consistency</a:t>
            </a:r>
            <a:r>
              <a:rPr lang="en-US" sz="2600" dirty="0"/>
              <a:t> in </a:t>
            </a:r>
            <a:r>
              <a:rPr lang="en-US" sz="2600" b="1" dirty="0"/>
              <a:t>naming conventions</a:t>
            </a:r>
            <a:r>
              <a:rPr lang="en-US" sz="2600" dirty="0"/>
              <a:t>, </a:t>
            </a:r>
            <a:r>
              <a:rPr lang="en-US" sz="2600" b="1" dirty="0"/>
              <a:t>default values</a:t>
            </a:r>
            <a:r>
              <a:rPr lang="en-US" sz="2600" dirty="0"/>
              <a:t>, </a:t>
            </a:r>
            <a:r>
              <a:rPr lang="en-US" sz="2600" b="1" dirty="0"/>
              <a:t>semantics</a:t>
            </a:r>
            <a:r>
              <a:rPr lang="en-US" sz="2600" dirty="0"/>
              <a:t>, and </a:t>
            </a:r>
            <a:r>
              <a:rPr lang="en-US" sz="2600" b="1" dirty="0"/>
              <a:t>security</a:t>
            </a:r>
            <a:r>
              <a:rPr lang="en-US" sz="2600" dirty="0"/>
              <a:t> while ensuring </a:t>
            </a:r>
            <a:r>
              <a:rPr lang="en-US" sz="2600" b="1" dirty="0"/>
              <a:t>quality</a:t>
            </a:r>
            <a:r>
              <a:rPr lang="en-US" sz="2600" dirty="0"/>
              <a:t> of the data. </a:t>
            </a:r>
          </a:p>
          <a:p>
            <a:r>
              <a:rPr lang="en-US" sz="2600" dirty="0"/>
              <a:t>emphasizes on </a:t>
            </a:r>
            <a:r>
              <a:rPr lang="en-US" sz="2600" b="1" dirty="0"/>
              <a:t>what data is needed </a:t>
            </a:r>
            <a:r>
              <a:rPr lang="en-US" sz="2600" dirty="0"/>
              <a:t>and </a:t>
            </a:r>
            <a:r>
              <a:rPr lang="en-US" sz="2600" b="1" dirty="0"/>
              <a:t>how it should be organized </a:t>
            </a:r>
            <a:r>
              <a:rPr lang="en-US" sz="2600" dirty="0"/>
              <a:t>instead of </a:t>
            </a:r>
            <a:r>
              <a:rPr lang="en-US" sz="2600" b="1" dirty="0"/>
              <a:t>what operations need to be performed on the data</a:t>
            </a:r>
            <a:r>
              <a:rPr lang="en-US" sz="2600" dirty="0"/>
              <a:t>. </a:t>
            </a:r>
          </a:p>
          <a:p>
            <a:r>
              <a:rPr lang="en-US" sz="2600" dirty="0"/>
              <a:t>is like </a:t>
            </a:r>
            <a:r>
              <a:rPr lang="en-US" sz="2600" b="1" dirty="0"/>
              <a:t>architect's building plan </a:t>
            </a:r>
            <a:r>
              <a:rPr lang="en-US" sz="2600" dirty="0"/>
              <a:t>which helps to build a </a:t>
            </a:r>
            <a:r>
              <a:rPr lang="en-US" sz="2600" b="1" dirty="0"/>
              <a:t>conceptual model </a:t>
            </a:r>
            <a:r>
              <a:rPr lang="en-US" sz="2600" dirty="0"/>
              <a:t>and set the </a:t>
            </a:r>
            <a:r>
              <a:rPr lang="en-US" sz="2600" b="1" dirty="0"/>
              <a:t>relationship</a:t>
            </a:r>
            <a:r>
              <a:rPr lang="en-US" sz="2600" dirty="0"/>
              <a:t> between </a:t>
            </a:r>
            <a:r>
              <a:rPr lang="en-US" sz="2600" b="1" dirty="0"/>
              <a:t>data items</a:t>
            </a:r>
            <a:r>
              <a:rPr lang="en-US" sz="2600" dirty="0"/>
              <a:t>. </a:t>
            </a:r>
          </a:p>
        </p:txBody>
      </p:sp>
      <p:sp>
        <p:nvSpPr>
          <p:cNvPr id="4" name="Slide Number Placeholder 3">
            <a:extLst>
              <a:ext uri="{FF2B5EF4-FFF2-40B4-BE49-F238E27FC236}">
                <a16:creationId xmlns:a16="http://schemas.microsoft.com/office/drawing/2014/main" id="{8923419B-42D8-F17A-BCFD-9605D1B41ECA}"/>
              </a:ext>
            </a:extLst>
          </p:cNvPr>
          <p:cNvSpPr>
            <a:spLocks noGrp="1"/>
          </p:cNvSpPr>
          <p:nvPr>
            <p:ph type="sldNum" sz="quarter" idx="12"/>
          </p:nvPr>
        </p:nvSpPr>
        <p:spPr/>
        <p:txBody>
          <a:bodyPr/>
          <a:lstStyle/>
          <a:p>
            <a:fld id="{09692364-13FC-47D4-9585-56F3A59B99F2}" type="slidenum">
              <a:rPr lang="en-US" smtClean="0"/>
              <a:pPr/>
              <a:t>15</a:t>
            </a:fld>
            <a:endParaRPr lang="en-US" dirty="0"/>
          </a:p>
        </p:txBody>
      </p:sp>
    </p:spTree>
    <p:extLst>
      <p:ext uri="{BB962C8B-B14F-4D97-AF65-F5344CB8AC3E}">
        <p14:creationId xmlns:p14="http://schemas.microsoft.com/office/powerpoint/2010/main" val="196069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03CF-ACA9-469A-8A21-195C98544DC6}"/>
              </a:ext>
            </a:extLst>
          </p:cNvPr>
          <p:cNvSpPr>
            <a:spLocks noGrp="1"/>
          </p:cNvSpPr>
          <p:nvPr>
            <p:ph type="title"/>
          </p:nvPr>
        </p:nvSpPr>
        <p:spPr/>
        <p:txBody>
          <a:bodyPr>
            <a:normAutofit/>
          </a:bodyPr>
          <a:lstStyle/>
          <a:p>
            <a:r>
              <a:rPr lang="en-US" sz="5400" dirty="0"/>
              <a:t>Types Data Modeling</a:t>
            </a:r>
          </a:p>
        </p:txBody>
      </p:sp>
      <p:sp>
        <p:nvSpPr>
          <p:cNvPr id="3" name="Content Placeholder 2">
            <a:extLst>
              <a:ext uri="{FF2B5EF4-FFF2-40B4-BE49-F238E27FC236}">
                <a16:creationId xmlns:a16="http://schemas.microsoft.com/office/drawing/2014/main" id="{A2134D69-3970-FEEB-B36B-0E0DBC3C3A1C}"/>
              </a:ext>
            </a:extLst>
          </p:cNvPr>
          <p:cNvSpPr>
            <a:spLocks noGrp="1"/>
          </p:cNvSpPr>
          <p:nvPr>
            <p:ph idx="1"/>
          </p:nvPr>
        </p:nvSpPr>
        <p:spPr>
          <a:xfrm>
            <a:off x="838200" y="1545465"/>
            <a:ext cx="10515600" cy="5001109"/>
          </a:xfrm>
        </p:spPr>
        <p:txBody>
          <a:bodyPr>
            <a:normAutofit/>
          </a:bodyPr>
          <a:lstStyle/>
          <a:p>
            <a:pPr marL="0" indent="0">
              <a:buNone/>
            </a:pPr>
            <a:r>
              <a:rPr lang="en-US" dirty="0"/>
              <a:t>There are mainly three different types of data models:</a:t>
            </a:r>
          </a:p>
          <a:p>
            <a:r>
              <a:rPr lang="en-US" dirty="0"/>
              <a:t>Conceptual model</a:t>
            </a:r>
          </a:p>
          <a:p>
            <a:r>
              <a:rPr lang="en-US" dirty="0"/>
              <a:t>Logical data model</a:t>
            </a:r>
          </a:p>
          <a:p>
            <a:r>
              <a:rPr lang="en-US" dirty="0"/>
              <a:t>Physical data model</a:t>
            </a:r>
          </a:p>
        </p:txBody>
      </p:sp>
      <p:sp>
        <p:nvSpPr>
          <p:cNvPr id="4" name="Slide Number Placeholder 3">
            <a:extLst>
              <a:ext uri="{FF2B5EF4-FFF2-40B4-BE49-F238E27FC236}">
                <a16:creationId xmlns:a16="http://schemas.microsoft.com/office/drawing/2014/main" id="{2A10615E-43A4-1958-6F51-621A0A86B519}"/>
              </a:ext>
            </a:extLst>
          </p:cNvPr>
          <p:cNvSpPr>
            <a:spLocks noGrp="1"/>
          </p:cNvSpPr>
          <p:nvPr>
            <p:ph type="sldNum" sz="quarter" idx="12"/>
          </p:nvPr>
        </p:nvSpPr>
        <p:spPr/>
        <p:txBody>
          <a:bodyPr/>
          <a:lstStyle/>
          <a:p>
            <a:fld id="{09692364-13FC-47D4-9585-56F3A59B99F2}" type="slidenum">
              <a:rPr lang="en-US" smtClean="0"/>
              <a:pPr/>
              <a:t>16</a:t>
            </a:fld>
            <a:endParaRPr lang="en-US" dirty="0"/>
          </a:p>
        </p:txBody>
      </p:sp>
    </p:spTree>
    <p:extLst>
      <p:ext uri="{BB962C8B-B14F-4D97-AF65-F5344CB8AC3E}">
        <p14:creationId xmlns:p14="http://schemas.microsoft.com/office/powerpoint/2010/main" val="166637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8C1F6-B91B-E257-FB22-084416818B09}"/>
              </a:ext>
            </a:extLst>
          </p:cNvPr>
          <p:cNvSpPr>
            <a:spLocks noGrp="1"/>
          </p:cNvSpPr>
          <p:nvPr>
            <p:ph idx="1"/>
          </p:nvPr>
        </p:nvSpPr>
        <p:spPr>
          <a:xfrm>
            <a:off x="586408" y="801943"/>
            <a:ext cx="10515600" cy="5651866"/>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b="1" dirty="0"/>
              <a:t>1. Conceptual data model</a:t>
            </a:r>
          </a:p>
          <a:p>
            <a:r>
              <a:rPr lang="en-US" dirty="0"/>
              <a:t>This data model defines </a:t>
            </a:r>
            <a:r>
              <a:rPr lang="en-US" b="1" dirty="0"/>
              <a:t>what the system contains</a:t>
            </a:r>
            <a:r>
              <a:rPr lang="en-US" dirty="0"/>
              <a:t>. </a:t>
            </a:r>
          </a:p>
          <a:p>
            <a:r>
              <a:rPr lang="en-US" dirty="0"/>
              <a:t>The purpose is to organize scope and define business </a:t>
            </a:r>
            <a:r>
              <a:rPr lang="en-US" b="1" dirty="0"/>
              <a:t>concepts</a:t>
            </a:r>
            <a:r>
              <a:rPr lang="en-US" dirty="0"/>
              <a:t> and </a:t>
            </a:r>
            <a:r>
              <a:rPr lang="en-US" b="1" dirty="0"/>
              <a:t>rules</a:t>
            </a:r>
            <a:r>
              <a:rPr lang="en-US" dirty="0"/>
              <a:t>. </a:t>
            </a:r>
          </a:p>
          <a:p>
            <a:r>
              <a:rPr lang="en-US" dirty="0"/>
              <a:t>The main aim of this model is to establish the </a:t>
            </a:r>
            <a:r>
              <a:rPr lang="en-US" b="1" dirty="0"/>
              <a:t>entities</a:t>
            </a:r>
            <a:r>
              <a:rPr lang="en-US" dirty="0"/>
              <a:t>, their </a:t>
            </a:r>
            <a:r>
              <a:rPr lang="en-US" b="1" dirty="0"/>
              <a:t>attributes</a:t>
            </a:r>
            <a:r>
              <a:rPr lang="en-US" dirty="0"/>
              <a:t>, and their </a:t>
            </a:r>
            <a:r>
              <a:rPr lang="en-US" b="1" dirty="0"/>
              <a:t>relationships</a:t>
            </a:r>
            <a:r>
              <a:rPr lang="en-US" dirty="0"/>
              <a:t>. (ER diagram)</a:t>
            </a:r>
          </a:p>
          <a:p>
            <a:r>
              <a:rPr lang="en-US" sz="2800" dirty="0"/>
              <a:t>The </a:t>
            </a:r>
            <a:r>
              <a:rPr lang="en-US" sz="2800" b="1" dirty="0"/>
              <a:t>focus</a:t>
            </a:r>
            <a:r>
              <a:rPr lang="en-US" sz="2800" dirty="0"/>
              <a:t> is to represent data as a user will see it in the "</a:t>
            </a:r>
            <a:r>
              <a:rPr lang="en-US" sz="2800" b="1" dirty="0"/>
              <a:t>real world</a:t>
            </a:r>
            <a:r>
              <a:rPr lang="en-US" sz="2800" dirty="0"/>
              <a: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D1AD5AF-0905-3004-889B-7FD7F923C83D}"/>
              </a:ext>
            </a:extLst>
          </p:cNvPr>
          <p:cNvSpPr>
            <a:spLocks noGrp="1"/>
          </p:cNvSpPr>
          <p:nvPr>
            <p:ph type="sldNum" sz="quarter" idx="12"/>
          </p:nvPr>
        </p:nvSpPr>
        <p:spPr/>
        <p:txBody>
          <a:bodyPr/>
          <a:lstStyle/>
          <a:p>
            <a:fld id="{09692364-13FC-47D4-9585-56F3A59B99F2}" type="slidenum">
              <a:rPr lang="en-US" smtClean="0"/>
              <a:pPr/>
              <a:t>17</a:t>
            </a:fld>
            <a:endParaRPr lang="en-US" dirty="0"/>
          </a:p>
        </p:txBody>
      </p:sp>
    </p:spTree>
    <p:extLst>
      <p:ext uri="{BB962C8B-B14F-4D97-AF65-F5344CB8AC3E}">
        <p14:creationId xmlns:p14="http://schemas.microsoft.com/office/powerpoint/2010/main" val="2081498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648CE4-0737-907E-6CEE-2F7A1D95DE19}"/>
              </a:ext>
            </a:extLst>
          </p:cNvPr>
          <p:cNvSpPr>
            <a:spLocks noGrp="1"/>
          </p:cNvSpPr>
          <p:nvPr>
            <p:ph idx="1"/>
          </p:nvPr>
        </p:nvSpPr>
        <p:spPr>
          <a:xfrm>
            <a:off x="563217" y="3429000"/>
            <a:ext cx="11065565" cy="2969267"/>
          </a:xfrm>
        </p:spPr>
        <p:txBody>
          <a:bodyPr>
            <a:normAutofit/>
          </a:bodyPr>
          <a:lstStyle/>
          <a:p>
            <a:r>
              <a:rPr lang="en-US" sz="2600" dirty="0"/>
              <a:t>Customer and Product are two entities. </a:t>
            </a:r>
          </a:p>
          <a:p>
            <a:r>
              <a:rPr lang="en-US" sz="2600" dirty="0"/>
              <a:t>Customer number and name are attributes of the Customer entity. </a:t>
            </a:r>
          </a:p>
          <a:p>
            <a:r>
              <a:rPr lang="en-US" sz="2600" dirty="0"/>
              <a:t>Product name and price are attributes of product entity. </a:t>
            </a:r>
          </a:p>
          <a:p>
            <a:r>
              <a:rPr lang="en-US" sz="2600" dirty="0"/>
              <a:t>Sale is the relationship between the customer and product.</a:t>
            </a:r>
          </a:p>
        </p:txBody>
      </p:sp>
      <p:sp>
        <p:nvSpPr>
          <p:cNvPr id="4" name="Slide Number Placeholder 3">
            <a:extLst>
              <a:ext uri="{FF2B5EF4-FFF2-40B4-BE49-F238E27FC236}">
                <a16:creationId xmlns:a16="http://schemas.microsoft.com/office/drawing/2014/main" id="{8923419B-42D8-F17A-BCFD-9605D1B41ECA}"/>
              </a:ext>
            </a:extLst>
          </p:cNvPr>
          <p:cNvSpPr>
            <a:spLocks noGrp="1"/>
          </p:cNvSpPr>
          <p:nvPr>
            <p:ph type="sldNum" sz="quarter" idx="12"/>
          </p:nvPr>
        </p:nvSpPr>
        <p:spPr/>
        <p:txBody>
          <a:bodyPr/>
          <a:lstStyle/>
          <a:p>
            <a:fld id="{09692364-13FC-47D4-9585-56F3A59B99F2}" type="slidenum">
              <a:rPr lang="en-US" smtClean="0"/>
              <a:pPr/>
              <a:t>18</a:t>
            </a:fld>
            <a:endParaRPr lang="en-US" dirty="0"/>
          </a:p>
        </p:txBody>
      </p:sp>
      <p:graphicFrame>
        <p:nvGraphicFramePr>
          <p:cNvPr id="8" name="Table 7">
            <a:extLst>
              <a:ext uri="{FF2B5EF4-FFF2-40B4-BE49-F238E27FC236}">
                <a16:creationId xmlns:a16="http://schemas.microsoft.com/office/drawing/2014/main" id="{E4FF122E-F0C1-E037-2C63-CA80083EE44F}"/>
              </a:ext>
            </a:extLst>
          </p:cNvPr>
          <p:cNvGraphicFramePr>
            <a:graphicFrameLocks noGrp="1"/>
          </p:cNvGraphicFramePr>
          <p:nvPr>
            <p:extLst>
              <p:ext uri="{D42A27DB-BD31-4B8C-83A1-F6EECF244321}">
                <p14:modId xmlns:p14="http://schemas.microsoft.com/office/powerpoint/2010/main" val="1582292502"/>
              </p:ext>
            </p:extLst>
          </p:nvPr>
        </p:nvGraphicFramePr>
        <p:xfrm>
          <a:off x="2221225" y="796081"/>
          <a:ext cx="2455307" cy="2516962"/>
        </p:xfrm>
        <a:graphic>
          <a:graphicData uri="http://schemas.openxmlformats.org/drawingml/2006/table">
            <a:tbl>
              <a:tblPr firstRow="1" bandRow="1">
                <a:tableStyleId>{5C22544A-7EE6-4342-B048-85BDC9FD1C3A}</a:tableStyleId>
              </a:tblPr>
              <a:tblGrid>
                <a:gridCol w="2455307">
                  <a:extLst>
                    <a:ext uri="{9D8B030D-6E8A-4147-A177-3AD203B41FA5}">
                      <a16:colId xmlns:a16="http://schemas.microsoft.com/office/drawing/2014/main" val="2717778113"/>
                    </a:ext>
                  </a:extLst>
                </a:gridCol>
              </a:tblGrid>
              <a:tr h="504895">
                <a:tc>
                  <a:txBody>
                    <a:bodyPr/>
                    <a:lstStyle/>
                    <a:p>
                      <a:pPr algn="ctr"/>
                      <a:r>
                        <a:rPr lang="en-US" sz="2400" b="1" dirty="0">
                          <a:solidFill>
                            <a:schemeClr val="tx1"/>
                          </a:solidFill>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1041332">
                <a:tc>
                  <a:txBody>
                    <a:bodyPr/>
                    <a:lstStyle/>
                    <a:p>
                      <a:r>
                        <a:rPr lang="en-US" sz="2400" b="0" dirty="0">
                          <a:solidFill>
                            <a:schemeClr val="tx1"/>
                          </a:solidFill>
                        </a:rPr>
                        <a:t>Customer name</a:t>
                      </a:r>
                    </a:p>
                    <a:p>
                      <a:r>
                        <a:rPr lang="en-US" sz="2400" b="0" dirty="0">
                          <a:solidFill>
                            <a:schemeClr val="tx1"/>
                          </a:solidFill>
                        </a:rPr>
                        <a:t>Customer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970735">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bl>
          </a:graphicData>
        </a:graphic>
      </p:graphicFrame>
      <p:graphicFrame>
        <p:nvGraphicFramePr>
          <p:cNvPr id="9" name="Table 8">
            <a:extLst>
              <a:ext uri="{FF2B5EF4-FFF2-40B4-BE49-F238E27FC236}">
                <a16:creationId xmlns:a16="http://schemas.microsoft.com/office/drawing/2014/main" id="{6828C9C1-F539-BFBB-79D6-AAEC73F60050}"/>
              </a:ext>
            </a:extLst>
          </p:cNvPr>
          <p:cNvGraphicFramePr>
            <a:graphicFrameLocks noGrp="1"/>
          </p:cNvGraphicFramePr>
          <p:nvPr>
            <p:extLst>
              <p:ext uri="{D42A27DB-BD31-4B8C-83A1-F6EECF244321}">
                <p14:modId xmlns:p14="http://schemas.microsoft.com/office/powerpoint/2010/main" val="3958893713"/>
              </p:ext>
            </p:extLst>
          </p:nvPr>
        </p:nvGraphicFramePr>
        <p:xfrm>
          <a:off x="7073005" y="796081"/>
          <a:ext cx="2455307" cy="2490457"/>
        </p:xfrm>
        <a:graphic>
          <a:graphicData uri="http://schemas.openxmlformats.org/drawingml/2006/table">
            <a:tbl>
              <a:tblPr firstRow="1" bandRow="1">
                <a:tableStyleId>{5C22544A-7EE6-4342-B048-85BDC9FD1C3A}</a:tableStyleId>
              </a:tblPr>
              <a:tblGrid>
                <a:gridCol w="2455307">
                  <a:extLst>
                    <a:ext uri="{9D8B030D-6E8A-4147-A177-3AD203B41FA5}">
                      <a16:colId xmlns:a16="http://schemas.microsoft.com/office/drawing/2014/main" val="2717778113"/>
                    </a:ext>
                  </a:extLst>
                </a:gridCol>
              </a:tblGrid>
              <a:tr h="504895">
                <a:tc>
                  <a:txBody>
                    <a:bodyPr/>
                    <a:lstStyle/>
                    <a:p>
                      <a:pPr algn="ctr"/>
                      <a:r>
                        <a:rPr lang="en-US" sz="2400" b="1" dirty="0">
                          <a:solidFill>
                            <a:schemeClr val="tx1"/>
                          </a:solidFill>
                        </a:rPr>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1014827">
                <a:tc>
                  <a:txBody>
                    <a:bodyPr/>
                    <a:lstStyle/>
                    <a:p>
                      <a:r>
                        <a:rPr lang="en-US" sz="2400" b="0" dirty="0">
                          <a:solidFill>
                            <a:schemeClr val="tx1"/>
                          </a:solidFill>
                        </a:rPr>
                        <a:t>Product name</a:t>
                      </a:r>
                    </a:p>
                    <a:p>
                      <a:r>
                        <a:rPr lang="en-US" sz="2400" b="0" dirty="0">
                          <a:solidFill>
                            <a:schemeClr val="tx1"/>
                          </a:solidFill>
                        </a:rPr>
                        <a:t>Product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970735">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bl>
          </a:graphicData>
        </a:graphic>
      </p:graphicFrame>
      <p:cxnSp>
        <p:nvCxnSpPr>
          <p:cNvPr id="11" name="Straight Arrow Connector 10">
            <a:extLst>
              <a:ext uri="{FF2B5EF4-FFF2-40B4-BE49-F238E27FC236}">
                <a16:creationId xmlns:a16="http://schemas.microsoft.com/office/drawing/2014/main" id="{9969DAB4-D7E7-40DB-8BBB-B62AFECE30B7}"/>
              </a:ext>
            </a:extLst>
          </p:cNvPr>
          <p:cNvCxnSpPr>
            <a:cxnSpLocks/>
          </p:cNvCxnSpPr>
          <p:nvPr/>
        </p:nvCxnSpPr>
        <p:spPr>
          <a:xfrm>
            <a:off x="4676532" y="2315803"/>
            <a:ext cx="239647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8C64010-EA98-07E9-9A4D-3735E6E24ACC}"/>
              </a:ext>
            </a:extLst>
          </p:cNvPr>
          <p:cNvSpPr txBox="1"/>
          <p:nvPr/>
        </p:nvSpPr>
        <p:spPr>
          <a:xfrm>
            <a:off x="5194852" y="1812221"/>
            <a:ext cx="1550504" cy="461665"/>
          </a:xfrm>
          <a:prstGeom prst="rect">
            <a:avLst/>
          </a:prstGeom>
          <a:noFill/>
        </p:spPr>
        <p:txBody>
          <a:bodyPr wrap="square" rtlCol="0">
            <a:spAutoFit/>
          </a:bodyPr>
          <a:lstStyle/>
          <a:p>
            <a:pPr algn="ctr"/>
            <a:r>
              <a:rPr lang="en-US" sz="2400" dirty="0"/>
              <a:t>Sale</a:t>
            </a:r>
            <a:r>
              <a:rPr lang="en-US" dirty="0"/>
              <a:t> </a:t>
            </a:r>
          </a:p>
        </p:txBody>
      </p:sp>
    </p:spTree>
    <p:extLst>
      <p:ext uri="{BB962C8B-B14F-4D97-AF65-F5344CB8AC3E}">
        <p14:creationId xmlns:p14="http://schemas.microsoft.com/office/powerpoint/2010/main" val="208104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648CE4-0737-907E-6CEE-2F7A1D95DE19}"/>
              </a:ext>
            </a:extLst>
          </p:cNvPr>
          <p:cNvSpPr>
            <a:spLocks noGrp="1"/>
          </p:cNvSpPr>
          <p:nvPr>
            <p:ph idx="1"/>
          </p:nvPr>
        </p:nvSpPr>
        <p:spPr>
          <a:xfrm>
            <a:off x="583096" y="636103"/>
            <a:ext cx="11065565" cy="6221897"/>
          </a:xfrm>
        </p:spPr>
        <p:txBody>
          <a:bodyPr>
            <a:normAutofit lnSpcReduction="10000"/>
          </a:bodyPr>
          <a:lstStyle/>
          <a:p>
            <a:pPr marL="0" indent="0">
              <a:buNone/>
            </a:pPr>
            <a:r>
              <a:rPr lang="en-US" sz="2600" b="1" dirty="0"/>
              <a:t>2. Logical data model</a:t>
            </a:r>
          </a:p>
          <a:p>
            <a:r>
              <a:rPr lang="en-US" sz="2600" dirty="0"/>
              <a:t>It defines </a:t>
            </a:r>
            <a:r>
              <a:rPr lang="en-US" sz="2600" b="1" dirty="0"/>
              <a:t>how the system should be implemented </a:t>
            </a:r>
            <a:r>
              <a:rPr lang="en-US" sz="2600" dirty="0"/>
              <a:t>regardless of the </a:t>
            </a:r>
            <a:r>
              <a:rPr lang="en-US" sz="2600" b="1" dirty="0"/>
              <a:t>DBMS</a:t>
            </a:r>
            <a:r>
              <a:rPr lang="en-US" sz="2600" dirty="0"/>
              <a:t>.</a:t>
            </a:r>
          </a:p>
          <a:p>
            <a:pPr lvl="1"/>
            <a:r>
              <a:rPr lang="en-US" sz="2200" dirty="0" err="1"/>
              <a:t>i</a:t>
            </a:r>
            <a:r>
              <a:rPr lang="en-US" sz="2600" dirty="0" err="1"/>
              <a:t>.e</a:t>
            </a:r>
            <a:r>
              <a:rPr lang="en-US" sz="2600" dirty="0"/>
              <a:t> Designed and developed independently from the DBMS</a:t>
            </a:r>
          </a:p>
          <a:p>
            <a:r>
              <a:rPr lang="en-US" sz="2600" dirty="0"/>
              <a:t>purpose is to developed </a:t>
            </a:r>
            <a:r>
              <a:rPr lang="en-US" sz="2600" b="1" dirty="0"/>
              <a:t>technical map of rules </a:t>
            </a:r>
            <a:r>
              <a:rPr lang="en-US" sz="2600" dirty="0"/>
              <a:t>and </a:t>
            </a:r>
            <a:r>
              <a:rPr lang="en-US" sz="2600" b="1" dirty="0"/>
              <a:t>data structures</a:t>
            </a:r>
            <a:r>
              <a:rPr lang="en-US" sz="2600" dirty="0"/>
              <a:t>. </a:t>
            </a:r>
          </a:p>
          <a:p>
            <a:r>
              <a:rPr lang="en-US" sz="2600" dirty="0"/>
              <a:t>Logical data models </a:t>
            </a:r>
            <a:r>
              <a:rPr lang="en-US" sz="2600" b="1" dirty="0"/>
              <a:t>add further information </a:t>
            </a:r>
            <a:r>
              <a:rPr lang="en-US" sz="2600" dirty="0"/>
              <a:t>to the conceptual model elements. </a:t>
            </a:r>
          </a:p>
          <a:p>
            <a:r>
              <a:rPr lang="en-US" sz="2600" dirty="0"/>
              <a:t>It defines the </a:t>
            </a:r>
            <a:r>
              <a:rPr lang="en-US" sz="2600" b="1" dirty="0"/>
              <a:t>structure of the data elements </a:t>
            </a:r>
            <a:r>
              <a:rPr lang="en-US" sz="2600" dirty="0"/>
              <a:t>and </a:t>
            </a:r>
            <a:r>
              <a:rPr lang="en-US" sz="2600" b="1" dirty="0"/>
              <a:t>set the relationships </a:t>
            </a:r>
            <a:r>
              <a:rPr lang="en-US" sz="2600" dirty="0"/>
              <a:t>between them. </a:t>
            </a:r>
          </a:p>
          <a:p>
            <a:r>
              <a:rPr lang="en-US" sz="2600" dirty="0"/>
              <a:t>The </a:t>
            </a:r>
            <a:r>
              <a:rPr lang="en-US" sz="2600" b="1" dirty="0"/>
              <a:t>advantage</a:t>
            </a:r>
            <a:r>
              <a:rPr lang="en-US" sz="2600" dirty="0"/>
              <a:t> of the </a:t>
            </a:r>
            <a:r>
              <a:rPr lang="en-US" sz="2600" b="1" dirty="0"/>
              <a:t>Logical</a:t>
            </a:r>
            <a:r>
              <a:rPr lang="en-US" sz="2600" dirty="0"/>
              <a:t> data model is to provide a </a:t>
            </a:r>
            <a:r>
              <a:rPr lang="en-US" sz="2600" b="1" dirty="0"/>
              <a:t>foundation</a:t>
            </a:r>
            <a:r>
              <a:rPr lang="en-US" sz="2600" dirty="0"/>
              <a:t> to form the base for the </a:t>
            </a:r>
            <a:r>
              <a:rPr lang="en-US" sz="2600" b="1" dirty="0"/>
              <a:t>Physical</a:t>
            </a:r>
            <a:r>
              <a:rPr lang="en-US" sz="2600" dirty="0"/>
              <a:t> model. </a:t>
            </a:r>
          </a:p>
          <a:p>
            <a:r>
              <a:rPr lang="en-US" sz="2600" dirty="0"/>
              <a:t>However, the modeling structure remains </a:t>
            </a:r>
            <a:r>
              <a:rPr lang="en-US" sz="2600" b="1" dirty="0"/>
              <a:t>generic</a:t>
            </a:r>
            <a:r>
              <a:rPr lang="en-US" sz="2600" dirty="0"/>
              <a:t>. </a:t>
            </a:r>
          </a:p>
          <a:p>
            <a:r>
              <a:rPr lang="en-US" sz="2600" dirty="0"/>
              <a:t>Here </a:t>
            </a:r>
            <a:r>
              <a:rPr lang="en-US" sz="2600" b="1" dirty="0"/>
              <a:t>no primary </a:t>
            </a:r>
            <a:r>
              <a:rPr lang="en-US" sz="2600" dirty="0"/>
              <a:t>or </a:t>
            </a:r>
            <a:r>
              <a:rPr lang="en-US" sz="2600" b="1" dirty="0"/>
              <a:t>secondary key </a:t>
            </a:r>
            <a:r>
              <a:rPr lang="en-US" sz="2600" dirty="0"/>
              <a:t>is defined. </a:t>
            </a:r>
          </a:p>
        </p:txBody>
      </p:sp>
      <p:sp>
        <p:nvSpPr>
          <p:cNvPr id="4" name="Slide Number Placeholder 3">
            <a:extLst>
              <a:ext uri="{FF2B5EF4-FFF2-40B4-BE49-F238E27FC236}">
                <a16:creationId xmlns:a16="http://schemas.microsoft.com/office/drawing/2014/main" id="{8923419B-42D8-F17A-BCFD-9605D1B41ECA}"/>
              </a:ext>
            </a:extLst>
          </p:cNvPr>
          <p:cNvSpPr>
            <a:spLocks noGrp="1"/>
          </p:cNvSpPr>
          <p:nvPr>
            <p:ph type="sldNum" sz="quarter" idx="12"/>
          </p:nvPr>
        </p:nvSpPr>
        <p:spPr/>
        <p:txBody>
          <a:bodyPr/>
          <a:lstStyle/>
          <a:p>
            <a:fld id="{09692364-13FC-47D4-9585-56F3A59B99F2}" type="slidenum">
              <a:rPr lang="en-US" smtClean="0"/>
              <a:pPr/>
              <a:t>19</a:t>
            </a:fld>
            <a:endParaRPr lang="en-US" dirty="0"/>
          </a:p>
        </p:txBody>
      </p:sp>
    </p:spTree>
    <p:extLst>
      <p:ext uri="{BB962C8B-B14F-4D97-AF65-F5344CB8AC3E}">
        <p14:creationId xmlns:p14="http://schemas.microsoft.com/office/powerpoint/2010/main" val="133986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BC6-B57D-74E7-385B-788E4C7FFF49}"/>
              </a:ext>
            </a:extLst>
          </p:cNvPr>
          <p:cNvSpPr>
            <a:spLocks noGrp="1"/>
          </p:cNvSpPr>
          <p:nvPr>
            <p:ph type="title"/>
          </p:nvPr>
        </p:nvSpPr>
        <p:spPr/>
        <p:txBody>
          <a:bodyPr>
            <a:normAutofit/>
          </a:bodyPr>
          <a:lstStyle/>
          <a:p>
            <a:r>
              <a:rPr lang="en-US" sz="3600" dirty="0"/>
              <a:t>Design</a:t>
            </a:r>
            <a:endParaRPr lang="en-US" sz="2000" b="1" kern="100" dirty="0">
              <a:solidFill>
                <a:srgbClr val="000000"/>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9C8F6E8F-0851-A164-25C5-E6D1CFC32A96}"/>
              </a:ext>
            </a:extLst>
          </p:cNvPr>
          <p:cNvSpPr>
            <a:spLocks noGrp="1"/>
          </p:cNvSpPr>
          <p:nvPr>
            <p:ph idx="1"/>
          </p:nvPr>
        </p:nvSpPr>
        <p:spPr>
          <a:xfrm>
            <a:off x="838200" y="1545465"/>
            <a:ext cx="10515600" cy="5312535"/>
          </a:xfrm>
        </p:spPr>
        <p:txBody>
          <a:bodyPr>
            <a:normAutofit/>
          </a:bodyPr>
          <a:lstStyle/>
          <a:p>
            <a:r>
              <a:rPr lang="en-US" dirty="0"/>
              <a:t>System design is the phase that bridges the gap between </a:t>
            </a:r>
            <a:r>
              <a:rPr lang="en-US" b="1" dirty="0"/>
              <a:t>problem</a:t>
            </a:r>
            <a:r>
              <a:rPr lang="en-US" dirty="0"/>
              <a:t> </a:t>
            </a:r>
            <a:r>
              <a:rPr lang="en-US" b="1" dirty="0"/>
              <a:t>domain</a:t>
            </a:r>
            <a:r>
              <a:rPr lang="en-US" dirty="0"/>
              <a:t> and the </a:t>
            </a:r>
            <a:r>
              <a:rPr lang="en-US" b="1" dirty="0"/>
              <a:t>existing system </a:t>
            </a:r>
            <a:r>
              <a:rPr lang="en-US" dirty="0"/>
              <a:t>in a manageable way. </a:t>
            </a:r>
          </a:p>
          <a:p>
            <a:r>
              <a:rPr lang="en-US" dirty="0"/>
              <a:t>This phase focuses on the </a:t>
            </a:r>
            <a:r>
              <a:rPr lang="en-US" b="1" dirty="0"/>
              <a:t>solution domain</a:t>
            </a:r>
            <a:r>
              <a:rPr lang="en-US" dirty="0"/>
              <a:t>, i.e. "how to implement?".</a:t>
            </a:r>
          </a:p>
          <a:p>
            <a:r>
              <a:rPr lang="en-US" dirty="0"/>
              <a:t>It is the phase where the </a:t>
            </a:r>
            <a:r>
              <a:rPr lang="en-US" b="1" dirty="0"/>
              <a:t>SRS document </a:t>
            </a:r>
            <a:r>
              <a:rPr lang="en-US" dirty="0"/>
              <a:t>is </a:t>
            </a:r>
            <a:r>
              <a:rPr lang="en-US" b="1" dirty="0"/>
              <a:t>converted</a:t>
            </a:r>
            <a:r>
              <a:rPr lang="en-US" dirty="0"/>
              <a:t> into a </a:t>
            </a:r>
            <a:r>
              <a:rPr lang="en-US" b="1" dirty="0"/>
              <a:t>format</a:t>
            </a:r>
            <a:r>
              <a:rPr lang="en-US" dirty="0"/>
              <a:t> that can be </a:t>
            </a:r>
            <a:r>
              <a:rPr lang="en-US" b="1" dirty="0"/>
              <a:t>implemented</a:t>
            </a:r>
            <a:r>
              <a:rPr lang="en-US" dirty="0"/>
              <a:t> and decides how the system will operate.</a:t>
            </a:r>
          </a:p>
        </p:txBody>
      </p:sp>
      <p:sp>
        <p:nvSpPr>
          <p:cNvPr id="4" name="Slide Number Placeholder 3">
            <a:extLst>
              <a:ext uri="{FF2B5EF4-FFF2-40B4-BE49-F238E27FC236}">
                <a16:creationId xmlns:a16="http://schemas.microsoft.com/office/drawing/2014/main" id="{189F6469-31A0-0208-044C-564B48CCB8CB}"/>
              </a:ext>
            </a:extLst>
          </p:cNvPr>
          <p:cNvSpPr>
            <a:spLocks noGrp="1"/>
          </p:cNvSpPr>
          <p:nvPr>
            <p:ph type="sldNum" sz="quarter" idx="12"/>
          </p:nvPr>
        </p:nvSpPr>
        <p:spPr/>
        <p:txBody>
          <a:bodyPr/>
          <a:lstStyle/>
          <a:p>
            <a:fld id="{09692364-13FC-47D4-9585-56F3A59B99F2}"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008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A2740C-2F8F-8575-C037-42F21045EC88}"/>
              </a:ext>
            </a:extLst>
          </p:cNvPr>
          <p:cNvSpPr>
            <a:spLocks noGrp="1"/>
          </p:cNvSpPr>
          <p:nvPr>
            <p:ph type="sldNum" sz="quarter" idx="12"/>
          </p:nvPr>
        </p:nvSpPr>
        <p:spPr/>
        <p:txBody>
          <a:bodyPr/>
          <a:lstStyle/>
          <a:p>
            <a:fld id="{09692364-13FC-47D4-9585-56F3A59B99F2}" type="slidenum">
              <a:rPr lang="en-US" smtClean="0"/>
              <a:pPr/>
              <a:t>20</a:t>
            </a:fld>
            <a:endParaRPr lang="en-US" dirty="0"/>
          </a:p>
        </p:txBody>
      </p:sp>
      <p:graphicFrame>
        <p:nvGraphicFramePr>
          <p:cNvPr id="7" name="Table 6">
            <a:extLst>
              <a:ext uri="{FF2B5EF4-FFF2-40B4-BE49-F238E27FC236}">
                <a16:creationId xmlns:a16="http://schemas.microsoft.com/office/drawing/2014/main" id="{ECC0517A-9A08-7784-0F02-34329B8ED34A}"/>
              </a:ext>
            </a:extLst>
          </p:cNvPr>
          <p:cNvGraphicFramePr>
            <a:graphicFrameLocks noGrp="1"/>
          </p:cNvGraphicFramePr>
          <p:nvPr>
            <p:extLst>
              <p:ext uri="{D42A27DB-BD31-4B8C-83A1-F6EECF244321}">
                <p14:modId xmlns:p14="http://schemas.microsoft.com/office/powerpoint/2010/main" val="4204703297"/>
              </p:ext>
            </p:extLst>
          </p:nvPr>
        </p:nvGraphicFramePr>
        <p:xfrm>
          <a:off x="1364975" y="1242867"/>
          <a:ext cx="3608247" cy="2516962"/>
        </p:xfrm>
        <a:graphic>
          <a:graphicData uri="http://schemas.openxmlformats.org/drawingml/2006/table">
            <a:tbl>
              <a:tblPr firstRow="1" bandRow="1">
                <a:tableStyleId>{5C22544A-7EE6-4342-B048-85BDC9FD1C3A}</a:tableStyleId>
              </a:tblPr>
              <a:tblGrid>
                <a:gridCol w="3608247">
                  <a:extLst>
                    <a:ext uri="{9D8B030D-6E8A-4147-A177-3AD203B41FA5}">
                      <a16:colId xmlns:a16="http://schemas.microsoft.com/office/drawing/2014/main" val="2717778113"/>
                    </a:ext>
                  </a:extLst>
                </a:gridCol>
              </a:tblGrid>
              <a:tr h="504895">
                <a:tc>
                  <a:txBody>
                    <a:bodyPr/>
                    <a:lstStyle/>
                    <a:p>
                      <a:pPr algn="ctr"/>
                      <a:r>
                        <a:rPr lang="en-US" sz="2400" b="1" dirty="0">
                          <a:solidFill>
                            <a:schemeClr val="tx1"/>
                          </a:solidFill>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1041332">
                <a:tc>
                  <a:txBody>
                    <a:bodyPr/>
                    <a:lstStyle/>
                    <a:p>
                      <a:r>
                        <a:rPr lang="en-US" sz="2400" b="0" dirty="0">
                          <a:solidFill>
                            <a:schemeClr val="tx1"/>
                          </a:solidFill>
                        </a:rPr>
                        <a:t>Customer name  (String)</a:t>
                      </a:r>
                    </a:p>
                    <a:p>
                      <a:r>
                        <a:rPr lang="en-US" sz="2400" b="0" dirty="0">
                          <a:solidFill>
                            <a:schemeClr val="tx1"/>
                          </a:solidFill>
                        </a:rPr>
                        <a:t>Customer number (integer)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970735">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bl>
          </a:graphicData>
        </a:graphic>
      </p:graphicFrame>
      <p:graphicFrame>
        <p:nvGraphicFramePr>
          <p:cNvPr id="8" name="Table 7">
            <a:extLst>
              <a:ext uri="{FF2B5EF4-FFF2-40B4-BE49-F238E27FC236}">
                <a16:creationId xmlns:a16="http://schemas.microsoft.com/office/drawing/2014/main" id="{FF3FB172-6B3F-3139-7F2E-30E534DB232D}"/>
              </a:ext>
            </a:extLst>
          </p:cNvPr>
          <p:cNvGraphicFramePr>
            <a:graphicFrameLocks noGrp="1"/>
          </p:cNvGraphicFramePr>
          <p:nvPr>
            <p:extLst>
              <p:ext uri="{D42A27DB-BD31-4B8C-83A1-F6EECF244321}">
                <p14:modId xmlns:p14="http://schemas.microsoft.com/office/powerpoint/2010/main" val="4201206729"/>
              </p:ext>
            </p:extLst>
          </p:nvPr>
        </p:nvGraphicFramePr>
        <p:xfrm>
          <a:off x="7369695" y="1242867"/>
          <a:ext cx="3179037" cy="2490457"/>
        </p:xfrm>
        <a:graphic>
          <a:graphicData uri="http://schemas.openxmlformats.org/drawingml/2006/table">
            <a:tbl>
              <a:tblPr firstRow="1" bandRow="1">
                <a:tableStyleId>{5C22544A-7EE6-4342-B048-85BDC9FD1C3A}</a:tableStyleId>
              </a:tblPr>
              <a:tblGrid>
                <a:gridCol w="3179037">
                  <a:extLst>
                    <a:ext uri="{9D8B030D-6E8A-4147-A177-3AD203B41FA5}">
                      <a16:colId xmlns:a16="http://schemas.microsoft.com/office/drawing/2014/main" val="2717778113"/>
                    </a:ext>
                  </a:extLst>
                </a:gridCol>
              </a:tblGrid>
              <a:tr h="504895">
                <a:tc>
                  <a:txBody>
                    <a:bodyPr/>
                    <a:lstStyle/>
                    <a:p>
                      <a:pPr algn="ctr"/>
                      <a:r>
                        <a:rPr lang="en-US" sz="2400" b="1" dirty="0">
                          <a:solidFill>
                            <a:schemeClr val="tx1"/>
                          </a:solidFill>
                        </a:rPr>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1014827">
                <a:tc>
                  <a:txBody>
                    <a:bodyPr/>
                    <a:lstStyle/>
                    <a:p>
                      <a:r>
                        <a:rPr lang="en-US" sz="2400" b="0" dirty="0">
                          <a:solidFill>
                            <a:schemeClr val="tx1"/>
                          </a:solidFill>
                        </a:rPr>
                        <a:t>Product name  (String)</a:t>
                      </a:r>
                    </a:p>
                    <a:p>
                      <a:r>
                        <a:rPr lang="en-US" sz="2400" b="0" dirty="0">
                          <a:solidFill>
                            <a:schemeClr val="tx1"/>
                          </a:solidFill>
                        </a:rPr>
                        <a:t>Product price (integer)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970735">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bl>
          </a:graphicData>
        </a:graphic>
      </p:graphicFrame>
      <p:cxnSp>
        <p:nvCxnSpPr>
          <p:cNvPr id="9" name="Straight Arrow Connector 8">
            <a:extLst>
              <a:ext uri="{FF2B5EF4-FFF2-40B4-BE49-F238E27FC236}">
                <a16:creationId xmlns:a16="http://schemas.microsoft.com/office/drawing/2014/main" id="{83C06522-7E09-99C0-2F4D-37756A2DDE2C}"/>
              </a:ext>
            </a:extLst>
          </p:cNvPr>
          <p:cNvCxnSpPr>
            <a:cxnSpLocks/>
          </p:cNvCxnSpPr>
          <p:nvPr/>
        </p:nvCxnSpPr>
        <p:spPr>
          <a:xfrm>
            <a:off x="4973222" y="2762589"/>
            <a:ext cx="239647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98A1DC-73F8-9B5B-105D-DDDA294C1C26}"/>
              </a:ext>
            </a:extLst>
          </p:cNvPr>
          <p:cNvSpPr txBox="1"/>
          <p:nvPr/>
        </p:nvSpPr>
        <p:spPr>
          <a:xfrm>
            <a:off x="5491542" y="2259007"/>
            <a:ext cx="1550504" cy="461665"/>
          </a:xfrm>
          <a:prstGeom prst="rect">
            <a:avLst/>
          </a:prstGeom>
          <a:noFill/>
        </p:spPr>
        <p:txBody>
          <a:bodyPr wrap="square" rtlCol="0">
            <a:spAutoFit/>
          </a:bodyPr>
          <a:lstStyle/>
          <a:p>
            <a:pPr algn="ctr"/>
            <a:r>
              <a:rPr lang="en-US" sz="2400" dirty="0"/>
              <a:t>Sale</a:t>
            </a:r>
            <a:r>
              <a:rPr lang="en-US" dirty="0"/>
              <a:t> </a:t>
            </a:r>
          </a:p>
        </p:txBody>
      </p:sp>
    </p:spTree>
    <p:extLst>
      <p:ext uri="{BB962C8B-B14F-4D97-AF65-F5344CB8AC3E}">
        <p14:creationId xmlns:p14="http://schemas.microsoft.com/office/powerpoint/2010/main" val="572962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648CE4-0737-907E-6CEE-2F7A1D95DE19}"/>
              </a:ext>
            </a:extLst>
          </p:cNvPr>
          <p:cNvSpPr>
            <a:spLocks noGrp="1"/>
          </p:cNvSpPr>
          <p:nvPr>
            <p:ph idx="1"/>
          </p:nvPr>
        </p:nvSpPr>
        <p:spPr>
          <a:xfrm>
            <a:off x="583096" y="636102"/>
            <a:ext cx="11065565" cy="6221897"/>
          </a:xfrm>
        </p:spPr>
        <p:txBody>
          <a:bodyPr>
            <a:normAutofit/>
          </a:bodyPr>
          <a:lstStyle/>
          <a:p>
            <a:pPr marL="0" indent="0">
              <a:buNone/>
            </a:pPr>
            <a:r>
              <a:rPr lang="en-US" sz="2600" b="1" dirty="0"/>
              <a:t>3. Physical data model</a:t>
            </a:r>
          </a:p>
          <a:p>
            <a:r>
              <a:rPr lang="en-US" sz="2600" dirty="0"/>
              <a:t>describes </a:t>
            </a:r>
            <a:r>
              <a:rPr lang="en-US" sz="2600" b="1" dirty="0"/>
              <a:t>how the system will be implemented </a:t>
            </a:r>
            <a:r>
              <a:rPr lang="en-US" sz="2600" dirty="0"/>
              <a:t>using a specific </a:t>
            </a:r>
            <a:r>
              <a:rPr lang="en-US" sz="2600" b="1" dirty="0"/>
              <a:t>DBMS system </a:t>
            </a:r>
          </a:p>
          <a:p>
            <a:r>
              <a:rPr lang="en-US" sz="2600" dirty="0"/>
              <a:t>is </a:t>
            </a:r>
            <a:r>
              <a:rPr lang="en-US" sz="2600" b="1" dirty="0"/>
              <a:t>actual implementation </a:t>
            </a:r>
            <a:r>
              <a:rPr lang="en-US" sz="2600" dirty="0"/>
              <a:t>of the </a:t>
            </a:r>
            <a:r>
              <a:rPr lang="en-US" sz="2600" b="1" dirty="0"/>
              <a:t>database</a:t>
            </a:r>
            <a:endParaRPr lang="en-US" sz="2600" dirty="0"/>
          </a:p>
          <a:p>
            <a:r>
              <a:rPr lang="en-US" sz="2600" dirty="0"/>
              <a:t>describes </a:t>
            </a:r>
            <a:r>
              <a:rPr lang="en-US" sz="2800" b="1" dirty="0"/>
              <a:t>location</a:t>
            </a:r>
            <a:r>
              <a:rPr lang="en-US" sz="2800" dirty="0"/>
              <a:t>, </a:t>
            </a:r>
            <a:r>
              <a:rPr lang="en-US" sz="2800" b="1" dirty="0"/>
              <a:t>data storage </a:t>
            </a:r>
            <a:r>
              <a:rPr lang="en-US" sz="2800" dirty="0"/>
              <a:t>or technology to be used in the project. </a:t>
            </a:r>
          </a:p>
          <a:p>
            <a:r>
              <a:rPr lang="en-US" sz="2600" dirty="0"/>
              <a:t>It offers an </a:t>
            </a:r>
            <a:r>
              <a:rPr lang="en-US" sz="2600" b="1" dirty="0"/>
              <a:t>abstraction</a:t>
            </a:r>
            <a:r>
              <a:rPr lang="en-US" sz="2600" dirty="0"/>
              <a:t> of the database and helps </a:t>
            </a:r>
            <a:r>
              <a:rPr lang="en-US" sz="2600" b="1" dirty="0"/>
              <a:t>generate</a:t>
            </a:r>
            <a:r>
              <a:rPr lang="en-US" sz="2600" dirty="0"/>
              <a:t> </a:t>
            </a:r>
            <a:r>
              <a:rPr lang="en-US" sz="2600" b="1" dirty="0"/>
              <a:t>schema</a:t>
            </a:r>
            <a:endParaRPr lang="en-US" sz="2600" dirty="0"/>
          </a:p>
          <a:p>
            <a:r>
              <a:rPr lang="en-US" sz="2600" dirty="0"/>
              <a:t>This is because of the richness of </a:t>
            </a:r>
            <a:r>
              <a:rPr lang="en-US" sz="2600" b="1" dirty="0"/>
              <a:t>meta-data</a:t>
            </a:r>
            <a:r>
              <a:rPr lang="en-US" sz="2600" dirty="0"/>
              <a:t> offered by a Physical Data Model.</a:t>
            </a:r>
          </a:p>
          <a:p>
            <a:r>
              <a:rPr lang="en-US" sz="2600" dirty="0"/>
              <a:t>This type of Data model also helps to </a:t>
            </a:r>
            <a:r>
              <a:rPr lang="en-US" sz="2600" b="1" dirty="0"/>
              <a:t>visualize database structure</a:t>
            </a:r>
            <a:r>
              <a:rPr lang="en-US" sz="2600" dirty="0"/>
              <a:t>. </a:t>
            </a:r>
          </a:p>
          <a:p>
            <a:r>
              <a:rPr lang="en-US" sz="2600" dirty="0"/>
              <a:t>It helps to model database </a:t>
            </a:r>
            <a:r>
              <a:rPr lang="en-US" sz="2600" b="1" dirty="0"/>
              <a:t>columns keys</a:t>
            </a:r>
            <a:r>
              <a:rPr lang="en-US" sz="2600" dirty="0"/>
              <a:t>, </a:t>
            </a:r>
            <a:r>
              <a:rPr lang="en-US" sz="2600" b="1" dirty="0"/>
              <a:t>constraints</a:t>
            </a:r>
            <a:r>
              <a:rPr lang="en-US" sz="2600" dirty="0"/>
              <a:t>, </a:t>
            </a:r>
            <a:r>
              <a:rPr lang="en-US" sz="2600" b="1" dirty="0"/>
              <a:t>indexes</a:t>
            </a:r>
            <a:r>
              <a:rPr lang="en-US" sz="2600" dirty="0"/>
              <a:t>, and other </a:t>
            </a:r>
            <a:r>
              <a:rPr lang="en-US" sz="2600" b="1" dirty="0"/>
              <a:t>RDBMS features</a:t>
            </a:r>
            <a:r>
              <a:rPr lang="en-US" sz="2600" dirty="0"/>
              <a:t>.</a:t>
            </a:r>
          </a:p>
          <a:p>
            <a:endParaRPr lang="en-US" sz="2600" dirty="0"/>
          </a:p>
        </p:txBody>
      </p:sp>
      <p:sp>
        <p:nvSpPr>
          <p:cNvPr id="4" name="Slide Number Placeholder 3">
            <a:extLst>
              <a:ext uri="{FF2B5EF4-FFF2-40B4-BE49-F238E27FC236}">
                <a16:creationId xmlns:a16="http://schemas.microsoft.com/office/drawing/2014/main" id="{8923419B-42D8-F17A-BCFD-9605D1B41ECA}"/>
              </a:ext>
            </a:extLst>
          </p:cNvPr>
          <p:cNvSpPr>
            <a:spLocks noGrp="1"/>
          </p:cNvSpPr>
          <p:nvPr>
            <p:ph type="sldNum" sz="quarter" idx="12"/>
          </p:nvPr>
        </p:nvSpPr>
        <p:spPr/>
        <p:txBody>
          <a:bodyPr/>
          <a:lstStyle/>
          <a:p>
            <a:fld id="{09692364-13FC-47D4-9585-56F3A59B99F2}" type="slidenum">
              <a:rPr lang="en-US" smtClean="0"/>
              <a:pPr/>
              <a:t>21</a:t>
            </a:fld>
            <a:endParaRPr lang="en-US" dirty="0"/>
          </a:p>
        </p:txBody>
      </p:sp>
    </p:spTree>
    <p:extLst>
      <p:ext uri="{BB962C8B-B14F-4D97-AF65-F5344CB8AC3E}">
        <p14:creationId xmlns:p14="http://schemas.microsoft.com/office/powerpoint/2010/main" val="1194567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9CB8C-F0FB-5F16-D53C-96320B18EC9B}"/>
              </a:ext>
            </a:extLst>
          </p:cNvPr>
          <p:cNvSpPr>
            <a:spLocks noGrp="1"/>
          </p:cNvSpPr>
          <p:nvPr>
            <p:ph idx="1"/>
          </p:nvPr>
        </p:nvSpPr>
        <p:spPr>
          <a:xfrm>
            <a:off x="838200" y="357809"/>
            <a:ext cx="10515600" cy="5870669"/>
          </a:xfrm>
        </p:spPr>
        <p:txBody>
          <a:bodyPr/>
          <a:lstStyle/>
          <a:p>
            <a:r>
              <a:rPr lang="en-US" sz="2800" dirty="0"/>
              <a:t>Columns should have exact data types, lengths assigned and default values.</a:t>
            </a:r>
          </a:p>
          <a:p>
            <a:r>
              <a:rPr lang="en-US" sz="2800" dirty="0"/>
              <a:t>Primary and Foreign keys, views, indexes, access profiles, and authorizations, etc. are defined</a:t>
            </a:r>
          </a:p>
        </p:txBody>
      </p:sp>
      <p:sp>
        <p:nvSpPr>
          <p:cNvPr id="4" name="Slide Number Placeholder 3">
            <a:extLst>
              <a:ext uri="{FF2B5EF4-FFF2-40B4-BE49-F238E27FC236}">
                <a16:creationId xmlns:a16="http://schemas.microsoft.com/office/drawing/2014/main" id="{30C977C3-CCC4-B5FF-6AE4-BC583683CDD3}"/>
              </a:ext>
            </a:extLst>
          </p:cNvPr>
          <p:cNvSpPr>
            <a:spLocks noGrp="1"/>
          </p:cNvSpPr>
          <p:nvPr>
            <p:ph type="sldNum" sz="quarter" idx="12"/>
          </p:nvPr>
        </p:nvSpPr>
        <p:spPr/>
        <p:txBody>
          <a:bodyPr/>
          <a:lstStyle/>
          <a:p>
            <a:fld id="{09692364-13FC-47D4-9585-56F3A59B99F2}" type="slidenum">
              <a:rPr lang="en-US" smtClean="0"/>
              <a:pPr/>
              <a:t>22</a:t>
            </a:fld>
            <a:endParaRPr lang="en-US" dirty="0"/>
          </a:p>
        </p:txBody>
      </p:sp>
      <p:graphicFrame>
        <p:nvGraphicFramePr>
          <p:cNvPr id="2" name="Table 1">
            <a:extLst>
              <a:ext uri="{FF2B5EF4-FFF2-40B4-BE49-F238E27FC236}">
                <a16:creationId xmlns:a16="http://schemas.microsoft.com/office/drawing/2014/main" id="{B27ACFC9-5A07-B1CD-DD2A-AA4BFF64C0EC}"/>
              </a:ext>
            </a:extLst>
          </p:cNvPr>
          <p:cNvGraphicFramePr>
            <a:graphicFrameLocks noGrp="1"/>
          </p:cNvGraphicFramePr>
          <p:nvPr>
            <p:extLst>
              <p:ext uri="{D42A27DB-BD31-4B8C-83A1-F6EECF244321}">
                <p14:modId xmlns:p14="http://schemas.microsoft.com/office/powerpoint/2010/main" val="4158678735"/>
              </p:ext>
            </p:extLst>
          </p:nvPr>
        </p:nvGraphicFramePr>
        <p:xfrm>
          <a:off x="1444488" y="2660850"/>
          <a:ext cx="3608247" cy="2734947"/>
        </p:xfrm>
        <a:graphic>
          <a:graphicData uri="http://schemas.openxmlformats.org/drawingml/2006/table">
            <a:tbl>
              <a:tblPr firstRow="1" bandRow="1">
                <a:tableStyleId>{5C22544A-7EE6-4342-B048-85BDC9FD1C3A}</a:tableStyleId>
              </a:tblPr>
              <a:tblGrid>
                <a:gridCol w="3608247">
                  <a:extLst>
                    <a:ext uri="{9D8B030D-6E8A-4147-A177-3AD203B41FA5}">
                      <a16:colId xmlns:a16="http://schemas.microsoft.com/office/drawing/2014/main" val="2717778113"/>
                    </a:ext>
                  </a:extLst>
                </a:gridCol>
              </a:tblGrid>
              <a:tr h="504895">
                <a:tc>
                  <a:txBody>
                    <a:bodyPr/>
                    <a:lstStyle/>
                    <a:p>
                      <a:pPr algn="ctr"/>
                      <a:r>
                        <a:rPr lang="en-US" sz="2400" b="1" dirty="0">
                          <a:solidFill>
                            <a:schemeClr val="tx1"/>
                          </a:solidFill>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1041332">
                <a:tc>
                  <a:txBody>
                    <a:bodyPr/>
                    <a:lstStyle/>
                    <a:p>
                      <a:r>
                        <a:rPr lang="en-US" sz="2400" b="0" dirty="0">
                          <a:solidFill>
                            <a:schemeClr val="tx1"/>
                          </a:solidFill>
                        </a:rPr>
                        <a:t>Customer name  (String)</a:t>
                      </a:r>
                    </a:p>
                    <a:p>
                      <a:r>
                        <a:rPr lang="en-US" sz="2400" b="0" dirty="0">
                          <a:solidFill>
                            <a:schemeClr val="tx1"/>
                          </a:solidFill>
                        </a:rPr>
                        <a:t>Customer number (integer)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970735">
                <a:tc>
                  <a:txBody>
                    <a:bodyPr/>
                    <a:lstStyle/>
                    <a:p>
                      <a:r>
                        <a:rPr lang="en-US" sz="2400" dirty="0">
                          <a:solidFill>
                            <a:schemeClr val="tx1"/>
                          </a:solidFill>
                        </a:rPr>
                        <a:t>Primary Key</a:t>
                      </a:r>
                    </a:p>
                    <a:p>
                      <a:r>
                        <a:rPr lang="en-US" sz="2400" b="0" dirty="0">
                          <a:solidFill>
                            <a:schemeClr val="tx1"/>
                          </a:solidFill>
                        </a:rPr>
                        <a:t>Customer number </a:t>
                      </a:r>
                      <a:endParaRPr lang="en-US" sz="2400" dirty="0">
                        <a:solidFill>
                          <a:schemeClr val="tx1"/>
                        </a:solidFill>
                      </a:endParaRPr>
                    </a:p>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bl>
          </a:graphicData>
        </a:graphic>
      </p:graphicFrame>
      <p:graphicFrame>
        <p:nvGraphicFramePr>
          <p:cNvPr id="5" name="Table 4">
            <a:extLst>
              <a:ext uri="{FF2B5EF4-FFF2-40B4-BE49-F238E27FC236}">
                <a16:creationId xmlns:a16="http://schemas.microsoft.com/office/drawing/2014/main" id="{54317520-0715-9279-0614-5C2577680D3B}"/>
              </a:ext>
            </a:extLst>
          </p:cNvPr>
          <p:cNvGraphicFramePr>
            <a:graphicFrameLocks noGrp="1"/>
          </p:cNvGraphicFramePr>
          <p:nvPr>
            <p:extLst>
              <p:ext uri="{D42A27DB-BD31-4B8C-83A1-F6EECF244321}">
                <p14:modId xmlns:p14="http://schemas.microsoft.com/office/powerpoint/2010/main" val="1902802985"/>
              </p:ext>
            </p:extLst>
          </p:nvPr>
        </p:nvGraphicFramePr>
        <p:xfrm>
          <a:off x="7449208" y="2660850"/>
          <a:ext cx="3179037" cy="2708442"/>
        </p:xfrm>
        <a:graphic>
          <a:graphicData uri="http://schemas.openxmlformats.org/drawingml/2006/table">
            <a:tbl>
              <a:tblPr firstRow="1" bandRow="1">
                <a:tableStyleId>{5C22544A-7EE6-4342-B048-85BDC9FD1C3A}</a:tableStyleId>
              </a:tblPr>
              <a:tblGrid>
                <a:gridCol w="3179037">
                  <a:extLst>
                    <a:ext uri="{9D8B030D-6E8A-4147-A177-3AD203B41FA5}">
                      <a16:colId xmlns:a16="http://schemas.microsoft.com/office/drawing/2014/main" val="2717778113"/>
                    </a:ext>
                  </a:extLst>
                </a:gridCol>
              </a:tblGrid>
              <a:tr h="504895">
                <a:tc>
                  <a:txBody>
                    <a:bodyPr/>
                    <a:lstStyle/>
                    <a:p>
                      <a:pPr algn="ctr"/>
                      <a:r>
                        <a:rPr lang="en-US" sz="2400" b="1" dirty="0">
                          <a:solidFill>
                            <a:schemeClr val="tx1"/>
                          </a:solidFill>
                        </a:rPr>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1014827">
                <a:tc>
                  <a:txBody>
                    <a:bodyPr/>
                    <a:lstStyle/>
                    <a:p>
                      <a:r>
                        <a:rPr lang="en-US" sz="2400" b="0" dirty="0">
                          <a:solidFill>
                            <a:schemeClr val="tx1"/>
                          </a:solidFill>
                        </a:rPr>
                        <a:t>Product name  (String)</a:t>
                      </a:r>
                    </a:p>
                    <a:p>
                      <a:r>
                        <a:rPr lang="en-US" sz="2400" b="0" dirty="0">
                          <a:solidFill>
                            <a:schemeClr val="tx1"/>
                          </a:solidFill>
                        </a:rPr>
                        <a:t>Product price (integer)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970735">
                <a:tc>
                  <a:txBody>
                    <a:bodyPr/>
                    <a:lstStyle/>
                    <a:p>
                      <a:r>
                        <a:rPr lang="en-US" sz="2400" dirty="0">
                          <a:solidFill>
                            <a:schemeClr val="tx1"/>
                          </a:solidFill>
                        </a:rPr>
                        <a:t>Unique Key </a:t>
                      </a:r>
                    </a:p>
                    <a:p>
                      <a:r>
                        <a:rPr lang="en-US" sz="2400" dirty="0">
                          <a:solidFill>
                            <a:schemeClr val="tx1"/>
                          </a:solidFill>
                        </a:rPr>
                        <a:t>Product Name</a:t>
                      </a:r>
                    </a:p>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bl>
          </a:graphicData>
        </a:graphic>
      </p:graphicFrame>
      <p:cxnSp>
        <p:nvCxnSpPr>
          <p:cNvPr id="6" name="Straight Arrow Connector 5">
            <a:extLst>
              <a:ext uri="{FF2B5EF4-FFF2-40B4-BE49-F238E27FC236}">
                <a16:creationId xmlns:a16="http://schemas.microsoft.com/office/drawing/2014/main" id="{25BB68DE-CF0B-8AA8-8234-CC3C3F147A9A}"/>
              </a:ext>
            </a:extLst>
          </p:cNvPr>
          <p:cNvCxnSpPr>
            <a:cxnSpLocks/>
          </p:cNvCxnSpPr>
          <p:nvPr/>
        </p:nvCxnSpPr>
        <p:spPr>
          <a:xfrm>
            <a:off x="5052735" y="4180572"/>
            <a:ext cx="239647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6AD906B-2FE4-3E67-A726-844B5826D3A5}"/>
              </a:ext>
            </a:extLst>
          </p:cNvPr>
          <p:cNvSpPr txBox="1"/>
          <p:nvPr/>
        </p:nvSpPr>
        <p:spPr>
          <a:xfrm>
            <a:off x="5571055" y="3676990"/>
            <a:ext cx="1550504" cy="461665"/>
          </a:xfrm>
          <a:prstGeom prst="rect">
            <a:avLst/>
          </a:prstGeom>
          <a:noFill/>
        </p:spPr>
        <p:txBody>
          <a:bodyPr wrap="square" rtlCol="0">
            <a:spAutoFit/>
          </a:bodyPr>
          <a:lstStyle/>
          <a:p>
            <a:pPr algn="ctr"/>
            <a:r>
              <a:rPr lang="en-US" sz="2400" dirty="0"/>
              <a:t>Sale</a:t>
            </a:r>
            <a:r>
              <a:rPr lang="en-US" dirty="0"/>
              <a:t> </a:t>
            </a:r>
          </a:p>
        </p:txBody>
      </p:sp>
    </p:spTree>
    <p:extLst>
      <p:ext uri="{BB962C8B-B14F-4D97-AF65-F5344CB8AC3E}">
        <p14:creationId xmlns:p14="http://schemas.microsoft.com/office/powerpoint/2010/main" val="33657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87511-32F8-BB76-3F0B-7765D460EE92}"/>
              </a:ext>
            </a:extLst>
          </p:cNvPr>
          <p:cNvSpPr>
            <a:spLocks noGrp="1"/>
          </p:cNvSpPr>
          <p:nvPr>
            <p:ph idx="1"/>
          </p:nvPr>
        </p:nvSpPr>
        <p:spPr>
          <a:xfrm>
            <a:off x="838200" y="437322"/>
            <a:ext cx="10515600" cy="6175513"/>
          </a:xfrm>
        </p:spPr>
        <p:txBody>
          <a:bodyPr>
            <a:normAutofit fontScale="92500" lnSpcReduction="10000"/>
          </a:bodyPr>
          <a:lstStyle/>
          <a:p>
            <a:pPr marL="0" indent="0">
              <a:buNone/>
            </a:pPr>
            <a:r>
              <a:rPr lang="en-US" b="1" dirty="0"/>
              <a:t>Uses Of Data Model</a:t>
            </a:r>
          </a:p>
          <a:p>
            <a:r>
              <a:rPr lang="en-US" dirty="0"/>
              <a:t>Ensures that all </a:t>
            </a:r>
            <a:r>
              <a:rPr lang="en-US" b="1" dirty="0"/>
              <a:t>data objects </a:t>
            </a:r>
            <a:r>
              <a:rPr lang="en-US" dirty="0"/>
              <a:t>required by the </a:t>
            </a:r>
            <a:r>
              <a:rPr lang="en-US" b="1" dirty="0"/>
              <a:t>database</a:t>
            </a:r>
            <a:r>
              <a:rPr lang="en-US" dirty="0"/>
              <a:t> are </a:t>
            </a:r>
            <a:r>
              <a:rPr lang="en-US" b="1" dirty="0"/>
              <a:t>accurately</a:t>
            </a:r>
            <a:r>
              <a:rPr lang="en-US" dirty="0"/>
              <a:t> </a:t>
            </a:r>
            <a:r>
              <a:rPr lang="en-US" b="1" dirty="0"/>
              <a:t>represented</a:t>
            </a:r>
            <a:r>
              <a:rPr lang="en-US" dirty="0"/>
              <a:t>. </a:t>
            </a:r>
          </a:p>
          <a:p>
            <a:pPr lvl="1"/>
            <a:r>
              <a:rPr lang="en-US" dirty="0"/>
              <a:t>Omission of data will lead to creation of faulty reports and produce incorrect results.</a:t>
            </a:r>
          </a:p>
          <a:p>
            <a:r>
              <a:rPr lang="en-US" dirty="0"/>
              <a:t>helps design the database at the </a:t>
            </a:r>
            <a:r>
              <a:rPr lang="en-US" b="1" dirty="0"/>
              <a:t>conceptual</a:t>
            </a:r>
            <a:r>
              <a:rPr lang="en-US" dirty="0"/>
              <a:t>, </a:t>
            </a:r>
            <a:r>
              <a:rPr lang="en-US" b="1" dirty="0"/>
              <a:t>physical</a:t>
            </a:r>
            <a:r>
              <a:rPr lang="en-US" dirty="0"/>
              <a:t> and </a:t>
            </a:r>
            <a:r>
              <a:rPr lang="en-US" b="1" dirty="0"/>
              <a:t>logical levels</a:t>
            </a:r>
            <a:r>
              <a:rPr lang="en-US" dirty="0"/>
              <a:t>.</a:t>
            </a:r>
          </a:p>
          <a:p>
            <a:r>
              <a:rPr lang="en-US" dirty="0"/>
              <a:t>helps to define the </a:t>
            </a:r>
            <a:r>
              <a:rPr lang="en-US" b="1" dirty="0"/>
              <a:t>relational tables</a:t>
            </a:r>
            <a:r>
              <a:rPr lang="en-US" dirty="0"/>
              <a:t>, </a:t>
            </a:r>
            <a:r>
              <a:rPr lang="en-US" b="1" dirty="0"/>
              <a:t>primary</a:t>
            </a:r>
            <a:r>
              <a:rPr lang="en-US" dirty="0"/>
              <a:t> and </a:t>
            </a:r>
            <a:r>
              <a:rPr lang="en-US" b="1" dirty="0"/>
              <a:t>foreign keys </a:t>
            </a:r>
            <a:r>
              <a:rPr lang="en-US" dirty="0"/>
              <a:t>and stored procedures.</a:t>
            </a:r>
          </a:p>
          <a:p>
            <a:r>
              <a:rPr lang="en-US" dirty="0"/>
              <a:t>It provides a clear picture of the </a:t>
            </a:r>
            <a:r>
              <a:rPr lang="en-US" b="1" dirty="0"/>
              <a:t>base data </a:t>
            </a:r>
            <a:r>
              <a:rPr lang="en-US" dirty="0"/>
              <a:t>and can be used by database </a:t>
            </a:r>
            <a:r>
              <a:rPr lang="en-US" b="1" dirty="0"/>
              <a:t>developers</a:t>
            </a:r>
            <a:r>
              <a:rPr lang="en-US" dirty="0"/>
              <a:t> to create a </a:t>
            </a:r>
            <a:r>
              <a:rPr lang="en-US" b="1" dirty="0"/>
              <a:t>physical database</a:t>
            </a:r>
            <a:r>
              <a:rPr lang="en-US" dirty="0"/>
              <a:t>.</a:t>
            </a:r>
          </a:p>
          <a:p>
            <a:r>
              <a:rPr lang="en-US" dirty="0"/>
              <a:t>It is also helpful to </a:t>
            </a:r>
            <a:r>
              <a:rPr lang="en-US" b="1" dirty="0"/>
              <a:t>identify missing </a:t>
            </a:r>
            <a:r>
              <a:rPr lang="en-US" dirty="0"/>
              <a:t>and </a:t>
            </a:r>
            <a:r>
              <a:rPr lang="en-US" b="1" dirty="0"/>
              <a:t>redundant</a:t>
            </a:r>
            <a:r>
              <a:rPr lang="en-US" dirty="0"/>
              <a:t> data.</a:t>
            </a:r>
          </a:p>
          <a:p>
            <a:r>
              <a:rPr lang="en-US" dirty="0"/>
              <a:t>Though the initial creation of data model is labor and time consuming, in the long run, it makes your IT infrastructure upgrade and maintenance cheaper and faster. </a:t>
            </a:r>
          </a:p>
        </p:txBody>
      </p:sp>
      <p:sp>
        <p:nvSpPr>
          <p:cNvPr id="4" name="Slide Number Placeholder 3">
            <a:extLst>
              <a:ext uri="{FF2B5EF4-FFF2-40B4-BE49-F238E27FC236}">
                <a16:creationId xmlns:a16="http://schemas.microsoft.com/office/drawing/2014/main" id="{5744219E-5F63-CE75-11A3-E5584AA673EA}"/>
              </a:ext>
            </a:extLst>
          </p:cNvPr>
          <p:cNvSpPr>
            <a:spLocks noGrp="1"/>
          </p:cNvSpPr>
          <p:nvPr>
            <p:ph type="sldNum" sz="quarter" idx="12"/>
          </p:nvPr>
        </p:nvSpPr>
        <p:spPr/>
        <p:txBody>
          <a:bodyPr/>
          <a:lstStyle/>
          <a:p>
            <a:fld id="{09692364-13FC-47D4-9585-56F3A59B99F2}" type="slidenum">
              <a:rPr lang="en-US" smtClean="0"/>
              <a:pPr/>
              <a:t>23</a:t>
            </a:fld>
            <a:endParaRPr lang="en-US" dirty="0"/>
          </a:p>
        </p:txBody>
      </p:sp>
    </p:spTree>
    <p:extLst>
      <p:ext uri="{BB962C8B-B14F-4D97-AF65-F5344CB8AC3E}">
        <p14:creationId xmlns:p14="http://schemas.microsoft.com/office/powerpoint/2010/main" val="1533450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87511-32F8-BB76-3F0B-7765D460EE92}"/>
              </a:ext>
            </a:extLst>
          </p:cNvPr>
          <p:cNvSpPr>
            <a:spLocks noGrp="1"/>
          </p:cNvSpPr>
          <p:nvPr>
            <p:ph idx="1"/>
          </p:nvPr>
        </p:nvSpPr>
        <p:spPr>
          <a:xfrm>
            <a:off x="838200" y="437322"/>
            <a:ext cx="10515600" cy="6175513"/>
          </a:xfrm>
        </p:spPr>
        <p:txBody>
          <a:bodyPr>
            <a:normAutofit/>
          </a:bodyPr>
          <a:lstStyle/>
          <a:p>
            <a:r>
              <a:rPr lang="en-US" dirty="0"/>
              <a:t>Helps business to </a:t>
            </a:r>
            <a:r>
              <a:rPr lang="en-US" b="1" dirty="0"/>
              <a:t>communicate</a:t>
            </a:r>
            <a:r>
              <a:rPr lang="en-US" dirty="0"/>
              <a:t> the within and across organizations.</a:t>
            </a:r>
          </a:p>
          <a:p>
            <a:r>
              <a:rPr lang="en-US" dirty="0"/>
              <a:t>Help to recognize correct sources of data to populate the model</a:t>
            </a:r>
          </a:p>
          <a:p>
            <a:pPr marL="0" indent="0">
              <a:buNone/>
            </a:pPr>
            <a:r>
              <a:rPr lang="en-US" b="1" dirty="0"/>
              <a:t>Disadvantages of Data model</a:t>
            </a:r>
          </a:p>
          <a:p>
            <a:r>
              <a:rPr lang="en-US" dirty="0"/>
              <a:t>To develop Data model one should know </a:t>
            </a:r>
            <a:r>
              <a:rPr lang="en-US" b="1" dirty="0"/>
              <a:t>physical data stored</a:t>
            </a:r>
            <a:r>
              <a:rPr lang="en-US" dirty="0"/>
              <a:t> </a:t>
            </a:r>
            <a:r>
              <a:rPr lang="en-US" b="1" dirty="0"/>
              <a:t>characteristics</a:t>
            </a:r>
            <a:r>
              <a:rPr lang="en-US" dirty="0"/>
              <a:t>.</a:t>
            </a:r>
          </a:p>
          <a:p>
            <a:r>
              <a:rPr lang="en-US" dirty="0"/>
              <a:t>Even </a:t>
            </a:r>
            <a:r>
              <a:rPr lang="en-US" b="1" dirty="0"/>
              <a:t>smaller changes </a:t>
            </a:r>
            <a:r>
              <a:rPr lang="en-US" dirty="0"/>
              <a:t>made in structure require </a:t>
            </a:r>
            <a:r>
              <a:rPr lang="en-US" b="1" dirty="0"/>
              <a:t>modification</a:t>
            </a:r>
            <a:r>
              <a:rPr lang="en-US" dirty="0"/>
              <a:t> in the entire application. </a:t>
            </a:r>
          </a:p>
        </p:txBody>
      </p:sp>
      <p:sp>
        <p:nvSpPr>
          <p:cNvPr id="4" name="Slide Number Placeholder 3">
            <a:extLst>
              <a:ext uri="{FF2B5EF4-FFF2-40B4-BE49-F238E27FC236}">
                <a16:creationId xmlns:a16="http://schemas.microsoft.com/office/drawing/2014/main" id="{5744219E-5F63-CE75-11A3-E5584AA673EA}"/>
              </a:ext>
            </a:extLst>
          </p:cNvPr>
          <p:cNvSpPr>
            <a:spLocks noGrp="1"/>
          </p:cNvSpPr>
          <p:nvPr>
            <p:ph type="sldNum" sz="quarter" idx="12"/>
          </p:nvPr>
        </p:nvSpPr>
        <p:spPr/>
        <p:txBody>
          <a:bodyPr/>
          <a:lstStyle/>
          <a:p>
            <a:fld id="{09692364-13FC-47D4-9585-56F3A59B99F2}" type="slidenum">
              <a:rPr lang="en-US" smtClean="0"/>
              <a:pPr/>
              <a:t>24</a:t>
            </a:fld>
            <a:endParaRPr lang="en-US" dirty="0"/>
          </a:p>
        </p:txBody>
      </p:sp>
    </p:spTree>
    <p:extLst>
      <p:ext uri="{BB962C8B-B14F-4D97-AF65-F5344CB8AC3E}">
        <p14:creationId xmlns:p14="http://schemas.microsoft.com/office/powerpoint/2010/main" val="1006707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3788-C7AA-7BC7-ED80-236733A68C5B}"/>
              </a:ext>
            </a:extLst>
          </p:cNvPr>
          <p:cNvSpPr>
            <a:spLocks noGrp="1"/>
          </p:cNvSpPr>
          <p:nvPr>
            <p:ph type="title"/>
          </p:nvPr>
        </p:nvSpPr>
        <p:spPr>
          <a:xfrm>
            <a:off x="838200" y="117788"/>
            <a:ext cx="11353800" cy="1325563"/>
          </a:xfrm>
        </p:spPr>
        <p:txBody>
          <a:bodyPr>
            <a:normAutofit/>
          </a:bodyPr>
          <a:lstStyle/>
          <a:p>
            <a:r>
              <a:rPr lang="en-US" dirty="0"/>
              <a:t>Relational Database Model</a:t>
            </a:r>
          </a:p>
        </p:txBody>
      </p:sp>
      <p:sp>
        <p:nvSpPr>
          <p:cNvPr id="3" name="Content Placeholder 2">
            <a:extLst>
              <a:ext uri="{FF2B5EF4-FFF2-40B4-BE49-F238E27FC236}">
                <a16:creationId xmlns:a16="http://schemas.microsoft.com/office/drawing/2014/main" id="{40874B1C-6212-8236-3828-5508EBD92F99}"/>
              </a:ext>
            </a:extLst>
          </p:cNvPr>
          <p:cNvSpPr>
            <a:spLocks noGrp="1"/>
          </p:cNvSpPr>
          <p:nvPr>
            <p:ph idx="1"/>
          </p:nvPr>
        </p:nvSpPr>
        <p:spPr>
          <a:xfrm>
            <a:off x="838200" y="1545465"/>
            <a:ext cx="10515600" cy="4810885"/>
          </a:xfrm>
        </p:spPr>
        <p:txBody>
          <a:bodyPr>
            <a:normAutofit/>
          </a:bodyPr>
          <a:lstStyle/>
          <a:p>
            <a:r>
              <a:rPr lang="en-US" dirty="0"/>
              <a:t>represents </a:t>
            </a:r>
            <a:r>
              <a:rPr lang="en-US" b="1" dirty="0"/>
              <a:t>data</a:t>
            </a:r>
            <a:r>
              <a:rPr lang="en-US" dirty="0"/>
              <a:t> in the form of </a:t>
            </a:r>
            <a:r>
              <a:rPr lang="en-US" b="1" dirty="0"/>
              <a:t>related tables</a:t>
            </a:r>
            <a:r>
              <a:rPr lang="en-US" dirty="0"/>
              <a:t>, or </a:t>
            </a:r>
            <a:r>
              <a:rPr lang="en-US" b="1" dirty="0"/>
              <a:t>relations</a:t>
            </a:r>
            <a:r>
              <a:rPr lang="en-US" dirty="0"/>
              <a:t> </a:t>
            </a:r>
          </a:p>
          <a:p>
            <a:r>
              <a:rPr lang="en-US" dirty="0"/>
              <a:t>A </a:t>
            </a:r>
            <a:r>
              <a:rPr lang="en-US" b="1" dirty="0"/>
              <a:t>table/relation</a:t>
            </a:r>
            <a:r>
              <a:rPr lang="en-US" dirty="0"/>
              <a:t> is a </a:t>
            </a:r>
            <a:r>
              <a:rPr lang="en-US" b="1" dirty="0"/>
              <a:t>named</a:t>
            </a:r>
            <a:r>
              <a:rPr lang="en-US" dirty="0"/>
              <a:t>, </a:t>
            </a:r>
            <a:r>
              <a:rPr lang="en-US" b="1" dirty="0"/>
              <a:t>two-dimensional table </a:t>
            </a:r>
            <a:r>
              <a:rPr lang="en-US" dirty="0"/>
              <a:t>of data. (where data is stored)</a:t>
            </a:r>
          </a:p>
          <a:p>
            <a:r>
              <a:rPr lang="en-US" dirty="0"/>
              <a:t>Each </a:t>
            </a:r>
            <a:r>
              <a:rPr lang="en-US" b="1" dirty="0"/>
              <a:t>table</a:t>
            </a:r>
            <a:r>
              <a:rPr lang="en-US" dirty="0"/>
              <a:t> consists of a set of </a:t>
            </a:r>
          </a:p>
          <a:p>
            <a:pPr lvl="1"/>
            <a:r>
              <a:rPr lang="en-US" sz="2800" b="1" dirty="0"/>
              <a:t>named</a:t>
            </a:r>
            <a:r>
              <a:rPr lang="en-US" sz="2800" dirty="0"/>
              <a:t> </a:t>
            </a:r>
            <a:r>
              <a:rPr lang="en-US" sz="2800" b="1" dirty="0"/>
              <a:t>columns</a:t>
            </a:r>
            <a:r>
              <a:rPr lang="en-US" sz="2800" dirty="0"/>
              <a:t> and </a:t>
            </a:r>
          </a:p>
          <a:p>
            <a:pPr lvl="1"/>
            <a:r>
              <a:rPr lang="en-US" sz="2800" dirty="0"/>
              <a:t>an arbitrary number of </a:t>
            </a:r>
            <a:r>
              <a:rPr lang="en-US" sz="2800" b="1" dirty="0"/>
              <a:t>unnamed rows</a:t>
            </a:r>
            <a:r>
              <a:rPr lang="en-US" sz="2800" dirty="0"/>
              <a:t>. </a:t>
            </a:r>
          </a:p>
          <a:p>
            <a:r>
              <a:rPr lang="en-US" dirty="0"/>
              <a:t>Column - represents </a:t>
            </a:r>
            <a:r>
              <a:rPr lang="en-US" b="1" dirty="0"/>
              <a:t>attribute</a:t>
            </a:r>
            <a:r>
              <a:rPr lang="en-US" dirty="0"/>
              <a:t> </a:t>
            </a:r>
          </a:p>
          <a:p>
            <a:r>
              <a:rPr lang="en-US" dirty="0"/>
              <a:t>Row – represents </a:t>
            </a:r>
            <a:r>
              <a:rPr lang="en-US" b="1" dirty="0"/>
              <a:t>data record </a:t>
            </a:r>
            <a:r>
              <a:rPr lang="en-US" dirty="0"/>
              <a:t>that contains data values for an entity.</a:t>
            </a:r>
          </a:p>
        </p:txBody>
      </p:sp>
      <p:sp>
        <p:nvSpPr>
          <p:cNvPr id="4" name="Slide Number Placeholder 3">
            <a:extLst>
              <a:ext uri="{FF2B5EF4-FFF2-40B4-BE49-F238E27FC236}">
                <a16:creationId xmlns:a16="http://schemas.microsoft.com/office/drawing/2014/main" id="{B891267B-0943-19B8-19CF-0A2CA6A694ED}"/>
              </a:ext>
            </a:extLst>
          </p:cNvPr>
          <p:cNvSpPr>
            <a:spLocks noGrp="1"/>
          </p:cNvSpPr>
          <p:nvPr>
            <p:ph type="sldNum" sz="quarter" idx="12"/>
          </p:nvPr>
        </p:nvSpPr>
        <p:spPr/>
        <p:txBody>
          <a:bodyPr/>
          <a:lstStyle/>
          <a:p>
            <a:fld id="{09692364-13FC-47D4-9585-56F3A59B99F2}" type="slidenum">
              <a:rPr lang="en-US" smtClean="0"/>
              <a:pPr/>
              <a:t>25</a:t>
            </a:fld>
            <a:endParaRPr lang="en-US" dirty="0"/>
          </a:p>
        </p:txBody>
      </p:sp>
    </p:spTree>
    <p:extLst>
      <p:ext uri="{BB962C8B-B14F-4D97-AF65-F5344CB8AC3E}">
        <p14:creationId xmlns:p14="http://schemas.microsoft.com/office/powerpoint/2010/main" val="3983368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813CFF-5F09-BC34-9CCD-0B3C3BC3FFD3}"/>
              </a:ext>
            </a:extLst>
          </p:cNvPr>
          <p:cNvSpPr>
            <a:spLocks noGrp="1"/>
          </p:cNvSpPr>
          <p:nvPr>
            <p:ph type="sldNum" sz="quarter" idx="12"/>
          </p:nvPr>
        </p:nvSpPr>
        <p:spPr/>
        <p:txBody>
          <a:bodyPr/>
          <a:lstStyle/>
          <a:p>
            <a:fld id="{09692364-13FC-47D4-9585-56F3A59B99F2}" type="slidenum">
              <a:rPr lang="en-US" smtClean="0"/>
              <a:pPr/>
              <a:t>26</a:t>
            </a:fld>
            <a:endParaRPr lang="en-US" dirty="0"/>
          </a:p>
        </p:txBody>
      </p:sp>
      <p:graphicFrame>
        <p:nvGraphicFramePr>
          <p:cNvPr id="5" name="Table 4">
            <a:extLst>
              <a:ext uri="{FF2B5EF4-FFF2-40B4-BE49-F238E27FC236}">
                <a16:creationId xmlns:a16="http://schemas.microsoft.com/office/drawing/2014/main" id="{637337F2-09A0-92FF-803A-80A0ADDF424B}"/>
              </a:ext>
            </a:extLst>
          </p:cNvPr>
          <p:cNvGraphicFramePr>
            <a:graphicFrameLocks noGrp="1"/>
          </p:cNvGraphicFramePr>
          <p:nvPr>
            <p:extLst>
              <p:ext uri="{D42A27DB-BD31-4B8C-83A1-F6EECF244321}">
                <p14:modId xmlns:p14="http://schemas.microsoft.com/office/powerpoint/2010/main" val="2396182207"/>
              </p:ext>
            </p:extLst>
          </p:nvPr>
        </p:nvGraphicFramePr>
        <p:xfrm>
          <a:off x="1453992" y="1798666"/>
          <a:ext cx="7713407" cy="3628240"/>
        </p:xfrm>
        <a:graphic>
          <a:graphicData uri="http://schemas.openxmlformats.org/drawingml/2006/table">
            <a:tbl>
              <a:tblPr firstRow="1" bandRow="1">
                <a:tableStyleId>{5C22544A-7EE6-4342-B048-85BDC9FD1C3A}</a:tableStyleId>
              </a:tblPr>
              <a:tblGrid>
                <a:gridCol w="1219521">
                  <a:extLst>
                    <a:ext uri="{9D8B030D-6E8A-4147-A177-3AD203B41FA5}">
                      <a16:colId xmlns:a16="http://schemas.microsoft.com/office/drawing/2014/main" val="2717778113"/>
                    </a:ext>
                  </a:extLst>
                </a:gridCol>
                <a:gridCol w="2358887">
                  <a:extLst>
                    <a:ext uri="{9D8B030D-6E8A-4147-A177-3AD203B41FA5}">
                      <a16:colId xmlns:a16="http://schemas.microsoft.com/office/drawing/2014/main" val="1028220674"/>
                    </a:ext>
                  </a:extLst>
                </a:gridCol>
                <a:gridCol w="2054087">
                  <a:extLst>
                    <a:ext uri="{9D8B030D-6E8A-4147-A177-3AD203B41FA5}">
                      <a16:colId xmlns:a16="http://schemas.microsoft.com/office/drawing/2014/main" val="2514109360"/>
                    </a:ext>
                  </a:extLst>
                </a:gridCol>
                <a:gridCol w="2080912">
                  <a:extLst>
                    <a:ext uri="{9D8B030D-6E8A-4147-A177-3AD203B41FA5}">
                      <a16:colId xmlns:a16="http://schemas.microsoft.com/office/drawing/2014/main" val="3168382498"/>
                    </a:ext>
                  </a:extLst>
                </a:gridCol>
              </a:tblGrid>
              <a:tr h="725648">
                <a:tc>
                  <a:txBody>
                    <a:bodyPr/>
                    <a:lstStyle/>
                    <a:p>
                      <a:pPr algn="ctr"/>
                      <a:r>
                        <a:rPr lang="en-US" sz="2400" b="1"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Name</a:t>
                      </a:r>
                      <a:r>
                        <a:rPr lang="en-US" sz="24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Address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Class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725648">
                <a:tc>
                  <a:txBody>
                    <a:bodyPr/>
                    <a:lstStyle/>
                    <a:p>
                      <a:pPr algn="ctr"/>
                      <a:r>
                        <a:rPr lang="en-US" sz="2400" dirty="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Ram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Ktm</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725648">
                <a:tc>
                  <a:txBody>
                    <a:bodyPr/>
                    <a:lstStyle/>
                    <a:p>
                      <a:pPr algn="ctr"/>
                      <a:r>
                        <a:rPr lang="en-US" sz="240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Sam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Bkt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Sita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Pkr</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4998076"/>
                  </a:ext>
                </a:extLst>
              </a:tr>
              <a:tr h="725648">
                <a:tc>
                  <a:txBody>
                    <a:bodyPr/>
                    <a:lstStyle/>
                    <a:p>
                      <a:pPr algn="ctr"/>
                      <a:r>
                        <a:rPr lang="en-US" sz="2400" dirty="0">
                          <a:solidFill>
                            <a:schemeClr val="tx1"/>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Gita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Ktm</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6518066"/>
                  </a:ext>
                </a:extLst>
              </a:tr>
            </a:tbl>
          </a:graphicData>
        </a:graphic>
      </p:graphicFrame>
      <p:sp>
        <p:nvSpPr>
          <p:cNvPr id="6" name="TextBox 5">
            <a:extLst>
              <a:ext uri="{FF2B5EF4-FFF2-40B4-BE49-F238E27FC236}">
                <a16:creationId xmlns:a16="http://schemas.microsoft.com/office/drawing/2014/main" id="{A6444A74-686B-8445-9AF1-ED9986BBEFCD}"/>
              </a:ext>
            </a:extLst>
          </p:cNvPr>
          <p:cNvSpPr txBox="1"/>
          <p:nvPr/>
        </p:nvSpPr>
        <p:spPr>
          <a:xfrm>
            <a:off x="4303644" y="849222"/>
            <a:ext cx="1404730" cy="523220"/>
          </a:xfrm>
          <a:prstGeom prst="rect">
            <a:avLst/>
          </a:prstGeom>
          <a:noFill/>
        </p:spPr>
        <p:txBody>
          <a:bodyPr wrap="square" rtlCol="0">
            <a:spAutoFit/>
          </a:bodyPr>
          <a:lstStyle/>
          <a:p>
            <a:r>
              <a:rPr lang="en-US" sz="2800" dirty="0"/>
              <a:t>Student </a:t>
            </a:r>
            <a:endParaRPr lang="en-US" sz="2000" dirty="0"/>
          </a:p>
        </p:txBody>
      </p:sp>
      <p:sp>
        <p:nvSpPr>
          <p:cNvPr id="8" name="TextBox 7">
            <a:extLst>
              <a:ext uri="{FF2B5EF4-FFF2-40B4-BE49-F238E27FC236}">
                <a16:creationId xmlns:a16="http://schemas.microsoft.com/office/drawing/2014/main" id="{2C92E8A7-8010-4473-136B-E2AEDC301822}"/>
              </a:ext>
            </a:extLst>
          </p:cNvPr>
          <p:cNvSpPr txBox="1"/>
          <p:nvPr/>
        </p:nvSpPr>
        <p:spPr>
          <a:xfrm rot="16200000">
            <a:off x="-393527" y="3167390"/>
            <a:ext cx="2588659" cy="523220"/>
          </a:xfrm>
          <a:prstGeom prst="rect">
            <a:avLst/>
          </a:prstGeom>
          <a:noFill/>
        </p:spPr>
        <p:txBody>
          <a:bodyPr wrap="square" rtlCol="0">
            <a:spAutoFit/>
          </a:bodyPr>
          <a:lstStyle/>
          <a:p>
            <a:r>
              <a:rPr lang="en-US" sz="2800" dirty="0"/>
              <a:t>Table (Relation) </a:t>
            </a:r>
            <a:endParaRPr lang="en-US" sz="2000" dirty="0"/>
          </a:p>
        </p:txBody>
      </p:sp>
      <p:sp>
        <p:nvSpPr>
          <p:cNvPr id="9" name="TextBox 8">
            <a:extLst>
              <a:ext uri="{FF2B5EF4-FFF2-40B4-BE49-F238E27FC236}">
                <a16:creationId xmlns:a16="http://schemas.microsoft.com/office/drawing/2014/main" id="{C926194F-FD5C-7EC8-EA0D-0CADBC64068A}"/>
              </a:ext>
            </a:extLst>
          </p:cNvPr>
          <p:cNvSpPr txBox="1"/>
          <p:nvPr/>
        </p:nvSpPr>
        <p:spPr>
          <a:xfrm>
            <a:off x="9982200" y="895389"/>
            <a:ext cx="1918252" cy="954107"/>
          </a:xfrm>
          <a:prstGeom prst="rect">
            <a:avLst/>
          </a:prstGeom>
          <a:noFill/>
        </p:spPr>
        <p:txBody>
          <a:bodyPr wrap="square" rtlCol="0">
            <a:spAutoFit/>
          </a:bodyPr>
          <a:lstStyle/>
          <a:p>
            <a:r>
              <a:rPr lang="en-US" sz="2800" dirty="0"/>
              <a:t>Attributes </a:t>
            </a:r>
          </a:p>
          <a:p>
            <a:r>
              <a:rPr lang="en-US" sz="2800" dirty="0"/>
              <a:t>(Columns) </a:t>
            </a:r>
            <a:endParaRPr lang="en-US" sz="2000" dirty="0"/>
          </a:p>
        </p:txBody>
      </p:sp>
      <p:sp>
        <p:nvSpPr>
          <p:cNvPr id="10" name="TextBox 9">
            <a:extLst>
              <a:ext uri="{FF2B5EF4-FFF2-40B4-BE49-F238E27FC236}">
                <a16:creationId xmlns:a16="http://schemas.microsoft.com/office/drawing/2014/main" id="{408F3856-0E6C-1164-1BE5-920729B2AD79}"/>
              </a:ext>
            </a:extLst>
          </p:cNvPr>
          <p:cNvSpPr txBox="1"/>
          <p:nvPr/>
        </p:nvSpPr>
        <p:spPr>
          <a:xfrm>
            <a:off x="10174356" y="2709337"/>
            <a:ext cx="1918252" cy="954107"/>
          </a:xfrm>
          <a:prstGeom prst="rect">
            <a:avLst/>
          </a:prstGeom>
          <a:noFill/>
        </p:spPr>
        <p:txBody>
          <a:bodyPr wrap="square" rtlCol="0">
            <a:spAutoFit/>
          </a:bodyPr>
          <a:lstStyle/>
          <a:p>
            <a:r>
              <a:rPr lang="en-US" sz="2800" dirty="0"/>
              <a:t>Records</a:t>
            </a:r>
          </a:p>
          <a:p>
            <a:r>
              <a:rPr lang="en-US" sz="2800" dirty="0"/>
              <a:t>(Rows) </a:t>
            </a:r>
            <a:endParaRPr lang="en-US" sz="2000" dirty="0"/>
          </a:p>
        </p:txBody>
      </p:sp>
      <p:cxnSp>
        <p:nvCxnSpPr>
          <p:cNvPr id="14" name="Straight Arrow Connector 13">
            <a:extLst>
              <a:ext uri="{FF2B5EF4-FFF2-40B4-BE49-F238E27FC236}">
                <a16:creationId xmlns:a16="http://schemas.microsoft.com/office/drawing/2014/main" id="{B79A3498-9445-3F25-941B-96D49AF37E5B}"/>
              </a:ext>
            </a:extLst>
          </p:cNvPr>
          <p:cNvCxnSpPr/>
          <p:nvPr/>
        </p:nvCxnSpPr>
        <p:spPr>
          <a:xfrm flipH="1">
            <a:off x="8017565" y="1110832"/>
            <a:ext cx="1683026" cy="687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676C6C4-CD6E-3406-E09E-16233C875C4C}"/>
              </a:ext>
            </a:extLst>
          </p:cNvPr>
          <p:cNvCxnSpPr/>
          <p:nvPr/>
        </p:nvCxnSpPr>
        <p:spPr>
          <a:xfrm flipH="1">
            <a:off x="5936974" y="1110832"/>
            <a:ext cx="3816626" cy="687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7FA9F51-EE3F-1BEA-A18E-2B6118A8596C}"/>
              </a:ext>
            </a:extLst>
          </p:cNvPr>
          <p:cNvCxnSpPr>
            <a:cxnSpLocks/>
            <a:stCxn id="10" idx="1"/>
          </p:cNvCxnSpPr>
          <p:nvPr/>
        </p:nvCxnSpPr>
        <p:spPr>
          <a:xfrm flipH="1" flipV="1">
            <a:off x="9167399" y="2862470"/>
            <a:ext cx="1006957" cy="323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4C79708-6314-F7B7-51C4-B7FB676323AC}"/>
              </a:ext>
            </a:extLst>
          </p:cNvPr>
          <p:cNvCxnSpPr>
            <a:stCxn id="10" idx="1"/>
            <a:endCxn id="5" idx="3"/>
          </p:cNvCxnSpPr>
          <p:nvPr/>
        </p:nvCxnSpPr>
        <p:spPr>
          <a:xfrm flipH="1">
            <a:off x="9167399" y="3186391"/>
            <a:ext cx="1006957" cy="426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391FBBB-703E-3149-427D-AC4DD88B46CA}"/>
              </a:ext>
            </a:extLst>
          </p:cNvPr>
          <p:cNvCxnSpPr>
            <a:stCxn id="10" idx="1"/>
          </p:cNvCxnSpPr>
          <p:nvPr/>
        </p:nvCxnSpPr>
        <p:spPr>
          <a:xfrm flipH="1">
            <a:off x="9167399" y="3186391"/>
            <a:ext cx="1006957" cy="1164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8112341-7AE6-8CF8-6E20-B461D7628812}"/>
              </a:ext>
            </a:extLst>
          </p:cNvPr>
          <p:cNvCxnSpPr/>
          <p:nvPr/>
        </p:nvCxnSpPr>
        <p:spPr>
          <a:xfrm flipH="1">
            <a:off x="9167399" y="3294198"/>
            <a:ext cx="1103036" cy="176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E95B566A-6F52-FEA7-D5DD-D2A11D5DE7BE}"/>
              </a:ext>
            </a:extLst>
          </p:cNvPr>
          <p:cNvCxnSpPr>
            <a:cxnSpLocks/>
          </p:cNvCxnSpPr>
          <p:nvPr/>
        </p:nvCxnSpPr>
        <p:spPr>
          <a:xfrm flipH="1">
            <a:off x="3949148" y="1110832"/>
            <a:ext cx="5751443" cy="687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5C6EC2B-8EEA-E4D4-50FB-702F7E02DA67}"/>
              </a:ext>
            </a:extLst>
          </p:cNvPr>
          <p:cNvSpPr txBox="1"/>
          <p:nvPr/>
        </p:nvSpPr>
        <p:spPr>
          <a:xfrm>
            <a:off x="2059814" y="6008778"/>
            <a:ext cx="3489068" cy="523220"/>
          </a:xfrm>
          <a:prstGeom prst="rect">
            <a:avLst/>
          </a:prstGeom>
          <a:noFill/>
        </p:spPr>
        <p:txBody>
          <a:bodyPr wrap="square" rtlCol="0">
            <a:spAutoFit/>
          </a:bodyPr>
          <a:lstStyle/>
          <a:p>
            <a:r>
              <a:rPr lang="en-US" sz="2800" dirty="0"/>
              <a:t>Primary Key Attribute </a:t>
            </a:r>
            <a:endParaRPr lang="en-US" sz="2000" dirty="0"/>
          </a:p>
        </p:txBody>
      </p:sp>
      <p:cxnSp>
        <p:nvCxnSpPr>
          <p:cNvPr id="34" name="Straight Arrow Connector 33">
            <a:extLst>
              <a:ext uri="{FF2B5EF4-FFF2-40B4-BE49-F238E27FC236}">
                <a16:creationId xmlns:a16="http://schemas.microsoft.com/office/drawing/2014/main" id="{25D30A33-DA9B-8F00-39E9-419A621EA12E}"/>
              </a:ext>
            </a:extLst>
          </p:cNvPr>
          <p:cNvCxnSpPr>
            <a:cxnSpLocks/>
            <a:endCxn id="30" idx="0"/>
          </p:cNvCxnSpPr>
          <p:nvPr/>
        </p:nvCxnSpPr>
        <p:spPr>
          <a:xfrm>
            <a:off x="2059814" y="5426906"/>
            <a:ext cx="1744534" cy="581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1006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C6F315-82E8-9EEC-97FC-71858BBAF5A3}"/>
              </a:ext>
            </a:extLst>
          </p:cNvPr>
          <p:cNvSpPr>
            <a:spLocks noGrp="1"/>
          </p:cNvSpPr>
          <p:nvPr>
            <p:ph type="sldNum" sz="quarter" idx="12"/>
          </p:nvPr>
        </p:nvSpPr>
        <p:spPr/>
        <p:txBody>
          <a:bodyPr/>
          <a:lstStyle/>
          <a:p>
            <a:fld id="{09692364-13FC-47D4-9585-56F3A59B99F2}" type="slidenum">
              <a:rPr lang="en-US" smtClean="0"/>
              <a:pPr/>
              <a:t>27</a:t>
            </a:fld>
            <a:endParaRPr lang="en-US" dirty="0"/>
          </a:p>
        </p:txBody>
      </p:sp>
      <p:sp>
        <p:nvSpPr>
          <p:cNvPr id="5" name="Content Placeholder 4">
            <a:extLst>
              <a:ext uri="{FF2B5EF4-FFF2-40B4-BE49-F238E27FC236}">
                <a16:creationId xmlns:a16="http://schemas.microsoft.com/office/drawing/2014/main" id="{F3B3C8E7-4E8C-C9E9-D45F-7F17F4F86459}"/>
              </a:ext>
            </a:extLst>
          </p:cNvPr>
          <p:cNvSpPr>
            <a:spLocks noGrp="1"/>
          </p:cNvSpPr>
          <p:nvPr>
            <p:ph idx="1"/>
          </p:nvPr>
        </p:nvSpPr>
        <p:spPr>
          <a:xfrm>
            <a:off x="838200" y="675861"/>
            <a:ext cx="10515600" cy="5552617"/>
          </a:xfrm>
        </p:spPr>
        <p:txBody>
          <a:bodyPr>
            <a:normAutofit/>
          </a:bodyPr>
          <a:lstStyle/>
          <a:p>
            <a:pPr marL="0" indent="0">
              <a:buNone/>
            </a:pPr>
            <a:r>
              <a:rPr lang="en-US" dirty="0"/>
              <a:t>Relations have several properties that distinguish them from non-relational tables:</a:t>
            </a:r>
          </a:p>
          <a:p>
            <a:r>
              <a:rPr lang="en-US" dirty="0"/>
              <a:t>Entries in </a:t>
            </a:r>
            <a:r>
              <a:rPr lang="en-US" b="1" dirty="0"/>
              <a:t>cells</a:t>
            </a:r>
            <a:r>
              <a:rPr lang="en-US" dirty="0"/>
              <a:t> are </a:t>
            </a:r>
            <a:r>
              <a:rPr lang="en-US" b="1" dirty="0"/>
              <a:t>simple</a:t>
            </a:r>
            <a:r>
              <a:rPr lang="en-US" dirty="0"/>
              <a:t>. An entry at the intersection of each row and column has a </a:t>
            </a:r>
            <a:r>
              <a:rPr lang="en-US" b="1" dirty="0"/>
              <a:t>single value</a:t>
            </a:r>
            <a:r>
              <a:rPr lang="en-US" dirty="0"/>
              <a:t>.</a:t>
            </a:r>
          </a:p>
          <a:p>
            <a:r>
              <a:rPr lang="en-US" dirty="0"/>
              <a:t>Entries in a given column are from the same set of values.</a:t>
            </a:r>
          </a:p>
          <a:p>
            <a:r>
              <a:rPr lang="en-US" dirty="0"/>
              <a:t>Each </a:t>
            </a:r>
            <a:r>
              <a:rPr lang="en-US" b="1" dirty="0"/>
              <a:t>row</a:t>
            </a:r>
            <a:r>
              <a:rPr lang="en-US" dirty="0"/>
              <a:t> is </a:t>
            </a:r>
            <a:r>
              <a:rPr lang="en-US" b="1" dirty="0"/>
              <a:t>unique</a:t>
            </a:r>
            <a:r>
              <a:rPr lang="en-US" dirty="0"/>
              <a:t>. Uniqueness is guaranteed because the relation has a non-empty primary key value.</a:t>
            </a:r>
          </a:p>
          <a:p>
            <a:r>
              <a:rPr lang="en-US" dirty="0"/>
              <a:t>The sequence of columns can be interchanged without changing the meaning or use of the relation.</a:t>
            </a:r>
          </a:p>
          <a:p>
            <a:r>
              <a:rPr lang="en-US" dirty="0"/>
              <a:t>The rows may be interchanged or stored in any sequences.</a:t>
            </a:r>
          </a:p>
        </p:txBody>
      </p:sp>
    </p:spTree>
    <p:extLst>
      <p:ext uri="{BB962C8B-B14F-4D97-AF65-F5344CB8AC3E}">
        <p14:creationId xmlns:p14="http://schemas.microsoft.com/office/powerpoint/2010/main" val="3065861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8CEB-C4FF-98F6-21A0-4373F2B7E4B7}"/>
              </a:ext>
            </a:extLst>
          </p:cNvPr>
          <p:cNvSpPr>
            <a:spLocks noGrp="1"/>
          </p:cNvSpPr>
          <p:nvPr>
            <p:ph type="title"/>
          </p:nvPr>
        </p:nvSpPr>
        <p:spPr/>
        <p:txBody>
          <a:bodyPr>
            <a:normAutofit/>
          </a:bodyPr>
          <a:lstStyle/>
          <a:p>
            <a:r>
              <a:rPr lang="en-US" dirty="0"/>
              <a:t>Normalization</a:t>
            </a:r>
          </a:p>
        </p:txBody>
      </p:sp>
      <p:sp>
        <p:nvSpPr>
          <p:cNvPr id="3" name="Content Placeholder 2">
            <a:extLst>
              <a:ext uri="{FF2B5EF4-FFF2-40B4-BE49-F238E27FC236}">
                <a16:creationId xmlns:a16="http://schemas.microsoft.com/office/drawing/2014/main" id="{7A8C2CFE-2073-9EB3-6CEC-93396433C8D0}"/>
              </a:ext>
            </a:extLst>
          </p:cNvPr>
          <p:cNvSpPr>
            <a:spLocks noGrp="1"/>
          </p:cNvSpPr>
          <p:nvPr>
            <p:ph idx="1"/>
          </p:nvPr>
        </p:nvSpPr>
        <p:spPr>
          <a:xfrm>
            <a:off x="838200" y="1545465"/>
            <a:ext cx="10515600" cy="5312535"/>
          </a:xfrm>
        </p:spPr>
        <p:txBody>
          <a:bodyPr>
            <a:normAutofit/>
          </a:bodyPr>
          <a:lstStyle/>
          <a:p>
            <a:r>
              <a:rPr lang="en-US" dirty="0"/>
              <a:t>is the process of </a:t>
            </a:r>
            <a:r>
              <a:rPr lang="en-US" b="1" dirty="0"/>
              <a:t>organizing data </a:t>
            </a:r>
            <a:r>
              <a:rPr lang="en-US" dirty="0"/>
              <a:t>into a related </a:t>
            </a:r>
            <a:r>
              <a:rPr lang="en-US" b="1" dirty="0"/>
              <a:t>table</a:t>
            </a:r>
            <a:r>
              <a:rPr lang="en-US" dirty="0"/>
              <a:t> </a:t>
            </a:r>
          </a:p>
          <a:p>
            <a:pPr lvl="1"/>
            <a:r>
              <a:rPr lang="en-US" sz="2800" dirty="0"/>
              <a:t>by eliminating </a:t>
            </a:r>
            <a:r>
              <a:rPr lang="en-US" sz="2800" b="1" dirty="0"/>
              <a:t>redundancy,</a:t>
            </a:r>
          </a:p>
          <a:p>
            <a:pPr lvl="1"/>
            <a:r>
              <a:rPr lang="en-US" sz="2800" dirty="0"/>
              <a:t>increasing the </a:t>
            </a:r>
            <a:r>
              <a:rPr lang="en-US" sz="2800" b="1" dirty="0"/>
              <a:t>integrity</a:t>
            </a:r>
            <a:r>
              <a:rPr lang="en-US" sz="2800" dirty="0"/>
              <a:t> which </a:t>
            </a:r>
          </a:p>
          <a:p>
            <a:pPr lvl="1"/>
            <a:r>
              <a:rPr lang="en-US" sz="2800" dirty="0"/>
              <a:t>improves </a:t>
            </a:r>
            <a:r>
              <a:rPr lang="en-US" sz="2800" b="1" dirty="0"/>
              <a:t>performance</a:t>
            </a:r>
            <a:r>
              <a:rPr lang="en-US" sz="2800" dirty="0"/>
              <a:t> of the query. </a:t>
            </a:r>
          </a:p>
          <a:p>
            <a:r>
              <a:rPr lang="en-US" dirty="0"/>
              <a:t>i.e. is a process for </a:t>
            </a:r>
            <a:r>
              <a:rPr lang="en-US" b="1" dirty="0"/>
              <a:t>converting</a:t>
            </a:r>
            <a:r>
              <a:rPr lang="en-US" dirty="0"/>
              <a:t> </a:t>
            </a:r>
            <a:r>
              <a:rPr lang="en-US" b="1" dirty="0"/>
              <a:t>complex</a:t>
            </a:r>
            <a:r>
              <a:rPr lang="en-US" dirty="0"/>
              <a:t> </a:t>
            </a:r>
            <a:r>
              <a:rPr lang="en-US" b="1" dirty="0"/>
              <a:t>data structures </a:t>
            </a:r>
            <a:r>
              <a:rPr lang="en-US" dirty="0"/>
              <a:t>into </a:t>
            </a:r>
            <a:r>
              <a:rPr lang="en-US" b="1" dirty="0"/>
              <a:t>simple</a:t>
            </a:r>
            <a:r>
              <a:rPr lang="en-US" dirty="0"/>
              <a:t>, stable </a:t>
            </a:r>
            <a:r>
              <a:rPr lang="en-US" b="1" dirty="0"/>
              <a:t>data structures</a:t>
            </a:r>
            <a:r>
              <a:rPr lang="en-US" dirty="0"/>
              <a:t>. </a:t>
            </a:r>
          </a:p>
          <a:p>
            <a:r>
              <a:rPr lang="en-US" dirty="0"/>
              <a:t>To normalize a database, we divide the </a:t>
            </a:r>
            <a:r>
              <a:rPr lang="en-US" b="1" dirty="0"/>
              <a:t>database</a:t>
            </a:r>
            <a:r>
              <a:rPr lang="en-US" dirty="0"/>
              <a:t> into </a:t>
            </a:r>
            <a:r>
              <a:rPr lang="en-US" b="1" dirty="0"/>
              <a:t>tables</a:t>
            </a:r>
            <a:r>
              <a:rPr lang="en-US" dirty="0"/>
              <a:t> and establish </a:t>
            </a:r>
            <a:r>
              <a:rPr lang="en-US" b="1" dirty="0"/>
              <a:t>relationships</a:t>
            </a:r>
            <a:r>
              <a:rPr lang="en-US" dirty="0"/>
              <a:t> between the tables.</a:t>
            </a:r>
          </a:p>
          <a:p>
            <a:r>
              <a:rPr lang="en-US" dirty="0"/>
              <a:t>Also can essentially be defined as the practice of </a:t>
            </a:r>
            <a:r>
              <a:rPr lang="en-US" b="1" dirty="0"/>
              <a:t>optimizing</a:t>
            </a:r>
            <a:r>
              <a:rPr lang="en-US" dirty="0"/>
              <a:t> table structures</a:t>
            </a:r>
          </a:p>
        </p:txBody>
      </p:sp>
      <p:sp>
        <p:nvSpPr>
          <p:cNvPr id="4" name="Slide Number Placeholder 3">
            <a:extLst>
              <a:ext uri="{FF2B5EF4-FFF2-40B4-BE49-F238E27FC236}">
                <a16:creationId xmlns:a16="http://schemas.microsoft.com/office/drawing/2014/main" id="{B6006E5E-E2E2-1786-7D4C-4869A3B38789}"/>
              </a:ext>
            </a:extLst>
          </p:cNvPr>
          <p:cNvSpPr>
            <a:spLocks noGrp="1"/>
          </p:cNvSpPr>
          <p:nvPr>
            <p:ph type="sldNum" sz="quarter" idx="12"/>
          </p:nvPr>
        </p:nvSpPr>
        <p:spPr/>
        <p:txBody>
          <a:bodyPr/>
          <a:lstStyle/>
          <a:p>
            <a:fld id="{09692364-13FC-47D4-9585-56F3A59B99F2}" type="slidenum">
              <a:rPr lang="en-US" smtClean="0"/>
              <a:pPr/>
              <a:t>28</a:t>
            </a:fld>
            <a:endParaRPr lang="en-US" dirty="0"/>
          </a:p>
        </p:txBody>
      </p:sp>
    </p:spTree>
    <p:extLst>
      <p:ext uri="{BB962C8B-B14F-4D97-AF65-F5344CB8AC3E}">
        <p14:creationId xmlns:p14="http://schemas.microsoft.com/office/powerpoint/2010/main" val="1288861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79048-EA82-62AF-0BA9-49B4CBCFB2C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895FE-AA34-85DA-956E-690FB8FE7049}"/>
              </a:ext>
            </a:extLst>
          </p:cNvPr>
          <p:cNvSpPr>
            <a:spLocks noGrp="1"/>
          </p:cNvSpPr>
          <p:nvPr>
            <p:ph idx="1"/>
          </p:nvPr>
        </p:nvSpPr>
        <p:spPr>
          <a:xfrm>
            <a:off x="838200" y="357809"/>
            <a:ext cx="10515600" cy="6500191"/>
          </a:xfrm>
        </p:spPr>
        <p:txBody>
          <a:bodyPr>
            <a:normAutofit fontScale="92500" lnSpcReduction="10000"/>
          </a:bodyPr>
          <a:lstStyle/>
          <a:p>
            <a:pPr marL="0" indent="0">
              <a:buNone/>
            </a:pPr>
            <a:r>
              <a:rPr lang="en-US" b="1" dirty="0"/>
              <a:t>Normalization Avoids</a:t>
            </a:r>
          </a:p>
          <a:p>
            <a:r>
              <a:rPr lang="en-US" b="1" dirty="0"/>
              <a:t>Duplication of Data </a:t>
            </a:r>
            <a:r>
              <a:rPr lang="en-US" dirty="0"/>
              <a:t>- The same data is listed in multiple lines of the database</a:t>
            </a:r>
          </a:p>
          <a:p>
            <a:r>
              <a:rPr lang="en-US" b="1" dirty="0"/>
              <a:t>Insert Anomaly </a:t>
            </a:r>
            <a:r>
              <a:rPr lang="en-US" dirty="0"/>
              <a:t>- A </a:t>
            </a:r>
            <a:r>
              <a:rPr lang="en-US" b="1" dirty="0"/>
              <a:t>record</a:t>
            </a:r>
            <a:r>
              <a:rPr lang="en-US" dirty="0"/>
              <a:t> about an entity </a:t>
            </a:r>
            <a:r>
              <a:rPr lang="en-US" b="1" dirty="0"/>
              <a:t>cannot</a:t>
            </a:r>
            <a:r>
              <a:rPr lang="en-US" dirty="0"/>
              <a:t> be </a:t>
            </a:r>
            <a:r>
              <a:rPr lang="en-US" b="1" dirty="0"/>
              <a:t>inserted</a:t>
            </a:r>
            <a:r>
              <a:rPr lang="en-US" dirty="0"/>
              <a:t> into the table without </a:t>
            </a:r>
            <a:r>
              <a:rPr lang="en-US" b="1" dirty="0"/>
              <a:t>first inserting information </a:t>
            </a:r>
            <a:r>
              <a:rPr lang="en-US" dirty="0"/>
              <a:t>about another </a:t>
            </a:r>
            <a:r>
              <a:rPr lang="en-US" b="1" dirty="0"/>
              <a:t>entity</a:t>
            </a:r>
            <a:r>
              <a:rPr lang="en-US" dirty="0"/>
              <a:t>. </a:t>
            </a:r>
          </a:p>
          <a:p>
            <a:pPr marL="0" indent="0">
              <a:buNone/>
            </a:pPr>
            <a:r>
              <a:rPr lang="en-US" b="1" dirty="0"/>
              <a:t>	</a:t>
            </a:r>
            <a:r>
              <a:rPr lang="en-US" b="1" dirty="0" err="1"/>
              <a:t>Eg</a:t>
            </a:r>
            <a:r>
              <a:rPr lang="en-US" b="1" dirty="0"/>
              <a:t>,</a:t>
            </a:r>
            <a:r>
              <a:rPr lang="en-US" dirty="0"/>
              <a:t> Cannot enter a </a:t>
            </a:r>
            <a:r>
              <a:rPr lang="en-US" b="1" dirty="0"/>
              <a:t>customer</a:t>
            </a:r>
            <a:r>
              <a:rPr lang="en-US" dirty="0"/>
              <a:t> without a </a:t>
            </a:r>
            <a:r>
              <a:rPr lang="en-US" b="1" dirty="0"/>
              <a:t>sales order</a:t>
            </a:r>
          </a:p>
          <a:p>
            <a:r>
              <a:rPr lang="en-US" b="1" dirty="0"/>
              <a:t>Delete Anomaly </a:t>
            </a:r>
            <a:r>
              <a:rPr lang="en-US" dirty="0"/>
              <a:t>- A record </a:t>
            </a:r>
            <a:r>
              <a:rPr lang="en-US" b="1" dirty="0"/>
              <a:t>cannot</a:t>
            </a:r>
            <a:r>
              <a:rPr lang="en-US" dirty="0"/>
              <a:t> be </a:t>
            </a:r>
            <a:r>
              <a:rPr lang="en-US" b="1" dirty="0"/>
              <a:t>deleted</a:t>
            </a:r>
            <a:r>
              <a:rPr lang="en-US" dirty="0"/>
              <a:t> without deleting a </a:t>
            </a:r>
            <a:r>
              <a:rPr lang="en-US" b="1" dirty="0"/>
              <a:t>record</a:t>
            </a:r>
            <a:r>
              <a:rPr lang="en-US" dirty="0"/>
              <a:t> about a related entity. </a:t>
            </a:r>
          </a:p>
          <a:p>
            <a:pPr marL="0" indent="0">
              <a:buNone/>
            </a:pPr>
            <a:r>
              <a:rPr lang="en-US" dirty="0"/>
              <a:t>	</a:t>
            </a:r>
            <a:r>
              <a:rPr lang="en-US" b="1" dirty="0" err="1"/>
              <a:t>Eg</a:t>
            </a:r>
            <a:r>
              <a:rPr lang="en-US" b="1" dirty="0"/>
              <a:t>, </a:t>
            </a:r>
            <a:r>
              <a:rPr lang="en-US" dirty="0"/>
              <a:t>Cannot delete a sales order without deleting all of the 	customer's information.</a:t>
            </a:r>
          </a:p>
          <a:p>
            <a:r>
              <a:rPr lang="en-US" b="1" dirty="0"/>
              <a:t>Update Anomaly </a:t>
            </a:r>
            <a:r>
              <a:rPr lang="en-US" dirty="0"/>
              <a:t>- </a:t>
            </a:r>
            <a:r>
              <a:rPr lang="en-US" b="1" dirty="0"/>
              <a:t>Cannot</a:t>
            </a:r>
            <a:r>
              <a:rPr lang="en-US" dirty="0"/>
              <a:t> </a:t>
            </a:r>
            <a:r>
              <a:rPr lang="en-US" b="1" dirty="0"/>
              <a:t>update</a:t>
            </a:r>
            <a:r>
              <a:rPr lang="en-US" dirty="0"/>
              <a:t> information without changing information in many places. </a:t>
            </a:r>
          </a:p>
          <a:p>
            <a:pPr marL="0" indent="0">
              <a:buNone/>
            </a:pPr>
            <a:r>
              <a:rPr lang="en-US" dirty="0"/>
              <a:t>	</a:t>
            </a:r>
            <a:r>
              <a:rPr lang="en-US" b="1" dirty="0" err="1"/>
              <a:t>Eg</a:t>
            </a:r>
            <a:r>
              <a:rPr lang="en-US" b="1" dirty="0"/>
              <a:t>, </a:t>
            </a:r>
            <a:r>
              <a:rPr lang="en-US" dirty="0"/>
              <a:t>To update customer information, it must be updated for each sales order the customer has placed. </a:t>
            </a:r>
            <a:r>
              <a:rPr lang="en-US" dirty="0" err="1"/>
              <a:t>Eg</a:t>
            </a:r>
            <a:r>
              <a:rPr lang="en-US" dirty="0"/>
              <a:t>, address</a:t>
            </a:r>
          </a:p>
        </p:txBody>
      </p:sp>
      <p:sp>
        <p:nvSpPr>
          <p:cNvPr id="4" name="Slide Number Placeholder 3">
            <a:extLst>
              <a:ext uri="{FF2B5EF4-FFF2-40B4-BE49-F238E27FC236}">
                <a16:creationId xmlns:a16="http://schemas.microsoft.com/office/drawing/2014/main" id="{09DE8754-A2E5-D978-FA91-6BD608887943}"/>
              </a:ext>
            </a:extLst>
          </p:cNvPr>
          <p:cNvSpPr>
            <a:spLocks noGrp="1"/>
          </p:cNvSpPr>
          <p:nvPr>
            <p:ph type="sldNum" sz="quarter" idx="12"/>
          </p:nvPr>
        </p:nvSpPr>
        <p:spPr/>
        <p:txBody>
          <a:bodyPr/>
          <a:lstStyle/>
          <a:p>
            <a:fld id="{09692364-13FC-47D4-9585-56F3A59B99F2}" type="slidenum">
              <a:rPr lang="en-US" smtClean="0"/>
              <a:pPr/>
              <a:t>29</a:t>
            </a:fld>
            <a:endParaRPr lang="en-US" dirty="0"/>
          </a:p>
        </p:txBody>
      </p:sp>
    </p:spTree>
    <p:extLst>
      <p:ext uri="{BB962C8B-B14F-4D97-AF65-F5344CB8AC3E}">
        <p14:creationId xmlns:p14="http://schemas.microsoft.com/office/powerpoint/2010/main" val="255902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BC6-B57D-74E7-385B-788E4C7FFF49}"/>
              </a:ext>
            </a:extLst>
          </p:cNvPr>
          <p:cNvSpPr>
            <a:spLocks noGrp="1"/>
          </p:cNvSpPr>
          <p:nvPr>
            <p:ph type="title"/>
          </p:nvPr>
        </p:nvSpPr>
        <p:spPr/>
        <p:txBody>
          <a:bodyPr>
            <a:normAutofit/>
          </a:bodyPr>
          <a:lstStyle/>
          <a:p>
            <a:r>
              <a:rPr lang="en-US" sz="3600" dirty="0"/>
              <a:t>Database Design</a:t>
            </a:r>
            <a:endParaRPr lang="en-US" sz="2000" b="1" kern="100" dirty="0">
              <a:solidFill>
                <a:srgbClr val="000000"/>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9C8F6E8F-0851-A164-25C5-E6D1CFC32A96}"/>
              </a:ext>
            </a:extLst>
          </p:cNvPr>
          <p:cNvSpPr>
            <a:spLocks noGrp="1"/>
          </p:cNvSpPr>
          <p:nvPr>
            <p:ph idx="1"/>
          </p:nvPr>
        </p:nvSpPr>
        <p:spPr>
          <a:xfrm>
            <a:off x="838200" y="1545465"/>
            <a:ext cx="10515600" cy="5312535"/>
          </a:xfrm>
        </p:spPr>
        <p:txBody>
          <a:bodyPr>
            <a:normAutofit/>
          </a:bodyPr>
          <a:lstStyle/>
          <a:p>
            <a:r>
              <a:rPr lang="en-US" b="1" dirty="0"/>
              <a:t>Data</a:t>
            </a:r>
            <a:r>
              <a:rPr lang="en-US" dirty="0"/>
              <a:t> - raw fact</a:t>
            </a:r>
          </a:p>
          <a:p>
            <a:r>
              <a:rPr lang="en-US" b="1" dirty="0"/>
              <a:t>Database</a:t>
            </a:r>
            <a:r>
              <a:rPr lang="en-US" dirty="0"/>
              <a:t> – collection of data used by organization to store, record, files such as student files, sales transaction, customer data, etc. with </a:t>
            </a:r>
            <a:r>
              <a:rPr lang="en-US" b="1" dirty="0"/>
              <a:t>minimum</a:t>
            </a:r>
            <a:r>
              <a:rPr lang="en-US" dirty="0"/>
              <a:t> </a:t>
            </a:r>
            <a:r>
              <a:rPr lang="en-US" b="1" dirty="0"/>
              <a:t>redundancy</a:t>
            </a:r>
            <a:r>
              <a:rPr lang="en-US" dirty="0"/>
              <a:t> to serve many users quickly and efficiently</a:t>
            </a:r>
          </a:p>
          <a:p>
            <a:pPr lvl="1"/>
            <a:r>
              <a:rPr lang="en-US" sz="2800" dirty="0"/>
              <a:t>handle information as an integrated whole.</a:t>
            </a:r>
          </a:p>
          <a:p>
            <a:r>
              <a:rPr lang="en-US" dirty="0"/>
              <a:t>Database management system </a:t>
            </a:r>
            <a:r>
              <a:rPr lang="en-US" b="1" dirty="0"/>
              <a:t>DBMS</a:t>
            </a:r>
            <a:r>
              <a:rPr lang="en-US" dirty="0"/>
              <a:t> – are system software used to store, retrieve and run queries on data.</a:t>
            </a:r>
          </a:p>
          <a:p>
            <a:pPr marL="0" indent="0">
              <a:buNone/>
            </a:pPr>
            <a:r>
              <a:rPr lang="en-US" dirty="0" err="1"/>
              <a:t>Eg</a:t>
            </a:r>
            <a:r>
              <a:rPr lang="en-US" dirty="0"/>
              <a:t>, airline reservation system, bank management system </a:t>
            </a:r>
          </a:p>
        </p:txBody>
      </p:sp>
      <p:sp>
        <p:nvSpPr>
          <p:cNvPr id="4" name="Slide Number Placeholder 3">
            <a:extLst>
              <a:ext uri="{FF2B5EF4-FFF2-40B4-BE49-F238E27FC236}">
                <a16:creationId xmlns:a16="http://schemas.microsoft.com/office/drawing/2014/main" id="{189F6469-31A0-0208-044C-564B48CCB8CB}"/>
              </a:ext>
            </a:extLst>
          </p:cNvPr>
          <p:cNvSpPr>
            <a:spLocks noGrp="1"/>
          </p:cNvSpPr>
          <p:nvPr>
            <p:ph type="sldNum" sz="quarter" idx="12"/>
          </p:nvPr>
        </p:nvSpPr>
        <p:spPr/>
        <p:txBody>
          <a:bodyPr/>
          <a:lstStyle/>
          <a:p>
            <a:fld id="{09692364-13FC-47D4-9585-56F3A59B99F2}"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2344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6F248-695F-6F5A-729A-2828E4EA1F5A}"/>
              </a:ext>
            </a:extLst>
          </p:cNvPr>
          <p:cNvSpPr>
            <a:spLocks noGrp="1"/>
          </p:cNvSpPr>
          <p:nvPr>
            <p:ph type="title"/>
          </p:nvPr>
        </p:nvSpPr>
        <p:spPr/>
        <p:txBody>
          <a:bodyPr/>
          <a:lstStyle/>
          <a:p>
            <a:r>
              <a:rPr lang="en-US" dirty="0"/>
              <a:t>De-normalization</a:t>
            </a:r>
          </a:p>
        </p:txBody>
      </p:sp>
      <p:sp>
        <p:nvSpPr>
          <p:cNvPr id="3" name="Content Placeholder 2">
            <a:extLst>
              <a:ext uri="{FF2B5EF4-FFF2-40B4-BE49-F238E27FC236}">
                <a16:creationId xmlns:a16="http://schemas.microsoft.com/office/drawing/2014/main" id="{F65B066C-2959-6ACE-C18B-E26BF2730D4C}"/>
              </a:ext>
            </a:extLst>
          </p:cNvPr>
          <p:cNvSpPr>
            <a:spLocks noGrp="1"/>
          </p:cNvSpPr>
          <p:nvPr>
            <p:ph idx="1"/>
          </p:nvPr>
        </p:nvSpPr>
        <p:spPr/>
        <p:txBody>
          <a:bodyPr/>
          <a:lstStyle/>
          <a:p>
            <a:r>
              <a:rPr lang="en-US" dirty="0"/>
              <a:t>is the process of </a:t>
            </a:r>
            <a:r>
              <a:rPr lang="en-US" b="1" dirty="0"/>
              <a:t>adding</a:t>
            </a:r>
            <a:r>
              <a:rPr lang="en-US" dirty="0"/>
              <a:t> </a:t>
            </a:r>
            <a:r>
              <a:rPr lang="en-US" b="1" dirty="0"/>
              <a:t>redundant data </a:t>
            </a:r>
            <a:r>
              <a:rPr lang="en-US" dirty="0"/>
              <a:t>to speed up </a:t>
            </a:r>
            <a:r>
              <a:rPr lang="en-US" b="1" dirty="0"/>
              <a:t>complex queries </a:t>
            </a:r>
            <a:r>
              <a:rPr lang="en-US" dirty="0"/>
              <a:t>involving multiple </a:t>
            </a:r>
            <a:r>
              <a:rPr lang="en-US" b="1" dirty="0"/>
              <a:t>tables JOINS</a:t>
            </a:r>
            <a:r>
              <a:rPr lang="en-US" dirty="0"/>
              <a:t>. </a:t>
            </a:r>
          </a:p>
          <a:p>
            <a:r>
              <a:rPr lang="en-US" dirty="0"/>
              <a:t>Opposite of normalization</a:t>
            </a:r>
          </a:p>
          <a:p>
            <a:r>
              <a:rPr lang="en-US" dirty="0"/>
              <a:t>a process for converting simple, stable data structures into complex data structures</a:t>
            </a:r>
          </a:p>
        </p:txBody>
      </p:sp>
      <p:sp>
        <p:nvSpPr>
          <p:cNvPr id="4" name="Slide Number Placeholder 3">
            <a:extLst>
              <a:ext uri="{FF2B5EF4-FFF2-40B4-BE49-F238E27FC236}">
                <a16:creationId xmlns:a16="http://schemas.microsoft.com/office/drawing/2014/main" id="{82777506-7411-532E-D697-5DF7137C2281}"/>
              </a:ext>
            </a:extLst>
          </p:cNvPr>
          <p:cNvSpPr>
            <a:spLocks noGrp="1"/>
          </p:cNvSpPr>
          <p:nvPr>
            <p:ph type="sldNum" sz="quarter" idx="12"/>
          </p:nvPr>
        </p:nvSpPr>
        <p:spPr/>
        <p:txBody>
          <a:bodyPr/>
          <a:lstStyle/>
          <a:p>
            <a:fld id="{09692364-13FC-47D4-9585-56F3A59B99F2}" type="slidenum">
              <a:rPr lang="en-US" smtClean="0"/>
              <a:pPr/>
              <a:t>30</a:t>
            </a:fld>
            <a:endParaRPr lang="en-US" dirty="0"/>
          </a:p>
        </p:txBody>
      </p:sp>
    </p:spTree>
    <p:extLst>
      <p:ext uri="{BB962C8B-B14F-4D97-AF65-F5344CB8AC3E}">
        <p14:creationId xmlns:p14="http://schemas.microsoft.com/office/powerpoint/2010/main" val="3551995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6F248-695F-6F5A-729A-2828E4EA1F5A}"/>
              </a:ext>
            </a:extLst>
          </p:cNvPr>
          <p:cNvSpPr>
            <a:spLocks noGrp="1"/>
          </p:cNvSpPr>
          <p:nvPr>
            <p:ph type="title"/>
          </p:nvPr>
        </p:nvSpPr>
        <p:spPr/>
        <p:txBody>
          <a:bodyPr/>
          <a:lstStyle/>
          <a:p>
            <a:r>
              <a:rPr lang="en-US" dirty="0"/>
              <a:t>Types of Normalization</a:t>
            </a:r>
          </a:p>
        </p:txBody>
      </p:sp>
      <p:sp>
        <p:nvSpPr>
          <p:cNvPr id="3" name="Content Placeholder 2">
            <a:extLst>
              <a:ext uri="{FF2B5EF4-FFF2-40B4-BE49-F238E27FC236}">
                <a16:creationId xmlns:a16="http://schemas.microsoft.com/office/drawing/2014/main" id="{F65B066C-2959-6ACE-C18B-E26BF2730D4C}"/>
              </a:ext>
            </a:extLst>
          </p:cNvPr>
          <p:cNvSpPr>
            <a:spLocks noGrp="1"/>
          </p:cNvSpPr>
          <p:nvPr>
            <p:ph idx="1"/>
          </p:nvPr>
        </p:nvSpPr>
        <p:spPr>
          <a:xfrm>
            <a:off x="838200" y="1545465"/>
            <a:ext cx="10515600" cy="5194747"/>
          </a:xfrm>
        </p:spPr>
        <p:txBody>
          <a:bodyPr>
            <a:normAutofit lnSpcReduction="10000"/>
          </a:bodyPr>
          <a:lstStyle/>
          <a:p>
            <a:pPr marL="0" indent="0">
              <a:buNone/>
            </a:pPr>
            <a:r>
              <a:rPr lang="en-US" dirty="0"/>
              <a:t>involves four stages:</a:t>
            </a:r>
          </a:p>
          <a:p>
            <a:pPr marL="514350" indent="-514350">
              <a:buFont typeface="+mj-lt"/>
              <a:buAutoNum type="arabicPeriod"/>
            </a:pPr>
            <a:r>
              <a:rPr lang="en-US" dirty="0"/>
              <a:t>Un-normalized Designs</a:t>
            </a:r>
          </a:p>
          <a:p>
            <a:pPr marL="514350" indent="-514350">
              <a:buFont typeface="+mj-lt"/>
              <a:buAutoNum type="arabicPeriod"/>
            </a:pPr>
            <a:r>
              <a:rPr lang="en-US" dirty="0"/>
              <a:t>First Normal form (1NF) - Remove repeating Groups</a:t>
            </a:r>
          </a:p>
          <a:p>
            <a:pPr marL="514350" indent="-514350">
              <a:buFont typeface="+mj-lt"/>
              <a:buAutoNum type="arabicPeriod"/>
            </a:pPr>
            <a:r>
              <a:rPr lang="en-US" dirty="0"/>
              <a:t>Second Normal form (2NF) - Remove partial Dependencies</a:t>
            </a:r>
          </a:p>
          <a:p>
            <a:pPr marL="514350" indent="-514350">
              <a:buFont typeface="+mj-lt"/>
              <a:buAutoNum type="arabicPeriod"/>
            </a:pPr>
            <a:r>
              <a:rPr lang="en-US" dirty="0"/>
              <a:t>Third Normal form (3NF) - Remove transitive Dependencies</a:t>
            </a:r>
          </a:p>
          <a:p>
            <a:pPr marL="514350" indent="-514350">
              <a:buFont typeface="+mj-lt"/>
              <a:buAutoNum type="arabicPeriod"/>
            </a:pPr>
            <a:endParaRPr lang="en-US" dirty="0"/>
          </a:p>
          <a:p>
            <a:pPr marL="0" indent="0">
              <a:buNone/>
            </a:pPr>
            <a:r>
              <a:rPr lang="en-US" dirty="0"/>
              <a:t>After the first stage, the data is said to be in first normal form, after the second, it is in second normal form, after the third, it is in third normal form and so on.</a:t>
            </a:r>
          </a:p>
          <a:p>
            <a:pPr marL="0" indent="0">
              <a:buNone/>
            </a:pPr>
            <a:endParaRPr lang="en-US" dirty="0"/>
          </a:p>
        </p:txBody>
      </p:sp>
      <p:sp>
        <p:nvSpPr>
          <p:cNvPr id="4" name="Slide Number Placeholder 3">
            <a:extLst>
              <a:ext uri="{FF2B5EF4-FFF2-40B4-BE49-F238E27FC236}">
                <a16:creationId xmlns:a16="http://schemas.microsoft.com/office/drawing/2014/main" id="{82777506-7411-532E-D697-5DF7137C2281}"/>
              </a:ext>
            </a:extLst>
          </p:cNvPr>
          <p:cNvSpPr>
            <a:spLocks noGrp="1"/>
          </p:cNvSpPr>
          <p:nvPr>
            <p:ph type="sldNum" sz="quarter" idx="12"/>
          </p:nvPr>
        </p:nvSpPr>
        <p:spPr/>
        <p:txBody>
          <a:bodyPr/>
          <a:lstStyle/>
          <a:p>
            <a:fld id="{09692364-13FC-47D4-9585-56F3A59B99F2}" type="slidenum">
              <a:rPr lang="en-US" smtClean="0"/>
              <a:pPr/>
              <a:t>31</a:t>
            </a:fld>
            <a:endParaRPr lang="en-US" dirty="0"/>
          </a:p>
        </p:txBody>
      </p:sp>
    </p:spTree>
    <p:extLst>
      <p:ext uri="{BB962C8B-B14F-4D97-AF65-F5344CB8AC3E}">
        <p14:creationId xmlns:p14="http://schemas.microsoft.com/office/powerpoint/2010/main" val="4236409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ADC52-CC1A-31FA-8B8D-C3FA55CA20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1BE56-B13E-4D76-6497-65AA98429784}"/>
              </a:ext>
            </a:extLst>
          </p:cNvPr>
          <p:cNvSpPr>
            <a:spLocks noGrp="1"/>
          </p:cNvSpPr>
          <p:nvPr>
            <p:ph idx="1"/>
          </p:nvPr>
        </p:nvSpPr>
        <p:spPr>
          <a:xfrm>
            <a:off x="838200" y="357809"/>
            <a:ext cx="10515600" cy="6500191"/>
          </a:xfrm>
        </p:spPr>
        <p:txBody>
          <a:bodyPr>
            <a:normAutofit/>
          </a:bodyPr>
          <a:lstStyle/>
          <a:p>
            <a:pPr marL="0" indent="0">
              <a:buNone/>
            </a:pPr>
            <a:r>
              <a:rPr lang="en-US" b="1" dirty="0"/>
              <a:t>Un-normalized Designs </a:t>
            </a:r>
          </a:p>
          <a:p>
            <a:r>
              <a:rPr lang="en-US" dirty="0"/>
              <a:t>Is a </a:t>
            </a:r>
            <a:r>
              <a:rPr lang="en-US" b="1" dirty="0"/>
              <a:t>table</a:t>
            </a:r>
            <a:r>
              <a:rPr lang="en-US" dirty="0"/>
              <a:t> design that contains a </a:t>
            </a:r>
            <a:r>
              <a:rPr lang="en-US" b="1" dirty="0"/>
              <a:t>repeating group</a:t>
            </a:r>
          </a:p>
          <a:p>
            <a:endParaRPr lang="en-US" b="1" dirty="0"/>
          </a:p>
          <a:p>
            <a:endParaRPr lang="en-US" b="1" dirty="0"/>
          </a:p>
          <a:p>
            <a:endParaRPr lang="en-US" b="1" dirty="0"/>
          </a:p>
          <a:p>
            <a:endParaRPr lang="en-US" b="1" dirty="0"/>
          </a:p>
          <a:p>
            <a:endParaRPr lang="en-US" b="1" dirty="0"/>
          </a:p>
          <a:p>
            <a:pPr marL="0" indent="0">
              <a:buNone/>
            </a:pPr>
            <a:r>
              <a:rPr lang="en-US" dirty="0"/>
              <a:t>		0 form or Normal form</a:t>
            </a:r>
          </a:p>
          <a:p>
            <a:pPr marL="0" indent="0">
              <a:buNone/>
            </a:pPr>
            <a:r>
              <a:rPr lang="en-US" dirty="0"/>
              <a:t>Here roll no. 1 and 3 have repeating group because they contain several course</a:t>
            </a:r>
          </a:p>
          <a:p>
            <a:endParaRPr lang="en-US" dirty="0"/>
          </a:p>
        </p:txBody>
      </p:sp>
      <p:sp>
        <p:nvSpPr>
          <p:cNvPr id="4" name="Slide Number Placeholder 3">
            <a:extLst>
              <a:ext uri="{FF2B5EF4-FFF2-40B4-BE49-F238E27FC236}">
                <a16:creationId xmlns:a16="http://schemas.microsoft.com/office/drawing/2014/main" id="{C2E0A8AF-2043-01D6-1645-6559B7EC6E27}"/>
              </a:ext>
            </a:extLst>
          </p:cNvPr>
          <p:cNvSpPr>
            <a:spLocks noGrp="1"/>
          </p:cNvSpPr>
          <p:nvPr>
            <p:ph type="sldNum" sz="quarter" idx="12"/>
          </p:nvPr>
        </p:nvSpPr>
        <p:spPr/>
        <p:txBody>
          <a:bodyPr/>
          <a:lstStyle/>
          <a:p>
            <a:fld id="{09692364-13FC-47D4-9585-56F3A59B99F2}" type="slidenum">
              <a:rPr lang="en-US" smtClean="0"/>
              <a:pPr/>
              <a:t>32</a:t>
            </a:fld>
            <a:endParaRPr lang="en-US" dirty="0"/>
          </a:p>
        </p:txBody>
      </p:sp>
      <p:graphicFrame>
        <p:nvGraphicFramePr>
          <p:cNvPr id="2" name="Table 1">
            <a:extLst>
              <a:ext uri="{FF2B5EF4-FFF2-40B4-BE49-F238E27FC236}">
                <a16:creationId xmlns:a16="http://schemas.microsoft.com/office/drawing/2014/main" id="{64AC8227-35D6-23D7-6315-D4E6B5C9F1F0}"/>
              </a:ext>
            </a:extLst>
          </p:cNvPr>
          <p:cNvGraphicFramePr>
            <a:graphicFrameLocks noGrp="1"/>
          </p:cNvGraphicFramePr>
          <p:nvPr>
            <p:extLst>
              <p:ext uri="{D42A27DB-BD31-4B8C-83A1-F6EECF244321}">
                <p14:modId xmlns:p14="http://schemas.microsoft.com/office/powerpoint/2010/main" val="3792224309"/>
              </p:ext>
            </p:extLst>
          </p:nvPr>
        </p:nvGraphicFramePr>
        <p:xfrm>
          <a:off x="2023836" y="1977704"/>
          <a:ext cx="5632495" cy="2902592"/>
        </p:xfrm>
        <a:graphic>
          <a:graphicData uri="http://schemas.openxmlformats.org/drawingml/2006/table">
            <a:tbl>
              <a:tblPr firstRow="1" bandRow="1">
                <a:tableStyleId>{5C22544A-7EE6-4342-B048-85BDC9FD1C3A}</a:tableStyleId>
              </a:tblPr>
              <a:tblGrid>
                <a:gridCol w="1219521">
                  <a:extLst>
                    <a:ext uri="{9D8B030D-6E8A-4147-A177-3AD203B41FA5}">
                      <a16:colId xmlns:a16="http://schemas.microsoft.com/office/drawing/2014/main" val="2717778113"/>
                    </a:ext>
                  </a:extLst>
                </a:gridCol>
                <a:gridCol w="2358887">
                  <a:extLst>
                    <a:ext uri="{9D8B030D-6E8A-4147-A177-3AD203B41FA5}">
                      <a16:colId xmlns:a16="http://schemas.microsoft.com/office/drawing/2014/main" val="1028220674"/>
                    </a:ext>
                  </a:extLst>
                </a:gridCol>
                <a:gridCol w="2054087">
                  <a:extLst>
                    <a:ext uri="{9D8B030D-6E8A-4147-A177-3AD203B41FA5}">
                      <a16:colId xmlns:a16="http://schemas.microsoft.com/office/drawing/2014/main" val="2514109360"/>
                    </a:ext>
                  </a:extLst>
                </a:gridCol>
              </a:tblGrid>
              <a:tr h="725648">
                <a:tc>
                  <a:txBody>
                    <a:bodyPr/>
                    <a:lstStyle/>
                    <a:p>
                      <a:pPr algn="ctr"/>
                      <a:r>
                        <a:rPr lang="en-US" sz="2400" b="1" dirty="0">
                          <a:solidFill>
                            <a:schemeClr val="tx1"/>
                          </a:solidFill>
                        </a:rPr>
                        <a:t>Roll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Name</a:t>
                      </a:r>
                      <a:r>
                        <a:rPr lang="en-US" sz="24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Course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725648">
                <a:tc>
                  <a:txBody>
                    <a:bodyPr/>
                    <a:lstStyle/>
                    <a:p>
                      <a:pPr algn="ctr"/>
                      <a:r>
                        <a:rPr lang="en-US" sz="2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Ram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725648">
                <a:tc>
                  <a:txBody>
                    <a:bodyPr/>
                    <a:lstStyle/>
                    <a:p>
                      <a:pPr algn="ctr"/>
                      <a:r>
                        <a:rPr lang="en-US" sz="2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Hari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Java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Sita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C/</a:t>
                      </a:r>
                      <a:r>
                        <a:rPr lang="en-US" sz="2400" dirty="0" err="1">
                          <a:solidFill>
                            <a:schemeClr val="tx1"/>
                          </a:solidFill>
                        </a:rPr>
                        <a:t>Dbms</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4998076"/>
                  </a:ext>
                </a:extLst>
              </a:tr>
            </a:tbl>
          </a:graphicData>
        </a:graphic>
      </p:graphicFrame>
    </p:spTree>
    <p:extLst>
      <p:ext uri="{BB962C8B-B14F-4D97-AF65-F5344CB8AC3E}">
        <p14:creationId xmlns:p14="http://schemas.microsoft.com/office/powerpoint/2010/main" val="1404471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73E76-AB48-31DE-3088-1240B63E8A9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6736F-7F81-F128-8BEB-4A78A7A46346}"/>
              </a:ext>
            </a:extLst>
          </p:cNvPr>
          <p:cNvSpPr>
            <a:spLocks noGrp="1"/>
          </p:cNvSpPr>
          <p:nvPr>
            <p:ph idx="1"/>
          </p:nvPr>
        </p:nvSpPr>
        <p:spPr>
          <a:xfrm>
            <a:off x="838200" y="357809"/>
            <a:ext cx="10515600" cy="6363666"/>
          </a:xfrm>
        </p:spPr>
        <p:txBody>
          <a:bodyPr>
            <a:normAutofit/>
          </a:bodyPr>
          <a:lstStyle/>
          <a:p>
            <a:pPr marL="0" indent="0">
              <a:buNone/>
            </a:pPr>
            <a:r>
              <a:rPr lang="en-US" b="1" dirty="0"/>
              <a:t>First Normal form (1NF)</a:t>
            </a:r>
          </a:p>
          <a:p>
            <a:pPr marL="0" indent="0">
              <a:buNone/>
            </a:pPr>
            <a:r>
              <a:rPr lang="en-US" dirty="0"/>
              <a:t>In 1st NF:</a:t>
            </a:r>
          </a:p>
          <a:p>
            <a:r>
              <a:rPr lang="en-US" dirty="0"/>
              <a:t>The table cells must be of </a:t>
            </a:r>
            <a:r>
              <a:rPr lang="en-US" b="1" dirty="0"/>
              <a:t>single value</a:t>
            </a:r>
            <a:r>
              <a:rPr lang="en-US" dirty="0"/>
              <a:t>.</a:t>
            </a:r>
          </a:p>
          <a:p>
            <a:r>
              <a:rPr lang="en-US" dirty="0"/>
              <a:t>Eliminate </a:t>
            </a:r>
            <a:r>
              <a:rPr lang="en-US" b="1" dirty="0"/>
              <a:t>repeating groups </a:t>
            </a:r>
            <a:r>
              <a:rPr lang="en-US" dirty="0"/>
              <a:t>in individual tables.</a:t>
            </a:r>
          </a:p>
          <a:p>
            <a:r>
              <a:rPr lang="en-US" b="1" dirty="0"/>
              <a:t>Create</a:t>
            </a:r>
            <a:r>
              <a:rPr lang="en-US" dirty="0"/>
              <a:t> a </a:t>
            </a:r>
            <a:r>
              <a:rPr lang="en-US" b="1" dirty="0"/>
              <a:t>separate table </a:t>
            </a:r>
            <a:r>
              <a:rPr lang="en-US" dirty="0"/>
              <a:t>for each set of </a:t>
            </a:r>
            <a:r>
              <a:rPr lang="en-US" b="1" dirty="0"/>
              <a:t>related data</a:t>
            </a:r>
            <a:r>
              <a:rPr lang="en-US" dirty="0"/>
              <a:t>.</a:t>
            </a:r>
          </a:p>
          <a:p>
            <a:pPr marL="0" indent="0">
              <a:buNone/>
            </a:pPr>
            <a:r>
              <a:rPr lang="en-US" dirty="0"/>
              <a:t>• </a:t>
            </a:r>
            <a:r>
              <a:rPr lang="en-US" b="1" dirty="0"/>
              <a:t>Identify</a:t>
            </a:r>
            <a:r>
              <a:rPr lang="en-US" dirty="0"/>
              <a:t> each set of related data with a </a:t>
            </a:r>
            <a:r>
              <a:rPr lang="en-US" b="1" dirty="0"/>
              <a:t>primary key</a:t>
            </a:r>
            <a:r>
              <a:rPr lang="en-US" dirty="0"/>
              <a:t>.</a:t>
            </a:r>
          </a:p>
          <a:p>
            <a:pPr marL="0" indent="0">
              <a:buNone/>
            </a:pPr>
            <a:r>
              <a:rPr lang="en-US" b="1" dirty="0"/>
              <a:t>Definition: </a:t>
            </a:r>
          </a:p>
          <a:p>
            <a:r>
              <a:rPr lang="en-US" dirty="0"/>
              <a:t>A table is in the first normal form if it contains no repeating columns. Repeating columns make your data less flexible, waste disk space, and make it more difficult to search for data.</a:t>
            </a:r>
          </a:p>
          <a:p>
            <a:pPr marL="0" indent="0">
              <a:buNone/>
            </a:pPr>
            <a:endParaRPr lang="en-US" dirty="0"/>
          </a:p>
        </p:txBody>
      </p:sp>
      <p:sp>
        <p:nvSpPr>
          <p:cNvPr id="4" name="Slide Number Placeholder 3">
            <a:extLst>
              <a:ext uri="{FF2B5EF4-FFF2-40B4-BE49-F238E27FC236}">
                <a16:creationId xmlns:a16="http://schemas.microsoft.com/office/drawing/2014/main" id="{5BB73CD3-C3A2-41BE-7A2F-F76B8C176BA6}"/>
              </a:ext>
            </a:extLst>
          </p:cNvPr>
          <p:cNvSpPr>
            <a:spLocks noGrp="1"/>
          </p:cNvSpPr>
          <p:nvPr>
            <p:ph type="sldNum" sz="quarter" idx="12"/>
          </p:nvPr>
        </p:nvSpPr>
        <p:spPr/>
        <p:txBody>
          <a:bodyPr/>
          <a:lstStyle/>
          <a:p>
            <a:fld id="{09692364-13FC-47D4-9585-56F3A59B99F2}" type="slidenum">
              <a:rPr lang="en-US" smtClean="0"/>
              <a:pPr/>
              <a:t>33</a:t>
            </a:fld>
            <a:endParaRPr lang="en-US" dirty="0"/>
          </a:p>
        </p:txBody>
      </p:sp>
    </p:spTree>
    <p:extLst>
      <p:ext uri="{BB962C8B-B14F-4D97-AF65-F5344CB8AC3E}">
        <p14:creationId xmlns:p14="http://schemas.microsoft.com/office/powerpoint/2010/main" val="1110768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ADC52-CC1A-31FA-8B8D-C3FA55CA20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1BE56-B13E-4D76-6497-65AA98429784}"/>
              </a:ext>
            </a:extLst>
          </p:cNvPr>
          <p:cNvSpPr>
            <a:spLocks noGrp="1"/>
          </p:cNvSpPr>
          <p:nvPr>
            <p:ph idx="1"/>
          </p:nvPr>
        </p:nvSpPr>
        <p:spPr>
          <a:xfrm>
            <a:off x="5075582" y="437322"/>
            <a:ext cx="7116417" cy="6420677"/>
          </a:xfrm>
        </p:spPr>
        <p:txBody>
          <a:bodyPr numCol="1">
            <a:normAutofit/>
          </a:bodyPr>
          <a:lstStyle/>
          <a:p>
            <a:pPr marL="0" indent="0">
              <a:buNone/>
            </a:pPr>
            <a:r>
              <a:rPr lang="en-US" dirty="0"/>
              <a:t>Here, the repeating groups have been eliminated.</a:t>
            </a:r>
          </a:p>
          <a:p>
            <a:pPr marL="0" indent="0">
              <a:buNone/>
            </a:pPr>
            <a:r>
              <a:rPr lang="en-US" dirty="0"/>
              <a:t>Notice that the repeating group for course had 2 record for ram and </a:t>
            </a:r>
            <a:r>
              <a:rPr lang="en-US" dirty="0" err="1"/>
              <a:t>sita</a:t>
            </a: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2E0A8AF-2043-01D6-1645-6559B7EC6E27}"/>
              </a:ext>
            </a:extLst>
          </p:cNvPr>
          <p:cNvSpPr>
            <a:spLocks noGrp="1"/>
          </p:cNvSpPr>
          <p:nvPr>
            <p:ph type="sldNum" sz="quarter" idx="12"/>
          </p:nvPr>
        </p:nvSpPr>
        <p:spPr/>
        <p:txBody>
          <a:bodyPr/>
          <a:lstStyle/>
          <a:p>
            <a:fld id="{09692364-13FC-47D4-9585-56F3A59B99F2}" type="slidenum">
              <a:rPr lang="en-US" smtClean="0"/>
              <a:pPr/>
              <a:t>34</a:t>
            </a:fld>
            <a:endParaRPr lang="en-US" dirty="0"/>
          </a:p>
        </p:txBody>
      </p:sp>
      <p:graphicFrame>
        <p:nvGraphicFramePr>
          <p:cNvPr id="2" name="Table 1">
            <a:extLst>
              <a:ext uri="{FF2B5EF4-FFF2-40B4-BE49-F238E27FC236}">
                <a16:creationId xmlns:a16="http://schemas.microsoft.com/office/drawing/2014/main" id="{64AC8227-35D6-23D7-6315-D4E6B5C9F1F0}"/>
              </a:ext>
            </a:extLst>
          </p:cNvPr>
          <p:cNvGraphicFramePr>
            <a:graphicFrameLocks noGrp="1"/>
          </p:cNvGraphicFramePr>
          <p:nvPr>
            <p:extLst>
              <p:ext uri="{D42A27DB-BD31-4B8C-83A1-F6EECF244321}">
                <p14:modId xmlns:p14="http://schemas.microsoft.com/office/powerpoint/2010/main" val="354946259"/>
              </p:ext>
            </p:extLst>
          </p:nvPr>
        </p:nvGraphicFramePr>
        <p:xfrm>
          <a:off x="404921" y="437322"/>
          <a:ext cx="4127322" cy="4451200"/>
        </p:xfrm>
        <a:graphic>
          <a:graphicData uri="http://schemas.openxmlformats.org/drawingml/2006/table">
            <a:tbl>
              <a:tblPr firstRow="1" bandRow="1">
                <a:tableStyleId>{5C22544A-7EE6-4342-B048-85BDC9FD1C3A}</a:tableStyleId>
              </a:tblPr>
              <a:tblGrid>
                <a:gridCol w="893792">
                  <a:extLst>
                    <a:ext uri="{9D8B030D-6E8A-4147-A177-3AD203B41FA5}">
                      <a16:colId xmlns:a16="http://schemas.microsoft.com/office/drawing/2014/main" val="2717778113"/>
                    </a:ext>
                  </a:extLst>
                </a:gridCol>
                <a:gridCol w="1728357">
                  <a:extLst>
                    <a:ext uri="{9D8B030D-6E8A-4147-A177-3AD203B41FA5}">
                      <a16:colId xmlns:a16="http://schemas.microsoft.com/office/drawing/2014/main" val="1028220674"/>
                    </a:ext>
                  </a:extLst>
                </a:gridCol>
                <a:gridCol w="1505173">
                  <a:extLst>
                    <a:ext uri="{9D8B030D-6E8A-4147-A177-3AD203B41FA5}">
                      <a16:colId xmlns:a16="http://schemas.microsoft.com/office/drawing/2014/main" val="2514109360"/>
                    </a:ext>
                  </a:extLst>
                </a:gridCol>
              </a:tblGrid>
              <a:tr h="725648">
                <a:tc>
                  <a:txBody>
                    <a:bodyPr/>
                    <a:lstStyle/>
                    <a:p>
                      <a:pPr algn="ctr"/>
                      <a:r>
                        <a:rPr lang="en-US" sz="2400" b="1" dirty="0">
                          <a:solidFill>
                            <a:schemeClr val="tx1"/>
                          </a:solidFill>
                        </a:rPr>
                        <a:t>Roll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Name</a:t>
                      </a:r>
                      <a:r>
                        <a:rPr lang="en-US" sz="24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Course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725648">
                <a:tc>
                  <a:txBody>
                    <a:bodyPr/>
                    <a:lstStyle/>
                    <a:p>
                      <a:pPr algn="ctr"/>
                      <a:r>
                        <a:rPr lang="en-US" sz="2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Ram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725648">
                <a:tc>
                  <a:txBody>
                    <a:bodyPr/>
                    <a:lstStyle/>
                    <a:p>
                      <a:pPr algn="ctr"/>
                      <a:r>
                        <a:rPr lang="en-US" sz="2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154921"/>
                  </a:ext>
                </a:extLst>
              </a:tr>
              <a:tr h="725648">
                <a:tc>
                  <a:txBody>
                    <a:bodyPr/>
                    <a:lstStyle/>
                    <a:p>
                      <a:pPr algn="ctr"/>
                      <a:r>
                        <a:rPr lang="en-US" sz="2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Hari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Java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Sita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4998076"/>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Sita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Dbms</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2923349"/>
                  </a:ext>
                </a:extLst>
              </a:tr>
            </a:tbl>
          </a:graphicData>
        </a:graphic>
      </p:graphicFrame>
    </p:spTree>
    <p:extLst>
      <p:ext uri="{BB962C8B-B14F-4D97-AF65-F5344CB8AC3E}">
        <p14:creationId xmlns:p14="http://schemas.microsoft.com/office/powerpoint/2010/main" val="80941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73E76-AB48-31DE-3088-1240B63E8A9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6736F-7F81-F128-8BEB-4A78A7A46346}"/>
              </a:ext>
            </a:extLst>
          </p:cNvPr>
          <p:cNvSpPr>
            <a:spLocks noGrp="1"/>
          </p:cNvSpPr>
          <p:nvPr>
            <p:ph idx="1"/>
          </p:nvPr>
        </p:nvSpPr>
        <p:spPr>
          <a:xfrm>
            <a:off x="838200" y="357809"/>
            <a:ext cx="10515600" cy="6363666"/>
          </a:xfrm>
        </p:spPr>
        <p:txBody>
          <a:bodyPr>
            <a:normAutofit/>
          </a:bodyPr>
          <a:lstStyle/>
          <a:p>
            <a:pPr marL="0" indent="0">
              <a:buNone/>
            </a:pPr>
            <a:r>
              <a:rPr lang="en-US" b="1" dirty="0"/>
              <a:t>Second Normal form (2NF)</a:t>
            </a:r>
          </a:p>
          <a:p>
            <a:pPr marL="0" indent="0">
              <a:buNone/>
            </a:pPr>
            <a:r>
              <a:rPr lang="en-US" dirty="0"/>
              <a:t>In 2nd NF:</a:t>
            </a:r>
          </a:p>
          <a:p>
            <a:r>
              <a:rPr lang="en-US" dirty="0"/>
              <a:t>Remove </a:t>
            </a:r>
            <a:r>
              <a:rPr lang="en-US" b="1" dirty="0"/>
              <a:t>Partial</a:t>
            </a:r>
            <a:r>
              <a:rPr lang="en-US" dirty="0"/>
              <a:t> </a:t>
            </a:r>
            <a:r>
              <a:rPr lang="en-US" b="1" dirty="0"/>
              <a:t>Dependencies</a:t>
            </a:r>
            <a:r>
              <a:rPr lang="en-US" dirty="0"/>
              <a:t>.</a:t>
            </a:r>
          </a:p>
          <a:p>
            <a:r>
              <a:rPr lang="en-US" b="1" dirty="0"/>
              <a:t>Functional Dependency</a:t>
            </a:r>
            <a:r>
              <a:rPr lang="en-US" dirty="0"/>
              <a:t>: The value of </a:t>
            </a:r>
            <a:r>
              <a:rPr lang="en-US" b="1" dirty="0"/>
              <a:t>one attribute </a:t>
            </a:r>
            <a:r>
              <a:rPr lang="en-US" dirty="0"/>
              <a:t>in a table is </a:t>
            </a:r>
            <a:r>
              <a:rPr lang="en-US" b="1" dirty="0"/>
              <a:t>determined</a:t>
            </a:r>
            <a:r>
              <a:rPr lang="en-US" dirty="0"/>
              <a:t> entirely by the value of </a:t>
            </a:r>
            <a:r>
              <a:rPr lang="en-US" b="1" dirty="0"/>
              <a:t>another</a:t>
            </a:r>
            <a:r>
              <a:rPr lang="en-US" dirty="0"/>
              <a:t> </a:t>
            </a:r>
            <a:r>
              <a:rPr lang="en-US" b="1" dirty="0"/>
              <a:t>attribute</a:t>
            </a:r>
            <a:r>
              <a:rPr lang="en-US" dirty="0"/>
              <a:t>.</a:t>
            </a:r>
          </a:p>
          <a:p>
            <a:pPr marL="0" indent="0">
              <a:buNone/>
            </a:pPr>
            <a:r>
              <a:rPr lang="en-US" dirty="0"/>
              <a:t>		</a:t>
            </a:r>
            <a:r>
              <a:rPr lang="en-US" sz="2800" b="1" dirty="0"/>
              <a:t>X 	  </a:t>
            </a:r>
            <a:r>
              <a:rPr lang="en-US" b="1" dirty="0"/>
              <a:t> </a:t>
            </a:r>
            <a:r>
              <a:rPr lang="en-US" sz="2800" b="1" dirty="0"/>
              <a:t> Y		</a:t>
            </a:r>
            <a:endParaRPr lang="en-US" sz="2800" dirty="0"/>
          </a:p>
          <a:p>
            <a:pPr marL="0" indent="0">
              <a:buNone/>
            </a:pPr>
            <a:r>
              <a:rPr lang="en-US" dirty="0"/>
              <a:t>         determinant	 dependent		</a:t>
            </a:r>
          </a:p>
          <a:p>
            <a:pPr marL="0" indent="0">
              <a:buNone/>
            </a:pPr>
            <a:r>
              <a:rPr lang="en-US" sz="2800" dirty="0"/>
              <a:t>X determines Y, or Y is determined by X or Y is dependent on X</a:t>
            </a:r>
          </a:p>
          <a:p>
            <a:pPr marL="0" indent="0">
              <a:buNone/>
            </a:pPr>
            <a:r>
              <a:rPr lang="en-US" sz="2800" dirty="0"/>
              <a:t>	</a:t>
            </a:r>
          </a:p>
          <a:p>
            <a:pPr marL="0" indent="0">
              <a:buNone/>
            </a:pPr>
            <a:endParaRPr lang="en-US" dirty="0"/>
          </a:p>
        </p:txBody>
      </p:sp>
      <p:sp>
        <p:nvSpPr>
          <p:cNvPr id="4" name="Slide Number Placeholder 3">
            <a:extLst>
              <a:ext uri="{FF2B5EF4-FFF2-40B4-BE49-F238E27FC236}">
                <a16:creationId xmlns:a16="http://schemas.microsoft.com/office/drawing/2014/main" id="{5BB73CD3-C3A2-41BE-7A2F-F76B8C176BA6}"/>
              </a:ext>
            </a:extLst>
          </p:cNvPr>
          <p:cNvSpPr>
            <a:spLocks noGrp="1"/>
          </p:cNvSpPr>
          <p:nvPr>
            <p:ph type="sldNum" sz="quarter" idx="12"/>
          </p:nvPr>
        </p:nvSpPr>
        <p:spPr/>
        <p:txBody>
          <a:bodyPr/>
          <a:lstStyle/>
          <a:p>
            <a:fld id="{09692364-13FC-47D4-9585-56F3A59B99F2}" type="slidenum">
              <a:rPr lang="en-US" smtClean="0"/>
              <a:pPr/>
              <a:t>35</a:t>
            </a:fld>
            <a:endParaRPr lang="en-US" dirty="0"/>
          </a:p>
        </p:txBody>
      </p:sp>
      <p:cxnSp>
        <p:nvCxnSpPr>
          <p:cNvPr id="7" name="Straight Arrow Connector 6">
            <a:extLst>
              <a:ext uri="{FF2B5EF4-FFF2-40B4-BE49-F238E27FC236}">
                <a16:creationId xmlns:a16="http://schemas.microsoft.com/office/drawing/2014/main" id="{43B2111A-C401-5D20-F4BE-F83116184211}"/>
              </a:ext>
            </a:extLst>
          </p:cNvPr>
          <p:cNvCxnSpPr/>
          <p:nvPr/>
        </p:nvCxnSpPr>
        <p:spPr>
          <a:xfrm>
            <a:off x="3167270" y="3673476"/>
            <a:ext cx="6361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BD7CF78D-7C93-74EE-5D27-53A282441B31}"/>
              </a:ext>
            </a:extLst>
          </p:cNvPr>
          <p:cNvCxnSpPr/>
          <p:nvPr/>
        </p:nvCxnSpPr>
        <p:spPr>
          <a:xfrm flipH="1">
            <a:off x="2637181" y="3935896"/>
            <a:ext cx="318052" cy="17227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3CCBFC1-C799-A6A5-5AF3-7A083D7081F0}"/>
              </a:ext>
            </a:extLst>
          </p:cNvPr>
          <p:cNvCxnSpPr>
            <a:cxnSpLocks/>
          </p:cNvCxnSpPr>
          <p:nvPr/>
        </p:nvCxnSpPr>
        <p:spPr>
          <a:xfrm>
            <a:off x="4131365" y="3935896"/>
            <a:ext cx="109331" cy="26504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8197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8222C-43E3-50DC-646E-9DDDC7A1982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615A7-BFAD-A5FD-3615-3C9340053E11}"/>
              </a:ext>
            </a:extLst>
          </p:cNvPr>
          <p:cNvSpPr>
            <a:spLocks noGrp="1"/>
          </p:cNvSpPr>
          <p:nvPr>
            <p:ph idx="1"/>
          </p:nvPr>
        </p:nvSpPr>
        <p:spPr>
          <a:xfrm>
            <a:off x="838200" y="357809"/>
            <a:ext cx="10515600" cy="5870669"/>
          </a:xfrm>
        </p:spPr>
        <p:txBody>
          <a:bodyPr>
            <a:normAutofit/>
          </a:bodyPr>
          <a:lstStyle/>
          <a:p>
            <a:r>
              <a:rPr lang="en-US" b="1" dirty="0"/>
              <a:t>Partial Dependency: </a:t>
            </a:r>
            <a:r>
              <a:rPr lang="en-US" dirty="0"/>
              <a:t>A type of functional dependency where an </a:t>
            </a:r>
            <a:r>
              <a:rPr lang="en-US" b="1" dirty="0"/>
              <a:t>attribute</a:t>
            </a:r>
            <a:r>
              <a:rPr lang="en-US" dirty="0"/>
              <a:t> is functionally dependent on </a:t>
            </a:r>
            <a:r>
              <a:rPr lang="en-US" b="1" dirty="0"/>
              <a:t>only part </a:t>
            </a:r>
            <a:r>
              <a:rPr lang="en-US" dirty="0"/>
              <a:t>of the </a:t>
            </a:r>
            <a:r>
              <a:rPr lang="en-US" b="1" dirty="0"/>
              <a:t>primary key</a:t>
            </a:r>
            <a:r>
              <a:rPr lang="en-US" dirty="0"/>
              <a:t> (primary key must be a composite key).</a:t>
            </a:r>
          </a:p>
          <a:p>
            <a:r>
              <a:rPr lang="en-US" dirty="0"/>
              <a:t>Create separate table with the functionally dependent data and the part of the key on which it depends.</a:t>
            </a:r>
          </a:p>
          <a:p>
            <a:endParaRPr lang="en-US" dirty="0"/>
          </a:p>
          <a:p>
            <a:pPr marL="0" indent="0">
              <a:buNone/>
            </a:pPr>
            <a:r>
              <a:rPr lang="en-US" b="1" dirty="0"/>
              <a:t>Definition</a:t>
            </a:r>
            <a:r>
              <a:rPr lang="en-US" dirty="0"/>
              <a:t>: A relation is in </a:t>
            </a:r>
            <a:r>
              <a:rPr lang="en-US" b="1" dirty="0"/>
              <a:t>2NF </a:t>
            </a:r>
            <a:r>
              <a:rPr lang="en-US" dirty="0"/>
              <a:t>if it is in </a:t>
            </a:r>
            <a:r>
              <a:rPr lang="en-US" b="1" dirty="0"/>
              <a:t>1NF</a:t>
            </a:r>
            <a:r>
              <a:rPr lang="en-US" dirty="0"/>
              <a:t> and every </a:t>
            </a:r>
            <a:r>
              <a:rPr lang="en-US" b="1" dirty="0"/>
              <a:t>non-primary key attribute </a:t>
            </a:r>
            <a:r>
              <a:rPr lang="en-US" dirty="0"/>
              <a:t>is fully </a:t>
            </a:r>
            <a:r>
              <a:rPr lang="en-US" b="1" dirty="0"/>
              <a:t>dependent</a:t>
            </a:r>
            <a:r>
              <a:rPr lang="en-US" dirty="0"/>
              <a:t> on each </a:t>
            </a:r>
            <a:r>
              <a:rPr lang="en-US" b="1" dirty="0"/>
              <a:t>candidate key </a:t>
            </a:r>
            <a:r>
              <a:rPr lang="en-US" dirty="0"/>
              <a:t>of the relation.</a:t>
            </a:r>
            <a:endParaRPr lang="en-US" b="1" dirty="0"/>
          </a:p>
          <a:p>
            <a:endParaRPr lang="en-US" dirty="0"/>
          </a:p>
        </p:txBody>
      </p:sp>
      <p:sp>
        <p:nvSpPr>
          <p:cNvPr id="4" name="Slide Number Placeholder 3">
            <a:extLst>
              <a:ext uri="{FF2B5EF4-FFF2-40B4-BE49-F238E27FC236}">
                <a16:creationId xmlns:a16="http://schemas.microsoft.com/office/drawing/2014/main" id="{0BFC57D1-4B2C-3C53-2715-5ECD84761A1B}"/>
              </a:ext>
            </a:extLst>
          </p:cNvPr>
          <p:cNvSpPr>
            <a:spLocks noGrp="1"/>
          </p:cNvSpPr>
          <p:nvPr>
            <p:ph type="sldNum" sz="quarter" idx="12"/>
          </p:nvPr>
        </p:nvSpPr>
        <p:spPr/>
        <p:txBody>
          <a:bodyPr/>
          <a:lstStyle/>
          <a:p>
            <a:fld id="{09692364-13FC-47D4-9585-56F3A59B99F2}" type="slidenum">
              <a:rPr lang="en-US" smtClean="0"/>
              <a:pPr/>
              <a:t>36</a:t>
            </a:fld>
            <a:endParaRPr lang="en-US" dirty="0"/>
          </a:p>
        </p:txBody>
      </p:sp>
    </p:spTree>
    <p:extLst>
      <p:ext uri="{BB962C8B-B14F-4D97-AF65-F5344CB8AC3E}">
        <p14:creationId xmlns:p14="http://schemas.microsoft.com/office/powerpoint/2010/main" val="2335812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316CDC-1FDA-72B5-F2C7-0FDF9CA9CC65}"/>
              </a:ext>
            </a:extLst>
          </p:cNvPr>
          <p:cNvSpPr>
            <a:spLocks noGrp="1"/>
          </p:cNvSpPr>
          <p:nvPr>
            <p:ph idx="1"/>
          </p:nvPr>
        </p:nvSpPr>
        <p:spPr>
          <a:xfrm>
            <a:off x="838200" y="136525"/>
            <a:ext cx="10515600" cy="6584950"/>
          </a:xfrm>
        </p:spPr>
        <p:txBody>
          <a:bodyPr>
            <a:normAutofit lnSpcReduction="10000"/>
          </a:bodyPr>
          <a:lstStyle/>
          <a:p>
            <a:pPr marL="0" indent="0">
              <a:buNone/>
            </a:pPr>
            <a:r>
              <a:rPr lang="en-US" b="1" dirty="0"/>
              <a:t>Candidate key </a:t>
            </a:r>
            <a:r>
              <a:rPr lang="en-US" dirty="0"/>
              <a:t>– no redundant attribute</a:t>
            </a:r>
          </a:p>
          <a:p>
            <a:pPr marL="0" indent="0">
              <a:buNone/>
            </a:pPr>
            <a:r>
              <a:rPr lang="en-US" dirty="0" err="1"/>
              <a:t>Eg</a:t>
            </a:r>
            <a:r>
              <a:rPr lang="en-US" dirty="0"/>
              <a:t>, in a table with attributes(id, name, phone), </a:t>
            </a:r>
          </a:p>
          <a:p>
            <a:pPr marL="0" indent="0">
              <a:buNone/>
            </a:pPr>
            <a:r>
              <a:rPr lang="en-US" b="1" dirty="0"/>
              <a:t>Id</a:t>
            </a:r>
            <a:r>
              <a:rPr lang="en-US" dirty="0"/>
              <a:t> and </a:t>
            </a:r>
            <a:r>
              <a:rPr lang="en-US" b="1" dirty="0"/>
              <a:t>phone</a:t>
            </a:r>
            <a:r>
              <a:rPr lang="en-US" dirty="0"/>
              <a:t> num is Candidate key </a:t>
            </a:r>
          </a:p>
          <a:p>
            <a:pPr marL="0" indent="0">
              <a:buNone/>
            </a:pPr>
            <a:r>
              <a:rPr lang="en-US" dirty="0"/>
              <a:t>Although several Candidate key may exist, one of the Candidate key is selected as </a:t>
            </a:r>
            <a:r>
              <a:rPr lang="en-US" b="1" dirty="0"/>
              <a:t>primary key </a:t>
            </a:r>
          </a:p>
          <a:p>
            <a:pPr marL="0" indent="0">
              <a:buNone/>
            </a:pPr>
            <a:r>
              <a:rPr lang="en-US" dirty="0"/>
              <a:t>A Candidate key is a column that meets all the requirements of primary key</a:t>
            </a:r>
          </a:p>
          <a:p>
            <a:pPr marL="0" indent="0">
              <a:buNone/>
            </a:pPr>
            <a:r>
              <a:rPr lang="en-US" dirty="0"/>
              <a:t>It has a potential to be primary key</a:t>
            </a:r>
          </a:p>
          <a:p>
            <a:pPr marL="0" indent="0">
              <a:buNone/>
            </a:pPr>
            <a:r>
              <a:rPr lang="en-US" b="1" dirty="0"/>
              <a:t>Other </a:t>
            </a:r>
            <a:r>
              <a:rPr lang="en-US" b="1" dirty="0" err="1"/>
              <a:t>eg</a:t>
            </a:r>
            <a:r>
              <a:rPr lang="en-US" b="1" dirty="0"/>
              <a:t>, </a:t>
            </a:r>
            <a:r>
              <a:rPr lang="en-US" dirty="0"/>
              <a:t>citizenship no, </a:t>
            </a:r>
            <a:r>
              <a:rPr lang="en-US" dirty="0" err="1"/>
              <a:t>adhar</a:t>
            </a:r>
            <a:r>
              <a:rPr lang="en-US" dirty="0"/>
              <a:t> card, voter card, </a:t>
            </a:r>
            <a:r>
              <a:rPr lang="en-US" dirty="0" err="1"/>
              <a:t>liscense</a:t>
            </a:r>
            <a:r>
              <a:rPr lang="en-US" dirty="0"/>
              <a:t> </a:t>
            </a:r>
            <a:r>
              <a:rPr lang="en-US" dirty="0" err="1"/>
              <a:t>etc</a:t>
            </a:r>
            <a:endParaRPr lang="en-US" dirty="0"/>
          </a:p>
          <a:p>
            <a:pPr marL="0" indent="0">
              <a:buNone/>
            </a:pPr>
            <a:r>
              <a:rPr lang="en-US" dirty="0"/>
              <a:t>These are candidate keys aka alternate keys</a:t>
            </a:r>
          </a:p>
          <a:p>
            <a:pPr marL="0" indent="0">
              <a:buNone/>
            </a:pPr>
            <a:r>
              <a:rPr lang="en-US" dirty="0"/>
              <a:t>Now u can choose primary key from above candidate keys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11F3186-BE03-D6C8-E182-FA48B0BF689C}"/>
              </a:ext>
            </a:extLst>
          </p:cNvPr>
          <p:cNvSpPr>
            <a:spLocks noGrp="1"/>
          </p:cNvSpPr>
          <p:nvPr>
            <p:ph type="sldNum" sz="quarter" idx="12"/>
          </p:nvPr>
        </p:nvSpPr>
        <p:spPr/>
        <p:txBody>
          <a:bodyPr/>
          <a:lstStyle/>
          <a:p>
            <a:fld id="{09692364-13FC-47D4-9585-56F3A59B99F2}" type="slidenum">
              <a:rPr lang="en-US" smtClean="0"/>
              <a:pPr/>
              <a:t>37</a:t>
            </a:fld>
            <a:endParaRPr lang="en-US" dirty="0"/>
          </a:p>
        </p:txBody>
      </p:sp>
    </p:spTree>
    <p:extLst>
      <p:ext uri="{BB962C8B-B14F-4D97-AF65-F5344CB8AC3E}">
        <p14:creationId xmlns:p14="http://schemas.microsoft.com/office/powerpoint/2010/main" val="688145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316CDC-1FDA-72B5-F2C7-0FDF9CA9CC65}"/>
              </a:ext>
            </a:extLst>
          </p:cNvPr>
          <p:cNvSpPr>
            <a:spLocks noGrp="1"/>
          </p:cNvSpPr>
          <p:nvPr>
            <p:ph idx="1"/>
          </p:nvPr>
        </p:nvSpPr>
        <p:spPr>
          <a:xfrm>
            <a:off x="838200" y="136525"/>
            <a:ext cx="10515600" cy="6584950"/>
          </a:xfrm>
        </p:spPr>
        <p:txBody>
          <a:bodyPr>
            <a:normAutofit/>
          </a:bodyPr>
          <a:lstStyle/>
          <a:p>
            <a:pPr marL="0" indent="0">
              <a:buNone/>
            </a:pPr>
            <a:r>
              <a:rPr lang="en-US" b="1" dirty="0"/>
              <a:t>Composite Key </a:t>
            </a:r>
            <a:r>
              <a:rPr lang="en-US" dirty="0"/>
              <a:t>– is a candidate key which consist of 2 or more attribute</a:t>
            </a:r>
          </a:p>
          <a:p>
            <a:pPr marL="0" indent="0">
              <a:buNone/>
            </a:pPr>
            <a:r>
              <a:rPr lang="en-US" dirty="0"/>
              <a:t>i.e. combination of multiple columns which uniquely identifies all rows involved</a:t>
            </a:r>
          </a:p>
          <a:p>
            <a:pPr marL="0" indent="0">
              <a:buNone/>
            </a:pPr>
            <a:r>
              <a:rPr lang="en-US" dirty="0" err="1"/>
              <a:t>Eg</a:t>
            </a:r>
            <a:r>
              <a:rPr lang="en-US" dirty="0"/>
              <a:t>, in a table with attributes (</a:t>
            </a:r>
            <a:r>
              <a:rPr lang="en-US" dirty="0" err="1"/>
              <a:t>student_id</a:t>
            </a:r>
            <a:r>
              <a:rPr lang="en-US" dirty="0"/>
              <a:t>, name, </a:t>
            </a:r>
            <a:r>
              <a:rPr lang="en-US" dirty="0" err="1"/>
              <a:t>subject_id</a:t>
            </a:r>
            <a:r>
              <a:rPr lang="en-US" dirty="0"/>
              <a:t>, marks),</a:t>
            </a:r>
          </a:p>
          <a:p>
            <a:pPr marL="0" indent="0">
              <a:buNone/>
            </a:pPr>
            <a:r>
              <a:rPr lang="en-US" dirty="0"/>
              <a:t>Combination of (</a:t>
            </a:r>
            <a:r>
              <a:rPr lang="en-US" b="1" dirty="0" err="1"/>
              <a:t>student_id</a:t>
            </a:r>
            <a:r>
              <a:rPr lang="en-US" b="1" dirty="0"/>
              <a:t>, </a:t>
            </a:r>
            <a:r>
              <a:rPr lang="en-US" b="1" dirty="0" err="1"/>
              <a:t>subject_id</a:t>
            </a:r>
            <a:r>
              <a:rPr lang="en-US" dirty="0"/>
              <a:t>) is Composite key</a:t>
            </a:r>
          </a:p>
          <a:p>
            <a:pPr marL="0" indent="0">
              <a:buNone/>
            </a:pPr>
            <a:r>
              <a:rPr lang="en-US" b="1" dirty="0"/>
              <a:t>Main difference - </a:t>
            </a:r>
          </a:p>
          <a:p>
            <a:pPr marL="0" indent="0">
              <a:buNone/>
            </a:pPr>
            <a:r>
              <a:rPr lang="en-US" b="1" dirty="0"/>
              <a:t>Candidate – </a:t>
            </a:r>
            <a:r>
              <a:rPr lang="en-US" dirty="0"/>
              <a:t>collection of attribute where </a:t>
            </a:r>
            <a:r>
              <a:rPr lang="en-US" b="1" dirty="0"/>
              <a:t>values</a:t>
            </a:r>
            <a:r>
              <a:rPr lang="en-US" dirty="0"/>
              <a:t> should </a:t>
            </a:r>
            <a:r>
              <a:rPr lang="en-US" b="1" dirty="0"/>
              <a:t>not repeat </a:t>
            </a:r>
            <a:r>
              <a:rPr lang="en-US" dirty="0"/>
              <a:t>within same column</a:t>
            </a:r>
          </a:p>
          <a:p>
            <a:pPr marL="0" indent="0">
              <a:buNone/>
            </a:pPr>
            <a:r>
              <a:rPr lang="en-US" b="1" dirty="0"/>
              <a:t>Composite - values</a:t>
            </a:r>
            <a:r>
              <a:rPr lang="en-US" dirty="0"/>
              <a:t> can </a:t>
            </a:r>
            <a:r>
              <a:rPr lang="en-US" b="1" dirty="0"/>
              <a:t>repeat </a:t>
            </a:r>
            <a:r>
              <a:rPr lang="en-US" dirty="0"/>
              <a:t>within same column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11F3186-BE03-D6C8-E182-FA48B0BF689C}"/>
              </a:ext>
            </a:extLst>
          </p:cNvPr>
          <p:cNvSpPr>
            <a:spLocks noGrp="1"/>
          </p:cNvSpPr>
          <p:nvPr>
            <p:ph type="sldNum" sz="quarter" idx="12"/>
          </p:nvPr>
        </p:nvSpPr>
        <p:spPr/>
        <p:txBody>
          <a:bodyPr/>
          <a:lstStyle/>
          <a:p>
            <a:fld id="{09692364-13FC-47D4-9585-56F3A59B99F2}" type="slidenum">
              <a:rPr lang="en-US" smtClean="0"/>
              <a:pPr/>
              <a:t>38</a:t>
            </a:fld>
            <a:endParaRPr lang="en-US" dirty="0"/>
          </a:p>
        </p:txBody>
      </p:sp>
    </p:spTree>
    <p:extLst>
      <p:ext uri="{BB962C8B-B14F-4D97-AF65-F5344CB8AC3E}">
        <p14:creationId xmlns:p14="http://schemas.microsoft.com/office/powerpoint/2010/main" val="3621025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D8723-9511-708E-107F-2BFF9B838C4E}"/>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F2437A7-0C7E-DA8B-8CF6-F680D914CB76}"/>
              </a:ext>
            </a:extLst>
          </p:cNvPr>
          <p:cNvSpPr>
            <a:spLocks noGrp="1"/>
          </p:cNvSpPr>
          <p:nvPr>
            <p:ph idx="1"/>
          </p:nvPr>
        </p:nvSpPr>
        <p:spPr>
          <a:xfrm>
            <a:off x="4956313" y="543339"/>
            <a:ext cx="7142921" cy="5685139"/>
          </a:xfrm>
        </p:spPr>
        <p:txBody>
          <a:bodyPr/>
          <a:lstStyle/>
          <a:p>
            <a:pPr marL="0" indent="0" algn="l">
              <a:buNone/>
            </a:pPr>
            <a:r>
              <a:rPr lang="en-US" dirty="0"/>
              <a:t>Primary Key - </a:t>
            </a:r>
            <a:r>
              <a:rPr lang="en-US" sz="2800" dirty="0" err="1">
                <a:solidFill>
                  <a:schemeClr val="tx1"/>
                </a:solidFill>
              </a:rPr>
              <a:t>Customer_id</a:t>
            </a:r>
            <a:endParaRPr lang="en-US" dirty="0"/>
          </a:p>
          <a:p>
            <a:pPr marL="0" indent="0" algn="l">
              <a:buNone/>
            </a:pPr>
            <a:r>
              <a:rPr lang="en-US" dirty="0"/>
              <a:t>Composite key - (</a:t>
            </a:r>
            <a:r>
              <a:rPr lang="en-US" sz="2800" dirty="0" err="1">
                <a:solidFill>
                  <a:schemeClr val="tx1"/>
                </a:solidFill>
              </a:rPr>
              <a:t>Customer_id</a:t>
            </a:r>
            <a:r>
              <a:rPr lang="en-US" sz="2800" dirty="0">
                <a:solidFill>
                  <a:schemeClr val="tx1"/>
                </a:solidFill>
              </a:rPr>
              <a:t>, </a:t>
            </a:r>
            <a:r>
              <a:rPr lang="en-US" sz="2800" dirty="0" err="1">
                <a:solidFill>
                  <a:schemeClr val="tx1"/>
                </a:solidFill>
              </a:rPr>
              <a:t>Store_id</a:t>
            </a:r>
            <a:r>
              <a:rPr lang="en-US" sz="2800" dirty="0">
                <a:solidFill>
                  <a:schemeClr val="tx1"/>
                </a:solidFill>
              </a:rPr>
              <a:t>)</a:t>
            </a:r>
          </a:p>
          <a:p>
            <a:pPr marL="0" indent="0" algn="l">
              <a:buNone/>
            </a:pPr>
            <a:r>
              <a:rPr lang="en-US" dirty="0"/>
              <a:t>non primary key - location </a:t>
            </a:r>
          </a:p>
          <a:p>
            <a:pPr marL="0" indent="0" algn="l">
              <a:buNone/>
            </a:pPr>
            <a:r>
              <a:rPr lang="en-US" dirty="0"/>
              <a:t>Here, location is dependent on </a:t>
            </a:r>
            <a:r>
              <a:rPr lang="en-US" dirty="0" err="1"/>
              <a:t>store_id</a:t>
            </a:r>
            <a:r>
              <a:rPr lang="en-US" dirty="0"/>
              <a:t> only</a:t>
            </a:r>
          </a:p>
          <a:p>
            <a:pPr marL="0" indent="0" algn="l">
              <a:buNone/>
            </a:pPr>
            <a:r>
              <a:rPr lang="en-US" dirty="0"/>
              <a:t>i.e. location is determined by </a:t>
            </a:r>
            <a:r>
              <a:rPr lang="en-US" dirty="0" err="1"/>
              <a:t>store_id</a:t>
            </a:r>
            <a:r>
              <a:rPr lang="en-US" dirty="0"/>
              <a:t> </a:t>
            </a:r>
          </a:p>
          <a:p>
            <a:pPr marL="0" indent="0" algn="l">
              <a:buNone/>
            </a:pPr>
            <a:r>
              <a:rPr lang="en-US" dirty="0"/>
              <a:t>And the given table is in </a:t>
            </a:r>
            <a:r>
              <a:rPr lang="en-US" b="1" dirty="0"/>
              <a:t>1NF</a:t>
            </a:r>
          </a:p>
          <a:p>
            <a:pPr marL="0" indent="0" algn="l">
              <a:buNone/>
            </a:pPr>
            <a:r>
              <a:rPr lang="en-US" dirty="0"/>
              <a:t>So, divide the table into 2 parts</a:t>
            </a:r>
          </a:p>
          <a:p>
            <a:pPr marL="0" indent="0" algn="l">
              <a:buNone/>
            </a:pPr>
            <a:endParaRPr lang="en-US" dirty="0"/>
          </a:p>
          <a:p>
            <a:pPr marL="0" indent="0" algn="l">
              <a:buNone/>
            </a:pPr>
            <a:endParaRPr lang="en-US" dirty="0"/>
          </a:p>
          <a:p>
            <a:pPr marL="0" indent="0" algn="l">
              <a:buNone/>
            </a:pPr>
            <a:endParaRPr lang="en-US" dirty="0"/>
          </a:p>
        </p:txBody>
      </p:sp>
      <p:sp>
        <p:nvSpPr>
          <p:cNvPr id="4" name="Slide Number Placeholder 3">
            <a:extLst>
              <a:ext uri="{FF2B5EF4-FFF2-40B4-BE49-F238E27FC236}">
                <a16:creationId xmlns:a16="http://schemas.microsoft.com/office/drawing/2014/main" id="{6B5A329F-0985-4F0D-260D-1FA9CD0DB3FC}"/>
              </a:ext>
            </a:extLst>
          </p:cNvPr>
          <p:cNvSpPr>
            <a:spLocks noGrp="1"/>
          </p:cNvSpPr>
          <p:nvPr>
            <p:ph type="sldNum" sz="quarter" idx="12"/>
          </p:nvPr>
        </p:nvSpPr>
        <p:spPr/>
        <p:txBody>
          <a:bodyPr/>
          <a:lstStyle/>
          <a:p>
            <a:fld id="{09692364-13FC-47D4-9585-56F3A59B99F2}" type="slidenum">
              <a:rPr lang="en-US" smtClean="0"/>
              <a:pPr/>
              <a:t>39</a:t>
            </a:fld>
            <a:endParaRPr lang="en-US" dirty="0"/>
          </a:p>
        </p:txBody>
      </p:sp>
      <p:graphicFrame>
        <p:nvGraphicFramePr>
          <p:cNvPr id="2" name="Table 1">
            <a:extLst>
              <a:ext uri="{FF2B5EF4-FFF2-40B4-BE49-F238E27FC236}">
                <a16:creationId xmlns:a16="http://schemas.microsoft.com/office/drawing/2014/main" id="{C716A758-1ADF-7EF8-1C06-8EC324A5DFD1}"/>
              </a:ext>
            </a:extLst>
          </p:cNvPr>
          <p:cNvGraphicFramePr>
            <a:graphicFrameLocks noGrp="1"/>
          </p:cNvGraphicFramePr>
          <p:nvPr>
            <p:extLst>
              <p:ext uri="{D42A27DB-BD31-4B8C-83A1-F6EECF244321}">
                <p14:modId xmlns:p14="http://schemas.microsoft.com/office/powerpoint/2010/main" val="2753826484"/>
              </p:ext>
            </p:extLst>
          </p:nvPr>
        </p:nvGraphicFramePr>
        <p:xfrm>
          <a:off x="92765" y="437322"/>
          <a:ext cx="4439478" cy="4451200"/>
        </p:xfrm>
        <a:graphic>
          <a:graphicData uri="http://schemas.openxmlformats.org/drawingml/2006/table">
            <a:tbl>
              <a:tblPr firstRow="1" bandRow="1">
                <a:tableStyleId>{5C22544A-7EE6-4342-B048-85BDC9FD1C3A}</a:tableStyleId>
              </a:tblPr>
              <a:tblGrid>
                <a:gridCol w="1457739">
                  <a:extLst>
                    <a:ext uri="{9D8B030D-6E8A-4147-A177-3AD203B41FA5}">
                      <a16:colId xmlns:a16="http://schemas.microsoft.com/office/drawing/2014/main" val="2717778113"/>
                    </a:ext>
                  </a:extLst>
                </a:gridCol>
                <a:gridCol w="1362727">
                  <a:extLst>
                    <a:ext uri="{9D8B030D-6E8A-4147-A177-3AD203B41FA5}">
                      <a16:colId xmlns:a16="http://schemas.microsoft.com/office/drawing/2014/main" val="1028220674"/>
                    </a:ext>
                  </a:extLst>
                </a:gridCol>
                <a:gridCol w="1619012">
                  <a:extLst>
                    <a:ext uri="{9D8B030D-6E8A-4147-A177-3AD203B41FA5}">
                      <a16:colId xmlns:a16="http://schemas.microsoft.com/office/drawing/2014/main" val="2514109360"/>
                    </a:ext>
                  </a:extLst>
                </a:gridCol>
              </a:tblGrid>
              <a:tr h="725648">
                <a:tc>
                  <a:txBody>
                    <a:bodyPr/>
                    <a:lstStyle/>
                    <a:p>
                      <a:pPr algn="ctr"/>
                      <a:r>
                        <a:rPr lang="en-US" sz="2400" b="1" dirty="0" err="1">
                          <a:solidFill>
                            <a:schemeClr val="tx1"/>
                          </a:solidFill>
                        </a:rPr>
                        <a:t>Customer_id</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rPr>
                        <a:t>Store_id</a:t>
                      </a:r>
                      <a:r>
                        <a:rPr lang="en-US" sz="24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Location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725648">
                <a:tc>
                  <a:txBody>
                    <a:bodyPr/>
                    <a:lstStyle/>
                    <a:p>
                      <a:pPr algn="ctr"/>
                      <a:r>
                        <a:rPr lang="en-US" sz="2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Ktm</a:t>
                      </a:r>
                      <a:r>
                        <a:rPr lang="en-US" sz="240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725648">
                <a:tc>
                  <a:txBody>
                    <a:bodyPr/>
                    <a:lstStyle/>
                    <a:p>
                      <a:pPr algn="ctr"/>
                      <a:r>
                        <a:rPr lang="en-US" sz="2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Pkr</a:t>
                      </a:r>
                      <a:r>
                        <a:rPr lang="en-US" sz="240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154921"/>
                  </a:ext>
                </a:extLst>
              </a:tr>
              <a:tr h="725648">
                <a:tc>
                  <a:txBody>
                    <a:bodyPr/>
                    <a:lstStyle/>
                    <a:p>
                      <a:pPr algn="ctr"/>
                      <a:r>
                        <a:rPr lang="en-US" sz="2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Ktm</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Bkt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4998076"/>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Pkr</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2923349"/>
                  </a:ext>
                </a:extLst>
              </a:tr>
            </a:tbl>
          </a:graphicData>
        </a:graphic>
      </p:graphicFrame>
    </p:spTree>
    <p:extLst>
      <p:ext uri="{BB962C8B-B14F-4D97-AF65-F5344CB8AC3E}">
        <p14:creationId xmlns:p14="http://schemas.microsoft.com/office/powerpoint/2010/main" val="278866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BC6-B57D-74E7-385B-788E4C7FFF49}"/>
              </a:ext>
            </a:extLst>
          </p:cNvPr>
          <p:cNvSpPr>
            <a:spLocks noGrp="1"/>
          </p:cNvSpPr>
          <p:nvPr>
            <p:ph type="title"/>
          </p:nvPr>
        </p:nvSpPr>
        <p:spPr/>
        <p:txBody>
          <a:bodyPr>
            <a:normAutofit/>
          </a:bodyPr>
          <a:lstStyle/>
          <a:p>
            <a:r>
              <a:rPr lang="en-US" sz="3600" dirty="0"/>
              <a:t>Database Design</a:t>
            </a:r>
            <a:endParaRPr lang="en-US" sz="2000" b="1" kern="100" dirty="0">
              <a:solidFill>
                <a:srgbClr val="000000"/>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9C8F6E8F-0851-A164-25C5-E6D1CFC32A96}"/>
              </a:ext>
            </a:extLst>
          </p:cNvPr>
          <p:cNvSpPr>
            <a:spLocks noGrp="1"/>
          </p:cNvSpPr>
          <p:nvPr>
            <p:ph idx="1"/>
          </p:nvPr>
        </p:nvSpPr>
        <p:spPr>
          <a:xfrm>
            <a:off x="838200" y="1545465"/>
            <a:ext cx="10515600" cy="5312535"/>
          </a:xfrm>
        </p:spPr>
        <p:txBody>
          <a:bodyPr>
            <a:normAutofit/>
          </a:bodyPr>
          <a:lstStyle/>
          <a:p>
            <a:r>
              <a:rPr lang="en-US" dirty="0"/>
              <a:t>is the </a:t>
            </a:r>
            <a:r>
              <a:rPr lang="en-US" b="1" dirty="0"/>
              <a:t>organization</a:t>
            </a:r>
            <a:r>
              <a:rPr lang="en-US" dirty="0"/>
              <a:t> of </a:t>
            </a:r>
            <a:r>
              <a:rPr lang="en-US" b="1" dirty="0"/>
              <a:t>data</a:t>
            </a:r>
            <a:r>
              <a:rPr lang="en-US" dirty="0"/>
              <a:t> according to a </a:t>
            </a:r>
            <a:r>
              <a:rPr lang="en-US" b="1" dirty="0"/>
              <a:t>database model</a:t>
            </a:r>
            <a:r>
              <a:rPr lang="en-US" dirty="0"/>
              <a:t>. </a:t>
            </a:r>
          </a:p>
          <a:p>
            <a:r>
              <a:rPr lang="en-US" dirty="0"/>
              <a:t>The designer determines </a:t>
            </a:r>
            <a:r>
              <a:rPr lang="en-US" b="1" dirty="0"/>
              <a:t>what data must be stored</a:t>
            </a:r>
            <a:r>
              <a:rPr lang="en-US" dirty="0"/>
              <a:t> and </a:t>
            </a:r>
            <a:r>
              <a:rPr lang="en-US" b="1" dirty="0"/>
              <a:t>how the data elements interrelate. </a:t>
            </a:r>
          </a:p>
          <a:p>
            <a:r>
              <a:rPr lang="en-US" dirty="0"/>
              <a:t>With this information, they can begin to fit the data to the database model. </a:t>
            </a:r>
          </a:p>
          <a:p>
            <a:r>
              <a:rPr lang="en-US" dirty="0"/>
              <a:t>Database Design is a </a:t>
            </a:r>
            <a:r>
              <a:rPr lang="en-US" b="1" dirty="0"/>
              <a:t>collection</a:t>
            </a:r>
            <a:r>
              <a:rPr lang="en-US" dirty="0"/>
              <a:t> of </a:t>
            </a:r>
            <a:r>
              <a:rPr lang="en-US" b="1" dirty="0"/>
              <a:t>processes</a:t>
            </a:r>
            <a:r>
              <a:rPr lang="en-US" dirty="0"/>
              <a:t> that facilitate the </a:t>
            </a:r>
            <a:r>
              <a:rPr lang="en-US" b="1" dirty="0"/>
              <a:t>designing</a:t>
            </a:r>
            <a:r>
              <a:rPr lang="en-US" dirty="0"/>
              <a:t>, </a:t>
            </a:r>
            <a:r>
              <a:rPr lang="en-US" b="1" dirty="0"/>
              <a:t>development</a:t>
            </a:r>
            <a:r>
              <a:rPr lang="en-US" dirty="0"/>
              <a:t>, </a:t>
            </a:r>
            <a:r>
              <a:rPr lang="en-US" b="1" dirty="0"/>
              <a:t>implementation</a:t>
            </a:r>
            <a:r>
              <a:rPr lang="en-US" dirty="0"/>
              <a:t> and </a:t>
            </a:r>
            <a:r>
              <a:rPr lang="en-US" b="1" dirty="0"/>
              <a:t>maintenance</a:t>
            </a:r>
            <a:r>
              <a:rPr lang="en-US" dirty="0"/>
              <a:t> of enterprise data management systems. </a:t>
            </a:r>
          </a:p>
        </p:txBody>
      </p:sp>
      <p:sp>
        <p:nvSpPr>
          <p:cNvPr id="4" name="Slide Number Placeholder 3">
            <a:extLst>
              <a:ext uri="{FF2B5EF4-FFF2-40B4-BE49-F238E27FC236}">
                <a16:creationId xmlns:a16="http://schemas.microsoft.com/office/drawing/2014/main" id="{189F6469-31A0-0208-044C-564B48CCB8CB}"/>
              </a:ext>
            </a:extLst>
          </p:cNvPr>
          <p:cNvSpPr>
            <a:spLocks noGrp="1"/>
          </p:cNvSpPr>
          <p:nvPr>
            <p:ph type="sldNum" sz="quarter" idx="12"/>
          </p:nvPr>
        </p:nvSpPr>
        <p:spPr/>
        <p:txBody>
          <a:bodyPr/>
          <a:lstStyle/>
          <a:p>
            <a:fld id="{09692364-13FC-47D4-9585-56F3A59B99F2}"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173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D8723-9511-708E-107F-2BFF9B838C4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5A329F-0985-4F0D-260D-1FA9CD0DB3FC}"/>
              </a:ext>
            </a:extLst>
          </p:cNvPr>
          <p:cNvSpPr>
            <a:spLocks noGrp="1"/>
          </p:cNvSpPr>
          <p:nvPr>
            <p:ph type="sldNum" sz="quarter" idx="12"/>
          </p:nvPr>
        </p:nvSpPr>
        <p:spPr/>
        <p:txBody>
          <a:bodyPr/>
          <a:lstStyle/>
          <a:p>
            <a:fld id="{09692364-13FC-47D4-9585-56F3A59B99F2}" type="slidenum">
              <a:rPr lang="en-US" smtClean="0"/>
              <a:pPr/>
              <a:t>40</a:t>
            </a:fld>
            <a:endParaRPr lang="en-US" dirty="0"/>
          </a:p>
        </p:txBody>
      </p:sp>
      <p:graphicFrame>
        <p:nvGraphicFramePr>
          <p:cNvPr id="2" name="Table 1">
            <a:extLst>
              <a:ext uri="{FF2B5EF4-FFF2-40B4-BE49-F238E27FC236}">
                <a16:creationId xmlns:a16="http://schemas.microsoft.com/office/drawing/2014/main" id="{C716A758-1ADF-7EF8-1C06-8EC324A5DFD1}"/>
              </a:ext>
            </a:extLst>
          </p:cNvPr>
          <p:cNvGraphicFramePr>
            <a:graphicFrameLocks noGrp="1"/>
          </p:cNvGraphicFramePr>
          <p:nvPr>
            <p:extLst>
              <p:ext uri="{D42A27DB-BD31-4B8C-83A1-F6EECF244321}">
                <p14:modId xmlns:p14="http://schemas.microsoft.com/office/powerpoint/2010/main" val="815507401"/>
              </p:ext>
            </p:extLst>
          </p:nvPr>
        </p:nvGraphicFramePr>
        <p:xfrm>
          <a:off x="384313" y="437322"/>
          <a:ext cx="3225118" cy="4353888"/>
        </p:xfrm>
        <a:graphic>
          <a:graphicData uri="http://schemas.openxmlformats.org/drawingml/2006/table">
            <a:tbl>
              <a:tblPr firstRow="1" bandRow="1">
                <a:tableStyleId>{5C22544A-7EE6-4342-B048-85BDC9FD1C3A}</a:tableStyleId>
              </a:tblPr>
              <a:tblGrid>
                <a:gridCol w="1862391">
                  <a:extLst>
                    <a:ext uri="{9D8B030D-6E8A-4147-A177-3AD203B41FA5}">
                      <a16:colId xmlns:a16="http://schemas.microsoft.com/office/drawing/2014/main" val="2717778113"/>
                    </a:ext>
                  </a:extLst>
                </a:gridCol>
                <a:gridCol w="1362727">
                  <a:extLst>
                    <a:ext uri="{9D8B030D-6E8A-4147-A177-3AD203B41FA5}">
                      <a16:colId xmlns:a16="http://schemas.microsoft.com/office/drawing/2014/main" val="1028220674"/>
                    </a:ext>
                  </a:extLst>
                </a:gridCol>
              </a:tblGrid>
              <a:tr h="725648">
                <a:tc>
                  <a:txBody>
                    <a:bodyPr/>
                    <a:lstStyle/>
                    <a:p>
                      <a:pPr algn="ctr"/>
                      <a:r>
                        <a:rPr lang="en-US" sz="2400" b="1" dirty="0" err="1">
                          <a:solidFill>
                            <a:schemeClr val="tx1"/>
                          </a:solidFill>
                        </a:rPr>
                        <a:t>Customer_id</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rPr>
                        <a:t>Store_id</a:t>
                      </a:r>
                      <a:r>
                        <a:rPr lang="en-US" sz="24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725648">
                <a:tc>
                  <a:txBody>
                    <a:bodyPr/>
                    <a:lstStyle/>
                    <a:p>
                      <a:pPr algn="ctr"/>
                      <a:r>
                        <a:rPr lang="en-US" sz="2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725648">
                <a:tc>
                  <a:txBody>
                    <a:bodyPr/>
                    <a:lstStyle/>
                    <a:p>
                      <a:pPr algn="ctr"/>
                      <a:r>
                        <a:rPr lang="en-US" sz="2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154921"/>
                  </a:ext>
                </a:extLst>
              </a:tr>
              <a:tr h="725648">
                <a:tc>
                  <a:txBody>
                    <a:bodyPr/>
                    <a:lstStyle/>
                    <a:p>
                      <a:pPr algn="ctr"/>
                      <a:r>
                        <a:rPr lang="en-US" sz="2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4998076"/>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2923349"/>
                  </a:ext>
                </a:extLst>
              </a:tr>
            </a:tbl>
          </a:graphicData>
        </a:graphic>
      </p:graphicFrame>
      <p:sp>
        <p:nvSpPr>
          <p:cNvPr id="5" name="Content Placeholder 4">
            <a:extLst>
              <a:ext uri="{FF2B5EF4-FFF2-40B4-BE49-F238E27FC236}">
                <a16:creationId xmlns:a16="http://schemas.microsoft.com/office/drawing/2014/main" id="{D62FEA6F-6CB7-E57B-4A93-D70F77D3004F}"/>
              </a:ext>
            </a:extLst>
          </p:cNvPr>
          <p:cNvSpPr>
            <a:spLocks noGrp="1"/>
          </p:cNvSpPr>
          <p:nvPr>
            <p:ph idx="1"/>
          </p:nvPr>
        </p:nvSpPr>
        <p:spPr>
          <a:xfrm>
            <a:off x="520148" y="5016394"/>
            <a:ext cx="10515600" cy="1339956"/>
          </a:xfrm>
        </p:spPr>
        <p:txBody>
          <a:bodyPr/>
          <a:lstStyle/>
          <a:p>
            <a:endParaRPr lang="en-US" dirty="0"/>
          </a:p>
        </p:txBody>
      </p:sp>
      <p:graphicFrame>
        <p:nvGraphicFramePr>
          <p:cNvPr id="6" name="Table 5">
            <a:extLst>
              <a:ext uri="{FF2B5EF4-FFF2-40B4-BE49-F238E27FC236}">
                <a16:creationId xmlns:a16="http://schemas.microsoft.com/office/drawing/2014/main" id="{CFDDE53F-CBA6-0D27-5AB3-20839CD6C9E3}"/>
              </a:ext>
            </a:extLst>
          </p:cNvPr>
          <p:cNvGraphicFramePr>
            <a:graphicFrameLocks noGrp="1"/>
          </p:cNvGraphicFramePr>
          <p:nvPr>
            <p:extLst>
              <p:ext uri="{D42A27DB-BD31-4B8C-83A1-F6EECF244321}">
                <p14:modId xmlns:p14="http://schemas.microsoft.com/office/powerpoint/2010/main" val="2515279549"/>
              </p:ext>
            </p:extLst>
          </p:nvPr>
        </p:nvGraphicFramePr>
        <p:xfrm>
          <a:off x="5277678" y="437322"/>
          <a:ext cx="2981739" cy="2902592"/>
        </p:xfrm>
        <a:graphic>
          <a:graphicData uri="http://schemas.openxmlformats.org/drawingml/2006/table">
            <a:tbl>
              <a:tblPr firstRow="1" bandRow="1">
                <a:tableStyleId>{5C22544A-7EE6-4342-B048-85BDC9FD1C3A}</a:tableStyleId>
              </a:tblPr>
              <a:tblGrid>
                <a:gridCol w="1362727">
                  <a:extLst>
                    <a:ext uri="{9D8B030D-6E8A-4147-A177-3AD203B41FA5}">
                      <a16:colId xmlns:a16="http://schemas.microsoft.com/office/drawing/2014/main" val="1028220674"/>
                    </a:ext>
                  </a:extLst>
                </a:gridCol>
                <a:gridCol w="1619012">
                  <a:extLst>
                    <a:ext uri="{9D8B030D-6E8A-4147-A177-3AD203B41FA5}">
                      <a16:colId xmlns:a16="http://schemas.microsoft.com/office/drawing/2014/main" val="2514109360"/>
                    </a:ext>
                  </a:extLst>
                </a:gridCol>
              </a:tblGrid>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rPr>
                        <a:t>Store_id</a:t>
                      </a:r>
                      <a:r>
                        <a:rPr lang="en-US" sz="24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Location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Ktm</a:t>
                      </a:r>
                      <a:r>
                        <a:rPr lang="en-US" sz="240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Bkt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4998076"/>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Pkr</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2923349"/>
                  </a:ext>
                </a:extLst>
              </a:tr>
            </a:tbl>
          </a:graphicData>
        </a:graphic>
      </p:graphicFrame>
      <p:sp>
        <p:nvSpPr>
          <p:cNvPr id="7" name="TextBox 6">
            <a:extLst>
              <a:ext uri="{FF2B5EF4-FFF2-40B4-BE49-F238E27FC236}">
                <a16:creationId xmlns:a16="http://schemas.microsoft.com/office/drawing/2014/main" id="{F1123120-D22B-A4DD-FA06-965EF5F6F971}"/>
              </a:ext>
            </a:extLst>
          </p:cNvPr>
          <p:cNvSpPr txBox="1"/>
          <p:nvPr/>
        </p:nvSpPr>
        <p:spPr>
          <a:xfrm>
            <a:off x="5512905" y="4041913"/>
            <a:ext cx="2239617" cy="461665"/>
          </a:xfrm>
          <a:prstGeom prst="rect">
            <a:avLst/>
          </a:prstGeom>
          <a:noFill/>
        </p:spPr>
        <p:txBody>
          <a:bodyPr wrap="square" rtlCol="0">
            <a:spAutoFit/>
          </a:bodyPr>
          <a:lstStyle/>
          <a:p>
            <a:r>
              <a:rPr lang="en-US" sz="2400" dirty="0"/>
              <a:t>Candidate key</a:t>
            </a:r>
          </a:p>
        </p:txBody>
      </p:sp>
      <p:cxnSp>
        <p:nvCxnSpPr>
          <p:cNvPr id="10" name="Straight Arrow Connector 9">
            <a:extLst>
              <a:ext uri="{FF2B5EF4-FFF2-40B4-BE49-F238E27FC236}">
                <a16:creationId xmlns:a16="http://schemas.microsoft.com/office/drawing/2014/main" id="{8109A8F8-16AA-B308-6E5C-7A8A3A823367}"/>
              </a:ext>
            </a:extLst>
          </p:cNvPr>
          <p:cNvCxnSpPr>
            <a:stCxn id="7" idx="0"/>
          </p:cNvCxnSpPr>
          <p:nvPr/>
        </p:nvCxnSpPr>
        <p:spPr>
          <a:xfrm flipH="1" flipV="1">
            <a:off x="5989983" y="3339914"/>
            <a:ext cx="642731" cy="701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5387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73E76-AB48-31DE-3088-1240B63E8A9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6736F-7F81-F128-8BEB-4A78A7A46346}"/>
              </a:ext>
            </a:extLst>
          </p:cNvPr>
          <p:cNvSpPr>
            <a:spLocks noGrp="1"/>
          </p:cNvSpPr>
          <p:nvPr>
            <p:ph idx="1"/>
          </p:nvPr>
        </p:nvSpPr>
        <p:spPr>
          <a:xfrm>
            <a:off x="838200" y="357809"/>
            <a:ext cx="10515600" cy="6363666"/>
          </a:xfrm>
        </p:spPr>
        <p:txBody>
          <a:bodyPr>
            <a:normAutofit/>
          </a:bodyPr>
          <a:lstStyle/>
          <a:p>
            <a:pPr marL="0" indent="0">
              <a:buNone/>
            </a:pPr>
            <a:r>
              <a:rPr lang="en-US" b="1" dirty="0"/>
              <a:t>Third Normal form (3NF)</a:t>
            </a:r>
          </a:p>
          <a:p>
            <a:pPr marL="0" indent="0">
              <a:buNone/>
            </a:pPr>
            <a:r>
              <a:rPr lang="en-US" dirty="0"/>
              <a:t>In 3rd NF:</a:t>
            </a:r>
          </a:p>
          <a:p>
            <a:r>
              <a:rPr lang="en-US" dirty="0"/>
              <a:t>Remove transitive dependencies.</a:t>
            </a:r>
          </a:p>
          <a:p>
            <a:pPr marL="0" indent="0">
              <a:buNone/>
            </a:pPr>
            <a:r>
              <a:rPr lang="en-US" dirty="0"/>
              <a:t>	A	     B	      C</a:t>
            </a:r>
          </a:p>
          <a:p>
            <a:pPr marL="0" indent="0">
              <a:buNone/>
            </a:pPr>
            <a:r>
              <a:rPr lang="en-US" dirty="0"/>
              <a:t>If A determines B and B determines C,</a:t>
            </a:r>
          </a:p>
          <a:p>
            <a:pPr marL="0" indent="0">
              <a:buNone/>
            </a:pPr>
            <a:r>
              <a:rPr lang="en-US" dirty="0"/>
              <a:t>then A is transitive dependent on C</a:t>
            </a:r>
          </a:p>
          <a:p>
            <a:pPr marL="0" indent="0">
              <a:buNone/>
            </a:pPr>
            <a:r>
              <a:rPr lang="en-US" sz="2800" dirty="0"/>
              <a:t>	</a:t>
            </a:r>
          </a:p>
          <a:p>
            <a:pPr marL="0" indent="0">
              <a:buNone/>
            </a:pPr>
            <a:endParaRPr lang="en-US" dirty="0"/>
          </a:p>
        </p:txBody>
      </p:sp>
      <p:sp>
        <p:nvSpPr>
          <p:cNvPr id="4" name="Slide Number Placeholder 3">
            <a:extLst>
              <a:ext uri="{FF2B5EF4-FFF2-40B4-BE49-F238E27FC236}">
                <a16:creationId xmlns:a16="http://schemas.microsoft.com/office/drawing/2014/main" id="{5BB73CD3-C3A2-41BE-7A2F-F76B8C176BA6}"/>
              </a:ext>
            </a:extLst>
          </p:cNvPr>
          <p:cNvSpPr>
            <a:spLocks noGrp="1"/>
          </p:cNvSpPr>
          <p:nvPr>
            <p:ph type="sldNum" sz="quarter" idx="12"/>
          </p:nvPr>
        </p:nvSpPr>
        <p:spPr/>
        <p:txBody>
          <a:bodyPr/>
          <a:lstStyle/>
          <a:p>
            <a:fld id="{09692364-13FC-47D4-9585-56F3A59B99F2}" type="slidenum">
              <a:rPr lang="en-US" smtClean="0"/>
              <a:pPr/>
              <a:t>41</a:t>
            </a:fld>
            <a:endParaRPr lang="en-US" dirty="0"/>
          </a:p>
        </p:txBody>
      </p:sp>
      <p:cxnSp>
        <p:nvCxnSpPr>
          <p:cNvPr id="7" name="Straight Arrow Connector 6">
            <a:extLst>
              <a:ext uri="{FF2B5EF4-FFF2-40B4-BE49-F238E27FC236}">
                <a16:creationId xmlns:a16="http://schemas.microsoft.com/office/drawing/2014/main" id="{43B2111A-C401-5D20-F4BE-F83116184211}"/>
              </a:ext>
            </a:extLst>
          </p:cNvPr>
          <p:cNvCxnSpPr/>
          <p:nvPr/>
        </p:nvCxnSpPr>
        <p:spPr>
          <a:xfrm>
            <a:off x="2305878" y="2613302"/>
            <a:ext cx="6361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 name="Straight Arrow Connector 1">
            <a:extLst>
              <a:ext uri="{FF2B5EF4-FFF2-40B4-BE49-F238E27FC236}">
                <a16:creationId xmlns:a16="http://schemas.microsoft.com/office/drawing/2014/main" id="{3C8E17F1-2501-57A2-030D-1E9D3CD5665E}"/>
              </a:ext>
            </a:extLst>
          </p:cNvPr>
          <p:cNvCxnSpPr/>
          <p:nvPr/>
        </p:nvCxnSpPr>
        <p:spPr>
          <a:xfrm>
            <a:off x="3452192" y="2611924"/>
            <a:ext cx="6361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39563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73E76-AB48-31DE-3088-1240B63E8A9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6736F-7F81-F128-8BEB-4A78A7A46346}"/>
              </a:ext>
            </a:extLst>
          </p:cNvPr>
          <p:cNvSpPr>
            <a:spLocks noGrp="1"/>
          </p:cNvSpPr>
          <p:nvPr>
            <p:ph idx="1"/>
          </p:nvPr>
        </p:nvSpPr>
        <p:spPr>
          <a:xfrm>
            <a:off x="838200" y="357809"/>
            <a:ext cx="10515600" cy="6363666"/>
          </a:xfrm>
        </p:spPr>
        <p:txBody>
          <a:bodyPr>
            <a:normAutofit/>
          </a:bodyPr>
          <a:lstStyle/>
          <a:p>
            <a:r>
              <a:rPr lang="en-US" b="1" dirty="0"/>
              <a:t>Transitive Dependency: </a:t>
            </a:r>
            <a:r>
              <a:rPr lang="en-US" dirty="0"/>
              <a:t>A type of functional dependency where a </a:t>
            </a:r>
            <a:r>
              <a:rPr lang="en-US" b="1" dirty="0"/>
              <a:t>non primary attribute </a:t>
            </a:r>
            <a:r>
              <a:rPr lang="en-US" dirty="0"/>
              <a:t>is functionally dependent on an </a:t>
            </a:r>
            <a:r>
              <a:rPr lang="en-US" b="1" dirty="0"/>
              <a:t>attribute</a:t>
            </a:r>
            <a:r>
              <a:rPr lang="en-US" dirty="0"/>
              <a:t> other than the </a:t>
            </a:r>
            <a:r>
              <a:rPr lang="en-US" b="1" dirty="0"/>
              <a:t>primary key</a:t>
            </a:r>
            <a:r>
              <a:rPr lang="en-US" dirty="0"/>
              <a:t>. Thus its value is only indirectly determined by the primary key.</a:t>
            </a:r>
          </a:p>
          <a:p>
            <a:r>
              <a:rPr lang="en-US" dirty="0"/>
              <a:t>Create a separate table containing the attribute and the fields that are functionally dependent on it. </a:t>
            </a:r>
          </a:p>
          <a:p>
            <a:endParaRPr lang="en-US" sz="2800" dirty="0"/>
          </a:p>
          <a:p>
            <a:pPr marL="0" indent="0">
              <a:buNone/>
            </a:pPr>
            <a:r>
              <a:rPr lang="en-US" sz="2800" b="1" dirty="0"/>
              <a:t>Definition: </a:t>
            </a:r>
            <a:r>
              <a:rPr lang="en-US" sz="2800" dirty="0"/>
              <a:t>A relation is in </a:t>
            </a:r>
            <a:r>
              <a:rPr lang="en-US" sz="2800" b="1" dirty="0"/>
              <a:t>third normal form</a:t>
            </a:r>
            <a:r>
              <a:rPr lang="en-US" sz="2800" dirty="0"/>
              <a:t>, if it is in </a:t>
            </a:r>
            <a:r>
              <a:rPr lang="en-US" sz="2800" b="1" dirty="0"/>
              <a:t>2NF</a:t>
            </a:r>
            <a:r>
              <a:rPr lang="en-US" sz="2800" dirty="0"/>
              <a:t> and every non-key attribute of the relation is </a:t>
            </a:r>
            <a:r>
              <a:rPr lang="en-US" sz="2800" b="1" dirty="0"/>
              <a:t>non-transitively</a:t>
            </a:r>
            <a:r>
              <a:rPr lang="en-US" sz="2800" dirty="0"/>
              <a:t> </a:t>
            </a:r>
            <a:r>
              <a:rPr lang="en-US" sz="2800" b="1" dirty="0"/>
              <a:t>dependent</a:t>
            </a:r>
            <a:r>
              <a:rPr lang="en-US" sz="2800" dirty="0"/>
              <a:t> on each candidate key of the relation.	</a:t>
            </a:r>
          </a:p>
          <a:p>
            <a:pPr marL="0" indent="0">
              <a:buNone/>
            </a:pPr>
            <a:endParaRPr lang="en-US" dirty="0"/>
          </a:p>
        </p:txBody>
      </p:sp>
      <p:sp>
        <p:nvSpPr>
          <p:cNvPr id="4" name="Slide Number Placeholder 3">
            <a:extLst>
              <a:ext uri="{FF2B5EF4-FFF2-40B4-BE49-F238E27FC236}">
                <a16:creationId xmlns:a16="http://schemas.microsoft.com/office/drawing/2014/main" id="{5BB73CD3-C3A2-41BE-7A2F-F76B8C176BA6}"/>
              </a:ext>
            </a:extLst>
          </p:cNvPr>
          <p:cNvSpPr>
            <a:spLocks noGrp="1"/>
          </p:cNvSpPr>
          <p:nvPr>
            <p:ph type="sldNum" sz="quarter" idx="12"/>
          </p:nvPr>
        </p:nvSpPr>
        <p:spPr/>
        <p:txBody>
          <a:bodyPr/>
          <a:lstStyle/>
          <a:p>
            <a:fld id="{09692364-13FC-47D4-9585-56F3A59B99F2}" type="slidenum">
              <a:rPr lang="en-US" smtClean="0"/>
              <a:pPr/>
              <a:t>42</a:t>
            </a:fld>
            <a:endParaRPr lang="en-US" dirty="0"/>
          </a:p>
        </p:txBody>
      </p:sp>
    </p:spTree>
    <p:extLst>
      <p:ext uri="{BB962C8B-B14F-4D97-AF65-F5344CB8AC3E}">
        <p14:creationId xmlns:p14="http://schemas.microsoft.com/office/powerpoint/2010/main" val="2562779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D8723-9511-708E-107F-2BFF9B838C4E}"/>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F2437A7-0C7E-DA8B-8CF6-F680D914CB76}"/>
              </a:ext>
            </a:extLst>
          </p:cNvPr>
          <p:cNvSpPr>
            <a:spLocks noGrp="1"/>
          </p:cNvSpPr>
          <p:nvPr>
            <p:ph idx="1"/>
          </p:nvPr>
        </p:nvSpPr>
        <p:spPr>
          <a:xfrm>
            <a:off x="4956313" y="543339"/>
            <a:ext cx="7142921" cy="5685139"/>
          </a:xfrm>
        </p:spPr>
        <p:txBody>
          <a:bodyPr/>
          <a:lstStyle/>
          <a:p>
            <a:pPr marL="0" indent="0" algn="l">
              <a:buNone/>
            </a:pPr>
            <a:r>
              <a:rPr lang="en-US" dirty="0"/>
              <a:t>Candidate key – </a:t>
            </a:r>
            <a:r>
              <a:rPr lang="en-US" sz="2800" dirty="0" err="1">
                <a:solidFill>
                  <a:schemeClr val="tx1"/>
                </a:solidFill>
              </a:rPr>
              <a:t>Citizenship_no</a:t>
            </a:r>
            <a:endParaRPr lang="en-US" dirty="0"/>
          </a:p>
          <a:p>
            <a:pPr marL="0" indent="0" algn="l">
              <a:buNone/>
            </a:pPr>
            <a:r>
              <a:rPr lang="en-US" dirty="0"/>
              <a:t>non primary key – city, country</a:t>
            </a:r>
          </a:p>
          <a:p>
            <a:pPr marL="0" indent="0" algn="l">
              <a:buNone/>
            </a:pPr>
            <a:r>
              <a:rPr lang="en-US" dirty="0"/>
              <a:t>Here, </a:t>
            </a:r>
            <a:r>
              <a:rPr lang="en-US" sz="2800" dirty="0" err="1">
                <a:solidFill>
                  <a:schemeClr val="tx1"/>
                </a:solidFill>
              </a:rPr>
              <a:t>Citizenship_no</a:t>
            </a:r>
            <a:r>
              <a:rPr lang="en-US" sz="2800" dirty="0">
                <a:solidFill>
                  <a:schemeClr val="tx1"/>
                </a:solidFill>
              </a:rPr>
              <a:t> determines </a:t>
            </a:r>
            <a:r>
              <a:rPr lang="en-US" dirty="0"/>
              <a:t>city and city </a:t>
            </a:r>
            <a:r>
              <a:rPr lang="en-US" sz="2800" dirty="0">
                <a:solidFill>
                  <a:schemeClr val="tx1"/>
                </a:solidFill>
              </a:rPr>
              <a:t>determines </a:t>
            </a:r>
            <a:r>
              <a:rPr lang="en-US" dirty="0"/>
              <a:t>country</a:t>
            </a:r>
          </a:p>
          <a:p>
            <a:pPr marL="0" indent="0" algn="l">
              <a:buNone/>
            </a:pPr>
            <a:r>
              <a:rPr lang="en-US" dirty="0"/>
              <a:t>So, </a:t>
            </a:r>
            <a:r>
              <a:rPr lang="en-US" b="1" dirty="0"/>
              <a:t>Transitive Dependency </a:t>
            </a:r>
            <a:r>
              <a:rPr lang="en-US" dirty="0"/>
              <a:t>exists</a:t>
            </a:r>
          </a:p>
          <a:p>
            <a:pPr marL="0" indent="0" algn="l">
              <a:buNone/>
            </a:pPr>
            <a:r>
              <a:rPr lang="en-US" dirty="0"/>
              <a:t>Hence, divide the table</a:t>
            </a:r>
          </a:p>
          <a:p>
            <a:pPr marL="0" indent="0" algn="l">
              <a:buNone/>
            </a:pPr>
            <a:endParaRPr lang="en-US" dirty="0"/>
          </a:p>
          <a:p>
            <a:pPr marL="0" indent="0" algn="l">
              <a:buNone/>
            </a:pPr>
            <a:endParaRPr lang="en-US" dirty="0"/>
          </a:p>
          <a:p>
            <a:pPr marL="0" indent="0" algn="l">
              <a:buNone/>
            </a:pPr>
            <a:endParaRPr lang="en-US" dirty="0"/>
          </a:p>
        </p:txBody>
      </p:sp>
      <p:sp>
        <p:nvSpPr>
          <p:cNvPr id="4" name="Slide Number Placeholder 3">
            <a:extLst>
              <a:ext uri="{FF2B5EF4-FFF2-40B4-BE49-F238E27FC236}">
                <a16:creationId xmlns:a16="http://schemas.microsoft.com/office/drawing/2014/main" id="{6B5A329F-0985-4F0D-260D-1FA9CD0DB3FC}"/>
              </a:ext>
            </a:extLst>
          </p:cNvPr>
          <p:cNvSpPr>
            <a:spLocks noGrp="1"/>
          </p:cNvSpPr>
          <p:nvPr>
            <p:ph type="sldNum" sz="quarter" idx="12"/>
          </p:nvPr>
        </p:nvSpPr>
        <p:spPr/>
        <p:txBody>
          <a:bodyPr/>
          <a:lstStyle/>
          <a:p>
            <a:fld id="{09692364-13FC-47D4-9585-56F3A59B99F2}" type="slidenum">
              <a:rPr lang="en-US" smtClean="0"/>
              <a:pPr/>
              <a:t>43</a:t>
            </a:fld>
            <a:endParaRPr lang="en-US" dirty="0"/>
          </a:p>
        </p:txBody>
      </p:sp>
      <p:graphicFrame>
        <p:nvGraphicFramePr>
          <p:cNvPr id="2" name="Table 1">
            <a:extLst>
              <a:ext uri="{FF2B5EF4-FFF2-40B4-BE49-F238E27FC236}">
                <a16:creationId xmlns:a16="http://schemas.microsoft.com/office/drawing/2014/main" id="{C716A758-1ADF-7EF8-1C06-8EC324A5DFD1}"/>
              </a:ext>
            </a:extLst>
          </p:cNvPr>
          <p:cNvGraphicFramePr>
            <a:graphicFrameLocks noGrp="1"/>
          </p:cNvGraphicFramePr>
          <p:nvPr>
            <p:extLst>
              <p:ext uri="{D42A27DB-BD31-4B8C-83A1-F6EECF244321}">
                <p14:modId xmlns:p14="http://schemas.microsoft.com/office/powerpoint/2010/main" val="2395314996"/>
              </p:ext>
            </p:extLst>
          </p:nvPr>
        </p:nvGraphicFramePr>
        <p:xfrm>
          <a:off x="291548" y="543339"/>
          <a:ext cx="4532243" cy="4451200"/>
        </p:xfrm>
        <a:graphic>
          <a:graphicData uri="http://schemas.openxmlformats.org/drawingml/2006/table">
            <a:tbl>
              <a:tblPr firstRow="1" bandRow="1">
                <a:tableStyleId>{5C22544A-7EE6-4342-B048-85BDC9FD1C3A}</a:tableStyleId>
              </a:tblPr>
              <a:tblGrid>
                <a:gridCol w="1603513">
                  <a:extLst>
                    <a:ext uri="{9D8B030D-6E8A-4147-A177-3AD203B41FA5}">
                      <a16:colId xmlns:a16="http://schemas.microsoft.com/office/drawing/2014/main" val="2717778113"/>
                    </a:ext>
                  </a:extLst>
                </a:gridCol>
                <a:gridCol w="1497496">
                  <a:extLst>
                    <a:ext uri="{9D8B030D-6E8A-4147-A177-3AD203B41FA5}">
                      <a16:colId xmlns:a16="http://schemas.microsoft.com/office/drawing/2014/main" val="1028220674"/>
                    </a:ext>
                  </a:extLst>
                </a:gridCol>
                <a:gridCol w="1431234">
                  <a:extLst>
                    <a:ext uri="{9D8B030D-6E8A-4147-A177-3AD203B41FA5}">
                      <a16:colId xmlns:a16="http://schemas.microsoft.com/office/drawing/2014/main" val="2514109360"/>
                    </a:ext>
                  </a:extLst>
                </a:gridCol>
              </a:tblGrid>
              <a:tr h="725648">
                <a:tc>
                  <a:txBody>
                    <a:bodyPr/>
                    <a:lstStyle/>
                    <a:p>
                      <a:pPr algn="ctr"/>
                      <a:r>
                        <a:rPr lang="en-US" sz="2400" b="1" dirty="0" err="1">
                          <a:solidFill>
                            <a:schemeClr val="tx1"/>
                          </a:solidFill>
                        </a:rPr>
                        <a:t>Citizenship_no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City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Country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725648">
                <a:tc>
                  <a:txBody>
                    <a:bodyPr/>
                    <a:lstStyle/>
                    <a:p>
                      <a:pPr algn="ctr"/>
                      <a:r>
                        <a:rPr lang="en-US" sz="2400" dirty="0">
                          <a:solidFill>
                            <a:schemeClr val="tx1"/>
                          </a:solidFill>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Ktm</a:t>
                      </a:r>
                      <a:r>
                        <a:rPr lang="en-US" sz="240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Nepal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725648">
                <a:tc>
                  <a:txBody>
                    <a:bodyPr/>
                    <a:lstStyle/>
                    <a:p>
                      <a:pPr algn="ctr"/>
                      <a:r>
                        <a:rPr lang="en-US" sz="2400" dirty="0">
                          <a:solidFill>
                            <a:schemeClr val="tx1"/>
                          </a:solidFill>
                        </a:rPr>
                        <a:t>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London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UK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154921"/>
                  </a:ext>
                </a:extLst>
              </a:tr>
              <a:tr h="725648">
                <a:tc>
                  <a:txBody>
                    <a:bodyPr/>
                    <a:lstStyle/>
                    <a:p>
                      <a:pPr algn="ctr"/>
                      <a:r>
                        <a:rPr lang="en-US" sz="2400" dirty="0">
                          <a:solidFill>
                            <a:schemeClr val="tx1"/>
                          </a:solidFill>
                        </a:rPr>
                        <a:t>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Ktm</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Nepal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UK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4998076"/>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555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NewYork</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2923349"/>
                  </a:ext>
                </a:extLst>
              </a:tr>
            </a:tbl>
          </a:graphicData>
        </a:graphic>
      </p:graphicFrame>
    </p:spTree>
    <p:extLst>
      <p:ext uri="{BB962C8B-B14F-4D97-AF65-F5344CB8AC3E}">
        <p14:creationId xmlns:p14="http://schemas.microsoft.com/office/powerpoint/2010/main" val="1095725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D8723-9511-708E-107F-2BFF9B838C4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5A329F-0985-4F0D-260D-1FA9CD0DB3FC}"/>
              </a:ext>
            </a:extLst>
          </p:cNvPr>
          <p:cNvSpPr>
            <a:spLocks noGrp="1"/>
          </p:cNvSpPr>
          <p:nvPr>
            <p:ph type="sldNum" sz="quarter" idx="12"/>
          </p:nvPr>
        </p:nvSpPr>
        <p:spPr/>
        <p:txBody>
          <a:bodyPr/>
          <a:lstStyle/>
          <a:p>
            <a:fld id="{09692364-13FC-47D4-9585-56F3A59B99F2}" type="slidenum">
              <a:rPr lang="en-US" smtClean="0"/>
              <a:pPr/>
              <a:t>44</a:t>
            </a:fld>
            <a:endParaRPr lang="en-US" dirty="0"/>
          </a:p>
        </p:txBody>
      </p:sp>
      <p:graphicFrame>
        <p:nvGraphicFramePr>
          <p:cNvPr id="2" name="Table 1">
            <a:extLst>
              <a:ext uri="{FF2B5EF4-FFF2-40B4-BE49-F238E27FC236}">
                <a16:creationId xmlns:a16="http://schemas.microsoft.com/office/drawing/2014/main" id="{C716A758-1ADF-7EF8-1C06-8EC324A5DFD1}"/>
              </a:ext>
            </a:extLst>
          </p:cNvPr>
          <p:cNvGraphicFramePr>
            <a:graphicFrameLocks noGrp="1"/>
          </p:cNvGraphicFramePr>
          <p:nvPr>
            <p:extLst>
              <p:ext uri="{D42A27DB-BD31-4B8C-83A1-F6EECF244321}">
                <p14:modId xmlns:p14="http://schemas.microsoft.com/office/powerpoint/2010/main" val="1325279228"/>
              </p:ext>
            </p:extLst>
          </p:nvPr>
        </p:nvGraphicFramePr>
        <p:xfrm>
          <a:off x="530087" y="446027"/>
          <a:ext cx="3763617" cy="4353888"/>
        </p:xfrm>
        <a:graphic>
          <a:graphicData uri="http://schemas.openxmlformats.org/drawingml/2006/table">
            <a:tbl>
              <a:tblPr firstRow="1" bandRow="1">
                <a:tableStyleId>{5C22544A-7EE6-4342-B048-85BDC9FD1C3A}</a:tableStyleId>
              </a:tblPr>
              <a:tblGrid>
                <a:gridCol w="2199861">
                  <a:extLst>
                    <a:ext uri="{9D8B030D-6E8A-4147-A177-3AD203B41FA5}">
                      <a16:colId xmlns:a16="http://schemas.microsoft.com/office/drawing/2014/main" val="2717778113"/>
                    </a:ext>
                  </a:extLst>
                </a:gridCol>
                <a:gridCol w="1563756">
                  <a:extLst>
                    <a:ext uri="{9D8B030D-6E8A-4147-A177-3AD203B41FA5}">
                      <a16:colId xmlns:a16="http://schemas.microsoft.com/office/drawing/2014/main" val="1028220674"/>
                    </a:ext>
                  </a:extLst>
                </a:gridCol>
              </a:tblGrid>
              <a:tr h="725648">
                <a:tc>
                  <a:txBody>
                    <a:bodyPr/>
                    <a:lstStyle/>
                    <a:p>
                      <a:pPr algn="ctr"/>
                      <a:r>
                        <a:rPr lang="en-US" sz="2400" b="1" dirty="0" err="1">
                          <a:solidFill>
                            <a:schemeClr val="tx1"/>
                          </a:solidFill>
                        </a:rPr>
                        <a:t>Citizenship_no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City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725648">
                <a:tc>
                  <a:txBody>
                    <a:bodyPr/>
                    <a:lstStyle/>
                    <a:p>
                      <a:pPr algn="ctr"/>
                      <a:r>
                        <a:rPr lang="en-US" sz="2400" dirty="0">
                          <a:solidFill>
                            <a:schemeClr val="tx1"/>
                          </a:solidFill>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Ktm</a:t>
                      </a:r>
                      <a:r>
                        <a:rPr lang="en-US" sz="240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725648">
                <a:tc>
                  <a:txBody>
                    <a:bodyPr/>
                    <a:lstStyle/>
                    <a:p>
                      <a:pPr algn="ctr"/>
                      <a:r>
                        <a:rPr lang="en-US" sz="2400" dirty="0">
                          <a:solidFill>
                            <a:schemeClr val="tx1"/>
                          </a:solidFill>
                        </a:rPr>
                        <a:t>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London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154921"/>
                  </a:ext>
                </a:extLst>
              </a:tr>
              <a:tr h="725648">
                <a:tc>
                  <a:txBody>
                    <a:bodyPr/>
                    <a:lstStyle/>
                    <a:p>
                      <a:pPr algn="ctr"/>
                      <a:r>
                        <a:rPr lang="en-US" sz="2400" dirty="0">
                          <a:solidFill>
                            <a:schemeClr val="tx1"/>
                          </a:solidFill>
                        </a:rPr>
                        <a:t>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Ktm</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4998076"/>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555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NewYork</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2923349"/>
                  </a:ext>
                </a:extLst>
              </a:tr>
            </a:tbl>
          </a:graphicData>
        </a:graphic>
      </p:graphicFrame>
      <p:graphicFrame>
        <p:nvGraphicFramePr>
          <p:cNvPr id="6" name="Table 5">
            <a:extLst>
              <a:ext uri="{FF2B5EF4-FFF2-40B4-BE49-F238E27FC236}">
                <a16:creationId xmlns:a16="http://schemas.microsoft.com/office/drawing/2014/main" id="{01961AD5-7B58-3E72-752B-0DB0F10AE572}"/>
              </a:ext>
            </a:extLst>
          </p:cNvPr>
          <p:cNvGraphicFramePr>
            <a:graphicFrameLocks noGrp="1"/>
          </p:cNvGraphicFramePr>
          <p:nvPr>
            <p:extLst>
              <p:ext uri="{D42A27DB-BD31-4B8C-83A1-F6EECF244321}">
                <p14:modId xmlns:p14="http://schemas.microsoft.com/office/powerpoint/2010/main" val="267100253"/>
              </p:ext>
            </p:extLst>
          </p:nvPr>
        </p:nvGraphicFramePr>
        <p:xfrm>
          <a:off x="5890591" y="543339"/>
          <a:ext cx="2928730" cy="2902592"/>
        </p:xfrm>
        <a:graphic>
          <a:graphicData uri="http://schemas.openxmlformats.org/drawingml/2006/table">
            <a:tbl>
              <a:tblPr firstRow="1" bandRow="1">
                <a:tableStyleId>{5C22544A-7EE6-4342-B048-85BDC9FD1C3A}</a:tableStyleId>
              </a:tblPr>
              <a:tblGrid>
                <a:gridCol w="1497496">
                  <a:extLst>
                    <a:ext uri="{9D8B030D-6E8A-4147-A177-3AD203B41FA5}">
                      <a16:colId xmlns:a16="http://schemas.microsoft.com/office/drawing/2014/main" val="1028220674"/>
                    </a:ext>
                  </a:extLst>
                </a:gridCol>
                <a:gridCol w="1431234">
                  <a:extLst>
                    <a:ext uri="{9D8B030D-6E8A-4147-A177-3AD203B41FA5}">
                      <a16:colId xmlns:a16="http://schemas.microsoft.com/office/drawing/2014/main" val="2514109360"/>
                    </a:ext>
                  </a:extLst>
                </a:gridCol>
              </a:tblGrid>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City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Country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Ktm</a:t>
                      </a:r>
                      <a:r>
                        <a:rPr lang="en-US" sz="240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Nepal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London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UK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154921"/>
                  </a:ext>
                </a:extLst>
              </a:tr>
              <a:tr h="725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chemeClr val="tx1"/>
                          </a:solidFill>
                        </a:rPr>
                        <a:t>NewYork</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2923349"/>
                  </a:ext>
                </a:extLst>
              </a:tr>
            </a:tbl>
          </a:graphicData>
        </a:graphic>
      </p:graphicFrame>
    </p:spTree>
    <p:extLst>
      <p:ext uri="{BB962C8B-B14F-4D97-AF65-F5344CB8AC3E}">
        <p14:creationId xmlns:p14="http://schemas.microsoft.com/office/powerpoint/2010/main" val="2245508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F308-D864-601D-730E-A84391FABE6A}"/>
              </a:ext>
            </a:extLst>
          </p:cNvPr>
          <p:cNvSpPr>
            <a:spLocks noGrp="1"/>
          </p:cNvSpPr>
          <p:nvPr>
            <p:ph type="title"/>
          </p:nvPr>
        </p:nvSpPr>
        <p:spPr/>
        <p:txBody>
          <a:bodyPr>
            <a:normAutofit fontScale="90000"/>
          </a:bodyPr>
          <a:lstStyle/>
          <a:p>
            <a:r>
              <a:rPr lang="en-US" dirty="0"/>
              <a:t>Transforming E-R Diagrams Into Relations (Relational Database)</a:t>
            </a:r>
          </a:p>
        </p:txBody>
      </p:sp>
      <p:sp>
        <p:nvSpPr>
          <p:cNvPr id="3" name="Content Placeholder 2">
            <a:extLst>
              <a:ext uri="{FF2B5EF4-FFF2-40B4-BE49-F238E27FC236}">
                <a16:creationId xmlns:a16="http://schemas.microsoft.com/office/drawing/2014/main" id="{A8A0A811-3496-9813-C7C4-C481A6B12834}"/>
              </a:ext>
            </a:extLst>
          </p:cNvPr>
          <p:cNvSpPr>
            <a:spLocks noGrp="1"/>
          </p:cNvSpPr>
          <p:nvPr>
            <p:ph idx="1"/>
          </p:nvPr>
        </p:nvSpPr>
        <p:spPr>
          <a:xfrm>
            <a:off x="838200" y="1545465"/>
            <a:ext cx="10515600" cy="4974605"/>
          </a:xfrm>
        </p:spPr>
        <p:txBody>
          <a:bodyPr>
            <a:normAutofit/>
          </a:bodyPr>
          <a:lstStyle/>
          <a:p>
            <a:pPr marL="0" indent="0">
              <a:buNone/>
            </a:pPr>
            <a:r>
              <a:rPr lang="en-US" dirty="0"/>
              <a:t>can be achieved in four steps. </a:t>
            </a:r>
          </a:p>
          <a:p>
            <a:pPr marL="514350" indent="-514350">
              <a:buFont typeface="+mj-lt"/>
              <a:buAutoNum type="arabicPeriod"/>
            </a:pPr>
            <a:r>
              <a:rPr lang="en-US" dirty="0"/>
              <a:t>Represent entities</a:t>
            </a:r>
          </a:p>
          <a:p>
            <a:pPr marL="514350" indent="-514350">
              <a:buFont typeface="+mj-lt"/>
              <a:buAutoNum type="arabicPeriod"/>
            </a:pPr>
            <a:r>
              <a:rPr lang="en-US" dirty="0"/>
              <a:t>Represent relationships</a:t>
            </a:r>
          </a:p>
          <a:p>
            <a:pPr marL="514350" indent="-514350">
              <a:buFont typeface="+mj-lt"/>
              <a:buAutoNum type="arabicPeriod"/>
            </a:pPr>
            <a:r>
              <a:rPr lang="en-US" dirty="0"/>
              <a:t>Normalize the relation</a:t>
            </a:r>
          </a:p>
          <a:p>
            <a:pPr marL="514350" indent="-514350">
              <a:buFont typeface="+mj-lt"/>
              <a:buAutoNum type="arabicPeriod"/>
            </a:pPr>
            <a:r>
              <a:rPr lang="en-US" dirty="0"/>
              <a:t>Merge the relation</a:t>
            </a:r>
          </a:p>
        </p:txBody>
      </p:sp>
      <p:sp>
        <p:nvSpPr>
          <p:cNvPr id="4" name="Slide Number Placeholder 3">
            <a:extLst>
              <a:ext uri="{FF2B5EF4-FFF2-40B4-BE49-F238E27FC236}">
                <a16:creationId xmlns:a16="http://schemas.microsoft.com/office/drawing/2014/main" id="{21070162-3BC3-41A7-AC83-AA8170A3B7F9}"/>
              </a:ext>
            </a:extLst>
          </p:cNvPr>
          <p:cNvSpPr>
            <a:spLocks noGrp="1"/>
          </p:cNvSpPr>
          <p:nvPr>
            <p:ph type="sldNum" sz="quarter" idx="12"/>
          </p:nvPr>
        </p:nvSpPr>
        <p:spPr/>
        <p:txBody>
          <a:bodyPr/>
          <a:lstStyle/>
          <a:p>
            <a:fld id="{09692364-13FC-47D4-9585-56F3A59B99F2}" type="slidenum">
              <a:rPr lang="en-US" smtClean="0"/>
              <a:pPr/>
              <a:t>45</a:t>
            </a:fld>
            <a:endParaRPr lang="en-US" dirty="0"/>
          </a:p>
        </p:txBody>
      </p:sp>
    </p:spTree>
    <p:extLst>
      <p:ext uri="{BB962C8B-B14F-4D97-AF65-F5344CB8AC3E}">
        <p14:creationId xmlns:p14="http://schemas.microsoft.com/office/powerpoint/2010/main" val="134646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885BC-9C78-2B52-C88C-FE04FBE004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1109C-983F-A0DC-A1DB-C92A1839E699}"/>
              </a:ext>
            </a:extLst>
          </p:cNvPr>
          <p:cNvSpPr>
            <a:spLocks noGrp="1"/>
          </p:cNvSpPr>
          <p:nvPr>
            <p:ph idx="1"/>
          </p:nvPr>
        </p:nvSpPr>
        <p:spPr>
          <a:xfrm>
            <a:off x="838200" y="357809"/>
            <a:ext cx="10515600" cy="6175513"/>
          </a:xfrm>
        </p:spPr>
        <p:txBody>
          <a:bodyPr>
            <a:normAutofit/>
          </a:bodyPr>
          <a:lstStyle/>
          <a:p>
            <a:pPr marL="514350" indent="-514350">
              <a:buFont typeface="+mj-lt"/>
              <a:buAutoNum type="arabicPeriod"/>
            </a:pPr>
            <a:r>
              <a:rPr lang="en-US" b="1" dirty="0"/>
              <a:t>Represent entities and simple attributes</a:t>
            </a:r>
          </a:p>
          <a:p>
            <a:pPr marL="0" indent="0">
              <a:buNone/>
            </a:pPr>
            <a:r>
              <a:rPr lang="en-US" sz="2800" dirty="0"/>
              <a:t>Each entity type in the E-R diagram becomes a relation </a:t>
            </a:r>
          </a:p>
          <a:p>
            <a:pPr marL="0" indent="0">
              <a:buNone/>
            </a:pPr>
            <a:endParaRPr lang="en-US" dirty="0"/>
          </a:p>
          <a:p>
            <a:pPr marL="0" indent="0">
              <a:buNone/>
            </a:pPr>
            <a:endParaRPr lang="en-US" sz="2800" dirty="0"/>
          </a:p>
          <a:p>
            <a:pPr marL="0" indent="0">
              <a:buNone/>
            </a:pPr>
            <a:endParaRPr lang="en-US" b="1" u="sng" dirty="0"/>
          </a:p>
          <a:p>
            <a:pPr marL="0" indent="0">
              <a:buNone/>
            </a:pPr>
            <a:endParaRPr lang="en-US" sz="2800" dirty="0"/>
          </a:p>
        </p:txBody>
      </p:sp>
      <p:sp>
        <p:nvSpPr>
          <p:cNvPr id="4" name="Slide Number Placeholder 3">
            <a:extLst>
              <a:ext uri="{FF2B5EF4-FFF2-40B4-BE49-F238E27FC236}">
                <a16:creationId xmlns:a16="http://schemas.microsoft.com/office/drawing/2014/main" id="{0A5531D8-8328-BD62-6D56-D46B23AC1F80}"/>
              </a:ext>
            </a:extLst>
          </p:cNvPr>
          <p:cNvSpPr>
            <a:spLocks noGrp="1"/>
          </p:cNvSpPr>
          <p:nvPr>
            <p:ph type="sldNum" sz="quarter" idx="12"/>
          </p:nvPr>
        </p:nvSpPr>
        <p:spPr/>
        <p:txBody>
          <a:bodyPr/>
          <a:lstStyle/>
          <a:p>
            <a:fld id="{09692364-13FC-47D4-9585-56F3A59B99F2}" type="slidenum">
              <a:rPr lang="en-US" smtClean="0"/>
              <a:pPr/>
              <a:t>46</a:t>
            </a:fld>
            <a:endParaRPr lang="en-US" dirty="0"/>
          </a:p>
        </p:txBody>
      </p:sp>
      <p:grpSp>
        <p:nvGrpSpPr>
          <p:cNvPr id="15" name="Group 14">
            <a:extLst>
              <a:ext uri="{FF2B5EF4-FFF2-40B4-BE49-F238E27FC236}">
                <a16:creationId xmlns:a16="http://schemas.microsoft.com/office/drawing/2014/main" id="{DEB10B75-ED69-E39B-A06E-B553AE50CFDC}"/>
              </a:ext>
            </a:extLst>
          </p:cNvPr>
          <p:cNvGrpSpPr/>
          <p:nvPr/>
        </p:nvGrpSpPr>
        <p:grpSpPr>
          <a:xfrm>
            <a:off x="420077" y="1520008"/>
            <a:ext cx="4726305" cy="2327321"/>
            <a:chOff x="1433374" y="1006958"/>
            <a:chExt cx="5935371" cy="2501237"/>
          </a:xfrm>
        </p:grpSpPr>
        <p:sp>
          <p:nvSpPr>
            <p:cNvPr id="16" name="Rectangle 15">
              <a:extLst>
                <a:ext uri="{FF2B5EF4-FFF2-40B4-BE49-F238E27FC236}">
                  <a16:creationId xmlns:a16="http://schemas.microsoft.com/office/drawing/2014/main" id="{B75A971F-A33E-0D52-A2F2-B6BD9FB6CA31}"/>
                </a:ext>
              </a:extLst>
            </p:cNvPr>
            <p:cNvSpPr/>
            <p:nvPr/>
          </p:nvSpPr>
          <p:spPr>
            <a:xfrm>
              <a:off x="3576439" y="1949651"/>
              <a:ext cx="1502753" cy="585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Person  </a:t>
              </a:r>
            </a:p>
          </p:txBody>
        </p:sp>
        <p:sp>
          <p:nvSpPr>
            <p:cNvPr id="17" name="Oval 16">
              <a:extLst>
                <a:ext uri="{FF2B5EF4-FFF2-40B4-BE49-F238E27FC236}">
                  <a16:creationId xmlns:a16="http://schemas.microsoft.com/office/drawing/2014/main" id="{D0FA51F2-66A3-A2D1-DBCC-BCD7D48C4A7B}"/>
                </a:ext>
              </a:extLst>
            </p:cNvPr>
            <p:cNvSpPr/>
            <p:nvPr/>
          </p:nvSpPr>
          <p:spPr>
            <a:xfrm>
              <a:off x="1433374" y="2051742"/>
              <a:ext cx="1643270" cy="3632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Name </a:t>
              </a:r>
            </a:p>
          </p:txBody>
        </p:sp>
        <p:sp>
          <p:nvSpPr>
            <p:cNvPr id="20" name="Oval 19">
              <a:extLst>
                <a:ext uri="{FF2B5EF4-FFF2-40B4-BE49-F238E27FC236}">
                  <a16:creationId xmlns:a16="http://schemas.microsoft.com/office/drawing/2014/main" id="{44557660-FCE8-2EAE-E64A-B01BAD1062D9}"/>
                </a:ext>
              </a:extLst>
            </p:cNvPr>
            <p:cNvSpPr/>
            <p:nvPr/>
          </p:nvSpPr>
          <p:spPr>
            <a:xfrm>
              <a:off x="3668019" y="1006958"/>
              <a:ext cx="1319590" cy="4840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P_id</a:t>
              </a:r>
              <a:r>
                <a:rPr lang="en-US" sz="2400" dirty="0"/>
                <a:t> </a:t>
              </a:r>
            </a:p>
          </p:txBody>
        </p:sp>
        <p:cxnSp>
          <p:nvCxnSpPr>
            <p:cNvPr id="21" name="Straight Connector 20">
              <a:extLst>
                <a:ext uri="{FF2B5EF4-FFF2-40B4-BE49-F238E27FC236}">
                  <a16:creationId xmlns:a16="http://schemas.microsoft.com/office/drawing/2014/main" id="{1449FB0D-158B-24F3-9AAC-AC67562B2A11}"/>
                </a:ext>
              </a:extLst>
            </p:cNvPr>
            <p:cNvCxnSpPr>
              <a:cxnSpLocks/>
              <a:stCxn id="17" idx="6"/>
              <a:endCxn id="16" idx="1"/>
            </p:cNvCxnSpPr>
            <p:nvPr/>
          </p:nvCxnSpPr>
          <p:spPr>
            <a:xfrm>
              <a:off x="3076644" y="2233347"/>
              <a:ext cx="499795" cy="907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401C346-BC21-2EC8-AE08-D561D91F4E92}"/>
                </a:ext>
              </a:extLst>
            </p:cNvPr>
            <p:cNvCxnSpPr>
              <a:cxnSpLocks/>
              <a:stCxn id="16" idx="0"/>
              <a:endCxn id="20" idx="4"/>
            </p:cNvCxnSpPr>
            <p:nvPr/>
          </p:nvCxnSpPr>
          <p:spPr>
            <a:xfrm flipH="1" flipV="1">
              <a:off x="4327815" y="1490968"/>
              <a:ext cx="1" cy="458683"/>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ECEA553-ED33-3E77-3447-9B989F7081B6}"/>
                </a:ext>
              </a:extLst>
            </p:cNvPr>
            <p:cNvCxnSpPr>
              <a:cxnSpLocks/>
            </p:cNvCxnSpPr>
            <p:nvPr/>
          </p:nvCxnSpPr>
          <p:spPr>
            <a:xfrm>
              <a:off x="4327815" y="2535194"/>
              <a:ext cx="0" cy="387458"/>
            </a:xfrm>
            <a:prstGeom prst="line">
              <a:avLst/>
            </a:prstGeom>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9AADEC29-7A41-1E0B-8749-0E3DDA58F933}"/>
                </a:ext>
              </a:extLst>
            </p:cNvPr>
            <p:cNvSpPr/>
            <p:nvPr/>
          </p:nvSpPr>
          <p:spPr>
            <a:xfrm>
              <a:off x="3706950" y="2922652"/>
              <a:ext cx="1386893" cy="5855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Age  </a:t>
              </a:r>
            </a:p>
          </p:txBody>
        </p:sp>
        <p:sp>
          <p:nvSpPr>
            <p:cNvPr id="32" name="Oval 31">
              <a:extLst>
                <a:ext uri="{FF2B5EF4-FFF2-40B4-BE49-F238E27FC236}">
                  <a16:creationId xmlns:a16="http://schemas.microsoft.com/office/drawing/2014/main" id="{AB230BFA-FC69-4421-1F22-215FB74CA38F}"/>
                </a:ext>
              </a:extLst>
            </p:cNvPr>
            <p:cNvSpPr/>
            <p:nvPr/>
          </p:nvSpPr>
          <p:spPr>
            <a:xfrm>
              <a:off x="5578988" y="1940574"/>
              <a:ext cx="1789757" cy="5855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Phone no</a:t>
              </a:r>
            </a:p>
          </p:txBody>
        </p:sp>
        <p:cxnSp>
          <p:nvCxnSpPr>
            <p:cNvPr id="30" name="Straight Connector 29">
              <a:extLst>
                <a:ext uri="{FF2B5EF4-FFF2-40B4-BE49-F238E27FC236}">
                  <a16:creationId xmlns:a16="http://schemas.microsoft.com/office/drawing/2014/main" id="{A5BBF93A-8A08-ABA8-4778-E1F71A412981}"/>
                </a:ext>
              </a:extLst>
            </p:cNvPr>
            <p:cNvCxnSpPr>
              <a:cxnSpLocks/>
              <a:stCxn id="16" idx="3"/>
              <a:endCxn id="32" idx="2"/>
            </p:cNvCxnSpPr>
            <p:nvPr/>
          </p:nvCxnSpPr>
          <p:spPr>
            <a:xfrm flipV="1">
              <a:off x="5079191" y="2233346"/>
              <a:ext cx="499797" cy="9077"/>
            </a:xfrm>
            <a:prstGeom prst="line">
              <a:avLst/>
            </a:prstGeom>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id="{96171A59-BEC3-371E-360E-0D0D2381ECFE}"/>
              </a:ext>
            </a:extLst>
          </p:cNvPr>
          <p:cNvCxnSpPr>
            <a:cxnSpLocks/>
          </p:cNvCxnSpPr>
          <p:nvPr/>
        </p:nvCxnSpPr>
        <p:spPr>
          <a:xfrm>
            <a:off x="2472415" y="1970364"/>
            <a:ext cx="504980" cy="0"/>
          </a:xfrm>
          <a:prstGeom prst="line">
            <a:avLst/>
          </a:prstGeom>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E7BE0B04-4F27-3066-BE24-A5646346187D}"/>
              </a:ext>
            </a:extLst>
          </p:cNvPr>
          <p:cNvSpPr txBox="1"/>
          <p:nvPr/>
        </p:nvSpPr>
        <p:spPr>
          <a:xfrm>
            <a:off x="5544368" y="1723540"/>
            <a:ext cx="6515109" cy="1815882"/>
          </a:xfrm>
          <a:prstGeom prst="rect">
            <a:avLst/>
          </a:prstGeom>
          <a:noFill/>
        </p:spPr>
        <p:txBody>
          <a:bodyPr wrap="square" rtlCol="0">
            <a:spAutoFit/>
          </a:bodyPr>
          <a:lstStyle/>
          <a:p>
            <a:pPr marL="0" indent="0">
              <a:buNone/>
            </a:pPr>
            <a:r>
              <a:rPr lang="en-US" sz="2800" dirty="0"/>
              <a:t>Schema is expressed table names with the attributes list inside a parenthesis</a:t>
            </a:r>
          </a:p>
          <a:p>
            <a:pPr marL="0" indent="0">
              <a:buNone/>
            </a:pPr>
            <a:endParaRPr lang="en-US" sz="2800" dirty="0"/>
          </a:p>
          <a:p>
            <a:pPr marL="0" indent="0">
              <a:buNone/>
            </a:pPr>
            <a:r>
              <a:rPr lang="en-US" sz="2800" dirty="0"/>
              <a:t>Persons (</a:t>
            </a:r>
            <a:r>
              <a:rPr lang="en-US" sz="2800" dirty="0" err="1"/>
              <a:t>p_id</a:t>
            </a:r>
            <a:r>
              <a:rPr lang="en-US" sz="2800" dirty="0"/>
              <a:t>, name, age, phone)</a:t>
            </a:r>
          </a:p>
        </p:txBody>
      </p:sp>
      <p:graphicFrame>
        <p:nvGraphicFramePr>
          <p:cNvPr id="79" name="Table 78">
            <a:extLst>
              <a:ext uri="{FF2B5EF4-FFF2-40B4-BE49-F238E27FC236}">
                <a16:creationId xmlns:a16="http://schemas.microsoft.com/office/drawing/2014/main" id="{A442968C-1A16-29E0-DFDF-F258F68EC287}"/>
              </a:ext>
            </a:extLst>
          </p:cNvPr>
          <p:cNvGraphicFramePr>
            <a:graphicFrameLocks noGrp="1"/>
          </p:cNvGraphicFramePr>
          <p:nvPr/>
        </p:nvGraphicFramePr>
        <p:xfrm>
          <a:off x="4533893" y="3818883"/>
          <a:ext cx="5620903" cy="2902592"/>
        </p:xfrm>
        <a:graphic>
          <a:graphicData uri="http://schemas.openxmlformats.org/drawingml/2006/table">
            <a:tbl>
              <a:tblPr firstRow="1" bandRow="1">
                <a:tableStyleId>{5C22544A-7EE6-4342-B048-85BDC9FD1C3A}</a:tableStyleId>
              </a:tblPr>
              <a:tblGrid>
                <a:gridCol w="1307810">
                  <a:extLst>
                    <a:ext uri="{9D8B030D-6E8A-4147-A177-3AD203B41FA5}">
                      <a16:colId xmlns:a16="http://schemas.microsoft.com/office/drawing/2014/main" val="2717778113"/>
                    </a:ext>
                  </a:extLst>
                </a:gridCol>
                <a:gridCol w="1222570">
                  <a:extLst>
                    <a:ext uri="{9D8B030D-6E8A-4147-A177-3AD203B41FA5}">
                      <a16:colId xmlns:a16="http://schemas.microsoft.com/office/drawing/2014/main" val="1028220674"/>
                    </a:ext>
                  </a:extLst>
                </a:gridCol>
                <a:gridCol w="1452495">
                  <a:extLst>
                    <a:ext uri="{9D8B030D-6E8A-4147-A177-3AD203B41FA5}">
                      <a16:colId xmlns:a16="http://schemas.microsoft.com/office/drawing/2014/main" val="2514109360"/>
                    </a:ext>
                  </a:extLst>
                </a:gridCol>
                <a:gridCol w="1638028">
                  <a:extLst>
                    <a:ext uri="{9D8B030D-6E8A-4147-A177-3AD203B41FA5}">
                      <a16:colId xmlns:a16="http://schemas.microsoft.com/office/drawing/2014/main" val="2314823491"/>
                    </a:ext>
                  </a:extLst>
                </a:gridCol>
              </a:tblGrid>
              <a:tr h="725648">
                <a:tc>
                  <a:txBody>
                    <a:bodyPr/>
                    <a:lstStyle/>
                    <a:p>
                      <a:pPr algn="ctr"/>
                      <a:r>
                        <a:rPr lang="en-US" sz="2400" b="1" dirty="0" err="1">
                          <a:solidFill>
                            <a:schemeClr val="tx1"/>
                          </a:solidFill>
                        </a:rPr>
                        <a:t>P_id</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Name </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rPr>
                        <a:t>Phone_no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725648">
                <a:tc>
                  <a:txBody>
                    <a:bodyPr/>
                    <a:lstStyle/>
                    <a:p>
                      <a:pPr algn="ctr"/>
                      <a:r>
                        <a:rPr lang="en-US" sz="2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Ram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725648">
                <a:tc>
                  <a:txBody>
                    <a:bodyPr/>
                    <a:lstStyle/>
                    <a:p>
                      <a:pPr algn="ctr"/>
                      <a:r>
                        <a:rPr lang="en-US" sz="2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154921"/>
                  </a:ext>
                </a:extLst>
              </a:tr>
              <a:tr h="725648">
                <a:tc>
                  <a:txBody>
                    <a:bodyPr/>
                    <a:lstStyle/>
                    <a:p>
                      <a:pPr algn="ctr"/>
                      <a:r>
                        <a:rPr lang="en-US" sz="2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bl>
          </a:graphicData>
        </a:graphic>
      </p:graphicFrame>
    </p:spTree>
    <p:extLst>
      <p:ext uri="{BB962C8B-B14F-4D97-AF65-F5344CB8AC3E}">
        <p14:creationId xmlns:p14="http://schemas.microsoft.com/office/powerpoint/2010/main" val="221190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885BC-9C78-2B52-C88C-FE04FBE004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1109C-983F-A0DC-A1DB-C92A1839E699}"/>
              </a:ext>
            </a:extLst>
          </p:cNvPr>
          <p:cNvSpPr>
            <a:spLocks noGrp="1"/>
          </p:cNvSpPr>
          <p:nvPr>
            <p:ph idx="1"/>
          </p:nvPr>
        </p:nvSpPr>
        <p:spPr>
          <a:xfrm>
            <a:off x="838200" y="357809"/>
            <a:ext cx="10515600" cy="6175513"/>
          </a:xfrm>
        </p:spPr>
        <p:txBody>
          <a:bodyPr>
            <a:normAutofit/>
          </a:bodyPr>
          <a:lstStyle/>
          <a:p>
            <a:pPr marL="0" indent="0">
              <a:buNone/>
            </a:pPr>
            <a:r>
              <a:rPr lang="en-US" b="1" dirty="0"/>
              <a:t>Multivalued attributes</a:t>
            </a:r>
          </a:p>
          <a:p>
            <a:r>
              <a:rPr lang="en-US" dirty="0"/>
              <a:t>take the attribute and turn it into a new entity or table of its own. </a:t>
            </a:r>
          </a:p>
          <a:p>
            <a:r>
              <a:rPr lang="en-US" dirty="0"/>
              <a:t>i.e.</a:t>
            </a:r>
          </a:p>
          <a:p>
            <a:pPr lvl="1"/>
            <a:r>
              <a:rPr lang="en-US" dirty="0"/>
              <a:t>Create a table for the attribute.</a:t>
            </a:r>
          </a:p>
          <a:p>
            <a:pPr lvl="1"/>
            <a:r>
              <a:rPr lang="en-US" dirty="0"/>
              <a:t>Add the primary (id) column of the parent entity as a foreign key within the new table</a:t>
            </a:r>
          </a:p>
          <a:p>
            <a:pPr marL="0" indent="0">
              <a:buNone/>
            </a:pPr>
            <a:endParaRPr lang="en-US" dirty="0"/>
          </a:p>
          <a:p>
            <a:pPr marL="0" indent="0">
              <a:buNone/>
            </a:pPr>
            <a:endParaRPr lang="en-US" sz="2800" dirty="0"/>
          </a:p>
          <a:p>
            <a:pPr marL="0" indent="0">
              <a:buNone/>
            </a:pPr>
            <a:endParaRPr lang="en-US" u="sng" dirty="0"/>
          </a:p>
          <a:p>
            <a:pPr marL="0" indent="0">
              <a:buNone/>
            </a:pPr>
            <a:endParaRPr lang="en-US" sz="2800" dirty="0"/>
          </a:p>
        </p:txBody>
      </p:sp>
      <p:sp>
        <p:nvSpPr>
          <p:cNvPr id="4" name="Slide Number Placeholder 3">
            <a:extLst>
              <a:ext uri="{FF2B5EF4-FFF2-40B4-BE49-F238E27FC236}">
                <a16:creationId xmlns:a16="http://schemas.microsoft.com/office/drawing/2014/main" id="{0A5531D8-8328-BD62-6D56-D46B23AC1F80}"/>
              </a:ext>
            </a:extLst>
          </p:cNvPr>
          <p:cNvSpPr>
            <a:spLocks noGrp="1"/>
          </p:cNvSpPr>
          <p:nvPr>
            <p:ph type="sldNum" sz="quarter" idx="12"/>
          </p:nvPr>
        </p:nvSpPr>
        <p:spPr/>
        <p:txBody>
          <a:bodyPr/>
          <a:lstStyle/>
          <a:p>
            <a:fld id="{09692364-13FC-47D4-9585-56F3A59B99F2}" type="slidenum">
              <a:rPr lang="en-US" smtClean="0"/>
              <a:pPr/>
              <a:t>47</a:t>
            </a:fld>
            <a:endParaRPr lang="en-US" dirty="0"/>
          </a:p>
        </p:txBody>
      </p:sp>
      <p:grpSp>
        <p:nvGrpSpPr>
          <p:cNvPr id="15" name="Group 14">
            <a:extLst>
              <a:ext uri="{FF2B5EF4-FFF2-40B4-BE49-F238E27FC236}">
                <a16:creationId xmlns:a16="http://schemas.microsoft.com/office/drawing/2014/main" id="{DEB10B75-ED69-E39B-A06E-B553AE50CFDC}"/>
              </a:ext>
            </a:extLst>
          </p:cNvPr>
          <p:cNvGrpSpPr/>
          <p:nvPr/>
        </p:nvGrpSpPr>
        <p:grpSpPr>
          <a:xfrm>
            <a:off x="838200" y="3728184"/>
            <a:ext cx="4930687" cy="2327321"/>
            <a:chOff x="1433374" y="1006958"/>
            <a:chExt cx="6192037" cy="2501237"/>
          </a:xfrm>
        </p:grpSpPr>
        <p:sp>
          <p:nvSpPr>
            <p:cNvPr id="16" name="Rectangle 15">
              <a:extLst>
                <a:ext uri="{FF2B5EF4-FFF2-40B4-BE49-F238E27FC236}">
                  <a16:creationId xmlns:a16="http://schemas.microsoft.com/office/drawing/2014/main" id="{B75A971F-A33E-0D52-A2F2-B6BD9FB6CA31}"/>
                </a:ext>
              </a:extLst>
            </p:cNvPr>
            <p:cNvSpPr/>
            <p:nvPr/>
          </p:nvSpPr>
          <p:spPr>
            <a:xfrm>
              <a:off x="3576439" y="1949651"/>
              <a:ext cx="1502753" cy="585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Person  </a:t>
              </a:r>
            </a:p>
          </p:txBody>
        </p:sp>
        <p:sp>
          <p:nvSpPr>
            <p:cNvPr id="17" name="Oval 16">
              <a:extLst>
                <a:ext uri="{FF2B5EF4-FFF2-40B4-BE49-F238E27FC236}">
                  <a16:creationId xmlns:a16="http://schemas.microsoft.com/office/drawing/2014/main" id="{D0FA51F2-66A3-A2D1-DBCC-BCD7D48C4A7B}"/>
                </a:ext>
              </a:extLst>
            </p:cNvPr>
            <p:cNvSpPr/>
            <p:nvPr/>
          </p:nvSpPr>
          <p:spPr>
            <a:xfrm>
              <a:off x="1433374" y="2051742"/>
              <a:ext cx="1643270" cy="3632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Name </a:t>
              </a:r>
            </a:p>
          </p:txBody>
        </p:sp>
        <p:sp>
          <p:nvSpPr>
            <p:cNvPr id="20" name="Oval 19">
              <a:extLst>
                <a:ext uri="{FF2B5EF4-FFF2-40B4-BE49-F238E27FC236}">
                  <a16:creationId xmlns:a16="http://schemas.microsoft.com/office/drawing/2014/main" id="{44557660-FCE8-2EAE-E64A-B01BAD1062D9}"/>
                </a:ext>
              </a:extLst>
            </p:cNvPr>
            <p:cNvSpPr/>
            <p:nvPr/>
          </p:nvSpPr>
          <p:spPr>
            <a:xfrm>
              <a:off x="3668019" y="1006958"/>
              <a:ext cx="1319590" cy="4840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P_id</a:t>
              </a:r>
              <a:r>
                <a:rPr lang="en-US" sz="2400" dirty="0"/>
                <a:t> </a:t>
              </a:r>
            </a:p>
          </p:txBody>
        </p:sp>
        <p:cxnSp>
          <p:nvCxnSpPr>
            <p:cNvPr id="21" name="Straight Connector 20">
              <a:extLst>
                <a:ext uri="{FF2B5EF4-FFF2-40B4-BE49-F238E27FC236}">
                  <a16:creationId xmlns:a16="http://schemas.microsoft.com/office/drawing/2014/main" id="{1449FB0D-158B-24F3-9AAC-AC67562B2A11}"/>
                </a:ext>
              </a:extLst>
            </p:cNvPr>
            <p:cNvCxnSpPr>
              <a:cxnSpLocks/>
              <a:stCxn id="17" idx="6"/>
              <a:endCxn id="16" idx="1"/>
            </p:cNvCxnSpPr>
            <p:nvPr/>
          </p:nvCxnSpPr>
          <p:spPr>
            <a:xfrm>
              <a:off x="3076644" y="2233347"/>
              <a:ext cx="499795" cy="907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401C346-BC21-2EC8-AE08-D561D91F4E92}"/>
                </a:ext>
              </a:extLst>
            </p:cNvPr>
            <p:cNvCxnSpPr>
              <a:cxnSpLocks/>
              <a:stCxn id="16" idx="0"/>
              <a:endCxn id="20" idx="4"/>
            </p:cNvCxnSpPr>
            <p:nvPr/>
          </p:nvCxnSpPr>
          <p:spPr>
            <a:xfrm flipH="1" flipV="1">
              <a:off x="4327815" y="1490968"/>
              <a:ext cx="1" cy="458683"/>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ECEA553-ED33-3E77-3447-9B989F7081B6}"/>
                </a:ext>
              </a:extLst>
            </p:cNvPr>
            <p:cNvCxnSpPr>
              <a:cxnSpLocks/>
            </p:cNvCxnSpPr>
            <p:nvPr/>
          </p:nvCxnSpPr>
          <p:spPr>
            <a:xfrm>
              <a:off x="4327815" y="2535194"/>
              <a:ext cx="0" cy="387458"/>
            </a:xfrm>
            <a:prstGeom prst="line">
              <a:avLst/>
            </a:prstGeom>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9AADEC29-7A41-1E0B-8749-0E3DDA58F933}"/>
                </a:ext>
              </a:extLst>
            </p:cNvPr>
            <p:cNvSpPr/>
            <p:nvPr/>
          </p:nvSpPr>
          <p:spPr>
            <a:xfrm>
              <a:off x="3706950" y="2922652"/>
              <a:ext cx="1386893" cy="5855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Age  </a:t>
              </a:r>
            </a:p>
          </p:txBody>
        </p:sp>
        <p:grpSp>
          <p:nvGrpSpPr>
            <p:cNvPr id="29" name="Group 28">
              <a:extLst>
                <a:ext uri="{FF2B5EF4-FFF2-40B4-BE49-F238E27FC236}">
                  <a16:creationId xmlns:a16="http://schemas.microsoft.com/office/drawing/2014/main" id="{B069D20C-2D56-C65C-9997-E1507C46ED68}"/>
                </a:ext>
              </a:extLst>
            </p:cNvPr>
            <p:cNvGrpSpPr/>
            <p:nvPr/>
          </p:nvGrpSpPr>
          <p:grpSpPr>
            <a:xfrm>
              <a:off x="5578986" y="1805857"/>
              <a:ext cx="2046425" cy="729337"/>
              <a:chOff x="7377334" y="4454075"/>
              <a:chExt cx="1807436" cy="746189"/>
            </a:xfrm>
          </p:grpSpPr>
          <p:sp>
            <p:nvSpPr>
              <p:cNvPr id="31" name="Oval 30">
                <a:extLst>
                  <a:ext uri="{FF2B5EF4-FFF2-40B4-BE49-F238E27FC236}">
                    <a16:creationId xmlns:a16="http://schemas.microsoft.com/office/drawing/2014/main" id="{FFF691B5-BB32-B26E-D3CB-1EE7A0FC594E}"/>
                  </a:ext>
                </a:extLst>
              </p:cNvPr>
              <p:cNvSpPr/>
              <p:nvPr/>
            </p:nvSpPr>
            <p:spPr>
              <a:xfrm>
                <a:off x="7377334" y="4454075"/>
                <a:ext cx="1807436" cy="7461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 </a:t>
                </a:r>
              </a:p>
            </p:txBody>
          </p:sp>
          <p:sp>
            <p:nvSpPr>
              <p:cNvPr id="32" name="Oval 31">
                <a:extLst>
                  <a:ext uri="{FF2B5EF4-FFF2-40B4-BE49-F238E27FC236}">
                    <a16:creationId xmlns:a16="http://schemas.microsoft.com/office/drawing/2014/main" id="{AB230BFA-FC69-4421-1F22-215FB74CA38F}"/>
                  </a:ext>
                </a:extLst>
              </p:cNvPr>
              <p:cNvSpPr/>
              <p:nvPr/>
            </p:nvSpPr>
            <p:spPr>
              <a:xfrm>
                <a:off x="7449398" y="4539085"/>
                <a:ext cx="1580742" cy="5954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Phone no</a:t>
                </a:r>
              </a:p>
            </p:txBody>
          </p:sp>
        </p:grpSp>
        <p:cxnSp>
          <p:nvCxnSpPr>
            <p:cNvPr id="30" name="Straight Connector 29">
              <a:extLst>
                <a:ext uri="{FF2B5EF4-FFF2-40B4-BE49-F238E27FC236}">
                  <a16:creationId xmlns:a16="http://schemas.microsoft.com/office/drawing/2014/main" id="{A5BBF93A-8A08-ABA8-4778-E1F71A412981}"/>
                </a:ext>
              </a:extLst>
            </p:cNvPr>
            <p:cNvCxnSpPr>
              <a:cxnSpLocks/>
              <a:stCxn id="16" idx="3"/>
              <a:endCxn id="31" idx="2"/>
            </p:cNvCxnSpPr>
            <p:nvPr/>
          </p:nvCxnSpPr>
          <p:spPr>
            <a:xfrm flipV="1">
              <a:off x="5079192" y="2170526"/>
              <a:ext cx="499794" cy="71897"/>
            </a:xfrm>
            <a:prstGeom prst="line">
              <a:avLst/>
            </a:prstGeom>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id="{96171A59-BEC3-371E-360E-0D0D2381ECFE}"/>
              </a:ext>
            </a:extLst>
          </p:cNvPr>
          <p:cNvCxnSpPr>
            <a:cxnSpLocks/>
          </p:cNvCxnSpPr>
          <p:nvPr/>
        </p:nvCxnSpPr>
        <p:spPr>
          <a:xfrm>
            <a:off x="3423008" y="1966155"/>
            <a:ext cx="504980" cy="0"/>
          </a:xfrm>
          <a:prstGeom prst="line">
            <a:avLst/>
          </a:prstGeom>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E7BE0B04-4F27-3066-BE24-A5646346187D}"/>
              </a:ext>
            </a:extLst>
          </p:cNvPr>
          <p:cNvSpPr txBox="1"/>
          <p:nvPr/>
        </p:nvSpPr>
        <p:spPr>
          <a:xfrm>
            <a:off x="5818333" y="3856349"/>
            <a:ext cx="6333910" cy="1384995"/>
          </a:xfrm>
          <a:prstGeom prst="rect">
            <a:avLst/>
          </a:prstGeom>
          <a:noFill/>
        </p:spPr>
        <p:txBody>
          <a:bodyPr wrap="square" rtlCol="0">
            <a:spAutoFit/>
          </a:bodyPr>
          <a:lstStyle/>
          <a:p>
            <a:pPr marL="0" indent="0">
              <a:buNone/>
            </a:pPr>
            <a:endParaRPr lang="en-US" sz="2800" dirty="0"/>
          </a:p>
          <a:p>
            <a:pPr marL="0" indent="0">
              <a:buNone/>
            </a:pPr>
            <a:r>
              <a:rPr lang="en-US" sz="2800" dirty="0"/>
              <a:t>Persons (</a:t>
            </a:r>
            <a:r>
              <a:rPr lang="en-US" sz="2800" dirty="0" err="1"/>
              <a:t>person_id</a:t>
            </a:r>
            <a:r>
              <a:rPr lang="en-US" sz="2800" dirty="0"/>
              <a:t>, name, age)</a:t>
            </a:r>
          </a:p>
          <a:p>
            <a:pPr marL="0" indent="0">
              <a:buNone/>
            </a:pPr>
            <a:r>
              <a:rPr lang="en-US" sz="2800" dirty="0"/>
              <a:t>Phone( </a:t>
            </a:r>
            <a:r>
              <a:rPr lang="en-US" sz="2800" dirty="0" err="1"/>
              <a:t>phone_id</a:t>
            </a:r>
            <a:r>
              <a:rPr lang="en-US" sz="2800" dirty="0"/>
              <a:t>, </a:t>
            </a:r>
            <a:r>
              <a:rPr lang="en-US" sz="2800" dirty="0" err="1"/>
              <a:t>person_id</a:t>
            </a:r>
            <a:r>
              <a:rPr lang="en-US" sz="2800" dirty="0"/>
              <a:t>, phone no)</a:t>
            </a:r>
          </a:p>
        </p:txBody>
      </p:sp>
    </p:spTree>
    <p:extLst>
      <p:ext uri="{BB962C8B-B14F-4D97-AF65-F5344CB8AC3E}">
        <p14:creationId xmlns:p14="http://schemas.microsoft.com/office/powerpoint/2010/main" val="444277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885BC-9C78-2B52-C88C-FE04FBE004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1109C-983F-A0DC-A1DB-C92A1839E699}"/>
              </a:ext>
            </a:extLst>
          </p:cNvPr>
          <p:cNvSpPr>
            <a:spLocks noGrp="1"/>
          </p:cNvSpPr>
          <p:nvPr>
            <p:ph idx="1"/>
          </p:nvPr>
        </p:nvSpPr>
        <p:spPr>
          <a:xfrm>
            <a:off x="838200" y="357809"/>
            <a:ext cx="10515600" cy="6175513"/>
          </a:xfrm>
        </p:spPr>
        <p:txBody>
          <a:bodyPr>
            <a:normAutofit/>
          </a:bodyPr>
          <a:lstStyle/>
          <a:p>
            <a:pPr marL="0" indent="0">
              <a:buNone/>
            </a:pPr>
            <a:endParaRPr lang="en-US" dirty="0"/>
          </a:p>
          <a:p>
            <a:pPr marL="0" indent="0">
              <a:buNone/>
            </a:pPr>
            <a:endParaRPr lang="en-US" sz="2800" dirty="0"/>
          </a:p>
          <a:p>
            <a:pPr marL="0" indent="0">
              <a:buNone/>
            </a:pPr>
            <a:endParaRPr lang="en-US" b="1" u="sng" dirty="0"/>
          </a:p>
          <a:p>
            <a:pPr marL="0" indent="0">
              <a:buNone/>
            </a:pPr>
            <a:endParaRPr lang="en-US" sz="2800" dirty="0"/>
          </a:p>
        </p:txBody>
      </p:sp>
      <p:sp>
        <p:nvSpPr>
          <p:cNvPr id="4" name="Slide Number Placeholder 3">
            <a:extLst>
              <a:ext uri="{FF2B5EF4-FFF2-40B4-BE49-F238E27FC236}">
                <a16:creationId xmlns:a16="http://schemas.microsoft.com/office/drawing/2014/main" id="{0A5531D8-8328-BD62-6D56-D46B23AC1F80}"/>
              </a:ext>
            </a:extLst>
          </p:cNvPr>
          <p:cNvSpPr>
            <a:spLocks noGrp="1"/>
          </p:cNvSpPr>
          <p:nvPr>
            <p:ph type="sldNum" sz="quarter" idx="12"/>
          </p:nvPr>
        </p:nvSpPr>
        <p:spPr/>
        <p:txBody>
          <a:bodyPr/>
          <a:lstStyle/>
          <a:p>
            <a:fld id="{09692364-13FC-47D4-9585-56F3A59B99F2}" type="slidenum">
              <a:rPr lang="en-US" smtClean="0"/>
              <a:pPr/>
              <a:t>48</a:t>
            </a:fld>
            <a:endParaRPr lang="en-US" dirty="0"/>
          </a:p>
        </p:txBody>
      </p:sp>
      <p:graphicFrame>
        <p:nvGraphicFramePr>
          <p:cNvPr id="79" name="Table 78">
            <a:extLst>
              <a:ext uri="{FF2B5EF4-FFF2-40B4-BE49-F238E27FC236}">
                <a16:creationId xmlns:a16="http://schemas.microsoft.com/office/drawing/2014/main" id="{A442968C-1A16-29E0-DFDF-F258F68EC287}"/>
              </a:ext>
            </a:extLst>
          </p:cNvPr>
          <p:cNvGraphicFramePr>
            <a:graphicFrameLocks noGrp="1"/>
          </p:cNvGraphicFramePr>
          <p:nvPr/>
        </p:nvGraphicFramePr>
        <p:xfrm>
          <a:off x="942554" y="542973"/>
          <a:ext cx="3982875" cy="2902592"/>
        </p:xfrm>
        <a:graphic>
          <a:graphicData uri="http://schemas.openxmlformats.org/drawingml/2006/table">
            <a:tbl>
              <a:tblPr firstRow="1" bandRow="1">
                <a:tableStyleId>{5C22544A-7EE6-4342-B048-85BDC9FD1C3A}</a:tableStyleId>
              </a:tblPr>
              <a:tblGrid>
                <a:gridCol w="1469342">
                  <a:extLst>
                    <a:ext uri="{9D8B030D-6E8A-4147-A177-3AD203B41FA5}">
                      <a16:colId xmlns:a16="http://schemas.microsoft.com/office/drawing/2014/main" val="2717778113"/>
                    </a:ext>
                  </a:extLst>
                </a:gridCol>
                <a:gridCol w="1061038">
                  <a:extLst>
                    <a:ext uri="{9D8B030D-6E8A-4147-A177-3AD203B41FA5}">
                      <a16:colId xmlns:a16="http://schemas.microsoft.com/office/drawing/2014/main" val="1028220674"/>
                    </a:ext>
                  </a:extLst>
                </a:gridCol>
                <a:gridCol w="1452495">
                  <a:extLst>
                    <a:ext uri="{9D8B030D-6E8A-4147-A177-3AD203B41FA5}">
                      <a16:colId xmlns:a16="http://schemas.microsoft.com/office/drawing/2014/main" val="2514109360"/>
                    </a:ext>
                  </a:extLst>
                </a:gridCol>
              </a:tblGrid>
              <a:tr h="725648">
                <a:tc>
                  <a:txBody>
                    <a:bodyPr/>
                    <a:lstStyle/>
                    <a:p>
                      <a:pPr algn="ctr"/>
                      <a:r>
                        <a:rPr lang="en-US" sz="2400" b="1" dirty="0" err="1">
                          <a:solidFill>
                            <a:schemeClr val="tx1"/>
                          </a:solidFill>
                        </a:rPr>
                        <a:t>Person_id</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Name </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725648">
                <a:tc>
                  <a:txBody>
                    <a:bodyPr/>
                    <a:lstStyle/>
                    <a:p>
                      <a:pPr algn="ctr"/>
                      <a:r>
                        <a:rPr lang="en-US" sz="2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Ram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725648">
                <a:tc>
                  <a:txBody>
                    <a:bodyPr/>
                    <a:lstStyle/>
                    <a:p>
                      <a:pPr algn="ctr"/>
                      <a:r>
                        <a:rPr lang="en-US" sz="2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154921"/>
                  </a:ext>
                </a:extLst>
              </a:tr>
              <a:tr h="725648">
                <a:tc>
                  <a:txBody>
                    <a:bodyPr/>
                    <a:lstStyle/>
                    <a:p>
                      <a:pPr algn="ctr"/>
                      <a:r>
                        <a:rPr lang="en-US" sz="2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bl>
          </a:graphicData>
        </a:graphic>
      </p:graphicFrame>
      <p:graphicFrame>
        <p:nvGraphicFramePr>
          <p:cNvPr id="2" name="Table 1">
            <a:extLst>
              <a:ext uri="{FF2B5EF4-FFF2-40B4-BE49-F238E27FC236}">
                <a16:creationId xmlns:a16="http://schemas.microsoft.com/office/drawing/2014/main" id="{DAEE421F-BD48-1D28-E408-C8CA54BFAAD8}"/>
              </a:ext>
            </a:extLst>
          </p:cNvPr>
          <p:cNvGraphicFramePr>
            <a:graphicFrameLocks noGrp="1"/>
          </p:cNvGraphicFramePr>
          <p:nvPr/>
        </p:nvGraphicFramePr>
        <p:xfrm>
          <a:off x="6232641" y="526408"/>
          <a:ext cx="4755918" cy="2902592"/>
        </p:xfrm>
        <a:graphic>
          <a:graphicData uri="http://schemas.openxmlformats.org/drawingml/2006/table">
            <a:tbl>
              <a:tblPr firstRow="1" bandRow="1">
                <a:tableStyleId>{5C22544A-7EE6-4342-B048-85BDC9FD1C3A}</a:tableStyleId>
              </a:tblPr>
              <a:tblGrid>
                <a:gridCol w="1469342">
                  <a:extLst>
                    <a:ext uri="{9D8B030D-6E8A-4147-A177-3AD203B41FA5}">
                      <a16:colId xmlns:a16="http://schemas.microsoft.com/office/drawing/2014/main" val="2717778113"/>
                    </a:ext>
                  </a:extLst>
                </a:gridCol>
                <a:gridCol w="1648548">
                  <a:extLst>
                    <a:ext uri="{9D8B030D-6E8A-4147-A177-3AD203B41FA5}">
                      <a16:colId xmlns:a16="http://schemas.microsoft.com/office/drawing/2014/main" val="1028220674"/>
                    </a:ext>
                  </a:extLst>
                </a:gridCol>
                <a:gridCol w="1638028">
                  <a:extLst>
                    <a:ext uri="{9D8B030D-6E8A-4147-A177-3AD203B41FA5}">
                      <a16:colId xmlns:a16="http://schemas.microsoft.com/office/drawing/2014/main" val="2314823491"/>
                    </a:ext>
                  </a:extLst>
                </a:gridCol>
              </a:tblGrid>
              <a:tr h="725648">
                <a:tc>
                  <a:txBody>
                    <a:bodyPr/>
                    <a:lstStyle/>
                    <a:p>
                      <a:pPr algn="ctr"/>
                      <a:r>
                        <a:rPr lang="en-US" sz="2400" b="1" dirty="0" err="1">
                          <a:solidFill>
                            <a:schemeClr val="tx1"/>
                          </a:solidFill>
                        </a:rPr>
                        <a:t>Phone_id</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err="1">
                          <a:solidFill>
                            <a:schemeClr val="tx1"/>
                          </a:solidFill>
                        </a:rPr>
                        <a:t>Person_id</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rPr>
                        <a:t>Phone_no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1223351"/>
                  </a:ext>
                </a:extLst>
              </a:tr>
              <a:tr h="725648">
                <a:tc>
                  <a:txBody>
                    <a:bodyPr/>
                    <a:lstStyle/>
                    <a:p>
                      <a:pPr algn="ctr"/>
                      <a:r>
                        <a:rPr lang="en-US" sz="2400" dirty="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22620"/>
                  </a:ext>
                </a:extLst>
              </a:tr>
              <a:tr h="725648">
                <a:tc>
                  <a:txBody>
                    <a:bodyPr/>
                    <a:lstStyle/>
                    <a:p>
                      <a:pPr algn="ctr"/>
                      <a:r>
                        <a:rPr lang="en-US" sz="240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154921"/>
                  </a:ext>
                </a:extLst>
              </a:tr>
              <a:tr h="725648">
                <a:tc>
                  <a:txBody>
                    <a:bodyPr/>
                    <a:lstStyle/>
                    <a:p>
                      <a:pPr algn="ctr"/>
                      <a:r>
                        <a:rPr lang="en-US" sz="2400" dirty="0">
                          <a:solidFill>
                            <a:schemeClr val="tx1"/>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548178"/>
                  </a:ext>
                </a:extLst>
              </a:tr>
            </a:tbl>
          </a:graphicData>
        </a:graphic>
      </p:graphicFrame>
      <p:sp>
        <p:nvSpPr>
          <p:cNvPr id="5" name="TextBox 4">
            <a:extLst>
              <a:ext uri="{FF2B5EF4-FFF2-40B4-BE49-F238E27FC236}">
                <a16:creationId xmlns:a16="http://schemas.microsoft.com/office/drawing/2014/main" id="{28D324DE-FB6C-580A-3410-820F76C848FF}"/>
              </a:ext>
            </a:extLst>
          </p:cNvPr>
          <p:cNvSpPr txBox="1"/>
          <p:nvPr/>
        </p:nvSpPr>
        <p:spPr>
          <a:xfrm>
            <a:off x="6232641" y="4187687"/>
            <a:ext cx="1864437" cy="461665"/>
          </a:xfrm>
          <a:prstGeom prst="rect">
            <a:avLst/>
          </a:prstGeom>
          <a:noFill/>
        </p:spPr>
        <p:txBody>
          <a:bodyPr wrap="square" rtlCol="0">
            <a:spAutoFit/>
          </a:bodyPr>
          <a:lstStyle/>
          <a:p>
            <a:r>
              <a:rPr lang="en-US" sz="2400" dirty="0"/>
              <a:t>Foreign key</a:t>
            </a:r>
          </a:p>
        </p:txBody>
      </p:sp>
      <p:cxnSp>
        <p:nvCxnSpPr>
          <p:cNvPr id="7" name="Straight Connector 6">
            <a:extLst>
              <a:ext uri="{FF2B5EF4-FFF2-40B4-BE49-F238E27FC236}">
                <a16:creationId xmlns:a16="http://schemas.microsoft.com/office/drawing/2014/main" id="{6CF42FB6-585B-0367-5B0A-14EEC72FEA71}"/>
              </a:ext>
            </a:extLst>
          </p:cNvPr>
          <p:cNvCxnSpPr>
            <a:endCxn id="5" idx="0"/>
          </p:cNvCxnSpPr>
          <p:nvPr/>
        </p:nvCxnSpPr>
        <p:spPr>
          <a:xfrm>
            <a:off x="6904383" y="3445565"/>
            <a:ext cx="260477" cy="74212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2476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8F6E8F-0851-A164-25C5-E6D1CFC32A96}"/>
              </a:ext>
            </a:extLst>
          </p:cNvPr>
          <p:cNvSpPr>
            <a:spLocks noGrp="1"/>
          </p:cNvSpPr>
          <p:nvPr>
            <p:ph idx="1"/>
          </p:nvPr>
        </p:nvSpPr>
        <p:spPr>
          <a:xfrm>
            <a:off x="838200" y="450575"/>
            <a:ext cx="10515600" cy="6407426"/>
          </a:xfrm>
        </p:spPr>
        <p:txBody>
          <a:bodyPr>
            <a:normAutofit/>
          </a:bodyPr>
          <a:lstStyle/>
          <a:p>
            <a:pPr marL="0" indent="0">
              <a:buNone/>
            </a:pPr>
            <a:r>
              <a:rPr lang="en-US" b="1" dirty="0"/>
              <a:t>2. Represent relationships</a:t>
            </a:r>
          </a:p>
          <a:p>
            <a:r>
              <a:rPr lang="en-US" dirty="0"/>
              <a:t>Each relationship in an E-R diagram must be represented in the relational database design. </a:t>
            </a:r>
          </a:p>
          <a:p>
            <a:r>
              <a:rPr lang="en-US" dirty="0"/>
              <a:t>in some cases </a:t>
            </a:r>
            <a:r>
              <a:rPr lang="en-US" b="1" dirty="0"/>
              <a:t>represent</a:t>
            </a:r>
            <a:r>
              <a:rPr lang="en-US" dirty="0"/>
              <a:t> a </a:t>
            </a:r>
            <a:r>
              <a:rPr lang="en-US" b="1" dirty="0"/>
              <a:t>relationship</a:t>
            </a:r>
            <a:r>
              <a:rPr lang="en-US" dirty="0"/>
              <a:t> by making the </a:t>
            </a:r>
            <a:r>
              <a:rPr lang="en-US" b="1" dirty="0"/>
              <a:t>primary key </a:t>
            </a:r>
            <a:r>
              <a:rPr lang="en-US" dirty="0"/>
              <a:t>of one relation a foreign key of another relation. </a:t>
            </a:r>
          </a:p>
          <a:p>
            <a:r>
              <a:rPr lang="en-US" dirty="0"/>
              <a:t>In other cases, we create a separate relation to represent a relationship.</a:t>
            </a:r>
          </a:p>
          <a:p>
            <a:pPr marL="0" indent="0">
              <a:buNone/>
            </a:pPr>
            <a:endParaRPr lang="en-US" dirty="0"/>
          </a:p>
        </p:txBody>
      </p:sp>
      <p:sp>
        <p:nvSpPr>
          <p:cNvPr id="4" name="Slide Number Placeholder 3">
            <a:extLst>
              <a:ext uri="{FF2B5EF4-FFF2-40B4-BE49-F238E27FC236}">
                <a16:creationId xmlns:a16="http://schemas.microsoft.com/office/drawing/2014/main" id="{189F6469-31A0-0208-044C-564B48CCB8CB}"/>
              </a:ext>
            </a:extLst>
          </p:cNvPr>
          <p:cNvSpPr>
            <a:spLocks noGrp="1"/>
          </p:cNvSpPr>
          <p:nvPr>
            <p:ph type="sldNum" sz="quarter" idx="12"/>
          </p:nvPr>
        </p:nvSpPr>
        <p:spPr/>
        <p:txBody>
          <a:bodyPr/>
          <a:lstStyle/>
          <a:p>
            <a:fld id="{09692364-13FC-47D4-9585-56F3A59B99F2}" type="slidenum">
              <a:rPr lang="en-US" smtClean="0">
                <a:latin typeface="Times New Roman" panose="02020603050405020304" pitchFamily="18" charset="0"/>
                <a:cs typeface="Times New Roman" panose="02020603050405020304" pitchFamily="18" charset="0"/>
              </a:rPr>
              <a:pPr/>
              <a:t>49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05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81697-4D04-C8C7-BCD6-9F0440790D3C}"/>
              </a:ext>
            </a:extLst>
          </p:cNvPr>
          <p:cNvSpPr>
            <a:spLocks noGrp="1"/>
          </p:cNvSpPr>
          <p:nvPr>
            <p:ph idx="1"/>
          </p:nvPr>
        </p:nvSpPr>
        <p:spPr>
          <a:xfrm>
            <a:off x="838200" y="848139"/>
            <a:ext cx="10515600" cy="6009859"/>
          </a:xfrm>
        </p:spPr>
        <p:txBody>
          <a:bodyPr>
            <a:normAutofit/>
          </a:bodyPr>
          <a:lstStyle/>
          <a:p>
            <a:r>
              <a:rPr lang="en-US" dirty="0"/>
              <a:t>It helps produce database systems:</a:t>
            </a:r>
          </a:p>
          <a:p>
            <a:pPr lvl="1"/>
            <a:r>
              <a:rPr lang="en-US" sz="2800" dirty="0"/>
              <a:t>That meets the requirements of the users</a:t>
            </a:r>
          </a:p>
          <a:p>
            <a:pPr lvl="1"/>
            <a:r>
              <a:rPr lang="en-US" sz="2800" dirty="0"/>
              <a:t>That have high performance.</a:t>
            </a:r>
          </a:p>
          <a:p>
            <a:r>
              <a:rPr lang="en-US" dirty="0"/>
              <a:t>main </a:t>
            </a:r>
            <a:r>
              <a:rPr lang="en-US" b="1" dirty="0"/>
              <a:t>objectives</a:t>
            </a:r>
            <a:r>
              <a:rPr lang="en-US" dirty="0"/>
              <a:t> of </a:t>
            </a:r>
            <a:r>
              <a:rPr lang="en-US" b="1" dirty="0"/>
              <a:t>database designing </a:t>
            </a:r>
            <a:r>
              <a:rPr lang="en-US" dirty="0"/>
              <a:t>are to produce </a:t>
            </a:r>
          </a:p>
          <a:p>
            <a:pPr lvl="1"/>
            <a:r>
              <a:rPr lang="en-US" sz="2800" dirty="0"/>
              <a:t>Logical designs models and </a:t>
            </a:r>
          </a:p>
          <a:p>
            <a:pPr lvl="1"/>
            <a:r>
              <a:rPr lang="en-US" sz="2800" dirty="0"/>
              <a:t>physical designs models of the proposed database system.</a:t>
            </a:r>
          </a:p>
          <a:p>
            <a:endParaRPr lang="en-US" dirty="0"/>
          </a:p>
        </p:txBody>
      </p:sp>
      <p:sp>
        <p:nvSpPr>
          <p:cNvPr id="4" name="Slide Number Placeholder 3">
            <a:extLst>
              <a:ext uri="{FF2B5EF4-FFF2-40B4-BE49-F238E27FC236}">
                <a16:creationId xmlns:a16="http://schemas.microsoft.com/office/drawing/2014/main" id="{5075FD10-051F-7C0F-0133-99FD487D1FFB}"/>
              </a:ext>
            </a:extLst>
          </p:cNvPr>
          <p:cNvSpPr>
            <a:spLocks noGrp="1"/>
          </p:cNvSpPr>
          <p:nvPr>
            <p:ph type="sldNum" sz="quarter" idx="12"/>
          </p:nvPr>
        </p:nvSpPr>
        <p:spPr/>
        <p:txBody>
          <a:bodyPr/>
          <a:lstStyle/>
          <a:p>
            <a:fld id="{09692364-13FC-47D4-9585-56F3A59B99F2}" type="slidenum">
              <a:rPr lang="en-US" smtClean="0"/>
              <a:pPr/>
              <a:t>5</a:t>
            </a:fld>
            <a:endParaRPr lang="en-US" dirty="0"/>
          </a:p>
        </p:txBody>
      </p:sp>
    </p:spTree>
    <p:extLst>
      <p:ext uri="{BB962C8B-B14F-4D97-AF65-F5344CB8AC3E}">
        <p14:creationId xmlns:p14="http://schemas.microsoft.com/office/powerpoint/2010/main" val="23928269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885BC-9C78-2B52-C88C-FE04FBE004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1109C-983F-A0DC-A1DB-C92A1839E699}"/>
              </a:ext>
            </a:extLst>
          </p:cNvPr>
          <p:cNvSpPr>
            <a:spLocks noGrp="1"/>
          </p:cNvSpPr>
          <p:nvPr>
            <p:ph idx="1"/>
          </p:nvPr>
        </p:nvSpPr>
        <p:spPr>
          <a:xfrm>
            <a:off x="838200" y="357809"/>
            <a:ext cx="10515600" cy="6175513"/>
          </a:xfrm>
        </p:spPr>
        <p:txBody>
          <a:bodyPr>
            <a:normAutofit/>
          </a:bodyPr>
          <a:lstStyle/>
          <a:p>
            <a:pPr marL="0" indent="0">
              <a:buNone/>
            </a:pPr>
            <a:r>
              <a:rPr lang="en-US" b="1" dirty="0"/>
              <a:t>1:1 / 1:N relationships </a:t>
            </a:r>
          </a:p>
          <a:p>
            <a:pPr marL="0" indent="0">
              <a:buNone/>
            </a:pPr>
            <a:endParaRPr lang="en-US" dirty="0"/>
          </a:p>
          <a:p>
            <a:pPr marL="0" indent="0">
              <a:buNone/>
            </a:pPr>
            <a:endParaRPr lang="en-US" sz="2800" dirty="0"/>
          </a:p>
          <a:p>
            <a:pPr marL="0" indent="0">
              <a:buNone/>
            </a:pPr>
            <a:endParaRPr lang="en-US" u="sng" dirty="0"/>
          </a:p>
          <a:p>
            <a:pPr marL="0" indent="0">
              <a:buNone/>
            </a:pPr>
            <a:endParaRPr lang="en-US" sz="2800" dirty="0"/>
          </a:p>
        </p:txBody>
      </p:sp>
      <p:sp>
        <p:nvSpPr>
          <p:cNvPr id="4" name="Slide Number Placeholder 3">
            <a:extLst>
              <a:ext uri="{FF2B5EF4-FFF2-40B4-BE49-F238E27FC236}">
                <a16:creationId xmlns:a16="http://schemas.microsoft.com/office/drawing/2014/main" id="{0A5531D8-8328-BD62-6D56-D46B23AC1F80}"/>
              </a:ext>
            </a:extLst>
          </p:cNvPr>
          <p:cNvSpPr>
            <a:spLocks noGrp="1"/>
          </p:cNvSpPr>
          <p:nvPr>
            <p:ph type="sldNum" sz="quarter" idx="12"/>
          </p:nvPr>
        </p:nvSpPr>
        <p:spPr/>
        <p:txBody>
          <a:bodyPr/>
          <a:lstStyle/>
          <a:p>
            <a:fld id="{09692364-13FC-47D4-9585-56F3A59B99F2}" type="slidenum">
              <a:rPr lang="en-US" smtClean="0"/>
              <a:pPr/>
              <a:t>50</a:t>
            </a:fld>
            <a:endParaRPr lang="en-US" dirty="0"/>
          </a:p>
        </p:txBody>
      </p:sp>
      <p:sp>
        <p:nvSpPr>
          <p:cNvPr id="76" name="TextBox 75">
            <a:extLst>
              <a:ext uri="{FF2B5EF4-FFF2-40B4-BE49-F238E27FC236}">
                <a16:creationId xmlns:a16="http://schemas.microsoft.com/office/drawing/2014/main" id="{E7BE0B04-4F27-3066-BE24-A5646346187D}"/>
              </a:ext>
            </a:extLst>
          </p:cNvPr>
          <p:cNvSpPr txBox="1"/>
          <p:nvPr/>
        </p:nvSpPr>
        <p:spPr>
          <a:xfrm>
            <a:off x="1160774" y="4461441"/>
            <a:ext cx="6333910" cy="1384995"/>
          </a:xfrm>
          <a:prstGeom prst="rect">
            <a:avLst/>
          </a:prstGeom>
          <a:noFill/>
        </p:spPr>
        <p:txBody>
          <a:bodyPr wrap="square" rtlCol="0">
            <a:spAutoFit/>
          </a:bodyPr>
          <a:lstStyle/>
          <a:p>
            <a:pPr marL="0" indent="0">
              <a:buNone/>
            </a:pPr>
            <a:r>
              <a:rPr lang="en-US" sz="2800" dirty="0"/>
              <a:t>It should converted into:</a:t>
            </a:r>
          </a:p>
          <a:p>
            <a:pPr marL="0" indent="0">
              <a:buNone/>
            </a:pPr>
            <a:r>
              <a:rPr lang="en-US" sz="2800" dirty="0"/>
              <a:t>Persons (</a:t>
            </a:r>
            <a:r>
              <a:rPr lang="en-US" sz="2800" dirty="0" err="1"/>
              <a:t>P_id</a:t>
            </a:r>
            <a:r>
              <a:rPr lang="en-US" sz="2800" dirty="0"/>
              <a:t>, name, age, phone)</a:t>
            </a:r>
          </a:p>
          <a:p>
            <a:pPr marL="0" indent="0">
              <a:buNone/>
            </a:pPr>
            <a:r>
              <a:rPr lang="en-US" sz="2800" dirty="0"/>
              <a:t>House (</a:t>
            </a:r>
            <a:r>
              <a:rPr lang="en-US" sz="2800" dirty="0" err="1"/>
              <a:t>H_id</a:t>
            </a:r>
            <a:r>
              <a:rPr lang="en-US" sz="2800" dirty="0"/>
              <a:t>, num, address, id)</a:t>
            </a:r>
          </a:p>
        </p:txBody>
      </p:sp>
      <p:grpSp>
        <p:nvGrpSpPr>
          <p:cNvPr id="27" name="Group 26">
            <a:extLst>
              <a:ext uri="{FF2B5EF4-FFF2-40B4-BE49-F238E27FC236}">
                <a16:creationId xmlns:a16="http://schemas.microsoft.com/office/drawing/2014/main" id="{4334A4C5-5E36-D9CB-C0D5-264B8557801B}"/>
              </a:ext>
            </a:extLst>
          </p:cNvPr>
          <p:cNvGrpSpPr/>
          <p:nvPr/>
        </p:nvGrpSpPr>
        <p:grpSpPr>
          <a:xfrm>
            <a:off x="1310148" y="1166710"/>
            <a:ext cx="9959615" cy="2527466"/>
            <a:chOff x="1825113" y="3104520"/>
            <a:chExt cx="9959615" cy="2527466"/>
          </a:xfrm>
        </p:grpSpPr>
        <p:sp>
          <p:nvSpPr>
            <p:cNvPr id="28" name="Rectangle 27">
              <a:extLst>
                <a:ext uri="{FF2B5EF4-FFF2-40B4-BE49-F238E27FC236}">
                  <a16:creationId xmlns:a16="http://schemas.microsoft.com/office/drawing/2014/main" id="{0305082A-965F-73CF-ACB4-6AE8393455CF}"/>
                </a:ext>
              </a:extLst>
            </p:cNvPr>
            <p:cNvSpPr/>
            <p:nvPr/>
          </p:nvSpPr>
          <p:spPr>
            <a:xfrm>
              <a:off x="2876549" y="3973371"/>
              <a:ext cx="1578078" cy="6341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Person  </a:t>
              </a:r>
            </a:p>
          </p:txBody>
        </p:sp>
        <p:sp>
          <p:nvSpPr>
            <p:cNvPr id="34" name="Oval 33">
              <a:extLst>
                <a:ext uri="{FF2B5EF4-FFF2-40B4-BE49-F238E27FC236}">
                  <a16:creationId xmlns:a16="http://schemas.microsoft.com/office/drawing/2014/main" id="{E96AADDE-813E-128F-2402-7608E9B25788}"/>
                </a:ext>
              </a:extLst>
            </p:cNvPr>
            <p:cNvSpPr/>
            <p:nvPr/>
          </p:nvSpPr>
          <p:spPr>
            <a:xfrm>
              <a:off x="2071587" y="3104520"/>
              <a:ext cx="1020196"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P-id</a:t>
              </a:r>
            </a:p>
          </p:txBody>
        </p:sp>
        <p:sp>
          <p:nvSpPr>
            <p:cNvPr id="35" name="Oval 34">
              <a:extLst>
                <a:ext uri="{FF2B5EF4-FFF2-40B4-BE49-F238E27FC236}">
                  <a16:creationId xmlns:a16="http://schemas.microsoft.com/office/drawing/2014/main" id="{861A8C13-7980-75A2-2821-4EE9C074D744}"/>
                </a:ext>
              </a:extLst>
            </p:cNvPr>
            <p:cNvSpPr/>
            <p:nvPr/>
          </p:nvSpPr>
          <p:spPr>
            <a:xfrm>
              <a:off x="3760839" y="5058694"/>
              <a:ext cx="1708970"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Phone  </a:t>
              </a:r>
            </a:p>
          </p:txBody>
        </p:sp>
        <p:cxnSp>
          <p:nvCxnSpPr>
            <p:cNvPr id="36" name="Straight Connector 35">
              <a:extLst>
                <a:ext uri="{FF2B5EF4-FFF2-40B4-BE49-F238E27FC236}">
                  <a16:creationId xmlns:a16="http://schemas.microsoft.com/office/drawing/2014/main" id="{D157E38D-5FF5-EDA6-7EBA-2DE9C5DA383C}"/>
                </a:ext>
              </a:extLst>
            </p:cNvPr>
            <p:cNvCxnSpPr>
              <a:cxnSpLocks/>
            </p:cNvCxnSpPr>
            <p:nvPr/>
          </p:nvCxnSpPr>
          <p:spPr>
            <a:xfrm>
              <a:off x="2260444" y="3506982"/>
              <a:ext cx="515071" cy="0"/>
            </a:xfrm>
            <a:prstGeom prst="line">
              <a:avLst/>
            </a:prstGeom>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059AD88E-D5FB-1BB3-BD3A-A0F1AC7535AD}"/>
                </a:ext>
              </a:extLst>
            </p:cNvPr>
            <p:cNvSpPr/>
            <p:nvPr/>
          </p:nvSpPr>
          <p:spPr>
            <a:xfrm>
              <a:off x="1825113" y="5058694"/>
              <a:ext cx="1385734"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Age</a:t>
              </a:r>
            </a:p>
          </p:txBody>
        </p:sp>
        <p:sp>
          <p:nvSpPr>
            <p:cNvPr id="38" name="Oval 37">
              <a:extLst>
                <a:ext uri="{FF2B5EF4-FFF2-40B4-BE49-F238E27FC236}">
                  <a16:creationId xmlns:a16="http://schemas.microsoft.com/office/drawing/2014/main" id="{116ACC06-E39D-4993-8D0E-927107CEBFAA}"/>
                </a:ext>
              </a:extLst>
            </p:cNvPr>
            <p:cNvSpPr/>
            <p:nvPr/>
          </p:nvSpPr>
          <p:spPr>
            <a:xfrm>
              <a:off x="4149827" y="3178578"/>
              <a:ext cx="1385734"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Name </a:t>
              </a:r>
            </a:p>
          </p:txBody>
        </p:sp>
        <p:cxnSp>
          <p:nvCxnSpPr>
            <p:cNvPr id="39" name="Straight Connector 38">
              <a:extLst>
                <a:ext uri="{FF2B5EF4-FFF2-40B4-BE49-F238E27FC236}">
                  <a16:creationId xmlns:a16="http://schemas.microsoft.com/office/drawing/2014/main" id="{D8DC6E10-BD49-EAF2-C208-FA4414966CFC}"/>
                </a:ext>
              </a:extLst>
            </p:cNvPr>
            <p:cNvCxnSpPr>
              <a:cxnSpLocks/>
            </p:cNvCxnSpPr>
            <p:nvPr/>
          </p:nvCxnSpPr>
          <p:spPr>
            <a:xfrm>
              <a:off x="2505997" y="3737599"/>
              <a:ext cx="1208190" cy="22455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6FB8B4C-30E8-85D1-588A-CFED59DB6F0F}"/>
                </a:ext>
              </a:extLst>
            </p:cNvPr>
            <p:cNvCxnSpPr>
              <a:cxnSpLocks/>
              <a:stCxn id="28" idx="0"/>
              <a:endCxn id="38" idx="4"/>
            </p:cNvCxnSpPr>
            <p:nvPr/>
          </p:nvCxnSpPr>
          <p:spPr>
            <a:xfrm flipV="1">
              <a:off x="3665588" y="3751870"/>
              <a:ext cx="1177106" cy="22150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394294B-02EC-B064-85B3-E8CCBA0BE068}"/>
                </a:ext>
              </a:extLst>
            </p:cNvPr>
            <p:cNvCxnSpPr>
              <a:cxnSpLocks/>
              <a:stCxn id="37" idx="0"/>
              <a:endCxn id="28" idx="2"/>
            </p:cNvCxnSpPr>
            <p:nvPr/>
          </p:nvCxnSpPr>
          <p:spPr>
            <a:xfrm flipV="1">
              <a:off x="2517980" y="4607551"/>
              <a:ext cx="1147608" cy="45114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262B8608-F02F-961D-DCB8-EBCF91FF6384}"/>
                </a:ext>
              </a:extLst>
            </p:cNvPr>
            <p:cNvCxnSpPr>
              <a:cxnSpLocks/>
              <a:stCxn id="28" idx="2"/>
              <a:endCxn id="35" idx="0"/>
            </p:cNvCxnSpPr>
            <p:nvPr/>
          </p:nvCxnSpPr>
          <p:spPr>
            <a:xfrm>
              <a:off x="3665588" y="4607551"/>
              <a:ext cx="949736" cy="451143"/>
            </a:xfrm>
            <a:prstGeom prst="line">
              <a:avLst/>
            </a:prstGeom>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A8E7BDD-CA75-B320-F3BC-45AF77919991}"/>
                </a:ext>
              </a:extLst>
            </p:cNvPr>
            <p:cNvSpPr/>
            <p:nvPr/>
          </p:nvSpPr>
          <p:spPr>
            <a:xfrm>
              <a:off x="8737804" y="3973371"/>
              <a:ext cx="1578078" cy="6341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House   </a:t>
              </a:r>
            </a:p>
          </p:txBody>
        </p:sp>
        <p:sp>
          <p:nvSpPr>
            <p:cNvPr id="44" name="Oval 43">
              <a:extLst>
                <a:ext uri="{FF2B5EF4-FFF2-40B4-BE49-F238E27FC236}">
                  <a16:creationId xmlns:a16="http://schemas.microsoft.com/office/drawing/2014/main" id="{00B5299D-4FAF-20B2-B373-F395EEDE0C4E}"/>
                </a:ext>
              </a:extLst>
            </p:cNvPr>
            <p:cNvSpPr/>
            <p:nvPr/>
          </p:nvSpPr>
          <p:spPr>
            <a:xfrm>
              <a:off x="7932841" y="3104520"/>
              <a:ext cx="1020197"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H-id</a:t>
              </a:r>
            </a:p>
          </p:txBody>
        </p:sp>
        <p:cxnSp>
          <p:nvCxnSpPr>
            <p:cNvPr id="45" name="Straight Connector 44">
              <a:extLst>
                <a:ext uri="{FF2B5EF4-FFF2-40B4-BE49-F238E27FC236}">
                  <a16:creationId xmlns:a16="http://schemas.microsoft.com/office/drawing/2014/main" id="{B6F64C1D-47CF-6D1E-01BE-67281D11F4CC}"/>
                </a:ext>
              </a:extLst>
            </p:cNvPr>
            <p:cNvCxnSpPr>
              <a:cxnSpLocks/>
            </p:cNvCxnSpPr>
            <p:nvPr/>
          </p:nvCxnSpPr>
          <p:spPr>
            <a:xfrm>
              <a:off x="8222733" y="3506982"/>
              <a:ext cx="515071" cy="0"/>
            </a:xfrm>
            <a:prstGeom prst="line">
              <a:avLst/>
            </a:prstGeom>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ED65846F-645D-9E54-E1B3-9647F52AED42}"/>
                </a:ext>
              </a:extLst>
            </p:cNvPr>
            <p:cNvSpPr/>
            <p:nvPr/>
          </p:nvSpPr>
          <p:spPr>
            <a:xfrm>
              <a:off x="8489333" y="5055166"/>
              <a:ext cx="2214617"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House num</a:t>
              </a:r>
            </a:p>
          </p:txBody>
        </p:sp>
        <p:sp>
          <p:nvSpPr>
            <p:cNvPr id="47" name="Oval 46">
              <a:extLst>
                <a:ext uri="{FF2B5EF4-FFF2-40B4-BE49-F238E27FC236}">
                  <a16:creationId xmlns:a16="http://schemas.microsoft.com/office/drawing/2014/main" id="{4C81FDE8-5417-361E-4D93-3C0488ABF049}"/>
                </a:ext>
              </a:extLst>
            </p:cNvPr>
            <p:cNvSpPr/>
            <p:nvPr/>
          </p:nvSpPr>
          <p:spPr>
            <a:xfrm>
              <a:off x="10011081" y="3178578"/>
              <a:ext cx="1773647"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Address  </a:t>
              </a:r>
            </a:p>
          </p:txBody>
        </p:sp>
        <p:cxnSp>
          <p:nvCxnSpPr>
            <p:cNvPr id="48" name="Straight Connector 47">
              <a:extLst>
                <a:ext uri="{FF2B5EF4-FFF2-40B4-BE49-F238E27FC236}">
                  <a16:creationId xmlns:a16="http://schemas.microsoft.com/office/drawing/2014/main" id="{AAEA5416-A885-B9E3-A29E-A023C14BCF8F}"/>
                </a:ext>
              </a:extLst>
            </p:cNvPr>
            <p:cNvCxnSpPr>
              <a:cxnSpLocks/>
            </p:cNvCxnSpPr>
            <p:nvPr/>
          </p:nvCxnSpPr>
          <p:spPr>
            <a:xfrm>
              <a:off x="8367252" y="3737599"/>
              <a:ext cx="1208190" cy="22455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FE954831-BC62-9217-0389-7DC882026536}"/>
                </a:ext>
              </a:extLst>
            </p:cNvPr>
            <p:cNvCxnSpPr>
              <a:cxnSpLocks/>
              <a:stCxn id="43" idx="0"/>
              <a:endCxn id="47" idx="4"/>
            </p:cNvCxnSpPr>
            <p:nvPr/>
          </p:nvCxnSpPr>
          <p:spPr>
            <a:xfrm flipV="1">
              <a:off x="9526843" y="3751870"/>
              <a:ext cx="1371062" cy="2215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6032125-3037-ED58-BFBC-E1C7EF2C02C7}"/>
                </a:ext>
              </a:extLst>
            </p:cNvPr>
            <p:cNvCxnSpPr>
              <a:cxnSpLocks/>
              <a:stCxn id="46" idx="0"/>
              <a:endCxn id="43" idx="2"/>
            </p:cNvCxnSpPr>
            <p:nvPr/>
          </p:nvCxnSpPr>
          <p:spPr>
            <a:xfrm flipH="1" flipV="1">
              <a:off x="9526843" y="4607551"/>
              <a:ext cx="69799" cy="447615"/>
            </a:xfrm>
            <a:prstGeom prst="line">
              <a:avLst/>
            </a:prstGeom>
          </p:spPr>
          <p:style>
            <a:lnRef idx="1">
              <a:schemeClr val="dk1"/>
            </a:lnRef>
            <a:fillRef idx="0">
              <a:schemeClr val="dk1"/>
            </a:fillRef>
            <a:effectRef idx="0">
              <a:schemeClr val="dk1"/>
            </a:effectRef>
            <a:fontRef idx="minor">
              <a:schemeClr val="tx1"/>
            </a:fontRef>
          </p:style>
        </p:cxnSp>
        <p:sp>
          <p:nvSpPr>
            <p:cNvPr id="51" name="Flowchart: Decision 50">
              <a:extLst>
                <a:ext uri="{FF2B5EF4-FFF2-40B4-BE49-F238E27FC236}">
                  <a16:creationId xmlns:a16="http://schemas.microsoft.com/office/drawing/2014/main" id="{E5D5BD88-8601-8844-A571-9319265C7CE3}"/>
                </a:ext>
              </a:extLst>
            </p:cNvPr>
            <p:cNvSpPr/>
            <p:nvPr/>
          </p:nvSpPr>
          <p:spPr>
            <a:xfrm>
              <a:off x="5365238" y="3825591"/>
              <a:ext cx="2422829" cy="929739"/>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Has </a:t>
              </a:r>
              <a:r>
                <a:rPr lang="en-US" dirty="0"/>
                <a:t> </a:t>
              </a:r>
            </a:p>
          </p:txBody>
        </p:sp>
        <p:cxnSp>
          <p:nvCxnSpPr>
            <p:cNvPr id="53" name="Straight Connector 52">
              <a:extLst>
                <a:ext uri="{FF2B5EF4-FFF2-40B4-BE49-F238E27FC236}">
                  <a16:creationId xmlns:a16="http://schemas.microsoft.com/office/drawing/2014/main" id="{E9CB90E3-77A8-2166-D2CE-BC62171FB81A}"/>
                </a:ext>
              </a:extLst>
            </p:cNvPr>
            <p:cNvCxnSpPr>
              <a:cxnSpLocks/>
              <a:endCxn id="51" idx="1"/>
            </p:cNvCxnSpPr>
            <p:nvPr/>
          </p:nvCxnSpPr>
          <p:spPr>
            <a:xfrm>
              <a:off x="4464202" y="4290461"/>
              <a:ext cx="901036"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2989C2BF-2480-84B7-8000-B4EAC454DE48}"/>
                </a:ext>
              </a:extLst>
            </p:cNvPr>
            <p:cNvCxnSpPr>
              <a:cxnSpLocks/>
              <a:stCxn id="51" idx="3"/>
              <a:endCxn id="43" idx="1"/>
            </p:cNvCxnSpPr>
            <p:nvPr/>
          </p:nvCxnSpPr>
          <p:spPr>
            <a:xfrm>
              <a:off x="7788067" y="4290461"/>
              <a:ext cx="949737"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55115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885BC-9C78-2B52-C88C-FE04FBE004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1109C-983F-A0DC-A1DB-C92A1839E699}"/>
              </a:ext>
            </a:extLst>
          </p:cNvPr>
          <p:cNvSpPr>
            <a:spLocks noGrp="1"/>
          </p:cNvSpPr>
          <p:nvPr>
            <p:ph idx="1"/>
          </p:nvPr>
        </p:nvSpPr>
        <p:spPr>
          <a:xfrm>
            <a:off x="838200" y="357809"/>
            <a:ext cx="10515600" cy="6175513"/>
          </a:xfrm>
        </p:spPr>
        <p:txBody>
          <a:bodyPr>
            <a:normAutofit/>
          </a:bodyPr>
          <a:lstStyle/>
          <a:p>
            <a:pPr marL="0" indent="0">
              <a:buNone/>
            </a:pPr>
            <a:r>
              <a:rPr lang="en-US" b="1" dirty="0"/>
              <a:t>M:N / N- </a:t>
            </a:r>
            <a:r>
              <a:rPr lang="en-US" b="1" dirty="0" err="1"/>
              <a:t>ary</a:t>
            </a:r>
            <a:r>
              <a:rPr lang="en-US" b="1" dirty="0"/>
              <a:t> relationships </a:t>
            </a:r>
          </a:p>
          <a:p>
            <a:pPr marL="0" indent="0">
              <a:buNone/>
            </a:pPr>
            <a:endParaRPr lang="en-US" dirty="0"/>
          </a:p>
          <a:p>
            <a:pPr marL="0" indent="0">
              <a:buNone/>
            </a:pPr>
            <a:endParaRPr lang="en-US" sz="2800" dirty="0"/>
          </a:p>
          <a:p>
            <a:pPr marL="0" indent="0">
              <a:buNone/>
            </a:pPr>
            <a:endParaRPr lang="en-US" u="sng" dirty="0"/>
          </a:p>
          <a:p>
            <a:pPr marL="0" indent="0">
              <a:buNone/>
            </a:pPr>
            <a:endParaRPr lang="en-US" sz="2800" dirty="0"/>
          </a:p>
        </p:txBody>
      </p:sp>
      <p:sp>
        <p:nvSpPr>
          <p:cNvPr id="4" name="Slide Number Placeholder 3">
            <a:extLst>
              <a:ext uri="{FF2B5EF4-FFF2-40B4-BE49-F238E27FC236}">
                <a16:creationId xmlns:a16="http://schemas.microsoft.com/office/drawing/2014/main" id="{0A5531D8-8328-BD62-6D56-D46B23AC1F80}"/>
              </a:ext>
            </a:extLst>
          </p:cNvPr>
          <p:cNvSpPr>
            <a:spLocks noGrp="1"/>
          </p:cNvSpPr>
          <p:nvPr>
            <p:ph type="sldNum" sz="quarter" idx="12"/>
          </p:nvPr>
        </p:nvSpPr>
        <p:spPr/>
        <p:txBody>
          <a:bodyPr/>
          <a:lstStyle/>
          <a:p>
            <a:fld id="{09692364-13FC-47D4-9585-56F3A59B99F2}" type="slidenum">
              <a:rPr lang="en-US" smtClean="0"/>
              <a:pPr/>
              <a:t>51</a:t>
            </a:fld>
            <a:endParaRPr lang="en-US" dirty="0"/>
          </a:p>
        </p:txBody>
      </p:sp>
      <p:sp>
        <p:nvSpPr>
          <p:cNvPr id="76" name="TextBox 75">
            <a:extLst>
              <a:ext uri="{FF2B5EF4-FFF2-40B4-BE49-F238E27FC236}">
                <a16:creationId xmlns:a16="http://schemas.microsoft.com/office/drawing/2014/main" id="{E7BE0B04-4F27-3066-BE24-A5646346187D}"/>
              </a:ext>
            </a:extLst>
          </p:cNvPr>
          <p:cNvSpPr txBox="1"/>
          <p:nvPr/>
        </p:nvSpPr>
        <p:spPr>
          <a:xfrm>
            <a:off x="1160774" y="4461441"/>
            <a:ext cx="6333910" cy="1815882"/>
          </a:xfrm>
          <a:prstGeom prst="rect">
            <a:avLst/>
          </a:prstGeom>
          <a:noFill/>
        </p:spPr>
        <p:txBody>
          <a:bodyPr wrap="square" rtlCol="0">
            <a:spAutoFit/>
          </a:bodyPr>
          <a:lstStyle/>
          <a:p>
            <a:pPr marL="0" indent="0">
              <a:buNone/>
            </a:pPr>
            <a:r>
              <a:rPr lang="en-US" sz="2800" dirty="0"/>
              <a:t>It should converted into:</a:t>
            </a:r>
          </a:p>
          <a:p>
            <a:pPr marL="0" indent="0">
              <a:buNone/>
            </a:pPr>
            <a:r>
              <a:rPr lang="en-US" sz="2800" dirty="0"/>
              <a:t>Persons (</a:t>
            </a:r>
            <a:r>
              <a:rPr lang="en-US" sz="2800" dirty="0" err="1"/>
              <a:t>P_id</a:t>
            </a:r>
            <a:r>
              <a:rPr lang="en-US" sz="2800" dirty="0"/>
              <a:t>, name, age, phone)</a:t>
            </a:r>
          </a:p>
          <a:p>
            <a:pPr marL="0" indent="0">
              <a:buNone/>
            </a:pPr>
            <a:r>
              <a:rPr lang="en-US" sz="2800" dirty="0"/>
              <a:t>Country (</a:t>
            </a:r>
            <a:r>
              <a:rPr lang="en-US" sz="2800" dirty="0" err="1"/>
              <a:t>C_id</a:t>
            </a:r>
            <a:r>
              <a:rPr lang="en-US" sz="2800" dirty="0"/>
              <a:t>, name, code)</a:t>
            </a:r>
          </a:p>
          <a:p>
            <a:pPr marL="0" indent="0">
              <a:buNone/>
            </a:pPr>
            <a:r>
              <a:rPr lang="en-US" sz="2800" dirty="0" err="1"/>
              <a:t>Hasrelation</a:t>
            </a:r>
            <a:r>
              <a:rPr lang="en-US" sz="2800" dirty="0"/>
              <a:t> (</a:t>
            </a:r>
            <a:r>
              <a:rPr lang="en-US" sz="2800" dirty="0" err="1"/>
              <a:t>H_id</a:t>
            </a:r>
            <a:r>
              <a:rPr lang="en-US" sz="2800" dirty="0"/>
              <a:t>, </a:t>
            </a:r>
            <a:r>
              <a:rPr lang="en-US" sz="2800" dirty="0" err="1"/>
              <a:t>P_id</a:t>
            </a:r>
            <a:r>
              <a:rPr lang="en-US" sz="2800" dirty="0"/>
              <a:t>, </a:t>
            </a:r>
            <a:r>
              <a:rPr lang="en-US" sz="2800" dirty="0" err="1"/>
              <a:t>C_id</a:t>
            </a:r>
            <a:r>
              <a:rPr lang="en-US" sz="2800" dirty="0"/>
              <a:t>,)</a:t>
            </a:r>
          </a:p>
        </p:txBody>
      </p:sp>
      <p:grpSp>
        <p:nvGrpSpPr>
          <p:cNvPr id="27" name="Group 26">
            <a:extLst>
              <a:ext uri="{FF2B5EF4-FFF2-40B4-BE49-F238E27FC236}">
                <a16:creationId xmlns:a16="http://schemas.microsoft.com/office/drawing/2014/main" id="{4334A4C5-5E36-D9CB-C0D5-264B8557801B}"/>
              </a:ext>
            </a:extLst>
          </p:cNvPr>
          <p:cNvGrpSpPr/>
          <p:nvPr/>
        </p:nvGrpSpPr>
        <p:grpSpPr>
          <a:xfrm>
            <a:off x="1310148" y="1166710"/>
            <a:ext cx="9959615" cy="2527466"/>
            <a:chOff x="1825113" y="3104520"/>
            <a:chExt cx="9959615" cy="2527466"/>
          </a:xfrm>
        </p:grpSpPr>
        <p:sp>
          <p:nvSpPr>
            <p:cNvPr id="28" name="Rectangle 27">
              <a:extLst>
                <a:ext uri="{FF2B5EF4-FFF2-40B4-BE49-F238E27FC236}">
                  <a16:creationId xmlns:a16="http://schemas.microsoft.com/office/drawing/2014/main" id="{0305082A-965F-73CF-ACB4-6AE8393455CF}"/>
                </a:ext>
              </a:extLst>
            </p:cNvPr>
            <p:cNvSpPr/>
            <p:nvPr/>
          </p:nvSpPr>
          <p:spPr>
            <a:xfrm>
              <a:off x="2876549" y="3973371"/>
              <a:ext cx="1578078" cy="6341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Person  </a:t>
              </a:r>
            </a:p>
          </p:txBody>
        </p:sp>
        <p:sp>
          <p:nvSpPr>
            <p:cNvPr id="34" name="Oval 33">
              <a:extLst>
                <a:ext uri="{FF2B5EF4-FFF2-40B4-BE49-F238E27FC236}">
                  <a16:creationId xmlns:a16="http://schemas.microsoft.com/office/drawing/2014/main" id="{E96AADDE-813E-128F-2402-7608E9B25788}"/>
                </a:ext>
              </a:extLst>
            </p:cNvPr>
            <p:cNvSpPr/>
            <p:nvPr/>
          </p:nvSpPr>
          <p:spPr>
            <a:xfrm>
              <a:off x="2071587" y="3104520"/>
              <a:ext cx="1020196"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P-id</a:t>
              </a:r>
            </a:p>
          </p:txBody>
        </p:sp>
        <p:sp>
          <p:nvSpPr>
            <p:cNvPr id="35" name="Oval 34">
              <a:extLst>
                <a:ext uri="{FF2B5EF4-FFF2-40B4-BE49-F238E27FC236}">
                  <a16:creationId xmlns:a16="http://schemas.microsoft.com/office/drawing/2014/main" id="{861A8C13-7980-75A2-2821-4EE9C074D744}"/>
                </a:ext>
              </a:extLst>
            </p:cNvPr>
            <p:cNvSpPr/>
            <p:nvPr/>
          </p:nvSpPr>
          <p:spPr>
            <a:xfrm>
              <a:off x="3760839" y="5058694"/>
              <a:ext cx="1708970"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Phone  </a:t>
              </a:r>
            </a:p>
          </p:txBody>
        </p:sp>
        <p:cxnSp>
          <p:nvCxnSpPr>
            <p:cNvPr id="36" name="Straight Connector 35">
              <a:extLst>
                <a:ext uri="{FF2B5EF4-FFF2-40B4-BE49-F238E27FC236}">
                  <a16:creationId xmlns:a16="http://schemas.microsoft.com/office/drawing/2014/main" id="{D157E38D-5FF5-EDA6-7EBA-2DE9C5DA383C}"/>
                </a:ext>
              </a:extLst>
            </p:cNvPr>
            <p:cNvCxnSpPr>
              <a:cxnSpLocks/>
            </p:cNvCxnSpPr>
            <p:nvPr/>
          </p:nvCxnSpPr>
          <p:spPr>
            <a:xfrm>
              <a:off x="2260444" y="3506982"/>
              <a:ext cx="515071" cy="0"/>
            </a:xfrm>
            <a:prstGeom prst="line">
              <a:avLst/>
            </a:prstGeom>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059AD88E-D5FB-1BB3-BD3A-A0F1AC7535AD}"/>
                </a:ext>
              </a:extLst>
            </p:cNvPr>
            <p:cNvSpPr/>
            <p:nvPr/>
          </p:nvSpPr>
          <p:spPr>
            <a:xfrm>
              <a:off x="1825113" y="5058694"/>
              <a:ext cx="1385734"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Age</a:t>
              </a:r>
            </a:p>
          </p:txBody>
        </p:sp>
        <p:sp>
          <p:nvSpPr>
            <p:cNvPr id="38" name="Oval 37">
              <a:extLst>
                <a:ext uri="{FF2B5EF4-FFF2-40B4-BE49-F238E27FC236}">
                  <a16:creationId xmlns:a16="http://schemas.microsoft.com/office/drawing/2014/main" id="{116ACC06-E39D-4993-8D0E-927107CEBFAA}"/>
                </a:ext>
              </a:extLst>
            </p:cNvPr>
            <p:cNvSpPr/>
            <p:nvPr/>
          </p:nvSpPr>
          <p:spPr>
            <a:xfrm>
              <a:off x="4149827" y="3178578"/>
              <a:ext cx="1385734"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Name </a:t>
              </a:r>
            </a:p>
          </p:txBody>
        </p:sp>
        <p:cxnSp>
          <p:nvCxnSpPr>
            <p:cNvPr id="39" name="Straight Connector 38">
              <a:extLst>
                <a:ext uri="{FF2B5EF4-FFF2-40B4-BE49-F238E27FC236}">
                  <a16:creationId xmlns:a16="http://schemas.microsoft.com/office/drawing/2014/main" id="{D8DC6E10-BD49-EAF2-C208-FA4414966CFC}"/>
                </a:ext>
              </a:extLst>
            </p:cNvPr>
            <p:cNvCxnSpPr>
              <a:cxnSpLocks/>
            </p:cNvCxnSpPr>
            <p:nvPr/>
          </p:nvCxnSpPr>
          <p:spPr>
            <a:xfrm>
              <a:off x="2505997" y="3737599"/>
              <a:ext cx="1208190" cy="22455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6FB8B4C-30E8-85D1-588A-CFED59DB6F0F}"/>
                </a:ext>
              </a:extLst>
            </p:cNvPr>
            <p:cNvCxnSpPr>
              <a:cxnSpLocks/>
              <a:stCxn id="28" idx="0"/>
              <a:endCxn id="38" idx="4"/>
            </p:cNvCxnSpPr>
            <p:nvPr/>
          </p:nvCxnSpPr>
          <p:spPr>
            <a:xfrm flipV="1">
              <a:off x="3665588" y="3751870"/>
              <a:ext cx="1177106" cy="22150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394294B-02EC-B064-85B3-E8CCBA0BE068}"/>
                </a:ext>
              </a:extLst>
            </p:cNvPr>
            <p:cNvCxnSpPr>
              <a:cxnSpLocks/>
              <a:stCxn id="37" idx="0"/>
              <a:endCxn id="28" idx="2"/>
            </p:cNvCxnSpPr>
            <p:nvPr/>
          </p:nvCxnSpPr>
          <p:spPr>
            <a:xfrm flipV="1">
              <a:off x="2517980" y="4607551"/>
              <a:ext cx="1147608" cy="45114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262B8608-F02F-961D-DCB8-EBCF91FF6384}"/>
                </a:ext>
              </a:extLst>
            </p:cNvPr>
            <p:cNvCxnSpPr>
              <a:cxnSpLocks/>
              <a:stCxn id="28" idx="2"/>
              <a:endCxn id="35" idx="0"/>
            </p:cNvCxnSpPr>
            <p:nvPr/>
          </p:nvCxnSpPr>
          <p:spPr>
            <a:xfrm>
              <a:off x="3665588" y="4607551"/>
              <a:ext cx="949736" cy="451143"/>
            </a:xfrm>
            <a:prstGeom prst="line">
              <a:avLst/>
            </a:prstGeom>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A8E7BDD-CA75-B320-F3BC-45AF77919991}"/>
                </a:ext>
              </a:extLst>
            </p:cNvPr>
            <p:cNvSpPr/>
            <p:nvPr/>
          </p:nvSpPr>
          <p:spPr>
            <a:xfrm>
              <a:off x="8737804" y="3973371"/>
              <a:ext cx="1578078" cy="6341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Country   </a:t>
              </a:r>
            </a:p>
          </p:txBody>
        </p:sp>
        <p:sp>
          <p:nvSpPr>
            <p:cNvPr id="44" name="Oval 43">
              <a:extLst>
                <a:ext uri="{FF2B5EF4-FFF2-40B4-BE49-F238E27FC236}">
                  <a16:creationId xmlns:a16="http://schemas.microsoft.com/office/drawing/2014/main" id="{00B5299D-4FAF-20B2-B373-F395EEDE0C4E}"/>
                </a:ext>
              </a:extLst>
            </p:cNvPr>
            <p:cNvSpPr/>
            <p:nvPr/>
          </p:nvSpPr>
          <p:spPr>
            <a:xfrm>
              <a:off x="7932841" y="3104520"/>
              <a:ext cx="1020197"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C-id</a:t>
              </a:r>
            </a:p>
          </p:txBody>
        </p:sp>
        <p:cxnSp>
          <p:nvCxnSpPr>
            <p:cNvPr id="45" name="Straight Connector 44">
              <a:extLst>
                <a:ext uri="{FF2B5EF4-FFF2-40B4-BE49-F238E27FC236}">
                  <a16:creationId xmlns:a16="http://schemas.microsoft.com/office/drawing/2014/main" id="{B6F64C1D-47CF-6D1E-01BE-67281D11F4CC}"/>
                </a:ext>
              </a:extLst>
            </p:cNvPr>
            <p:cNvCxnSpPr>
              <a:cxnSpLocks/>
            </p:cNvCxnSpPr>
            <p:nvPr/>
          </p:nvCxnSpPr>
          <p:spPr>
            <a:xfrm>
              <a:off x="8222733" y="3506982"/>
              <a:ext cx="515071" cy="0"/>
            </a:xfrm>
            <a:prstGeom prst="line">
              <a:avLst/>
            </a:prstGeom>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ED65846F-645D-9E54-E1B3-9647F52AED42}"/>
                </a:ext>
              </a:extLst>
            </p:cNvPr>
            <p:cNvSpPr/>
            <p:nvPr/>
          </p:nvSpPr>
          <p:spPr>
            <a:xfrm>
              <a:off x="8489333" y="5055166"/>
              <a:ext cx="2214617"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Name</a:t>
              </a:r>
            </a:p>
          </p:txBody>
        </p:sp>
        <p:sp>
          <p:nvSpPr>
            <p:cNvPr id="47" name="Oval 46">
              <a:extLst>
                <a:ext uri="{FF2B5EF4-FFF2-40B4-BE49-F238E27FC236}">
                  <a16:creationId xmlns:a16="http://schemas.microsoft.com/office/drawing/2014/main" id="{4C81FDE8-5417-361E-4D93-3C0488ABF049}"/>
                </a:ext>
              </a:extLst>
            </p:cNvPr>
            <p:cNvSpPr/>
            <p:nvPr/>
          </p:nvSpPr>
          <p:spPr>
            <a:xfrm>
              <a:off x="10011081" y="3178578"/>
              <a:ext cx="1773647" cy="5732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Code   </a:t>
              </a:r>
            </a:p>
          </p:txBody>
        </p:sp>
        <p:cxnSp>
          <p:nvCxnSpPr>
            <p:cNvPr id="48" name="Straight Connector 47">
              <a:extLst>
                <a:ext uri="{FF2B5EF4-FFF2-40B4-BE49-F238E27FC236}">
                  <a16:creationId xmlns:a16="http://schemas.microsoft.com/office/drawing/2014/main" id="{AAEA5416-A885-B9E3-A29E-A023C14BCF8F}"/>
                </a:ext>
              </a:extLst>
            </p:cNvPr>
            <p:cNvCxnSpPr>
              <a:cxnSpLocks/>
            </p:cNvCxnSpPr>
            <p:nvPr/>
          </p:nvCxnSpPr>
          <p:spPr>
            <a:xfrm>
              <a:off x="8367252" y="3737599"/>
              <a:ext cx="1208190" cy="22455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FE954831-BC62-9217-0389-7DC882026536}"/>
                </a:ext>
              </a:extLst>
            </p:cNvPr>
            <p:cNvCxnSpPr>
              <a:cxnSpLocks/>
              <a:stCxn id="43" idx="0"/>
              <a:endCxn id="47" idx="4"/>
            </p:cNvCxnSpPr>
            <p:nvPr/>
          </p:nvCxnSpPr>
          <p:spPr>
            <a:xfrm flipV="1">
              <a:off x="9526843" y="3751870"/>
              <a:ext cx="1371062" cy="2215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6032125-3037-ED58-BFBC-E1C7EF2C02C7}"/>
                </a:ext>
              </a:extLst>
            </p:cNvPr>
            <p:cNvCxnSpPr>
              <a:cxnSpLocks/>
              <a:stCxn id="46" idx="0"/>
              <a:endCxn id="43" idx="2"/>
            </p:cNvCxnSpPr>
            <p:nvPr/>
          </p:nvCxnSpPr>
          <p:spPr>
            <a:xfrm flipH="1" flipV="1">
              <a:off x="9526843" y="4607551"/>
              <a:ext cx="69799" cy="447615"/>
            </a:xfrm>
            <a:prstGeom prst="line">
              <a:avLst/>
            </a:prstGeom>
          </p:spPr>
          <p:style>
            <a:lnRef idx="1">
              <a:schemeClr val="dk1"/>
            </a:lnRef>
            <a:fillRef idx="0">
              <a:schemeClr val="dk1"/>
            </a:fillRef>
            <a:effectRef idx="0">
              <a:schemeClr val="dk1"/>
            </a:effectRef>
            <a:fontRef idx="minor">
              <a:schemeClr val="tx1"/>
            </a:fontRef>
          </p:style>
        </p:cxnSp>
        <p:sp>
          <p:nvSpPr>
            <p:cNvPr id="51" name="Flowchart: Decision 50">
              <a:extLst>
                <a:ext uri="{FF2B5EF4-FFF2-40B4-BE49-F238E27FC236}">
                  <a16:creationId xmlns:a16="http://schemas.microsoft.com/office/drawing/2014/main" id="{E5D5BD88-8601-8844-A571-9319265C7CE3}"/>
                </a:ext>
              </a:extLst>
            </p:cNvPr>
            <p:cNvSpPr/>
            <p:nvPr/>
          </p:nvSpPr>
          <p:spPr>
            <a:xfrm>
              <a:off x="5365238" y="3825591"/>
              <a:ext cx="2422829" cy="929739"/>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Has </a:t>
              </a:r>
              <a:r>
                <a:rPr lang="en-US" dirty="0"/>
                <a:t> </a:t>
              </a:r>
            </a:p>
          </p:txBody>
        </p:sp>
        <p:cxnSp>
          <p:nvCxnSpPr>
            <p:cNvPr id="53" name="Straight Connector 52">
              <a:extLst>
                <a:ext uri="{FF2B5EF4-FFF2-40B4-BE49-F238E27FC236}">
                  <a16:creationId xmlns:a16="http://schemas.microsoft.com/office/drawing/2014/main" id="{E9CB90E3-77A8-2166-D2CE-BC62171FB81A}"/>
                </a:ext>
              </a:extLst>
            </p:cNvPr>
            <p:cNvCxnSpPr>
              <a:cxnSpLocks/>
              <a:endCxn id="51" idx="1"/>
            </p:cNvCxnSpPr>
            <p:nvPr/>
          </p:nvCxnSpPr>
          <p:spPr>
            <a:xfrm>
              <a:off x="4464202" y="4290461"/>
              <a:ext cx="901036"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2989C2BF-2480-84B7-8000-B4EAC454DE48}"/>
                </a:ext>
              </a:extLst>
            </p:cNvPr>
            <p:cNvCxnSpPr>
              <a:cxnSpLocks/>
              <a:stCxn id="51" idx="3"/>
              <a:endCxn id="43" idx="1"/>
            </p:cNvCxnSpPr>
            <p:nvPr/>
          </p:nvCxnSpPr>
          <p:spPr>
            <a:xfrm>
              <a:off x="7788067" y="4290461"/>
              <a:ext cx="949737"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87608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81697-4D04-C8C7-BCD6-9F0440790D3C}"/>
              </a:ext>
            </a:extLst>
          </p:cNvPr>
          <p:cNvSpPr>
            <a:spLocks noGrp="1"/>
          </p:cNvSpPr>
          <p:nvPr>
            <p:ph idx="1"/>
          </p:nvPr>
        </p:nvSpPr>
        <p:spPr>
          <a:xfrm>
            <a:off x="838200" y="437323"/>
            <a:ext cx="10515600" cy="6420676"/>
          </a:xfrm>
        </p:spPr>
        <p:txBody>
          <a:bodyPr>
            <a:normAutofit/>
          </a:bodyPr>
          <a:lstStyle/>
          <a:p>
            <a:pPr marL="0" indent="0">
              <a:buNone/>
            </a:pPr>
            <a:r>
              <a:rPr lang="en-US" b="1" dirty="0"/>
              <a:t>4. Merging Relation</a:t>
            </a:r>
          </a:p>
          <a:p>
            <a:r>
              <a:rPr lang="en-US" dirty="0"/>
              <a:t>Purpose is to remove redundant relations. </a:t>
            </a:r>
          </a:p>
          <a:p>
            <a:r>
              <a:rPr lang="en-US" dirty="0"/>
              <a:t>is the last step in the logical database design and prior to physical file and database design. </a:t>
            </a:r>
          </a:p>
          <a:p>
            <a:pPr marL="0" indent="0">
              <a:buNone/>
            </a:pPr>
            <a:r>
              <a:rPr lang="en-US" b="1" dirty="0" err="1"/>
              <a:t>Eg</a:t>
            </a:r>
            <a:r>
              <a:rPr lang="en-US" b="1" dirty="0"/>
              <a:t>, </a:t>
            </a:r>
            <a:r>
              <a:rPr lang="en-US" dirty="0"/>
              <a:t>suppose transforming ER diagram results in 3NF table </a:t>
            </a:r>
            <a:r>
              <a:rPr lang="en-US" b="1" dirty="0"/>
              <a:t> </a:t>
            </a:r>
          </a:p>
          <a:p>
            <a:pPr marL="0" indent="0">
              <a:buNone/>
            </a:pPr>
            <a:r>
              <a:rPr lang="en-US" dirty="0"/>
              <a:t>Employee1 (</a:t>
            </a:r>
            <a:r>
              <a:rPr lang="en-US" dirty="0" err="1"/>
              <a:t>Emp_ID</a:t>
            </a:r>
            <a:r>
              <a:rPr lang="en-US" dirty="0"/>
              <a:t>, Name, Address, Phone) </a:t>
            </a:r>
          </a:p>
          <a:p>
            <a:pPr marL="0" indent="0">
              <a:buNone/>
            </a:pPr>
            <a:r>
              <a:rPr lang="en-US" dirty="0"/>
              <a:t>Employee2 (</a:t>
            </a:r>
            <a:r>
              <a:rPr lang="en-US" dirty="0" err="1"/>
              <a:t>Emp_ID</a:t>
            </a:r>
            <a:r>
              <a:rPr lang="en-US" dirty="0"/>
              <a:t>, Name, Address, </a:t>
            </a:r>
            <a:r>
              <a:rPr lang="en-US" dirty="0" err="1"/>
              <a:t>Jobcode</a:t>
            </a:r>
            <a:r>
              <a:rPr lang="en-US" dirty="0"/>
              <a:t>) </a:t>
            </a:r>
          </a:p>
          <a:p>
            <a:pPr marL="0" indent="0">
              <a:buNone/>
            </a:pPr>
            <a:r>
              <a:rPr lang="en-US" dirty="0"/>
              <a:t>These two relations have same </a:t>
            </a:r>
            <a:r>
              <a:rPr lang="en-US" b="1" dirty="0"/>
              <a:t>primary key </a:t>
            </a:r>
            <a:r>
              <a:rPr lang="en-US" dirty="0"/>
              <a:t>(</a:t>
            </a:r>
            <a:r>
              <a:rPr lang="en-US" dirty="0" err="1"/>
              <a:t>Emp_ID</a:t>
            </a:r>
            <a:r>
              <a:rPr lang="en-US" dirty="0"/>
              <a:t>) and describes same entity, they should be merged into one relation. </a:t>
            </a:r>
          </a:p>
          <a:p>
            <a:pPr marL="0" indent="0">
              <a:buNone/>
            </a:pPr>
            <a:r>
              <a:rPr lang="en-US" dirty="0"/>
              <a:t>Employee (</a:t>
            </a:r>
            <a:r>
              <a:rPr lang="en-US" dirty="0" err="1"/>
              <a:t>Emp_ID</a:t>
            </a:r>
            <a:r>
              <a:rPr lang="en-US" dirty="0"/>
              <a:t>, Name, Address, Phone, </a:t>
            </a:r>
            <a:r>
              <a:rPr lang="en-US" dirty="0" err="1"/>
              <a:t>Jobcode</a:t>
            </a:r>
            <a:r>
              <a:rPr lang="en-US" dirty="0"/>
              <a:t>)</a:t>
            </a:r>
          </a:p>
        </p:txBody>
      </p:sp>
      <p:sp>
        <p:nvSpPr>
          <p:cNvPr id="4" name="Slide Number Placeholder 3">
            <a:extLst>
              <a:ext uri="{FF2B5EF4-FFF2-40B4-BE49-F238E27FC236}">
                <a16:creationId xmlns:a16="http://schemas.microsoft.com/office/drawing/2014/main" id="{5075FD10-051F-7C0F-0133-99FD487D1FFB}"/>
              </a:ext>
            </a:extLst>
          </p:cNvPr>
          <p:cNvSpPr>
            <a:spLocks noGrp="1"/>
          </p:cNvSpPr>
          <p:nvPr>
            <p:ph type="sldNum" sz="quarter" idx="12"/>
          </p:nvPr>
        </p:nvSpPr>
        <p:spPr/>
        <p:txBody>
          <a:bodyPr/>
          <a:lstStyle/>
          <a:p>
            <a:fld id="{09692364-13FC-47D4-9585-56F3A59B99F2}" type="slidenum">
              <a:rPr lang="en-US" smtClean="0"/>
              <a:pPr/>
              <a:t>52</a:t>
            </a:fld>
            <a:endParaRPr lang="en-US" dirty="0"/>
          </a:p>
        </p:txBody>
      </p:sp>
    </p:spTree>
    <p:extLst>
      <p:ext uri="{BB962C8B-B14F-4D97-AF65-F5344CB8AC3E}">
        <p14:creationId xmlns:p14="http://schemas.microsoft.com/office/powerpoint/2010/main" val="255934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59808-4B21-3486-852D-284E3C01D324}"/>
              </a:ext>
            </a:extLst>
          </p:cNvPr>
          <p:cNvSpPr>
            <a:spLocks noGrp="1"/>
          </p:cNvSpPr>
          <p:nvPr>
            <p:ph idx="1"/>
          </p:nvPr>
        </p:nvSpPr>
        <p:spPr>
          <a:xfrm>
            <a:off x="838199" y="344557"/>
            <a:ext cx="11155018" cy="6513443"/>
          </a:xfrm>
        </p:spPr>
        <p:txBody>
          <a:bodyPr>
            <a:normAutofit/>
          </a:bodyPr>
          <a:lstStyle/>
          <a:p>
            <a:pPr marL="0" indent="0">
              <a:buNone/>
            </a:pPr>
            <a:r>
              <a:rPr lang="en-US" b="1" dirty="0"/>
              <a:t>1. Logical data design model </a:t>
            </a:r>
          </a:p>
          <a:p>
            <a:r>
              <a:rPr lang="en-US" dirty="0"/>
              <a:t>concentrates on the </a:t>
            </a:r>
            <a:r>
              <a:rPr lang="en-US" b="1" dirty="0"/>
              <a:t>data requirements </a:t>
            </a:r>
            <a:r>
              <a:rPr lang="en-US" dirty="0"/>
              <a:t>and the data to be </a:t>
            </a:r>
            <a:r>
              <a:rPr lang="en-US" b="1" dirty="0"/>
              <a:t>stored</a:t>
            </a:r>
            <a:r>
              <a:rPr lang="en-US" dirty="0"/>
              <a:t> </a:t>
            </a:r>
            <a:r>
              <a:rPr lang="en-US" b="1" dirty="0"/>
              <a:t>independent</a:t>
            </a:r>
            <a:r>
              <a:rPr lang="en-US" dirty="0"/>
              <a:t> of </a:t>
            </a:r>
            <a:r>
              <a:rPr lang="en-US" b="1" dirty="0"/>
              <a:t>physical considerations</a:t>
            </a:r>
            <a:r>
              <a:rPr lang="en-US" dirty="0"/>
              <a:t>. </a:t>
            </a:r>
          </a:p>
          <a:p>
            <a:r>
              <a:rPr lang="en-US" dirty="0"/>
              <a:t>It </a:t>
            </a:r>
            <a:r>
              <a:rPr lang="en-US" b="1" dirty="0"/>
              <a:t>does not concern </a:t>
            </a:r>
            <a:r>
              <a:rPr lang="en-US" dirty="0"/>
              <a:t>itself with </a:t>
            </a:r>
            <a:r>
              <a:rPr lang="en-US" b="1" dirty="0"/>
              <a:t>how the data will be stored </a:t>
            </a:r>
            <a:r>
              <a:rPr lang="en-US" dirty="0"/>
              <a:t>or </a:t>
            </a:r>
            <a:r>
              <a:rPr lang="en-US" b="1" dirty="0"/>
              <a:t>where it will be stored physically.</a:t>
            </a:r>
          </a:p>
          <a:p>
            <a:pPr marL="0" indent="0">
              <a:buNone/>
            </a:pPr>
            <a:r>
              <a:rPr lang="en-US" b="1" dirty="0"/>
              <a:t>2. Physical data design model </a:t>
            </a:r>
          </a:p>
          <a:p>
            <a:r>
              <a:rPr lang="en-US" dirty="0"/>
              <a:t>involves </a:t>
            </a:r>
            <a:r>
              <a:rPr lang="en-US" b="1" dirty="0"/>
              <a:t>translating</a:t>
            </a:r>
            <a:r>
              <a:rPr lang="en-US" dirty="0"/>
              <a:t> the </a:t>
            </a:r>
            <a:r>
              <a:rPr lang="en-US" b="1" dirty="0"/>
              <a:t>logical design </a:t>
            </a:r>
            <a:r>
              <a:rPr lang="en-US" dirty="0"/>
              <a:t>of the database onto </a:t>
            </a:r>
            <a:r>
              <a:rPr lang="en-US" b="1" dirty="0"/>
              <a:t>physical</a:t>
            </a:r>
            <a:r>
              <a:rPr lang="en-US" dirty="0"/>
              <a:t> media using hardware resources and software systems such as database management systems (DBMS).</a:t>
            </a:r>
          </a:p>
        </p:txBody>
      </p:sp>
      <p:sp>
        <p:nvSpPr>
          <p:cNvPr id="4" name="Slide Number Placeholder 3">
            <a:extLst>
              <a:ext uri="{FF2B5EF4-FFF2-40B4-BE49-F238E27FC236}">
                <a16:creationId xmlns:a16="http://schemas.microsoft.com/office/drawing/2014/main" id="{31CF35D0-48E7-DFA0-9015-1DC093EDBD4A}"/>
              </a:ext>
            </a:extLst>
          </p:cNvPr>
          <p:cNvSpPr>
            <a:spLocks noGrp="1"/>
          </p:cNvSpPr>
          <p:nvPr>
            <p:ph type="sldNum" sz="quarter" idx="12"/>
          </p:nvPr>
        </p:nvSpPr>
        <p:spPr/>
        <p:txBody>
          <a:bodyPr/>
          <a:lstStyle/>
          <a:p>
            <a:fld id="{09692364-13FC-47D4-9585-56F3A59B99F2}" type="slidenum">
              <a:rPr lang="en-US" smtClean="0"/>
              <a:pPr/>
              <a:t>6</a:t>
            </a:fld>
            <a:endParaRPr lang="en-US" dirty="0"/>
          </a:p>
        </p:txBody>
      </p:sp>
    </p:spTree>
    <p:extLst>
      <p:ext uri="{BB962C8B-B14F-4D97-AF65-F5344CB8AC3E}">
        <p14:creationId xmlns:p14="http://schemas.microsoft.com/office/powerpoint/2010/main" val="321524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AB8-7759-69CC-AA35-20C787D345C9}"/>
              </a:ext>
            </a:extLst>
          </p:cNvPr>
          <p:cNvSpPr>
            <a:spLocks noGrp="1"/>
          </p:cNvSpPr>
          <p:nvPr>
            <p:ph type="title"/>
          </p:nvPr>
        </p:nvSpPr>
        <p:spPr/>
        <p:txBody>
          <a:bodyPr>
            <a:normAutofit/>
          </a:bodyPr>
          <a:lstStyle/>
          <a:p>
            <a:r>
              <a:rPr lang="en-US" dirty="0"/>
              <a:t>Objectives Of Data Base</a:t>
            </a:r>
          </a:p>
        </p:txBody>
      </p:sp>
      <p:sp>
        <p:nvSpPr>
          <p:cNvPr id="3" name="Content Placeholder 2">
            <a:extLst>
              <a:ext uri="{FF2B5EF4-FFF2-40B4-BE49-F238E27FC236}">
                <a16:creationId xmlns:a16="http://schemas.microsoft.com/office/drawing/2014/main" id="{5ECD577C-0401-FD89-3F46-8133260F2265}"/>
              </a:ext>
            </a:extLst>
          </p:cNvPr>
          <p:cNvSpPr>
            <a:spLocks noGrp="1"/>
          </p:cNvSpPr>
          <p:nvPr>
            <p:ph idx="1"/>
          </p:nvPr>
        </p:nvSpPr>
        <p:spPr>
          <a:xfrm>
            <a:off x="838200" y="1298713"/>
            <a:ext cx="10515600" cy="5422763"/>
          </a:xfrm>
        </p:spPr>
        <p:txBody>
          <a:bodyPr>
            <a:normAutofit fontScale="85000" lnSpcReduction="20000"/>
          </a:bodyPr>
          <a:lstStyle/>
          <a:p>
            <a:pPr marL="0" indent="0">
              <a:buNone/>
            </a:pPr>
            <a:r>
              <a:rPr lang="en-US" dirty="0"/>
              <a:t>The general objective is to make information access easy, quick, inexpensive and flexible for the user. </a:t>
            </a:r>
          </a:p>
          <a:p>
            <a:pPr marL="0" indent="0">
              <a:buNone/>
            </a:pPr>
            <a:r>
              <a:rPr lang="en-US" b="1" dirty="0"/>
              <a:t>1. Controlled redundancy</a:t>
            </a:r>
            <a:endParaRPr lang="en-US" dirty="0"/>
          </a:p>
          <a:p>
            <a:r>
              <a:rPr lang="en-US" b="1" dirty="0"/>
              <a:t>Redundant</a:t>
            </a:r>
            <a:r>
              <a:rPr lang="en-US" dirty="0"/>
              <a:t> data </a:t>
            </a:r>
            <a:r>
              <a:rPr lang="en-US" b="1" dirty="0"/>
              <a:t>occupies space </a:t>
            </a:r>
            <a:r>
              <a:rPr lang="en-US" dirty="0"/>
              <a:t>and, therefore, is wasteful. </a:t>
            </a:r>
          </a:p>
          <a:p>
            <a:r>
              <a:rPr lang="en-US" dirty="0"/>
              <a:t>If versions of the same data are in different phases of updating, the system often gives </a:t>
            </a:r>
            <a:r>
              <a:rPr lang="en-US" b="1" dirty="0"/>
              <a:t>conflicting information</a:t>
            </a:r>
            <a:r>
              <a:rPr lang="en-US" dirty="0"/>
              <a:t>. </a:t>
            </a:r>
          </a:p>
          <a:p>
            <a:r>
              <a:rPr lang="en-US" dirty="0"/>
              <a:t>so, database design stores </a:t>
            </a:r>
            <a:r>
              <a:rPr lang="en-US" b="1" dirty="0"/>
              <a:t>data</a:t>
            </a:r>
            <a:r>
              <a:rPr lang="en-US" dirty="0"/>
              <a:t> </a:t>
            </a:r>
            <a:r>
              <a:rPr lang="en-US" b="1" dirty="0"/>
              <a:t>only once</a:t>
            </a:r>
            <a:r>
              <a:rPr lang="en-US" dirty="0"/>
              <a:t>, which controls redundancy and improves system performance.</a:t>
            </a:r>
          </a:p>
          <a:p>
            <a:pPr marL="0" indent="0">
              <a:buNone/>
            </a:pPr>
            <a:r>
              <a:rPr lang="en-US" b="1" dirty="0"/>
              <a:t>2. Ease of learning and use</a:t>
            </a:r>
          </a:p>
          <a:p>
            <a:r>
              <a:rPr lang="en-US" dirty="0"/>
              <a:t>A major feature of a user-friendly database package is how easy it is to learn and use. </a:t>
            </a:r>
          </a:p>
          <a:p>
            <a:r>
              <a:rPr lang="en-US" dirty="0"/>
              <a:t>can be </a:t>
            </a:r>
            <a:r>
              <a:rPr lang="en-US" b="1" dirty="0"/>
              <a:t>modified</a:t>
            </a:r>
            <a:r>
              <a:rPr lang="en-US" dirty="0"/>
              <a:t> without interfering with established ways of using the data.</a:t>
            </a:r>
          </a:p>
        </p:txBody>
      </p:sp>
      <p:sp>
        <p:nvSpPr>
          <p:cNvPr id="4" name="Slide Number Placeholder 3">
            <a:extLst>
              <a:ext uri="{FF2B5EF4-FFF2-40B4-BE49-F238E27FC236}">
                <a16:creationId xmlns:a16="http://schemas.microsoft.com/office/drawing/2014/main" id="{CEFBD4F6-9946-1AE1-4197-5E35E77A8CE2}"/>
              </a:ext>
            </a:extLst>
          </p:cNvPr>
          <p:cNvSpPr>
            <a:spLocks noGrp="1"/>
          </p:cNvSpPr>
          <p:nvPr>
            <p:ph type="sldNum" sz="quarter" idx="12"/>
          </p:nvPr>
        </p:nvSpPr>
        <p:spPr/>
        <p:txBody>
          <a:bodyPr/>
          <a:lstStyle/>
          <a:p>
            <a:fld id="{09692364-13FC-47D4-9585-56F3A59B99F2}" type="slidenum">
              <a:rPr lang="en-US" smtClean="0"/>
              <a:pPr/>
              <a:t>7</a:t>
            </a:fld>
            <a:endParaRPr lang="en-US" dirty="0"/>
          </a:p>
        </p:txBody>
      </p:sp>
    </p:spTree>
    <p:extLst>
      <p:ext uri="{BB962C8B-B14F-4D97-AF65-F5344CB8AC3E}">
        <p14:creationId xmlns:p14="http://schemas.microsoft.com/office/powerpoint/2010/main" val="217088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39C2A-95CC-6E7A-2F00-15A5CBD32C53}"/>
              </a:ext>
            </a:extLst>
          </p:cNvPr>
          <p:cNvSpPr>
            <a:spLocks noGrp="1"/>
          </p:cNvSpPr>
          <p:nvPr>
            <p:ph idx="1"/>
          </p:nvPr>
        </p:nvSpPr>
        <p:spPr>
          <a:xfrm>
            <a:off x="838200" y="136525"/>
            <a:ext cx="10515600" cy="6449805"/>
          </a:xfrm>
        </p:spPr>
        <p:txBody>
          <a:bodyPr>
            <a:normAutofit/>
          </a:bodyPr>
          <a:lstStyle/>
          <a:p>
            <a:pPr marL="0" indent="0">
              <a:buNone/>
            </a:pPr>
            <a:r>
              <a:rPr lang="en-US" b="1" dirty="0"/>
              <a:t>3. Data independence</a:t>
            </a:r>
          </a:p>
          <a:p>
            <a:r>
              <a:rPr lang="en-US" dirty="0"/>
              <a:t>An important database objective is </a:t>
            </a:r>
            <a:r>
              <a:rPr lang="en-US" b="1" dirty="0"/>
              <a:t>changing hardware </a:t>
            </a:r>
            <a:r>
              <a:rPr lang="en-US" dirty="0"/>
              <a:t>and </a:t>
            </a:r>
            <a:r>
              <a:rPr lang="en-US" b="1" dirty="0"/>
              <a:t>storage</a:t>
            </a:r>
            <a:r>
              <a:rPr lang="en-US" dirty="0"/>
              <a:t> </a:t>
            </a:r>
            <a:r>
              <a:rPr lang="en-US" b="1" dirty="0"/>
              <a:t>procedures</a:t>
            </a:r>
            <a:r>
              <a:rPr lang="en-US" dirty="0"/>
              <a:t> or </a:t>
            </a:r>
            <a:r>
              <a:rPr lang="en-US" b="1" dirty="0"/>
              <a:t>adding new data</a:t>
            </a:r>
            <a:r>
              <a:rPr lang="en-US" dirty="0"/>
              <a:t> without having to rewrite application programs. </a:t>
            </a:r>
          </a:p>
          <a:p>
            <a:r>
              <a:rPr lang="en-US" dirty="0"/>
              <a:t>The database should be "tunable" to improve performance without rewriting programs.</a:t>
            </a:r>
          </a:p>
          <a:p>
            <a:pPr marL="0" indent="0">
              <a:buNone/>
            </a:pPr>
            <a:r>
              <a:rPr lang="en-US" b="1" dirty="0"/>
              <a:t>4. More information at low cost</a:t>
            </a:r>
          </a:p>
          <a:p>
            <a:r>
              <a:rPr lang="en-US" dirty="0"/>
              <a:t>Using, storing and modifying data at low cost are important. </a:t>
            </a:r>
          </a:p>
          <a:p>
            <a:r>
              <a:rPr lang="en-US" dirty="0"/>
              <a:t>Although </a:t>
            </a:r>
            <a:r>
              <a:rPr lang="en-US" b="1" dirty="0"/>
              <a:t>hardware</a:t>
            </a:r>
            <a:r>
              <a:rPr lang="en-US" dirty="0"/>
              <a:t> </a:t>
            </a:r>
            <a:r>
              <a:rPr lang="en-US" b="1" dirty="0"/>
              <a:t>prices</a:t>
            </a:r>
            <a:r>
              <a:rPr lang="en-US" dirty="0"/>
              <a:t> are </a:t>
            </a:r>
            <a:r>
              <a:rPr lang="en-US" b="1" dirty="0"/>
              <a:t>falling</a:t>
            </a:r>
            <a:r>
              <a:rPr lang="en-US" dirty="0"/>
              <a:t>, </a:t>
            </a:r>
            <a:r>
              <a:rPr lang="en-US" b="1" dirty="0"/>
              <a:t>software</a:t>
            </a:r>
            <a:r>
              <a:rPr lang="en-US" dirty="0"/>
              <a:t> and </a:t>
            </a:r>
            <a:r>
              <a:rPr lang="en-US" b="1" dirty="0"/>
              <a:t>programming</a:t>
            </a:r>
            <a:r>
              <a:rPr lang="en-US" dirty="0"/>
              <a:t> costs are on the rise. </a:t>
            </a:r>
          </a:p>
          <a:p>
            <a:r>
              <a:rPr lang="en-US" dirty="0"/>
              <a:t>This means that programming and software enhancements should be kept </a:t>
            </a:r>
            <a:r>
              <a:rPr lang="en-US" b="1" dirty="0"/>
              <a:t>simple</a:t>
            </a:r>
            <a:r>
              <a:rPr lang="en-US" dirty="0"/>
              <a:t> and </a:t>
            </a:r>
            <a:r>
              <a:rPr lang="en-US" b="1" dirty="0"/>
              <a:t>easy to update</a:t>
            </a:r>
            <a:r>
              <a:rPr lang="en-US" dirty="0"/>
              <a:t>.</a:t>
            </a:r>
          </a:p>
        </p:txBody>
      </p:sp>
      <p:sp>
        <p:nvSpPr>
          <p:cNvPr id="4" name="Slide Number Placeholder 3">
            <a:extLst>
              <a:ext uri="{FF2B5EF4-FFF2-40B4-BE49-F238E27FC236}">
                <a16:creationId xmlns:a16="http://schemas.microsoft.com/office/drawing/2014/main" id="{75D4EF26-2B97-0C4E-7CFB-68441E39F083}"/>
              </a:ext>
            </a:extLst>
          </p:cNvPr>
          <p:cNvSpPr>
            <a:spLocks noGrp="1"/>
          </p:cNvSpPr>
          <p:nvPr>
            <p:ph type="sldNum" sz="quarter" idx="12"/>
          </p:nvPr>
        </p:nvSpPr>
        <p:spPr/>
        <p:txBody>
          <a:bodyPr/>
          <a:lstStyle/>
          <a:p>
            <a:fld id="{09692364-13FC-47D4-9585-56F3A59B99F2}" type="slidenum">
              <a:rPr lang="en-US" smtClean="0"/>
              <a:pPr/>
              <a:t>8</a:t>
            </a:fld>
            <a:endParaRPr lang="en-US" dirty="0"/>
          </a:p>
        </p:txBody>
      </p:sp>
    </p:spTree>
    <p:extLst>
      <p:ext uri="{BB962C8B-B14F-4D97-AF65-F5344CB8AC3E}">
        <p14:creationId xmlns:p14="http://schemas.microsoft.com/office/powerpoint/2010/main" val="393039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C9A580-C430-976B-89B7-6F62FD98440F}"/>
              </a:ext>
            </a:extLst>
          </p:cNvPr>
          <p:cNvSpPr>
            <a:spLocks noGrp="1"/>
          </p:cNvSpPr>
          <p:nvPr>
            <p:ph idx="1"/>
          </p:nvPr>
        </p:nvSpPr>
        <p:spPr>
          <a:xfrm>
            <a:off x="838200" y="675861"/>
            <a:ext cx="10515600" cy="6045614"/>
          </a:xfrm>
        </p:spPr>
        <p:txBody>
          <a:bodyPr>
            <a:normAutofit/>
          </a:bodyPr>
          <a:lstStyle/>
          <a:p>
            <a:pPr marL="0" indent="0">
              <a:buNone/>
            </a:pPr>
            <a:r>
              <a:rPr lang="en-US" b="1" dirty="0"/>
              <a:t>5. Accuracy and integrity</a:t>
            </a:r>
          </a:p>
          <a:p>
            <a:r>
              <a:rPr lang="en-US" b="1" dirty="0"/>
              <a:t>accuracy</a:t>
            </a:r>
            <a:r>
              <a:rPr lang="en-US" dirty="0"/>
              <a:t> of a database ensures that </a:t>
            </a:r>
            <a:r>
              <a:rPr lang="en-US" b="1" dirty="0"/>
              <a:t>data quality </a:t>
            </a:r>
            <a:r>
              <a:rPr lang="en-US" dirty="0"/>
              <a:t>and content remain </a:t>
            </a:r>
            <a:r>
              <a:rPr lang="en-US" b="1" dirty="0"/>
              <a:t>constant</a:t>
            </a:r>
            <a:r>
              <a:rPr lang="en-US" dirty="0"/>
              <a:t>. </a:t>
            </a:r>
          </a:p>
          <a:p>
            <a:r>
              <a:rPr lang="en-US" dirty="0"/>
              <a:t>Integrity controls </a:t>
            </a:r>
            <a:r>
              <a:rPr lang="en-US" b="1" dirty="0"/>
              <a:t>detect data inaccuracies </a:t>
            </a:r>
            <a:r>
              <a:rPr lang="en-US" dirty="0"/>
              <a:t>where they occur.</a:t>
            </a:r>
          </a:p>
          <a:p>
            <a:pPr marL="0" indent="0">
              <a:buNone/>
            </a:pPr>
            <a:r>
              <a:rPr lang="en-US" b="1" dirty="0"/>
              <a:t>6. Recovery from failure</a:t>
            </a:r>
          </a:p>
          <a:p>
            <a:r>
              <a:rPr lang="en-US" dirty="0"/>
              <a:t>With multi-user access to a database, the system must </a:t>
            </a:r>
            <a:r>
              <a:rPr lang="en-US" b="1" dirty="0"/>
              <a:t>recover</a:t>
            </a:r>
            <a:r>
              <a:rPr lang="en-US" dirty="0"/>
              <a:t> quickly after it is down with </a:t>
            </a:r>
            <a:r>
              <a:rPr lang="en-US" b="1" dirty="0"/>
              <a:t>no loss of transactions</a:t>
            </a:r>
            <a:r>
              <a:rPr lang="en-US" dirty="0"/>
              <a:t>. </a:t>
            </a:r>
          </a:p>
          <a:p>
            <a:r>
              <a:rPr lang="en-US" dirty="0"/>
              <a:t>This objective also helps maintain data accuracy and integrity.</a:t>
            </a:r>
          </a:p>
        </p:txBody>
      </p:sp>
      <p:sp>
        <p:nvSpPr>
          <p:cNvPr id="4" name="Slide Number Placeholder 3">
            <a:extLst>
              <a:ext uri="{FF2B5EF4-FFF2-40B4-BE49-F238E27FC236}">
                <a16:creationId xmlns:a16="http://schemas.microsoft.com/office/drawing/2014/main" id="{46D1D035-4591-FB17-4867-89CD14A45CB4}"/>
              </a:ext>
            </a:extLst>
          </p:cNvPr>
          <p:cNvSpPr>
            <a:spLocks noGrp="1"/>
          </p:cNvSpPr>
          <p:nvPr>
            <p:ph type="sldNum" sz="quarter" idx="12"/>
          </p:nvPr>
        </p:nvSpPr>
        <p:spPr/>
        <p:txBody>
          <a:bodyPr/>
          <a:lstStyle/>
          <a:p>
            <a:fld id="{09692364-13FC-47D4-9585-56F3A59B99F2}" type="slidenum">
              <a:rPr lang="en-US" smtClean="0"/>
              <a:pPr/>
              <a:t>9</a:t>
            </a:fld>
            <a:endParaRPr lang="en-US" dirty="0"/>
          </a:p>
        </p:txBody>
      </p:sp>
    </p:spTree>
    <p:extLst>
      <p:ext uri="{BB962C8B-B14F-4D97-AF65-F5344CB8AC3E}">
        <p14:creationId xmlns:p14="http://schemas.microsoft.com/office/powerpoint/2010/main" val="3914368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3020</TotalTime>
  <Words>3513</Words>
  <Application>Microsoft Office PowerPoint</Application>
  <PresentationFormat>Widescreen</PresentationFormat>
  <Paragraphs>561</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Times New Roman</vt:lpstr>
      <vt:lpstr>Office Theme</vt:lpstr>
      <vt:lpstr>System Analysis and Design</vt:lpstr>
      <vt:lpstr>Design</vt:lpstr>
      <vt:lpstr>Database Design</vt:lpstr>
      <vt:lpstr>Database Design</vt:lpstr>
      <vt:lpstr>PowerPoint Presentation</vt:lpstr>
      <vt:lpstr>PowerPoint Presentation</vt:lpstr>
      <vt:lpstr>Objectives Of Data Base</vt:lpstr>
      <vt:lpstr>PowerPoint Presentation</vt:lpstr>
      <vt:lpstr>PowerPoint Presentation</vt:lpstr>
      <vt:lpstr>PowerPoint Presentation</vt:lpstr>
      <vt:lpstr>Process of Database Design</vt:lpstr>
      <vt:lpstr>PowerPoint Presentation</vt:lpstr>
      <vt:lpstr>PowerPoint Presentation</vt:lpstr>
      <vt:lpstr>Data Modeling</vt:lpstr>
      <vt:lpstr>PowerPoint Presentation</vt:lpstr>
      <vt:lpstr>Types Data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Database Model</vt:lpstr>
      <vt:lpstr>PowerPoint Presentation</vt:lpstr>
      <vt:lpstr>PowerPoint Presentation</vt:lpstr>
      <vt:lpstr>Normalization</vt:lpstr>
      <vt:lpstr>PowerPoint Presentation</vt:lpstr>
      <vt:lpstr>De-normalization</vt:lpstr>
      <vt:lpstr>Types of 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Transforming E-R Diagrams Into Relations (Relational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Magar Kompany</dc:creator>
  <cp:lastModifiedBy>PriyankaTamang</cp:lastModifiedBy>
  <cp:revision>483</cp:revision>
  <dcterms:created xsi:type="dcterms:W3CDTF">2021-12-25T02:17:32Z</dcterms:created>
  <dcterms:modified xsi:type="dcterms:W3CDTF">2024-04-03T11:44:34Z</dcterms:modified>
</cp:coreProperties>
</file>