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303" r:id="rId3"/>
    <p:sldId id="313" r:id="rId4"/>
    <p:sldId id="315" r:id="rId5"/>
    <p:sldId id="310" r:id="rId6"/>
    <p:sldId id="365" r:id="rId7"/>
    <p:sldId id="384" r:id="rId8"/>
    <p:sldId id="319" r:id="rId9"/>
    <p:sldId id="385" r:id="rId10"/>
    <p:sldId id="323" r:id="rId11"/>
    <p:sldId id="353" r:id="rId12"/>
    <p:sldId id="386" r:id="rId13"/>
    <p:sldId id="326" r:id="rId14"/>
    <p:sldId id="332" r:id="rId15"/>
    <p:sldId id="368" r:id="rId16"/>
    <p:sldId id="370" r:id="rId17"/>
    <p:sldId id="330" r:id="rId18"/>
    <p:sldId id="354" r:id="rId19"/>
    <p:sldId id="371" r:id="rId20"/>
    <p:sldId id="335" r:id="rId21"/>
    <p:sldId id="387" r:id="rId22"/>
    <p:sldId id="388" r:id="rId23"/>
    <p:sldId id="3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Tamang" initials="PT" lastIdx="1" clrIdx="0">
    <p:extLst>
      <p:ext uri="{19B8F6BF-5375-455C-9EA6-DF929625EA0E}">
        <p15:presenceInfo xmlns:p15="http://schemas.microsoft.com/office/powerpoint/2012/main" userId="S::PriyankaTamang@kbc.edu.np::a2636659-8816-4710-8207-91801795c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75091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5"/>
            <a:ext cx="9144000" cy="2299725"/>
          </a:xfrm>
        </p:spPr>
        <p:txBody>
          <a:bodyPr>
            <a:normAutofit/>
          </a:bodyPr>
          <a:lstStyle/>
          <a:p>
            <a:r>
              <a:rPr lang="en-US" sz="5400" dirty="0"/>
              <a:t>Unit 4:</a:t>
            </a:r>
            <a:br>
              <a:rPr lang="en-US" sz="5400" dirty="0"/>
            </a:br>
            <a:r>
              <a:rPr lang="en-US" sz="4400" dirty="0"/>
              <a:t>Design 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9"/>
            <a:ext cx="10515600" cy="6429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function converts given alphabetic or numeric value to small </a:t>
            </a:r>
            <a:r>
              <a:rPr lang="en-US" b="1" dirty="0"/>
              <a:t>practical integer value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892FF2-BBB7-CDB6-37AF-D7D066F6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35494"/>
              </p:ext>
            </p:extLst>
          </p:nvPr>
        </p:nvGraphicFramePr>
        <p:xfrm>
          <a:off x="1785409" y="1686156"/>
          <a:ext cx="1219521" cy="290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21">
                  <a:extLst>
                    <a:ext uri="{9D8B030D-6E8A-4147-A177-3AD203B41FA5}">
                      <a16:colId xmlns:a16="http://schemas.microsoft.com/office/drawing/2014/main" val="2717778113"/>
                    </a:ext>
                  </a:extLst>
                </a:gridCol>
              </a:tblGrid>
              <a:tr h="72564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Key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23351"/>
                  </a:ext>
                </a:extLst>
              </a:tr>
              <a:tr h="7256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22620"/>
                  </a:ext>
                </a:extLst>
              </a:tr>
              <a:tr h="72564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548178"/>
                  </a:ext>
                </a:extLst>
              </a:tr>
              <a:tr h="725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Hari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9980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5CD663-777F-DD02-ACE6-C4E28DA5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70405"/>
              </p:ext>
            </p:extLst>
          </p:nvPr>
        </p:nvGraphicFramePr>
        <p:xfrm>
          <a:off x="4528609" y="1686156"/>
          <a:ext cx="2176991" cy="290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91">
                  <a:extLst>
                    <a:ext uri="{9D8B030D-6E8A-4147-A177-3AD203B41FA5}">
                      <a16:colId xmlns:a16="http://schemas.microsoft.com/office/drawing/2014/main" val="1028220674"/>
                    </a:ext>
                  </a:extLst>
                </a:gridCol>
              </a:tblGrid>
              <a:tr h="725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Hash function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23351"/>
                  </a:ext>
                </a:extLst>
              </a:tr>
              <a:tr h="725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22620"/>
                  </a:ext>
                </a:extLst>
              </a:tr>
              <a:tr h="725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548178"/>
                  </a:ext>
                </a:extLst>
              </a:tr>
              <a:tr h="725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99807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ED154F-D9F9-8AB1-5F59-D45FD0A64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02996"/>
              </p:ext>
            </p:extLst>
          </p:nvPr>
        </p:nvGraphicFramePr>
        <p:xfrm>
          <a:off x="7845447" y="1686156"/>
          <a:ext cx="2054087" cy="290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val="2514109360"/>
                    </a:ext>
                  </a:extLst>
                </a:gridCol>
              </a:tblGrid>
              <a:tr h="725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Hashes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223351"/>
                  </a:ext>
                </a:extLst>
              </a:tr>
              <a:tr h="725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22620"/>
                  </a:ext>
                </a:extLst>
              </a:tr>
              <a:tr h="725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548178"/>
                  </a:ext>
                </a:extLst>
              </a:tr>
              <a:tr h="725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99807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0EBE90-DE95-A4DB-3946-E4E24135039E}"/>
              </a:ext>
            </a:extLst>
          </p:cNvPr>
          <p:cNvCxnSpPr/>
          <p:nvPr/>
        </p:nvCxnSpPr>
        <p:spPr>
          <a:xfrm>
            <a:off x="2875722" y="2690191"/>
            <a:ext cx="25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A510F8-C24A-6DFC-8985-01FDF0EC5A03}"/>
              </a:ext>
            </a:extLst>
          </p:cNvPr>
          <p:cNvCxnSpPr/>
          <p:nvPr/>
        </p:nvCxnSpPr>
        <p:spPr>
          <a:xfrm>
            <a:off x="2842591" y="3506512"/>
            <a:ext cx="25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11C2F-0750-021D-A033-C1741EEDB12B}"/>
              </a:ext>
            </a:extLst>
          </p:cNvPr>
          <p:cNvCxnSpPr/>
          <p:nvPr/>
        </p:nvCxnSpPr>
        <p:spPr>
          <a:xfrm>
            <a:off x="2875722" y="4162494"/>
            <a:ext cx="25179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526CD9-7775-7E3E-32E8-450F66083480}"/>
              </a:ext>
            </a:extLst>
          </p:cNvPr>
          <p:cNvCxnSpPr>
            <a:cxnSpLocks/>
          </p:cNvCxnSpPr>
          <p:nvPr/>
        </p:nvCxnSpPr>
        <p:spPr>
          <a:xfrm>
            <a:off x="5393635" y="2690191"/>
            <a:ext cx="3216965" cy="816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09CEA-6ADC-E737-EF2C-BA7A1570290D}"/>
              </a:ext>
            </a:extLst>
          </p:cNvPr>
          <p:cNvCxnSpPr>
            <a:cxnSpLocks/>
          </p:cNvCxnSpPr>
          <p:nvPr/>
        </p:nvCxnSpPr>
        <p:spPr>
          <a:xfrm>
            <a:off x="5360504" y="3506512"/>
            <a:ext cx="3014870" cy="655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DE1B6A-E145-B885-1264-288835E53BD7}"/>
              </a:ext>
            </a:extLst>
          </p:cNvPr>
          <p:cNvCxnSpPr>
            <a:cxnSpLocks/>
          </p:cNvCxnSpPr>
          <p:nvPr/>
        </p:nvCxnSpPr>
        <p:spPr>
          <a:xfrm flipV="1">
            <a:off x="5393635" y="2696817"/>
            <a:ext cx="3081290" cy="14656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3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636103"/>
            <a:ext cx="11065565" cy="5720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Inverted List Organization</a:t>
            </a:r>
          </a:p>
          <a:p>
            <a:r>
              <a:rPr lang="en-US" sz="2600" dirty="0"/>
              <a:t>Like the indexed-sequential storage method, the inverted list organization maintains an </a:t>
            </a:r>
            <a:r>
              <a:rPr lang="en-US" sz="2600" b="1" dirty="0"/>
              <a:t>index</a:t>
            </a:r>
            <a:r>
              <a:rPr lang="en-US" sz="2600" dirty="0"/>
              <a:t>. </a:t>
            </a:r>
          </a:p>
          <a:p>
            <a:r>
              <a:rPr lang="en-US" sz="2600" b="1" dirty="0"/>
              <a:t>Difference</a:t>
            </a:r>
            <a:r>
              <a:rPr lang="en-US" sz="2600" dirty="0"/>
              <a:t> - indexed-sequential method has a </a:t>
            </a:r>
            <a:r>
              <a:rPr lang="en-US" sz="2600" b="1" dirty="0"/>
              <a:t>multiple index </a:t>
            </a:r>
            <a:r>
              <a:rPr lang="en-US" sz="2600" dirty="0"/>
              <a:t>for a given </a:t>
            </a:r>
            <a:r>
              <a:rPr lang="en-US" sz="2600" b="1" dirty="0"/>
              <a:t>key type</a:t>
            </a:r>
            <a:r>
              <a:rPr lang="en-US" sz="2600" dirty="0"/>
              <a:t>, </a:t>
            </a:r>
          </a:p>
          <a:p>
            <a:r>
              <a:rPr lang="en-US" sz="2600" dirty="0"/>
              <a:t>whereas </a:t>
            </a:r>
            <a:r>
              <a:rPr lang="en-US" sz="2600" b="1" dirty="0"/>
              <a:t>inverted list method </a:t>
            </a:r>
            <a:r>
              <a:rPr lang="en-US" sz="2600" dirty="0"/>
              <a:t>has a </a:t>
            </a:r>
            <a:r>
              <a:rPr lang="en-US" sz="2600" b="1" dirty="0"/>
              <a:t>single index </a:t>
            </a:r>
            <a:r>
              <a:rPr lang="en-US" sz="2600" dirty="0"/>
              <a:t>for each key type. </a:t>
            </a:r>
          </a:p>
          <a:p>
            <a:r>
              <a:rPr lang="en-US" sz="2600" dirty="0"/>
              <a:t>In an inverted list, </a:t>
            </a:r>
            <a:r>
              <a:rPr lang="en-US" sz="2600" b="1" dirty="0"/>
              <a:t>records</a:t>
            </a:r>
            <a:r>
              <a:rPr lang="en-US" sz="2600" dirty="0"/>
              <a:t> are not necessarily stored in a particular </a:t>
            </a:r>
            <a:r>
              <a:rPr lang="en-US" sz="2600" b="1" dirty="0"/>
              <a:t>sequence</a:t>
            </a:r>
            <a:r>
              <a:rPr lang="en-US" sz="2600" dirty="0"/>
              <a:t>. </a:t>
            </a:r>
          </a:p>
          <a:p>
            <a:r>
              <a:rPr lang="en-US" sz="2600" dirty="0"/>
              <a:t>They are placed in the data storage area, but indexes are updated for the record keys and 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9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755A-5F8A-FE64-E007-9F0A160B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D27AB-FD80-91AF-CCA1-00AB9842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344557"/>
            <a:ext cx="9912626" cy="637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8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8" y="801943"/>
            <a:ext cx="10515600" cy="5651866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Direct-Access Organization Files </a:t>
            </a:r>
          </a:p>
          <a:p>
            <a:r>
              <a:rPr lang="en-US" dirty="0"/>
              <a:t>Data are stored in direct access storage devices such as hard disk</a:t>
            </a:r>
          </a:p>
          <a:p>
            <a:r>
              <a:rPr lang="en-US" b="1" dirty="0"/>
              <a:t>directly</a:t>
            </a:r>
            <a:r>
              <a:rPr lang="en-US" dirty="0"/>
              <a:t> </a:t>
            </a:r>
            <a:r>
              <a:rPr lang="en-US" b="1" dirty="0"/>
              <a:t>locate</a:t>
            </a:r>
            <a:r>
              <a:rPr lang="en-US" dirty="0"/>
              <a:t> the record without having to search through any other record first. </a:t>
            </a:r>
          </a:p>
          <a:p>
            <a:r>
              <a:rPr lang="en-US" dirty="0"/>
              <a:t>records are stored randomly, hence the name random file. </a:t>
            </a:r>
          </a:p>
          <a:p>
            <a:r>
              <a:rPr lang="en-US" dirty="0"/>
              <a:t>It uses online system where the response and updating are fast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788-C7AA-7BC7-ED80-236733A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788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Designing Forms and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4B1C-6212-8236-3828-5508EBD9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810885"/>
          </a:xfrm>
        </p:spPr>
        <p:txBody>
          <a:bodyPr>
            <a:normAutofit/>
          </a:bodyPr>
          <a:lstStyle/>
          <a:p>
            <a:r>
              <a:rPr lang="en-US" dirty="0"/>
              <a:t>Forms are used to </a:t>
            </a:r>
            <a:r>
              <a:rPr lang="en-US" b="1" dirty="0"/>
              <a:t>present</a:t>
            </a:r>
            <a:r>
              <a:rPr lang="en-US" dirty="0"/>
              <a:t> or </a:t>
            </a:r>
            <a:r>
              <a:rPr lang="en-US" b="1" dirty="0"/>
              <a:t>collect</a:t>
            </a:r>
            <a:r>
              <a:rPr lang="en-US" dirty="0"/>
              <a:t> </a:t>
            </a:r>
            <a:r>
              <a:rPr lang="en-US" b="1" dirty="0"/>
              <a:t>information</a:t>
            </a:r>
            <a:r>
              <a:rPr lang="en-US" dirty="0"/>
              <a:t> on a </a:t>
            </a:r>
            <a:r>
              <a:rPr lang="en-US" b="1" dirty="0"/>
              <a:t>single item </a:t>
            </a:r>
            <a:r>
              <a:rPr lang="en-US" dirty="0"/>
              <a:t>such as a customer, product, or event. </a:t>
            </a:r>
          </a:p>
          <a:p>
            <a:r>
              <a:rPr lang="en-US" dirty="0"/>
              <a:t>Forms can be used for both input and output. </a:t>
            </a:r>
          </a:p>
          <a:p>
            <a:r>
              <a:rPr lang="en-US" dirty="0"/>
              <a:t>Reports, on the other hand, are used to </a:t>
            </a:r>
            <a:r>
              <a:rPr lang="en-US" b="1" dirty="0"/>
              <a:t>convey information </a:t>
            </a:r>
            <a:r>
              <a:rPr lang="en-US" dirty="0"/>
              <a:t>on a collection of items. </a:t>
            </a:r>
          </a:p>
          <a:p>
            <a:r>
              <a:rPr lang="en-US" dirty="0"/>
              <a:t>are identified during requirements structuring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1267B-0943-19B8-19CF-0A2CA6A6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636103"/>
            <a:ext cx="11065565" cy="6221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Process of Designing Forms and Reports</a:t>
            </a:r>
          </a:p>
          <a:p>
            <a:r>
              <a:rPr lang="en-US" sz="2600" dirty="0"/>
              <a:t>Designing forms and reports is a </a:t>
            </a:r>
            <a:r>
              <a:rPr lang="en-US" sz="2600" b="1" dirty="0"/>
              <a:t>user-focused activity </a:t>
            </a:r>
            <a:r>
              <a:rPr lang="en-US" sz="2600" dirty="0"/>
              <a:t>that typically follows a </a:t>
            </a:r>
            <a:r>
              <a:rPr lang="en-US" sz="2600" b="1" dirty="0"/>
              <a:t>prototyping</a:t>
            </a:r>
            <a:r>
              <a:rPr lang="en-US" sz="2600" dirty="0"/>
              <a:t> approach. </a:t>
            </a:r>
          </a:p>
          <a:p>
            <a:r>
              <a:rPr lang="en-US" sz="2600" dirty="0"/>
              <a:t>First, you must gain an understanding of the </a:t>
            </a:r>
            <a:r>
              <a:rPr lang="en-US" sz="2600" b="1" dirty="0"/>
              <a:t>intended user </a:t>
            </a:r>
            <a:r>
              <a:rPr lang="en-US" sz="2600" dirty="0"/>
              <a:t>and </a:t>
            </a:r>
            <a:r>
              <a:rPr lang="en-US" sz="2600" b="1" dirty="0"/>
              <a:t>task</a:t>
            </a:r>
            <a:r>
              <a:rPr lang="en-US" sz="2600" dirty="0"/>
              <a:t> objectives by collecting </a:t>
            </a:r>
            <a:r>
              <a:rPr lang="en-US" sz="2600" b="1" dirty="0"/>
              <a:t>initial requirements </a:t>
            </a:r>
            <a:r>
              <a:rPr lang="en-US" sz="2600" dirty="0"/>
              <a:t>during requirements determination. </a:t>
            </a:r>
          </a:p>
          <a:p>
            <a:r>
              <a:rPr lang="en-US" sz="2600" dirty="0"/>
              <a:t>During this process, several questions must be answered. </a:t>
            </a:r>
          </a:p>
          <a:p>
            <a:r>
              <a:rPr lang="en-US" sz="2600" dirty="0"/>
              <a:t>These questions attempt to answer the “who, what, when, where, and how” related to the creation of all forms and reports as given below: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6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636102"/>
            <a:ext cx="11065565" cy="6221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1. Who will use the form or report?</a:t>
            </a:r>
          </a:p>
          <a:p>
            <a:pPr marL="0" indent="0">
              <a:buNone/>
            </a:pPr>
            <a:r>
              <a:rPr lang="en-US" sz="2600" dirty="0"/>
              <a:t>2. What is the purpose of the form or report?</a:t>
            </a:r>
          </a:p>
          <a:p>
            <a:pPr marL="0" indent="0">
              <a:buNone/>
            </a:pPr>
            <a:r>
              <a:rPr lang="en-US" sz="2600" dirty="0"/>
              <a:t>3. When is the form or report needed or used?</a:t>
            </a:r>
          </a:p>
          <a:p>
            <a:pPr marL="0" indent="0">
              <a:buNone/>
            </a:pPr>
            <a:r>
              <a:rPr lang="en-US" sz="2600" dirty="0"/>
              <a:t>4. Where does the form or report need to be delivered and used?</a:t>
            </a:r>
          </a:p>
          <a:p>
            <a:pPr marL="0" indent="0">
              <a:buNone/>
            </a:pPr>
            <a:r>
              <a:rPr lang="en-US" sz="2600" dirty="0"/>
              <a:t>5. How many people need to use or view the form or report?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6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7511-32F8-BB76-3F0B-7765D460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617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 Formatting Guidelines </a:t>
            </a:r>
          </a:p>
          <a:p>
            <a:pPr marL="514350" indent="-514350">
              <a:buAutoNum type="arabicPeriod"/>
            </a:pPr>
            <a:r>
              <a:rPr lang="en-US" b="1" dirty="0"/>
              <a:t>Meaningful titles </a:t>
            </a:r>
            <a:r>
              <a:rPr lang="en-US" dirty="0"/>
              <a:t>– Titles should be clear and specific describing content and use. They should include version information and current date. </a:t>
            </a:r>
          </a:p>
          <a:p>
            <a:pPr marL="514350" indent="-514350">
              <a:buAutoNum type="arabicPeriod"/>
            </a:pPr>
            <a:r>
              <a:rPr lang="en-US" b="1" dirty="0"/>
              <a:t>Meaningful information </a:t>
            </a:r>
            <a:r>
              <a:rPr lang="en-US" dirty="0"/>
              <a:t>– Forms should include only necessary information with no need to modification. </a:t>
            </a:r>
          </a:p>
          <a:p>
            <a:pPr marL="514350" indent="-514350">
              <a:buAutoNum type="arabicPeriod"/>
            </a:pPr>
            <a:r>
              <a:rPr lang="en-US" b="1" dirty="0"/>
              <a:t>Balance of layout </a:t>
            </a:r>
            <a:r>
              <a:rPr lang="en-US" dirty="0"/>
              <a:t>– Adequate spacing and margins should be used. All data and entry fields should be clearly labeled. </a:t>
            </a:r>
          </a:p>
          <a:p>
            <a:pPr marL="514350" indent="-514350">
              <a:buAutoNum type="arabicPeriod"/>
            </a:pPr>
            <a:r>
              <a:rPr lang="en-US" b="1" dirty="0"/>
              <a:t>Easy navigation system </a:t>
            </a:r>
            <a:r>
              <a:rPr lang="en-US" dirty="0"/>
              <a:t>– Clearly show how to move forward and backward. Clearly show where you are (e.g., page 1 of 3) currently. Notify the user when on the last page of a </a:t>
            </a:r>
            <a:r>
              <a:rPr lang="en-US" dirty="0" err="1"/>
              <a:t>multipaged</a:t>
            </a:r>
            <a:r>
              <a:rPr lang="en-US" dirty="0"/>
              <a:t>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4219E-5F63-CE75-11A3-E5584AA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0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8CEB-C4FF-98F6-21A0-4373F2B7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Interfaces and Dialogues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2CFE-2073-9EB3-6CEC-93396433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b="1" dirty="0"/>
              <a:t>Interface design </a:t>
            </a:r>
            <a:r>
              <a:rPr lang="en-US" dirty="0"/>
              <a:t>focuses on </a:t>
            </a:r>
            <a:r>
              <a:rPr lang="en-US" b="1" dirty="0"/>
              <a:t>how information is provided </a:t>
            </a:r>
            <a:r>
              <a:rPr lang="en-US" dirty="0"/>
              <a:t>to and </a:t>
            </a:r>
            <a:r>
              <a:rPr lang="en-US" b="1" dirty="0"/>
              <a:t>captured</a:t>
            </a:r>
            <a:r>
              <a:rPr lang="en-US" dirty="0"/>
              <a:t> from users; </a:t>
            </a:r>
          </a:p>
          <a:p>
            <a:r>
              <a:rPr lang="en-US" b="1" dirty="0"/>
              <a:t>dialogue</a:t>
            </a:r>
            <a:r>
              <a:rPr lang="en-US" dirty="0"/>
              <a:t> design focuses on the </a:t>
            </a:r>
            <a:r>
              <a:rPr lang="en-US" b="1" dirty="0"/>
              <a:t>sequencing of interface displays</a:t>
            </a:r>
            <a:r>
              <a:rPr lang="en-US" dirty="0"/>
              <a:t>.</a:t>
            </a:r>
          </a:p>
          <a:p>
            <a:r>
              <a:rPr lang="en-US" dirty="0"/>
              <a:t>Dialogues are analogous to a </a:t>
            </a:r>
            <a:r>
              <a:rPr lang="en-US" b="1" dirty="0"/>
              <a:t>conversation</a:t>
            </a:r>
            <a:r>
              <a:rPr lang="en-US" dirty="0"/>
              <a:t> between two </a:t>
            </a:r>
            <a:r>
              <a:rPr lang="en-US" b="1" dirty="0"/>
              <a:t>people</a:t>
            </a:r>
            <a:r>
              <a:rPr lang="en-US" dirty="0"/>
              <a:t>. </a:t>
            </a:r>
          </a:p>
          <a:p>
            <a:r>
              <a:rPr lang="en-US" dirty="0"/>
              <a:t>Thus, the design of interfaces and dialogues is the process of defining the manner in which </a:t>
            </a:r>
            <a:r>
              <a:rPr lang="en-US" b="1" dirty="0"/>
              <a:t>humans</a:t>
            </a:r>
            <a:r>
              <a:rPr lang="en-US" dirty="0"/>
              <a:t> and </a:t>
            </a:r>
            <a:r>
              <a:rPr lang="en-US" b="1" dirty="0"/>
              <a:t>computers</a:t>
            </a:r>
            <a:r>
              <a:rPr lang="en-US" dirty="0"/>
              <a:t> </a:t>
            </a:r>
            <a:r>
              <a:rPr lang="en-US" b="1" dirty="0"/>
              <a:t>exchange</a:t>
            </a:r>
            <a:r>
              <a:rPr lang="en-US" dirty="0"/>
              <a:t> </a:t>
            </a:r>
            <a:r>
              <a:rPr lang="en-US" b="1" dirty="0"/>
              <a:t>information</a:t>
            </a:r>
            <a:r>
              <a:rPr lang="en-US" dirty="0"/>
              <a:t>. </a:t>
            </a:r>
          </a:p>
          <a:p>
            <a:r>
              <a:rPr lang="en-US" dirty="0"/>
              <a:t>A good human computer interface provides a </a:t>
            </a:r>
            <a:r>
              <a:rPr lang="en-US" b="1" dirty="0"/>
              <a:t>uniform structure </a:t>
            </a:r>
            <a:r>
              <a:rPr lang="en-US" dirty="0"/>
              <a:t>for finding, viewing, and invoking the different components of a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6E5E-E2E2-1786-7D4C-4869A3B3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6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7511-32F8-BB76-3F0B-7765D460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617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Designing Layouts</a:t>
            </a:r>
          </a:p>
          <a:p>
            <a:r>
              <a:rPr lang="en-US" dirty="0"/>
              <a:t>Header information</a:t>
            </a:r>
          </a:p>
          <a:p>
            <a:r>
              <a:rPr lang="en-US" dirty="0"/>
              <a:t>Sequence and time-related information</a:t>
            </a:r>
          </a:p>
          <a:p>
            <a:r>
              <a:rPr lang="en-US" dirty="0"/>
              <a:t>Instruction or formatting information</a:t>
            </a:r>
          </a:p>
          <a:p>
            <a:r>
              <a:rPr lang="en-US" dirty="0"/>
              <a:t>Body or data details</a:t>
            </a:r>
          </a:p>
          <a:p>
            <a:r>
              <a:rPr lang="en-US" dirty="0"/>
              <a:t>Totals or data summary</a:t>
            </a:r>
          </a:p>
          <a:p>
            <a:r>
              <a:rPr lang="en-US" dirty="0"/>
              <a:t>Authorization or signatures</a:t>
            </a:r>
          </a:p>
          <a:p>
            <a:r>
              <a:rPr lang="en-US" dirty="0"/>
              <a:t>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4219E-5F63-CE75-11A3-E5584AA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0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BC6-B57D-74E7-385B-788E4C7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Organization and Database Design</a:t>
            </a:r>
            <a:endParaRPr lang="en-US" sz="2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E8F-0851-A164-25C5-E6D1CFC3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File</a:t>
            </a:r>
            <a:r>
              <a:rPr lang="en-US" dirty="0"/>
              <a:t> – collection of records related to each other</a:t>
            </a:r>
          </a:p>
          <a:p>
            <a:pPr marL="0" indent="0">
              <a:buNone/>
            </a:pPr>
            <a:r>
              <a:rPr lang="en-US" sz="2800" b="1" dirty="0"/>
              <a:t>File Organization </a:t>
            </a:r>
            <a:r>
              <a:rPr lang="en-US" sz="2800" dirty="0"/>
              <a:t>– the way data is stored in a file/block/storage medium</a:t>
            </a:r>
          </a:p>
          <a:p>
            <a:r>
              <a:rPr lang="en-US" dirty="0"/>
              <a:t>refers to </a:t>
            </a:r>
            <a:r>
              <a:rPr lang="en-US" b="1" dirty="0"/>
              <a:t>physical location </a:t>
            </a:r>
            <a:r>
              <a:rPr lang="en-US" dirty="0"/>
              <a:t>of that record in the computer file such as </a:t>
            </a:r>
            <a:r>
              <a:rPr lang="en-US" b="1" dirty="0"/>
              <a:t>magnetic tape</a:t>
            </a:r>
            <a:r>
              <a:rPr lang="en-US" dirty="0"/>
              <a:t> or a </a:t>
            </a:r>
            <a:r>
              <a:rPr lang="en-US" b="1" dirty="0"/>
              <a:t>disk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Databases</a:t>
            </a:r>
            <a:r>
              <a:rPr lang="en-US" dirty="0"/>
              <a:t> - is a set of interrelated files for real time processing.</a:t>
            </a:r>
          </a:p>
          <a:p>
            <a:pPr marL="0" indent="0">
              <a:buNone/>
            </a:pPr>
            <a:r>
              <a:rPr lang="en-US" b="1" dirty="0"/>
              <a:t>Database management system </a:t>
            </a:r>
            <a:r>
              <a:rPr lang="en-US" dirty="0"/>
              <a:t>(</a:t>
            </a:r>
            <a:r>
              <a:rPr lang="en-US" b="1" dirty="0"/>
              <a:t>DBMS</a:t>
            </a:r>
            <a:r>
              <a:rPr lang="en-US" dirty="0"/>
              <a:t>)- is a software that creates and manipulates the databases.</a:t>
            </a:r>
          </a:p>
          <a:p>
            <a:r>
              <a:rPr lang="en-US" dirty="0"/>
              <a:t>allows the creation, modification, and updating of the database; the retrieval of data; and the generation of reports and displays.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6469-31A0-0208-044C-564B48CC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4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6F315-82E8-9EEC-97FC-71858BBA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B3C8E7-4E8C-C9E9-D45F-7F17F4F8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52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Designing dialogue</a:t>
            </a:r>
          </a:p>
          <a:p>
            <a:pPr marL="0" indent="0">
              <a:buNone/>
            </a:pPr>
            <a:r>
              <a:rPr lang="en-US" dirty="0"/>
              <a:t>The dialogue design process consists of three major steps:</a:t>
            </a:r>
          </a:p>
          <a:p>
            <a:r>
              <a:rPr lang="en-US" dirty="0"/>
              <a:t>Designing the dialogue sequence</a:t>
            </a:r>
          </a:p>
          <a:p>
            <a:r>
              <a:rPr lang="en-US" dirty="0"/>
              <a:t>Building a prototype</a:t>
            </a:r>
          </a:p>
          <a:p>
            <a:r>
              <a:rPr lang="en-US" dirty="0"/>
              <a:t>Assessing usability</a:t>
            </a:r>
          </a:p>
        </p:txBody>
      </p:sp>
    </p:spTree>
    <p:extLst>
      <p:ext uri="{BB962C8B-B14F-4D97-AF65-F5344CB8AC3E}">
        <p14:creationId xmlns:p14="http://schemas.microsoft.com/office/powerpoint/2010/main" val="306586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0960-6B19-F872-B161-D61F9BDC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methods and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F1DC-C18B-51E5-EA5E-1C619604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Methods of Interacting incudes:</a:t>
            </a:r>
          </a:p>
          <a:p>
            <a:r>
              <a:rPr lang="en-US" dirty="0"/>
              <a:t>Command language interaction</a:t>
            </a:r>
          </a:p>
          <a:p>
            <a:r>
              <a:rPr lang="en-US" dirty="0"/>
              <a:t>Menu Interaction</a:t>
            </a:r>
          </a:p>
          <a:p>
            <a:r>
              <a:rPr lang="en-US" dirty="0"/>
              <a:t>Form interaction</a:t>
            </a:r>
          </a:p>
          <a:p>
            <a:r>
              <a:rPr lang="en-US" dirty="0"/>
              <a:t>Object based interaction</a:t>
            </a:r>
          </a:p>
          <a:p>
            <a:r>
              <a:rPr lang="en-US" dirty="0"/>
              <a:t>Natural language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B9E3-AE6E-93A9-6C84-06B10235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1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F1DC-C18B-51E5-EA5E-1C619604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827"/>
            <a:ext cx="10515600" cy="6257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Command language interaction: </a:t>
            </a:r>
          </a:p>
          <a:p>
            <a:r>
              <a:rPr lang="en-US" dirty="0"/>
              <a:t>This type of interaction requires users to remember command </a:t>
            </a:r>
            <a:r>
              <a:rPr lang="en-US" b="1" dirty="0"/>
              <a:t>syntax</a:t>
            </a:r>
            <a:r>
              <a:rPr lang="en-US" dirty="0"/>
              <a:t> and </a:t>
            </a:r>
            <a:r>
              <a:rPr lang="en-US" b="1" dirty="0"/>
              <a:t>semantics</a:t>
            </a:r>
            <a:r>
              <a:rPr lang="en-US" dirty="0"/>
              <a:t>. </a:t>
            </a:r>
          </a:p>
          <a:p>
            <a:r>
              <a:rPr lang="en-US" dirty="0"/>
              <a:t>The user enters explicit statements to invoke operations within system.</a:t>
            </a:r>
          </a:p>
          <a:p>
            <a:pPr marL="0" indent="0">
              <a:buNone/>
            </a:pPr>
            <a:r>
              <a:rPr lang="en-US" b="1" dirty="0"/>
              <a:t>2. Menu Interaction</a:t>
            </a:r>
          </a:p>
          <a:p>
            <a:r>
              <a:rPr lang="en-US" dirty="0"/>
              <a:t>A menu is simply a list of </a:t>
            </a:r>
            <a:r>
              <a:rPr lang="en-US" b="1" dirty="0"/>
              <a:t>options</a:t>
            </a:r>
            <a:r>
              <a:rPr lang="en-US" dirty="0"/>
              <a:t>. </a:t>
            </a:r>
          </a:p>
          <a:p>
            <a:r>
              <a:rPr lang="en-US" dirty="0"/>
              <a:t>When an option is selected by the user, a Invoked. </a:t>
            </a:r>
          </a:p>
          <a:p>
            <a:r>
              <a:rPr lang="en-US" dirty="0"/>
              <a:t>Menus are the most widely used interfaces for Interaction.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B9E3-AE6E-93A9-6C84-06B10235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11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8C94A-09EA-E44C-34B1-79032B8B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DD65-557E-49D4-4913-CE71FCA6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3"/>
            <a:ext cx="10515600" cy="6420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Form interaction</a:t>
            </a:r>
          </a:p>
          <a:p>
            <a:r>
              <a:rPr lang="en-US" dirty="0"/>
              <a:t>It allows users to </a:t>
            </a:r>
            <a:r>
              <a:rPr lang="en-US" b="1" dirty="0"/>
              <a:t>fill on the blanks </a:t>
            </a:r>
            <a:r>
              <a:rPr lang="en-US" dirty="0"/>
              <a:t>when working with a system. </a:t>
            </a:r>
          </a:p>
          <a:p>
            <a:r>
              <a:rPr lang="en-US" dirty="0"/>
              <a:t>important and effective for both the </a:t>
            </a:r>
            <a:r>
              <a:rPr lang="en-US" b="1" dirty="0"/>
              <a:t>input</a:t>
            </a:r>
            <a:r>
              <a:rPr lang="en-US" dirty="0"/>
              <a:t> and </a:t>
            </a:r>
            <a:r>
              <a:rPr lang="en-US" b="1" dirty="0"/>
              <a:t>presentation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4. Object-based interaction</a:t>
            </a:r>
          </a:p>
          <a:p>
            <a:r>
              <a:rPr lang="en-US" dirty="0"/>
              <a:t>Uses </a:t>
            </a:r>
            <a:r>
              <a:rPr lang="en-US" b="1" dirty="0"/>
              <a:t>icons</a:t>
            </a:r>
            <a:r>
              <a:rPr lang="en-US" dirty="0"/>
              <a:t> is the most common method for implementing object-based interaction. </a:t>
            </a:r>
          </a:p>
          <a:p>
            <a:r>
              <a:rPr lang="en-US" b="1" dirty="0"/>
              <a:t>Icons</a:t>
            </a:r>
            <a:r>
              <a:rPr lang="en-US" dirty="0"/>
              <a:t> are </a:t>
            </a:r>
            <a:r>
              <a:rPr lang="en-US" b="1" dirty="0"/>
              <a:t>graphic symbols</a:t>
            </a:r>
          </a:p>
          <a:p>
            <a:r>
              <a:rPr lang="en-US" dirty="0"/>
              <a:t>takes little space and can be quickly understood by users.</a:t>
            </a:r>
          </a:p>
          <a:p>
            <a:pPr marL="0" indent="0">
              <a:buNone/>
            </a:pPr>
            <a:r>
              <a:rPr lang="en-US" b="1" dirty="0"/>
              <a:t>5. Natural language Interaction</a:t>
            </a:r>
          </a:p>
          <a:p>
            <a:r>
              <a:rPr lang="en-US" dirty="0"/>
              <a:t>Is being applied with both </a:t>
            </a:r>
            <a:r>
              <a:rPr lang="en-US" b="1" dirty="0"/>
              <a:t>keyboard</a:t>
            </a:r>
            <a:r>
              <a:rPr lang="en-US" dirty="0"/>
              <a:t> and </a:t>
            </a:r>
            <a:r>
              <a:rPr lang="en-US" b="1" dirty="0"/>
              <a:t>voice entry systems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2363F-410B-6AC6-4FAD-FA63F180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2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4557"/>
            <a:ext cx="11155018" cy="6513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Types of organizing files</a:t>
            </a:r>
          </a:p>
          <a:p>
            <a:pPr marL="514350" indent="-514350">
              <a:buAutoNum type="arabicPeriod"/>
            </a:pPr>
            <a:r>
              <a:rPr lang="en-US" dirty="0"/>
              <a:t>Sequential Organization </a:t>
            </a:r>
          </a:p>
          <a:p>
            <a:pPr marL="514350" indent="-514350">
              <a:buAutoNum type="arabicPeriod"/>
            </a:pPr>
            <a:r>
              <a:rPr lang="en-US" dirty="0"/>
              <a:t>Indexed Sequential Organization </a:t>
            </a:r>
          </a:p>
          <a:p>
            <a:pPr marL="514350" indent="-514350">
              <a:buAutoNum type="arabicPeriod"/>
            </a:pPr>
            <a:r>
              <a:rPr lang="en-US" dirty="0"/>
              <a:t>Hashed File Organization </a:t>
            </a:r>
          </a:p>
          <a:p>
            <a:pPr marL="514350" indent="-514350">
              <a:buAutoNum type="arabicPeriod"/>
            </a:pPr>
            <a:r>
              <a:rPr lang="en-US" dirty="0"/>
              <a:t>Inverted List Organization </a:t>
            </a:r>
          </a:p>
          <a:p>
            <a:pPr marL="514350" indent="-514350">
              <a:buAutoNum type="arabicPeriod"/>
            </a:pPr>
            <a:r>
              <a:rPr lang="en-US" dirty="0"/>
              <a:t>Direct-Access organization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449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Sequential Organization </a:t>
            </a:r>
          </a:p>
          <a:p>
            <a:r>
              <a:rPr lang="en-US" dirty="0"/>
              <a:t>records are organized by the order they were entered – stored one after another</a:t>
            </a:r>
          </a:p>
          <a:p>
            <a:r>
              <a:rPr lang="en-US" dirty="0"/>
              <a:t>May be arranged in the </a:t>
            </a:r>
            <a:r>
              <a:rPr lang="en-US" b="1" dirty="0"/>
              <a:t>ascending</a:t>
            </a:r>
            <a:r>
              <a:rPr lang="en-US" dirty="0"/>
              <a:t> or </a:t>
            </a:r>
            <a:r>
              <a:rPr lang="en-US" b="1" dirty="0"/>
              <a:t>descending</a:t>
            </a:r>
            <a:r>
              <a:rPr lang="en-US" dirty="0"/>
              <a:t> order or chronological order of a key field which may be numeric or both.</a:t>
            </a:r>
          </a:p>
          <a:p>
            <a:r>
              <a:rPr lang="en-US" dirty="0"/>
              <a:t> Since the records are ordered by a key field, there is no storage location identification.</a:t>
            </a:r>
          </a:p>
          <a:p>
            <a:r>
              <a:rPr lang="en-US" dirty="0"/>
              <a:t>Order of record is fixed</a:t>
            </a:r>
          </a:p>
          <a:p>
            <a:r>
              <a:rPr lang="en-US" dirty="0"/>
              <a:t>Can be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written</a:t>
            </a:r>
            <a:r>
              <a:rPr lang="en-US" dirty="0"/>
              <a:t> only sequentially not randomly</a:t>
            </a:r>
          </a:p>
          <a:p>
            <a:r>
              <a:rPr lang="en-US" dirty="0"/>
              <a:t>To add record in the middle of the file, one have to rewrite the whole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580-C430-976B-89B7-6F62FD9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604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normally created and stored on magnetic tape using batch processing method.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, payroll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D035-4591-FB17-4867-89CD14A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368E9-437B-6816-E5F1-61AA2446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56" y="1431595"/>
            <a:ext cx="4218554" cy="528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6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580-C430-976B-89B7-6F62FD9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60456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Indexed Sequential Organization </a:t>
            </a:r>
          </a:p>
          <a:p>
            <a:r>
              <a:rPr lang="en-US" dirty="0"/>
              <a:t>data are stored sequentially</a:t>
            </a:r>
            <a:r>
              <a:rPr lang="en-US" b="1" dirty="0"/>
              <a:t> </a:t>
            </a:r>
            <a:r>
              <a:rPr lang="en-US" dirty="0"/>
              <a:t>on a file (i.e. magnetic disk) using </a:t>
            </a:r>
            <a:r>
              <a:rPr lang="en-US" b="1" dirty="0"/>
              <a:t>primary key </a:t>
            </a:r>
          </a:p>
          <a:p>
            <a:r>
              <a:rPr lang="en-US" dirty="0"/>
              <a:t>Index value is generated for each primary key and mapped to with </a:t>
            </a:r>
            <a:r>
              <a:rPr lang="en-US" b="1" dirty="0"/>
              <a:t>record</a:t>
            </a:r>
          </a:p>
          <a:p>
            <a:r>
              <a:rPr lang="en-US" dirty="0"/>
              <a:t>suitable for both batch processing and online processing.</a:t>
            </a:r>
          </a:p>
          <a:p>
            <a:r>
              <a:rPr lang="en-US" dirty="0"/>
              <a:t>speed up access to the records as data is accessible randomly and sequentially. </a:t>
            </a:r>
          </a:p>
          <a:p>
            <a:r>
              <a:rPr lang="en-US" dirty="0"/>
              <a:t>Indexing permit </a:t>
            </a:r>
            <a:r>
              <a:rPr lang="en-US" b="1" dirty="0"/>
              <a:t>access</a:t>
            </a:r>
            <a:r>
              <a:rPr lang="en-US" dirty="0"/>
              <a:t> to </a:t>
            </a:r>
            <a:r>
              <a:rPr lang="en-US" b="1" dirty="0"/>
              <a:t>selected</a:t>
            </a:r>
            <a:r>
              <a:rPr lang="en-US" dirty="0"/>
              <a:t> </a:t>
            </a:r>
            <a:r>
              <a:rPr lang="en-US" b="1" dirty="0"/>
              <a:t>records</a:t>
            </a:r>
            <a:r>
              <a:rPr lang="en-US" dirty="0"/>
              <a:t> without </a:t>
            </a:r>
            <a:r>
              <a:rPr lang="en-US" b="1" dirty="0"/>
              <a:t>searching</a:t>
            </a:r>
            <a:r>
              <a:rPr lang="en-US" dirty="0"/>
              <a:t> the entire file. </a:t>
            </a:r>
          </a:p>
          <a:p>
            <a:r>
              <a:rPr lang="en-US" b="1" dirty="0"/>
              <a:t>Index</a:t>
            </a:r>
            <a:r>
              <a:rPr lang="en-US" dirty="0"/>
              <a:t> – a </a:t>
            </a:r>
            <a:r>
              <a:rPr lang="en-US" b="1" dirty="0"/>
              <a:t>table</a:t>
            </a:r>
            <a:r>
              <a:rPr lang="en-US" dirty="0"/>
              <a:t> is used to determine the </a:t>
            </a:r>
            <a:r>
              <a:rPr lang="en-US" b="1" dirty="0"/>
              <a:t>location of rows </a:t>
            </a:r>
            <a:r>
              <a:rPr lang="en-US" dirty="0"/>
              <a:t>in a file that satisfy some condition. </a:t>
            </a:r>
          </a:p>
          <a:p>
            <a:r>
              <a:rPr lang="en-US" b="1" dirty="0"/>
              <a:t>Secondary Index </a:t>
            </a:r>
            <a:r>
              <a:rPr lang="en-US" dirty="0"/>
              <a:t>- Index based upon a combination of fields (</a:t>
            </a:r>
            <a:r>
              <a:rPr lang="en-US" b="1" dirty="0"/>
              <a:t>columns</a:t>
            </a:r>
            <a:r>
              <a:rPr lang="en-US" dirty="0"/>
              <a:t>) for which more than one row may have same combination of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D035-4591-FB17-4867-89CD14A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1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67108-5503-05E5-4A60-D87A14A0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8207A-BE8A-081B-4B69-7D13D200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7" y="424071"/>
            <a:ext cx="7845286" cy="56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3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FAC4-35EA-2F3D-A3DD-6618BDDA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637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Hashed File Organization </a:t>
            </a:r>
          </a:p>
          <a:p>
            <a:r>
              <a:rPr lang="en-US" b="1" dirty="0"/>
              <a:t>random</a:t>
            </a:r>
            <a:r>
              <a:rPr lang="en-US" dirty="0"/>
              <a:t> access to a file or database. </a:t>
            </a:r>
          </a:p>
          <a:p>
            <a:r>
              <a:rPr lang="en-US" dirty="0"/>
              <a:t>Uses combination of </a:t>
            </a:r>
            <a:r>
              <a:rPr lang="en-US" b="1" dirty="0"/>
              <a:t>hash function </a:t>
            </a:r>
          </a:p>
          <a:p>
            <a:pPr lvl="1"/>
            <a:r>
              <a:rPr lang="en-US" dirty="0"/>
              <a:t>i.e. A hash function is computed on some attribute of each record. </a:t>
            </a:r>
          </a:p>
          <a:p>
            <a:r>
              <a:rPr lang="en-US" dirty="0"/>
              <a:t>specifies the </a:t>
            </a:r>
            <a:r>
              <a:rPr lang="en-US" b="1" dirty="0"/>
              <a:t>location</a:t>
            </a:r>
            <a:r>
              <a:rPr lang="en-US" dirty="0"/>
              <a:t> of the record to be placed. </a:t>
            </a:r>
          </a:p>
          <a:p>
            <a:r>
              <a:rPr lang="en-US" dirty="0"/>
              <a:t>the </a:t>
            </a:r>
            <a:r>
              <a:rPr lang="en-US" b="1" dirty="0"/>
              <a:t>address</a:t>
            </a:r>
            <a:r>
              <a:rPr lang="en-US" dirty="0"/>
              <a:t> for each </a:t>
            </a:r>
            <a:r>
              <a:rPr lang="en-US" b="1" dirty="0"/>
              <a:t>row</a:t>
            </a:r>
            <a:r>
              <a:rPr lang="en-US" dirty="0"/>
              <a:t> is determined using an </a:t>
            </a:r>
            <a:r>
              <a:rPr lang="en-US" b="1" dirty="0"/>
              <a:t>algorithm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84D5-004C-AA1A-C6D4-F8FD808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84577-4D10-089E-5473-730E7778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66C7F-7216-A52E-6D51-1ECA942D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39" y="933101"/>
            <a:ext cx="7646504" cy="54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1180</Words>
  <Application>Microsoft Office PowerPoint</Application>
  <PresentationFormat>Widescreen</PresentationFormat>
  <Paragraphs>143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System Analysis and Design</vt:lpstr>
      <vt:lpstr>File Organization and 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Designing Forms and Reports</vt:lpstr>
      <vt:lpstr>PowerPoint Presentation</vt:lpstr>
      <vt:lpstr>PowerPoint Presentation</vt:lpstr>
      <vt:lpstr>PowerPoint Presentation</vt:lpstr>
      <vt:lpstr>Designing Interfaces and Dialogues</vt:lpstr>
      <vt:lpstr>PowerPoint Presentation</vt:lpstr>
      <vt:lpstr>PowerPoint Presentation</vt:lpstr>
      <vt:lpstr>Interaction methods and devices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PriyankaTamang</cp:lastModifiedBy>
  <cp:revision>535</cp:revision>
  <dcterms:created xsi:type="dcterms:W3CDTF">2021-12-25T02:17:32Z</dcterms:created>
  <dcterms:modified xsi:type="dcterms:W3CDTF">2024-04-03T13:18:10Z</dcterms:modified>
</cp:coreProperties>
</file>