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76" r:id="rId2"/>
    <p:sldId id="277" r:id="rId3"/>
    <p:sldId id="260" r:id="rId4"/>
    <p:sldId id="278" r:id="rId5"/>
    <p:sldId id="279" r:id="rId6"/>
    <p:sldId id="261" r:id="rId7"/>
    <p:sldId id="266" r:id="rId8"/>
    <p:sldId id="265" r:id="rId9"/>
    <p:sldId id="280" r:id="rId10"/>
    <p:sldId id="281" r:id="rId11"/>
    <p:sldId id="282" r:id="rId12"/>
    <p:sldId id="272" r:id="rId13"/>
    <p:sldId id="283" r:id="rId14"/>
    <p:sldId id="284" r:id="rId15"/>
    <p:sldId id="295" r:id="rId16"/>
    <p:sldId id="296" r:id="rId17"/>
    <p:sldId id="297" r:id="rId18"/>
    <p:sldId id="298" r:id="rId19"/>
    <p:sldId id="299" r:id="rId20"/>
    <p:sldId id="301" r:id="rId21"/>
    <p:sldId id="300" r:id="rId22"/>
    <p:sldId id="267" r:id="rId23"/>
    <p:sldId id="273" r:id="rId24"/>
    <p:sldId id="302" r:id="rId25"/>
    <p:sldId id="303" r:id="rId26"/>
    <p:sldId id="304" r:id="rId27"/>
    <p:sldId id="274" r:id="rId28"/>
    <p:sldId id="305" r:id="rId29"/>
    <p:sldId id="275" r:id="rId30"/>
    <p:sldId id="306" r:id="rId31"/>
    <p:sldId id="309" r:id="rId32"/>
    <p:sldId id="30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yankaTamang" initials="PT" lastIdx="1" clrIdx="0">
    <p:extLst>
      <p:ext uri="{19B8F6BF-5375-455C-9EA6-DF929625EA0E}">
        <p15:presenceInfo xmlns:p15="http://schemas.microsoft.com/office/powerpoint/2012/main" userId="S::PriyankaTamang@kbc.edu.np::a2636659-8816-4710-8207-91801795c0e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64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81245-6107-44A1-ADE1-2323F26B6E9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F1085-292F-43CC-AECE-421FA846F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49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BE52D88E-B4F5-41B7-88F3-74919D73A9E4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09692364-13FC-47D4-9585-56F3A59B99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37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2B02-B23E-4950-8E08-9278D8191D54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9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5555-5AF9-45B1-ABD5-BC6CB5B41CA3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5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7788"/>
            <a:ext cx="10515600" cy="1325563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4683013"/>
          </a:xfrm>
        </p:spPr>
        <p:txBody>
          <a:bodyPr/>
          <a:lstStyle>
            <a:lvl1pPr algn="just">
              <a:spcAft>
                <a:spcPts val="1200"/>
              </a:spcAft>
              <a:defRPr/>
            </a:lvl1pPr>
            <a:lvl2pPr algn="just">
              <a:spcAft>
                <a:spcPts val="600"/>
              </a:spcAft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757-5938-480C-B640-6249BBE30342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09692364-13FC-47D4-9585-56F3A59B99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6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6784-D295-43B8-95F0-A7B7CC74A673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4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3E60-C1EB-4CE1-92A1-BDF053634D47}" type="datetime1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2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869D-E17F-4F97-A904-5160B66FCEDA}" type="datetime1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8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B909-6846-43F5-B130-2B4E1F05C066}" type="datetime1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2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169A-A04B-4917-8550-21D7EA456FBA}" type="datetime1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0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6C2B-A365-4943-B252-47D3217ED28F}" type="datetime1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4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AC14-3E6D-45A9-B1D4-613F8C7D615A}" type="datetime1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5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B074F-DC9A-4561-9C48-A81E7892A945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68586"/>
          </a:xfrm>
        </p:spPr>
        <p:txBody>
          <a:bodyPr/>
          <a:lstStyle/>
          <a:p>
            <a:r>
              <a:rPr lang="en-US" dirty="0"/>
              <a:t>System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01145"/>
            <a:ext cx="9144000" cy="2299725"/>
          </a:xfrm>
        </p:spPr>
        <p:txBody>
          <a:bodyPr>
            <a:normAutofit/>
          </a:bodyPr>
          <a:lstStyle/>
          <a:p>
            <a:r>
              <a:rPr lang="en-US" sz="5400" dirty="0"/>
              <a:t>Unit 5:</a:t>
            </a:r>
            <a:br>
              <a:rPr lang="en-US" sz="5400" dirty="0"/>
            </a:br>
            <a:r>
              <a:rPr lang="en-US" sz="4400" dirty="0"/>
              <a:t>Implementation and Maintenance </a:t>
            </a:r>
            <a:endParaRPr lang="en-US" sz="1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614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21D0-CD37-3618-2DB8-F16AE1A0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EAB4A-F80E-8A39-427E-3965FCBA2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Tests can be done with or without executing the code, and they may be manual or automated. </a:t>
            </a:r>
          </a:p>
          <a:p>
            <a:r>
              <a:rPr lang="en-US" dirty="0"/>
              <a:t>Using this framework, we can categorize types of tests as shown in table below: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9B1F1-0F44-54DD-9282-9AAD4946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B42E9A-3417-0D88-73C4-35E739D2A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966" y="3705116"/>
            <a:ext cx="6179198" cy="283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23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9DC20-1E31-D294-65BA-4A8233E86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58495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Inspections</a:t>
            </a:r>
            <a:r>
              <a:rPr lang="en-US" dirty="0"/>
              <a:t> </a:t>
            </a:r>
          </a:p>
          <a:p>
            <a:r>
              <a:rPr lang="en-US" dirty="0"/>
              <a:t>A testing technique where programmer </a:t>
            </a:r>
            <a:r>
              <a:rPr lang="en-US" b="1" dirty="0"/>
              <a:t>manually</a:t>
            </a:r>
            <a:r>
              <a:rPr lang="en-US" dirty="0"/>
              <a:t> examine code for occurrences of well-known errors. </a:t>
            </a:r>
          </a:p>
          <a:p>
            <a:r>
              <a:rPr lang="en-US" dirty="0"/>
              <a:t>Syntax, grammar, and some other routine errors can be checked in early stages of coding by automated inspection software, so manual inspection checks are used for more subtle errors. </a:t>
            </a:r>
          </a:p>
          <a:p>
            <a:r>
              <a:rPr lang="en-US" dirty="0"/>
              <a:t>programmer compare the code they are examining to a </a:t>
            </a:r>
            <a:r>
              <a:rPr lang="en-US" b="1" dirty="0"/>
              <a:t>checklist</a:t>
            </a:r>
            <a:r>
              <a:rPr lang="en-US" dirty="0"/>
              <a:t> of </a:t>
            </a:r>
            <a:r>
              <a:rPr lang="en-US" b="1" dirty="0"/>
              <a:t>well-known</a:t>
            </a:r>
            <a:r>
              <a:rPr lang="en-US" dirty="0"/>
              <a:t> </a:t>
            </a:r>
            <a:r>
              <a:rPr lang="en-US" b="1" dirty="0"/>
              <a:t>errors</a:t>
            </a:r>
            <a:r>
              <a:rPr lang="en-US" dirty="0"/>
              <a:t> for that particular language.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/>
              <a:t>Desk checking </a:t>
            </a:r>
          </a:p>
          <a:p>
            <a:r>
              <a:rPr lang="en-US" dirty="0"/>
              <a:t>is an informal </a:t>
            </a:r>
            <a:r>
              <a:rPr lang="en-US" b="1" dirty="0"/>
              <a:t>manual</a:t>
            </a:r>
            <a:r>
              <a:rPr lang="en-US" dirty="0"/>
              <a:t> process where the </a:t>
            </a:r>
            <a:r>
              <a:rPr lang="en-US" b="1" dirty="0"/>
              <a:t>programmer</a:t>
            </a:r>
            <a:r>
              <a:rPr lang="en-US" dirty="0"/>
              <a:t> or someone else who understands the logic of the program works through the code with a </a:t>
            </a:r>
            <a:r>
              <a:rPr lang="en-US" b="1" dirty="0"/>
              <a:t>paper</a:t>
            </a:r>
            <a:r>
              <a:rPr lang="en-US" dirty="0"/>
              <a:t> and </a:t>
            </a:r>
            <a:r>
              <a:rPr lang="en-US" b="1" dirty="0"/>
              <a:t>pencil</a:t>
            </a:r>
            <a:r>
              <a:rPr lang="en-US" dirty="0"/>
              <a:t>. </a:t>
            </a:r>
          </a:p>
          <a:p>
            <a:r>
              <a:rPr lang="en-US" dirty="0" err="1"/>
              <a:t>i.e</a:t>
            </a:r>
            <a:r>
              <a:rPr lang="en-US" dirty="0"/>
              <a:t> verify code and </a:t>
            </a:r>
            <a:r>
              <a:rPr lang="en-US" dirty="0" err="1"/>
              <a:t>airthemetic</a:t>
            </a:r>
            <a:r>
              <a:rPr lang="en-US" dirty="0"/>
              <a:t> logic before program launch</a:t>
            </a:r>
          </a:p>
          <a:p>
            <a:r>
              <a:rPr lang="en-US" dirty="0"/>
              <a:t>In one sense, the </a:t>
            </a:r>
            <a:r>
              <a:rPr lang="en-US" b="1" dirty="0"/>
              <a:t>reviewer</a:t>
            </a:r>
            <a:r>
              <a:rPr lang="en-US" dirty="0"/>
              <a:t> </a:t>
            </a:r>
            <a:r>
              <a:rPr lang="en-US" b="1" dirty="0"/>
              <a:t>acts</a:t>
            </a:r>
            <a:r>
              <a:rPr lang="en-US" dirty="0"/>
              <a:t> as the </a:t>
            </a:r>
            <a:r>
              <a:rPr lang="en-US" b="1" dirty="0"/>
              <a:t>computer</a:t>
            </a:r>
            <a:r>
              <a:rPr lang="en-US" dirty="0"/>
              <a:t>, mentally checking each step and its results for the entire set of computer instructions. </a:t>
            </a:r>
          </a:p>
          <a:p>
            <a:r>
              <a:rPr lang="en-US" dirty="0" err="1"/>
              <a:t>i.e</a:t>
            </a:r>
            <a:r>
              <a:rPr lang="en-US" dirty="0"/>
              <a:t> </a:t>
            </a:r>
            <a:r>
              <a:rPr lang="en-US" b="1" dirty="0"/>
              <a:t>programmer m</a:t>
            </a:r>
            <a:r>
              <a:rPr lang="en-US" dirty="0"/>
              <a:t>anually </a:t>
            </a:r>
            <a:r>
              <a:rPr lang="en-US" b="1" dirty="0"/>
              <a:t>reviews code </a:t>
            </a:r>
            <a:r>
              <a:rPr lang="en-US" dirty="0"/>
              <a:t>step by step 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D661B-78EB-6B80-17A4-02A70AA2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213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450EC-AD73-3E0F-3FAF-CFACA969E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339"/>
            <a:ext cx="10515600" cy="5685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 </a:t>
            </a:r>
            <a:r>
              <a:rPr lang="en-US" b="1" dirty="0"/>
              <a:t>Syntax Checking</a:t>
            </a:r>
          </a:p>
          <a:p>
            <a:r>
              <a:rPr lang="en-US" dirty="0"/>
              <a:t> Syntax checking is typically done by a compiler. </a:t>
            </a:r>
          </a:p>
          <a:p>
            <a:r>
              <a:rPr lang="en-US" dirty="0"/>
              <a:t>Errors in syntax are uncovered, but the code is not executed.</a:t>
            </a:r>
          </a:p>
          <a:p>
            <a:pPr marL="0" indent="0">
              <a:buNone/>
            </a:pPr>
            <a:r>
              <a:rPr lang="en-US" b="1" dirty="0"/>
              <a:t>4. Unit Testing</a:t>
            </a:r>
          </a:p>
          <a:p>
            <a:r>
              <a:rPr lang="en-US" dirty="0"/>
              <a:t>Focuses on smallest unit of software design </a:t>
            </a:r>
          </a:p>
          <a:p>
            <a:r>
              <a:rPr lang="en-US" dirty="0"/>
              <a:t>Also sometime called as module or functional testing.</a:t>
            </a:r>
          </a:p>
          <a:p>
            <a:r>
              <a:rPr lang="en-US" dirty="0"/>
              <a:t>In unit testing, each module (roughly a section of code that performs a single function) is tested alone in an attempt to discover any errors that may exist in the module’s code.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12594-F63E-9D14-17CC-C3CFBBCE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96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116CCB4-421D-89AA-5B89-7ED9CE002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791"/>
            <a:ext cx="10515600" cy="64696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5. Integration Testing</a:t>
            </a:r>
          </a:p>
          <a:p>
            <a:r>
              <a:rPr lang="en-US" dirty="0"/>
              <a:t>bringing together more than one or all of the modules that a program comprises of for testing purpose. </a:t>
            </a:r>
          </a:p>
          <a:p>
            <a:r>
              <a:rPr lang="en-US" dirty="0"/>
              <a:t>Modules are typically integrated in a top-down, incremental fashion.</a:t>
            </a:r>
          </a:p>
          <a:p>
            <a:r>
              <a:rPr lang="en-US" dirty="0"/>
              <a:t>Integration testing is gradual. </a:t>
            </a:r>
          </a:p>
          <a:p>
            <a:r>
              <a:rPr lang="en-US" dirty="0"/>
              <a:t>First you test the highest level, or coordinating module, and only one of its subordinate modules. </a:t>
            </a:r>
          </a:p>
          <a:p>
            <a:r>
              <a:rPr lang="en-US" dirty="0"/>
              <a:t>Next, you continue testing subsequent modules at the same level until all subordinate to the highest-level module have been successfully tested together.</a:t>
            </a:r>
          </a:p>
          <a:p>
            <a:r>
              <a:rPr lang="en-US" dirty="0"/>
              <a:t>Once the program has been tested successfully with the high-level module and all of its immediate subordinate modules, you add modules from the next level one at a time. </a:t>
            </a:r>
          </a:p>
          <a:p>
            <a:r>
              <a:rPr lang="en-US" dirty="0"/>
              <a:t>Again, you move forward only when tests are successfully completed. </a:t>
            </a:r>
          </a:p>
          <a:p>
            <a:r>
              <a:rPr lang="en-US" dirty="0"/>
              <a:t>If an error occurs, the process stops, the error is identified and corrected, and the test is redone.</a:t>
            </a:r>
          </a:p>
          <a:p>
            <a:r>
              <a:rPr lang="en-US" dirty="0"/>
              <a:t>The process repeats until the entire program—all modules at all levels—is successfully integrated and tested with no errors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0998F-5590-67E5-0218-8452D506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29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61BB3-6214-3132-747E-C87470AEC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053"/>
            <a:ext cx="10515600" cy="64034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6. System Testing</a:t>
            </a:r>
          </a:p>
          <a:p>
            <a:r>
              <a:rPr lang="en-US" dirty="0"/>
              <a:t>bringing together of all the programs (source code) that a system comprises of for testing purpose. </a:t>
            </a:r>
          </a:p>
          <a:p>
            <a:r>
              <a:rPr lang="en-US" dirty="0"/>
              <a:t>Testing to ensure that putting the software in different environments (</a:t>
            </a:r>
            <a:r>
              <a:rPr lang="en-US" dirty="0" err="1"/>
              <a:t>Eg</a:t>
            </a:r>
            <a:r>
              <a:rPr lang="en-US" dirty="0"/>
              <a:t>, OS) it still works</a:t>
            </a:r>
          </a:p>
          <a:p>
            <a:r>
              <a:rPr lang="en-US" dirty="0"/>
              <a:t>System testing is a similar process, but instead of integrating modules into programs for testing, you </a:t>
            </a:r>
            <a:r>
              <a:rPr lang="en-US" b="1" dirty="0"/>
              <a:t>integrate programs into systems</a:t>
            </a:r>
            <a:r>
              <a:rPr lang="en-US" dirty="0"/>
              <a:t>.</a:t>
            </a:r>
          </a:p>
          <a:p>
            <a:r>
              <a:rPr lang="en-US" dirty="0"/>
              <a:t>System testing follows the same incremental logic that integration testing does. </a:t>
            </a:r>
          </a:p>
          <a:p>
            <a:r>
              <a:rPr lang="en-US" dirty="0"/>
              <a:t>Under both integration and system testing, not only do individual modules and programs get tested many times, so do the interfaces between modules and programs.</a:t>
            </a:r>
          </a:p>
          <a:p>
            <a:r>
              <a:rPr lang="en-US" dirty="0"/>
              <a:t>Programs are typically integrated in a top-down, incremental fashion.</a:t>
            </a:r>
          </a:p>
          <a:p>
            <a:r>
              <a:rPr lang="en-US" dirty="0"/>
              <a:t> System testing is done with full system implementation and environment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180C8-00DF-085D-5AB7-BD0C3E74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874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A628D6-DB19-B2A1-E76D-6912DBB78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76" y="0"/>
            <a:ext cx="10515600" cy="522771"/>
          </a:xfrm>
        </p:spPr>
        <p:txBody>
          <a:bodyPr>
            <a:normAutofit/>
          </a:bodyPr>
          <a:lstStyle/>
          <a:p>
            <a:r>
              <a:rPr lang="en-US" sz="2400" dirty="0"/>
              <a:t>System can be tested in two ways: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B718EC-30EA-B0B2-8F46-7E2EB3165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4115" y="406951"/>
            <a:ext cx="5157787" cy="522772"/>
          </a:xfrm>
        </p:spPr>
        <p:txBody>
          <a:bodyPr>
            <a:normAutofit/>
          </a:bodyPr>
          <a:lstStyle/>
          <a:p>
            <a:r>
              <a:rPr lang="en-US" sz="2800" dirty="0"/>
              <a:t>Black box testing</a:t>
            </a:r>
            <a:endParaRPr lang="en-US" b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1070E6-E72C-D88A-FCAF-591C21D5F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8540" y="1046922"/>
            <a:ext cx="5759036" cy="514274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software testing method used to test software </a:t>
            </a:r>
            <a:r>
              <a:rPr lang="en-US" b="1" dirty="0"/>
              <a:t>without</a:t>
            </a:r>
            <a:r>
              <a:rPr lang="en-US" dirty="0"/>
              <a:t> knowing the </a:t>
            </a:r>
            <a:r>
              <a:rPr lang="en-US" b="1" dirty="0"/>
              <a:t>internal</a:t>
            </a:r>
            <a:r>
              <a:rPr lang="en-US" dirty="0"/>
              <a:t> </a:t>
            </a:r>
            <a:r>
              <a:rPr lang="en-US" b="1" dirty="0"/>
              <a:t>structure</a:t>
            </a:r>
            <a:r>
              <a:rPr lang="en-US" dirty="0"/>
              <a:t> of the code.</a:t>
            </a:r>
          </a:p>
          <a:p>
            <a:r>
              <a:rPr lang="en-US" dirty="0"/>
              <a:t>the tester only knows the </a:t>
            </a:r>
            <a:r>
              <a:rPr lang="en-US" b="1" dirty="0"/>
              <a:t>inputs</a:t>
            </a:r>
            <a:r>
              <a:rPr lang="en-US" dirty="0"/>
              <a:t> that can be given to the system and what </a:t>
            </a:r>
            <a:r>
              <a:rPr lang="en-US" b="1" dirty="0"/>
              <a:t>output</a:t>
            </a:r>
            <a:r>
              <a:rPr lang="en-US" dirty="0"/>
              <a:t> the system should give. </a:t>
            </a:r>
          </a:p>
          <a:p>
            <a:pPr lvl="1"/>
            <a:r>
              <a:rPr lang="en-US" dirty="0" err="1"/>
              <a:t>i.e</a:t>
            </a:r>
            <a:r>
              <a:rPr lang="en-US" dirty="0"/>
              <a:t> only focus on input and output</a:t>
            </a:r>
          </a:p>
          <a:p>
            <a:r>
              <a:rPr lang="en-US" dirty="0"/>
              <a:t>also called </a:t>
            </a:r>
            <a:r>
              <a:rPr lang="en-US" b="1" dirty="0"/>
              <a:t>functional</a:t>
            </a:r>
            <a:r>
              <a:rPr lang="en-US" dirty="0"/>
              <a:t> or </a:t>
            </a:r>
            <a:r>
              <a:rPr lang="en-US" b="1" dirty="0"/>
              <a:t>behavioral</a:t>
            </a:r>
            <a:r>
              <a:rPr lang="en-US" dirty="0"/>
              <a:t> testing. </a:t>
            </a:r>
          </a:p>
          <a:p>
            <a:r>
              <a:rPr lang="en-US" dirty="0"/>
              <a:t>Concentrate on </a:t>
            </a:r>
            <a:r>
              <a:rPr lang="en-US" b="1" dirty="0"/>
              <a:t>functionality</a:t>
            </a:r>
            <a:r>
              <a:rPr lang="en-US" dirty="0"/>
              <a:t> of system under test</a:t>
            </a:r>
          </a:p>
          <a:p>
            <a:endParaRPr lang="en-US" dirty="0"/>
          </a:p>
          <a:p>
            <a:r>
              <a:rPr lang="en-US" dirty="0"/>
              <a:t>Main aim is to check on </a:t>
            </a:r>
            <a:r>
              <a:rPr lang="en-US" b="1" dirty="0"/>
              <a:t>what</a:t>
            </a:r>
            <a:r>
              <a:rPr lang="en-US" dirty="0"/>
              <a:t> </a:t>
            </a:r>
            <a:r>
              <a:rPr lang="en-US" b="1" dirty="0"/>
              <a:t>functionality</a:t>
            </a:r>
            <a:r>
              <a:rPr lang="en-US" dirty="0"/>
              <a:t> is performing by the system under test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01C33BB-75C3-81C9-7E2C-1535653F0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8117" y="344729"/>
            <a:ext cx="5183188" cy="522772"/>
          </a:xfrm>
        </p:spPr>
        <p:txBody>
          <a:bodyPr>
            <a:normAutofit/>
          </a:bodyPr>
          <a:lstStyle/>
          <a:p>
            <a:r>
              <a:rPr lang="en-US" sz="2800" b="1" dirty="0"/>
              <a:t>White box testing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73BEB00-B4DB-3F46-3E6B-48D6ADCAC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046922"/>
            <a:ext cx="5661991" cy="514274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software testing method used to test software </a:t>
            </a:r>
            <a:r>
              <a:rPr lang="en-US" b="1" dirty="0"/>
              <a:t>knowing</a:t>
            </a:r>
            <a:r>
              <a:rPr lang="en-US" dirty="0"/>
              <a:t> the internal structure of the code.</a:t>
            </a:r>
          </a:p>
          <a:p>
            <a:r>
              <a:rPr lang="en-US" dirty="0"/>
              <a:t>focus on quality assurance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called </a:t>
            </a:r>
            <a:r>
              <a:rPr lang="en-US" b="1" dirty="0"/>
              <a:t>structural</a:t>
            </a:r>
            <a:r>
              <a:rPr lang="en-US" dirty="0"/>
              <a:t> or </a:t>
            </a:r>
            <a:r>
              <a:rPr lang="en-US" b="1" dirty="0"/>
              <a:t>interior</a:t>
            </a:r>
            <a:r>
              <a:rPr lang="en-US" dirty="0"/>
              <a:t> testing</a:t>
            </a:r>
          </a:p>
          <a:p>
            <a:r>
              <a:rPr lang="en-US" dirty="0"/>
              <a:t>Concentrate on testing of program code of system under test like code structure, branches, conditions, loop,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Main aim is to check on </a:t>
            </a:r>
            <a:r>
              <a:rPr lang="en-US" b="1" dirty="0"/>
              <a:t>how </a:t>
            </a:r>
            <a:r>
              <a:rPr lang="en-US" dirty="0"/>
              <a:t> </a:t>
            </a:r>
            <a:r>
              <a:rPr lang="en-US" b="1" dirty="0"/>
              <a:t>system</a:t>
            </a:r>
            <a:r>
              <a:rPr lang="en-US" dirty="0"/>
              <a:t> is performing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6A80D-809A-4F25-7A96-D74858C56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52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B718EC-30EA-B0B2-8F46-7E2EB3165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4115" y="406951"/>
            <a:ext cx="5157787" cy="522772"/>
          </a:xfrm>
        </p:spPr>
        <p:txBody>
          <a:bodyPr>
            <a:normAutofit/>
          </a:bodyPr>
          <a:lstStyle/>
          <a:p>
            <a:r>
              <a:rPr lang="en-US" sz="2800" dirty="0"/>
              <a:t>Black box testing</a:t>
            </a:r>
            <a:endParaRPr lang="en-US" b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1070E6-E72C-D88A-FCAF-591C21D5F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8540" y="1046922"/>
            <a:ext cx="5759036" cy="5674553"/>
          </a:xfrm>
        </p:spPr>
        <p:txBody>
          <a:bodyPr>
            <a:normAutofit/>
          </a:bodyPr>
          <a:lstStyle/>
          <a:p>
            <a:r>
              <a:rPr lang="en-US" dirty="0"/>
              <a:t>Testing is carried out by </a:t>
            </a:r>
            <a:r>
              <a:rPr lang="en-US" b="1" dirty="0"/>
              <a:t>testers</a:t>
            </a:r>
          </a:p>
          <a:p>
            <a:endParaRPr lang="en-US" b="1" dirty="0"/>
          </a:p>
          <a:p>
            <a:r>
              <a:rPr lang="en-US" b="1" dirty="0"/>
              <a:t>Implementation knowledge </a:t>
            </a:r>
            <a:r>
              <a:rPr lang="en-US" dirty="0"/>
              <a:t>is not required</a:t>
            </a:r>
          </a:p>
          <a:p>
            <a:r>
              <a:rPr lang="en-US" b="1" dirty="0"/>
              <a:t>Programming knowledge </a:t>
            </a:r>
            <a:r>
              <a:rPr lang="en-US" dirty="0"/>
              <a:t>is not required</a:t>
            </a:r>
          </a:p>
          <a:p>
            <a:r>
              <a:rPr lang="en-US" dirty="0"/>
              <a:t>Testing is applicable on higher levels of testing like system testing, acceptance testing</a:t>
            </a:r>
          </a:p>
          <a:p>
            <a:r>
              <a:rPr lang="en-US" dirty="0"/>
              <a:t>Can be started based on Requirement Specifications Document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01C33BB-75C3-81C9-7E2C-1535653F0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8117" y="344729"/>
            <a:ext cx="5183188" cy="522772"/>
          </a:xfrm>
        </p:spPr>
        <p:txBody>
          <a:bodyPr>
            <a:normAutofit/>
          </a:bodyPr>
          <a:lstStyle/>
          <a:p>
            <a:r>
              <a:rPr lang="en-US" sz="2800" b="1" dirty="0"/>
              <a:t>White box testing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73BEB00-B4DB-3F46-3E6B-48D6ADCAC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046922"/>
            <a:ext cx="5661991" cy="5466349"/>
          </a:xfrm>
        </p:spPr>
        <p:txBody>
          <a:bodyPr>
            <a:normAutofit/>
          </a:bodyPr>
          <a:lstStyle/>
          <a:p>
            <a:r>
              <a:rPr lang="en-US" dirty="0"/>
              <a:t>Testing is carried out by </a:t>
            </a:r>
            <a:r>
              <a:rPr lang="en-US" b="1" dirty="0"/>
              <a:t>software developers</a:t>
            </a:r>
          </a:p>
          <a:p>
            <a:r>
              <a:rPr lang="en-US" b="1" dirty="0"/>
              <a:t>Implementation knowledge </a:t>
            </a:r>
            <a:r>
              <a:rPr lang="en-US" dirty="0"/>
              <a:t>is required</a:t>
            </a:r>
          </a:p>
          <a:p>
            <a:r>
              <a:rPr lang="en-US" b="1" dirty="0"/>
              <a:t>Programming knowledge </a:t>
            </a:r>
            <a:r>
              <a:rPr lang="en-US" dirty="0"/>
              <a:t>is required</a:t>
            </a:r>
          </a:p>
          <a:p>
            <a:r>
              <a:rPr lang="en-US" dirty="0"/>
              <a:t>Testing is applicable on lower levels of testing like unit testing, integration testing</a:t>
            </a:r>
          </a:p>
          <a:p>
            <a:r>
              <a:rPr lang="en-US" dirty="0"/>
              <a:t>Can be started based on Detail Design Document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6A80D-809A-4F25-7A96-D74858C56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10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36970A-3F28-A475-2CB3-9FFAD7FB9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1"/>
            <a:ext cx="10515600" cy="6111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7. </a:t>
            </a:r>
            <a:r>
              <a:rPr lang="en-US" b="1" dirty="0"/>
              <a:t>Acceptance Testing </a:t>
            </a:r>
          </a:p>
          <a:p>
            <a:r>
              <a:rPr lang="en-US" dirty="0"/>
              <a:t>Once the system tests have been satisfactorily completed, the system is ready for acceptance testing, which is testing the system in the environment where it will eventually be used. </a:t>
            </a:r>
          </a:p>
          <a:p>
            <a:r>
              <a:rPr lang="en-US" dirty="0"/>
              <a:t>Acceptance refers to the fact that users typically sign off on the system and “accept” it once they are satisfied with it. </a:t>
            </a:r>
          </a:p>
          <a:p>
            <a:r>
              <a:rPr lang="en-US" dirty="0"/>
              <a:t>The purpose of acceptance testing is for users to determine whether the system meets their requirements. </a:t>
            </a:r>
          </a:p>
          <a:p>
            <a:r>
              <a:rPr lang="en-US" dirty="0"/>
              <a:t>The acceptance testing will include</a:t>
            </a:r>
          </a:p>
          <a:p>
            <a:pPr lvl="1"/>
            <a:r>
              <a:rPr lang="en-US" dirty="0"/>
              <a:t>alpha testing</a:t>
            </a:r>
          </a:p>
          <a:p>
            <a:pPr lvl="1"/>
            <a:r>
              <a:rPr lang="en-US" dirty="0"/>
              <a:t>beta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A2711-E520-C577-FDA8-00D83E6B9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59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1C14B-0B95-AC5A-D006-97C158DC6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721475"/>
          </a:xfrm>
        </p:spPr>
        <p:txBody>
          <a:bodyPr>
            <a:normAutofit fontScale="77500" lnSpcReduction="20000"/>
          </a:bodyPr>
          <a:lstStyle/>
          <a:p>
            <a:pPr marL="571500" indent="-571500">
              <a:buAutoNum type="romanLcPeriod"/>
            </a:pPr>
            <a:r>
              <a:rPr lang="en-US" b="1" dirty="0"/>
              <a:t>Alpha testing</a:t>
            </a:r>
          </a:p>
          <a:p>
            <a:r>
              <a:rPr lang="en-US" dirty="0"/>
              <a:t>also called mock client testing, where simulated but typical data are used for system testing; </a:t>
            </a:r>
          </a:p>
          <a:p>
            <a:r>
              <a:rPr lang="en-US" dirty="0"/>
              <a:t>the entire system is implemented in a test environment to discover whether the system is overtly destructive to itself or to the rest of the environment. </a:t>
            </a:r>
          </a:p>
          <a:p>
            <a:r>
              <a:rPr lang="en-US" dirty="0"/>
              <a:t> types :</a:t>
            </a:r>
          </a:p>
          <a:p>
            <a:pPr marL="514350" indent="-514350">
              <a:buAutoNum type="alphaLcPeriod"/>
            </a:pPr>
            <a:r>
              <a:rPr lang="en-US" b="1" dirty="0"/>
              <a:t>Recovery Testing</a:t>
            </a:r>
          </a:p>
          <a:p>
            <a:r>
              <a:rPr lang="en-US" dirty="0"/>
              <a:t>It forces the </a:t>
            </a:r>
            <a:r>
              <a:rPr lang="en-US" b="1" dirty="0"/>
              <a:t>software</a:t>
            </a:r>
            <a:r>
              <a:rPr lang="en-US" dirty="0"/>
              <a:t> to </a:t>
            </a:r>
            <a:r>
              <a:rPr lang="en-US" b="1" dirty="0"/>
              <a:t>fail</a:t>
            </a:r>
            <a:r>
              <a:rPr lang="en-US" dirty="0"/>
              <a:t> in order to verify that recovery is properly performed.</a:t>
            </a:r>
          </a:p>
          <a:p>
            <a:pPr marL="0" indent="0">
              <a:buNone/>
            </a:pPr>
            <a:r>
              <a:rPr lang="en-US" b="1" dirty="0"/>
              <a:t>b. Security Testing </a:t>
            </a:r>
          </a:p>
          <a:p>
            <a:r>
              <a:rPr lang="en-US" dirty="0"/>
              <a:t>It verifies that protection mechanisms built into the system will protect it from improper penetration. </a:t>
            </a:r>
          </a:p>
          <a:p>
            <a:pPr marL="0" indent="0">
              <a:buNone/>
            </a:pPr>
            <a:r>
              <a:rPr lang="en-US" b="1" dirty="0"/>
              <a:t>c. Stress Testing</a:t>
            </a:r>
          </a:p>
          <a:p>
            <a:r>
              <a:rPr lang="en-US" dirty="0"/>
              <a:t>It tries to break the system </a:t>
            </a:r>
          </a:p>
          <a:p>
            <a:r>
              <a:rPr lang="en-US" dirty="0"/>
              <a:t>(e.g., what happens when a record is written to the database with incomplete information or what happens under extreme online transaction </a:t>
            </a:r>
            <a:r>
              <a:rPr lang="en-US" b="1" dirty="0"/>
              <a:t>loads</a:t>
            </a:r>
            <a:r>
              <a:rPr lang="en-US" dirty="0"/>
              <a:t> or with a large number of </a:t>
            </a:r>
            <a:r>
              <a:rPr lang="en-US" dirty="0" err="1"/>
              <a:t>cocurrent</a:t>
            </a:r>
            <a:r>
              <a:rPr lang="en-US" dirty="0"/>
              <a:t> users).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624CD-7259-54CE-3CEC-C52F1B62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60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5A10D-41A7-FAAB-9AE2-8758C0DF9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609"/>
            <a:ext cx="10515600" cy="556586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d. Performance Testing </a:t>
            </a:r>
          </a:p>
          <a:p>
            <a:r>
              <a:rPr lang="en-US" dirty="0"/>
              <a:t>It determines how the system performs on the range of possible environments in which it may be used </a:t>
            </a:r>
          </a:p>
          <a:p>
            <a:r>
              <a:rPr lang="en-US" dirty="0"/>
              <a:t>(e.g., different hardware configurations, networks, operating systems); often the goal is to have the system perform with similar </a:t>
            </a:r>
            <a:r>
              <a:rPr lang="en-US" b="1" dirty="0"/>
              <a:t>response time </a:t>
            </a:r>
            <a:r>
              <a:rPr lang="en-US" dirty="0"/>
              <a:t>and other performance measures in each environment</a:t>
            </a:r>
          </a:p>
          <a:p>
            <a:pPr marL="0" indent="0">
              <a:buNone/>
            </a:pPr>
            <a:r>
              <a:rPr lang="en-US" b="1" dirty="0"/>
              <a:t>ii. Beta testing</a:t>
            </a:r>
          </a:p>
          <a:p>
            <a:r>
              <a:rPr lang="en-US" dirty="0"/>
              <a:t>in which live data are used in the </a:t>
            </a:r>
            <a:r>
              <a:rPr lang="en-US" b="1" dirty="0"/>
              <a:t>users’ real working environment.</a:t>
            </a:r>
          </a:p>
          <a:p>
            <a:r>
              <a:rPr lang="en-US" dirty="0"/>
              <a:t>Determine whether software, documentation,  technical support and training activities work as intended.</a:t>
            </a:r>
          </a:p>
          <a:p>
            <a:r>
              <a:rPr lang="en-US" dirty="0"/>
              <a:t>Can be viewed as a rehearsal of the installation phase</a:t>
            </a:r>
          </a:p>
          <a:p>
            <a:r>
              <a:rPr lang="en-US" dirty="0"/>
              <a:t>system audit conducted by the organization’s internal auditors or by members of the quality assurance group.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843AF-230C-A5F3-204B-87DD0A7A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63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Implementation and Maintenance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5312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 parts:</a:t>
            </a:r>
          </a:p>
          <a:p>
            <a:r>
              <a:rPr lang="en-US" dirty="0"/>
              <a:t>System Implementation</a:t>
            </a:r>
          </a:p>
          <a:p>
            <a:r>
              <a:rPr lang="en-US" dirty="0"/>
              <a:t>System Maintenance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86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5A10D-41A7-FAAB-9AE2-8758C0DF9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609"/>
            <a:ext cx="10515600" cy="5565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8. Stub testing</a:t>
            </a:r>
          </a:p>
          <a:p>
            <a:r>
              <a:rPr lang="en-US" dirty="0"/>
              <a:t>A stub acts as a small piece of code that replaces another component during testing</a:t>
            </a:r>
          </a:p>
          <a:p>
            <a:r>
              <a:rPr lang="en-US" dirty="0" err="1"/>
              <a:t>Eg</a:t>
            </a:r>
            <a:r>
              <a:rPr lang="en-US" dirty="0"/>
              <a:t>, even if another component are not functional yet, you can still execute tests using stubs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843AF-230C-A5F3-204B-87DD0A7A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52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AA93C-5B69-4BC4-A045-30C08747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 testing vs beta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1C05C-3242-4AFD-A63E-8D822DB152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Alpha 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86B24-46B7-4AFA-BF72-34860982AF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Performed by </a:t>
            </a:r>
            <a:r>
              <a:rPr lang="en-US" sz="2200" b="1" dirty="0"/>
              <a:t>developers</a:t>
            </a:r>
          </a:p>
          <a:p>
            <a:r>
              <a:rPr lang="en-US" sz="2200" dirty="0"/>
              <a:t>It is conducted for </a:t>
            </a:r>
            <a:r>
              <a:rPr lang="en-US" sz="2200" b="1" dirty="0"/>
              <a:t>software application</a:t>
            </a:r>
          </a:p>
          <a:p>
            <a:r>
              <a:rPr lang="en-US" sz="2200" dirty="0"/>
              <a:t>Performed in </a:t>
            </a:r>
            <a:r>
              <a:rPr lang="en-US" sz="2200" b="1" dirty="0"/>
              <a:t>virtual</a:t>
            </a:r>
            <a:r>
              <a:rPr lang="en-US" sz="2200" dirty="0"/>
              <a:t> </a:t>
            </a:r>
            <a:r>
              <a:rPr lang="en-US" sz="2200" b="1" dirty="0"/>
              <a:t>environment</a:t>
            </a:r>
          </a:p>
          <a:p>
            <a:r>
              <a:rPr lang="en-US" sz="2200" dirty="0"/>
              <a:t>Involve both </a:t>
            </a:r>
            <a:r>
              <a:rPr lang="en-US" sz="2200" b="1" dirty="0"/>
              <a:t>black</a:t>
            </a:r>
            <a:r>
              <a:rPr lang="en-US" sz="2200" dirty="0"/>
              <a:t> and </a:t>
            </a:r>
            <a:r>
              <a:rPr lang="en-US" sz="2200" b="1" dirty="0"/>
              <a:t>white</a:t>
            </a:r>
            <a:r>
              <a:rPr lang="en-US" sz="2200" dirty="0"/>
              <a:t> box testing</a:t>
            </a:r>
          </a:p>
          <a:p>
            <a:r>
              <a:rPr lang="en-US" sz="2200" dirty="0"/>
              <a:t>Performed at the time of acceptance test</a:t>
            </a:r>
          </a:p>
          <a:p>
            <a:r>
              <a:rPr lang="en-US" sz="2200" dirty="0"/>
              <a:t>Done at </a:t>
            </a:r>
            <a:r>
              <a:rPr lang="en-US" sz="2200" b="1" dirty="0"/>
              <a:t>developer area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B4217-07CD-4568-8E39-4F06FA185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Beta Testing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95F83-6BA4-43BB-8BE1-E1D46DE328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Performed by </a:t>
            </a:r>
            <a:r>
              <a:rPr lang="en-US" sz="2200" b="1" dirty="0"/>
              <a:t>Customers</a:t>
            </a:r>
          </a:p>
          <a:p>
            <a:r>
              <a:rPr lang="en-US" sz="2200" dirty="0"/>
              <a:t>It is conducted for </a:t>
            </a:r>
            <a:r>
              <a:rPr lang="en-US" sz="2200" b="1" dirty="0"/>
              <a:t>product</a:t>
            </a:r>
          </a:p>
          <a:p>
            <a:r>
              <a:rPr lang="en-US" sz="2200" dirty="0"/>
              <a:t>Performed in </a:t>
            </a:r>
            <a:r>
              <a:rPr lang="en-US" sz="2200" b="1" dirty="0"/>
              <a:t>real time</a:t>
            </a:r>
          </a:p>
          <a:p>
            <a:r>
              <a:rPr lang="en-US" sz="2200" dirty="0"/>
              <a:t>Involve  </a:t>
            </a:r>
            <a:r>
              <a:rPr lang="en-US" sz="2200" b="1" dirty="0"/>
              <a:t>black</a:t>
            </a:r>
            <a:r>
              <a:rPr lang="en-US" sz="2200" dirty="0"/>
              <a:t>  box testing only </a:t>
            </a:r>
          </a:p>
          <a:p>
            <a:r>
              <a:rPr lang="en-US" sz="2200" dirty="0"/>
              <a:t>Performed at the time of product </a:t>
            </a:r>
            <a:r>
              <a:rPr lang="en-US" sz="2200" b="1" dirty="0"/>
              <a:t>marketing</a:t>
            </a:r>
          </a:p>
          <a:p>
            <a:r>
              <a:rPr lang="en-US" sz="2200" dirty="0"/>
              <a:t>Done at </a:t>
            </a:r>
            <a:r>
              <a:rPr lang="en-US" sz="2200" b="1" dirty="0"/>
              <a:t>Customer's area</a:t>
            </a:r>
          </a:p>
        </p:txBody>
      </p:sp>
    </p:spTree>
    <p:extLst>
      <p:ext uri="{BB962C8B-B14F-4D97-AF65-F5344CB8AC3E}">
        <p14:creationId xmlns:p14="http://schemas.microsoft.com/office/powerpoint/2010/main" val="648963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21D0-CD37-3618-2DB8-F16AE1A0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EAB4A-F80E-8A39-427E-3965FCBA2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the process during which the </a:t>
            </a:r>
            <a:r>
              <a:rPr lang="en-US" b="1" dirty="0"/>
              <a:t>current</a:t>
            </a:r>
            <a:r>
              <a:rPr lang="en-US" dirty="0"/>
              <a:t> </a:t>
            </a:r>
            <a:r>
              <a:rPr lang="en-US" b="1" dirty="0"/>
              <a:t>system</a:t>
            </a:r>
            <a:r>
              <a:rPr lang="en-US" dirty="0"/>
              <a:t> is replaced by the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/>
              <a:t>system</a:t>
            </a:r>
            <a:r>
              <a:rPr lang="en-US" dirty="0"/>
              <a:t>. </a:t>
            </a:r>
          </a:p>
          <a:p>
            <a:r>
              <a:rPr lang="en-US" dirty="0"/>
              <a:t>This includes </a:t>
            </a:r>
            <a:r>
              <a:rPr lang="en-US" b="1" dirty="0"/>
              <a:t>conversion</a:t>
            </a:r>
            <a:r>
              <a:rPr lang="en-US" dirty="0"/>
              <a:t> of existing </a:t>
            </a:r>
            <a:r>
              <a:rPr lang="en-US" b="1" dirty="0"/>
              <a:t>data</a:t>
            </a:r>
            <a:r>
              <a:rPr lang="en-US" dirty="0"/>
              <a:t>, </a:t>
            </a:r>
            <a:r>
              <a:rPr lang="en-US" b="1" dirty="0"/>
              <a:t>software</a:t>
            </a:r>
            <a:r>
              <a:rPr lang="en-US" dirty="0"/>
              <a:t>, </a:t>
            </a:r>
            <a:r>
              <a:rPr lang="en-US" b="1" dirty="0"/>
              <a:t>documentation</a:t>
            </a:r>
            <a:r>
              <a:rPr lang="en-US" dirty="0"/>
              <a:t>, and work procedures to those consistent with the new system. </a:t>
            </a:r>
          </a:p>
          <a:p>
            <a:r>
              <a:rPr lang="en-US" b="1" dirty="0"/>
              <a:t>Users</a:t>
            </a:r>
            <a:r>
              <a:rPr lang="en-US" dirty="0"/>
              <a:t> must </a:t>
            </a:r>
            <a:r>
              <a:rPr lang="en-US" b="1" dirty="0"/>
              <a:t>give up </a:t>
            </a:r>
            <a:r>
              <a:rPr lang="en-US" dirty="0"/>
              <a:t>the </a:t>
            </a:r>
            <a:r>
              <a:rPr lang="en-US" b="1" dirty="0"/>
              <a:t>old way </a:t>
            </a:r>
            <a:r>
              <a:rPr lang="en-US" dirty="0"/>
              <a:t>of doing their jobs, whether manual or automated, and adjusted to accomplishing the same task with the new system.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9B1F1-0F44-54DD-9282-9AAD4946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536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116CCB4-421D-89AA-5B89-7ED9CE002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583"/>
            <a:ext cx="10515600" cy="56227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Types:</a:t>
            </a:r>
          </a:p>
          <a:p>
            <a:r>
              <a:rPr lang="en-US" dirty="0"/>
              <a:t>Direct Installation</a:t>
            </a:r>
          </a:p>
          <a:p>
            <a:r>
              <a:rPr lang="en-US" dirty="0"/>
              <a:t>Parallel installation</a:t>
            </a:r>
          </a:p>
          <a:p>
            <a:r>
              <a:rPr lang="en-US" dirty="0"/>
              <a:t>Single-location installation/ pilot installation</a:t>
            </a:r>
          </a:p>
          <a:p>
            <a:r>
              <a:rPr lang="en-US" dirty="0"/>
              <a:t>Phased installation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0998F-5590-67E5-0218-8452D506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59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116CCB4-421D-89AA-5B89-7ED9CE002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583"/>
            <a:ext cx="10515600" cy="56227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Direct Installation</a:t>
            </a:r>
          </a:p>
          <a:p>
            <a:r>
              <a:rPr lang="en-US" dirty="0"/>
              <a:t>Changing over from the </a:t>
            </a:r>
            <a:r>
              <a:rPr lang="en-US" b="1" dirty="0"/>
              <a:t>old</a:t>
            </a:r>
            <a:r>
              <a:rPr lang="en-US" dirty="0"/>
              <a:t> </a:t>
            </a:r>
            <a:r>
              <a:rPr lang="en-US" b="1" dirty="0"/>
              <a:t>system</a:t>
            </a:r>
            <a:r>
              <a:rPr lang="en-US" dirty="0"/>
              <a:t> to a </a:t>
            </a:r>
            <a:r>
              <a:rPr lang="en-US" b="1" dirty="0"/>
              <a:t>new</a:t>
            </a:r>
            <a:r>
              <a:rPr lang="en-US" dirty="0"/>
              <a:t> one by </a:t>
            </a:r>
            <a:r>
              <a:rPr lang="en-US" b="1" dirty="0"/>
              <a:t>turning off </a:t>
            </a:r>
            <a:r>
              <a:rPr lang="en-US" dirty="0"/>
              <a:t>the </a:t>
            </a:r>
            <a:r>
              <a:rPr lang="en-US" b="1" dirty="0"/>
              <a:t>old system </a:t>
            </a:r>
            <a:r>
              <a:rPr lang="en-US" dirty="0"/>
              <a:t>when the </a:t>
            </a:r>
            <a:r>
              <a:rPr lang="en-US" b="1" dirty="0"/>
              <a:t>new one </a:t>
            </a:r>
            <a:r>
              <a:rPr lang="en-US" dirty="0"/>
              <a:t>is </a:t>
            </a:r>
            <a:r>
              <a:rPr lang="en-US" b="1" dirty="0"/>
              <a:t>turned</a:t>
            </a:r>
            <a:r>
              <a:rPr lang="en-US" dirty="0"/>
              <a:t> on. </a:t>
            </a:r>
          </a:p>
          <a:p>
            <a:r>
              <a:rPr lang="en-US" dirty="0"/>
              <a:t>Can be risky as what if the new system fails, delay may occur until the old system can again be made operational again</a:t>
            </a:r>
          </a:p>
          <a:p>
            <a:r>
              <a:rPr lang="en-US" dirty="0"/>
              <a:t>requires a complete installation of the whole system.</a:t>
            </a:r>
          </a:p>
          <a:p>
            <a:r>
              <a:rPr lang="en-US" dirty="0" err="1"/>
              <a:t>Eg</a:t>
            </a:r>
            <a:r>
              <a:rPr lang="en-US" dirty="0"/>
              <a:t>, banking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0998F-5590-67E5-0218-8452D506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69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116CCB4-421D-89AA-5B89-7ED9CE002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583"/>
            <a:ext cx="10515600" cy="635441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Parallel installation</a:t>
            </a:r>
          </a:p>
          <a:p>
            <a:r>
              <a:rPr lang="en-US" dirty="0"/>
              <a:t>Running the </a:t>
            </a:r>
            <a:r>
              <a:rPr lang="en-US" b="1" dirty="0"/>
              <a:t>old</a:t>
            </a:r>
            <a:r>
              <a:rPr lang="en-US" dirty="0"/>
              <a:t> system and </a:t>
            </a:r>
            <a:r>
              <a:rPr lang="en-US" b="1" dirty="0"/>
              <a:t>new</a:t>
            </a:r>
            <a:r>
              <a:rPr lang="en-US" dirty="0"/>
              <a:t> one at the same time until </a:t>
            </a:r>
            <a:r>
              <a:rPr lang="en-US" b="1" dirty="0"/>
              <a:t>management</a:t>
            </a:r>
            <a:r>
              <a:rPr lang="en-US" dirty="0"/>
              <a:t> decides the </a:t>
            </a:r>
            <a:r>
              <a:rPr lang="en-US" b="1" dirty="0"/>
              <a:t>old</a:t>
            </a:r>
            <a:r>
              <a:rPr lang="en-US" dirty="0"/>
              <a:t> system can be </a:t>
            </a:r>
            <a:r>
              <a:rPr lang="en-US" b="1" dirty="0"/>
              <a:t>turned</a:t>
            </a:r>
            <a:r>
              <a:rPr lang="en-US" dirty="0"/>
              <a:t> off. </a:t>
            </a:r>
          </a:p>
          <a:p>
            <a:r>
              <a:rPr lang="en-US" dirty="0"/>
              <a:t>All of the work done by the old system is </a:t>
            </a:r>
            <a:r>
              <a:rPr lang="en-US" b="1" dirty="0"/>
              <a:t>concurrently</a:t>
            </a:r>
            <a:r>
              <a:rPr lang="en-US" dirty="0"/>
              <a:t> </a:t>
            </a:r>
            <a:r>
              <a:rPr lang="en-US" b="1" dirty="0"/>
              <a:t>performed</a:t>
            </a:r>
            <a:r>
              <a:rPr lang="en-US" dirty="0"/>
              <a:t> by the new system. </a:t>
            </a:r>
          </a:p>
          <a:p>
            <a:r>
              <a:rPr lang="en-US" b="1" dirty="0"/>
              <a:t>Outputs</a:t>
            </a:r>
            <a:r>
              <a:rPr lang="en-US" dirty="0"/>
              <a:t> are </a:t>
            </a:r>
            <a:r>
              <a:rPr lang="en-US" b="1" dirty="0"/>
              <a:t>compared</a:t>
            </a:r>
            <a:r>
              <a:rPr lang="en-US" dirty="0"/>
              <a:t> to help determine whether the new system is performing as well as the old. </a:t>
            </a:r>
          </a:p>
          <a:p>
            <a:r>
              <a:rPr lang="en-US" dirty="0"/>
              <a:t>can be very </a:t>
            </a:r>
            <a:r>
              <a:rPr lang="en-US" b="1" dirty="0"/>
              <a:t>expensive</a:t>
            </a:r>
            <a:r>
              <a:rPr lang="en-US" dirty="0"/>
              <a:t>, running two systems implies employing two staffs to operate and maintain. </a:t>
            </a:r>
          </a:p>
          <a:p>
            <a:r>
              <a:rPr lang="en-US" dirty="0"/>
              <a:t>can also be </a:t>
            </a:r>
            <a:r>
              <a:rPr lang="en-US" b="1" dirty="0"/>
              <a:t>confusing</a:t>
            </a:r>
            <a:r>
              <a:rPr lang="en-US" dirty="0"/>
              <a:t> to users because they must deal with </a:t>
            </a:r>
            <a:r>
              <a:rPr lang="en-US" b="1" dirty="0"/>
              <a:t>both systems</a:t>
            </a:r>
            <a:r>
              <a:rPr lang="en-US" dirty="0"/>
              <a:t>. </a:t>
            </a:r>
          </a:p>
          <a:p>
            <a:r>
              <a:rPr lang="en-US" dirty="0"/>
              <a:t>may not be </a:t>
            </a:r>
            <a:r>
              <a:rPr lang="en-US" b="1" dirty="0"/>
              <a:t>feasible</a:t>
            </a:r>
            <a:r>
              <a:rPr lang="en-US" dirty="0"/>
              <a:t>, especially if the users of the system cannot </a:t>
            </a:r>
            <a:r>
              <a:rPr lang="en-US" b="1" dirty="0"/>
              <a:t>tolerate</a:t>
            </a:r>
            <a:r>
              <a:rPr lang="en-US" dirty="0"/>
              <a:t> redundant effort or if the size of the system is large.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0998F-5590-67E5-0218-8452D506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58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116CCB4-421D-89AA-5B89-7ED9CE002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043"/>
            <a:ext cx="10515600" cy="645643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Pilot installation </a:t>
            </a:r>
          </a:p>
          <a:p>
            <a:r>
              <a:rPr lang="en-US" dirty="0"/>
              <a:t>It is also known as </a:t>
            </a:r>
            <a:r>
              <a:rPr lang="en-US" b="1" dirty="0"/>
              <a:t>single-location installation</a:t>
            </a:r>
            <a:r>
              <a:rPr lang="en-US" dirty="0"/>
              <a:t>. </a:t>
            </a:r>
          </a:p>
          <a:p>
            <a:r>
              <a:rPr lang="en-US" dirty="0"/>
              <a:t>Rather than converting all of the organization at once, </a:t>
            </a:r>
            <a:r>
              <a:rPr lang="en-US" b="1" dirty="0"/>
              <a:t>Trying</a:t>
            </a:r>
            <a:r>
              <a:rPr lang="en-US" dirty="0"/>
              <a:t> out system at </a:t>
            </a:r>
            <a:r>
              <a:rPr lang="en-US" b="1" dirty="0"/>
              <a:t>one site </a:t>
            </a:r>
            <a:r>
              <a:rPr lang="en-US" dirty="0"/>
              <a:t>and using the </a:t>
            </a:r>
            <a:r>
              <a:rPr lang="en-US" b="1" dirty="0"/>
              <a:t>experience</a:t>
            </a:r>
            <a:r>
              <a:rPr lang="en-US" dirty="0"/>
              <a:t> to decide if and how the new system should be deployed in series of different </a:t>
            </a:r>
            <a:r>
              <a:rPr lang="en-US" b="1" dirty="0"/>
              <a:t>sites</a:t>
            </a:r>
          </a:p>
          <a:p>
            <a:pPr marL="0" indent="0">
              <a:buNone/>
            </a:pPr>
            <a:r>
              <a:rPr lang="en-US" b="1" dirty="0"/>
              <a:t>Phased installation</a:t>
            </a:r>
          </a:p>
          <a:p>
            <a:r>
              <a:rPr lang="en-US" dirty="0"/>
              <a:t>also called staged installation. </a:t>
            </a:r>
          </a:p>
          <a:p>
            <a:r>
              <a:rPr lang="en-US" dirty="0"/>
              <a:t>Changing from old system into new one </a:t>
            </a:r>
            <a:r>
              <a:rPr lang="en-US" b="1" dirty="0"/>
              <a:t>incrementally</a:t>
            </a:r>
            <a:r>
              <a:rPr lang="en-US" dirty="0"/>
              <a:t> </a:t>
            </a:r>
          </a:p>
          <a:p>
            <a:r>
              <a:rPr lang="en-US" dirty="0"/>
              <a:t>Starting with one or </a:t>
            </a:r>
            <a:r>
              <a:rPr lang="en-US" b="1" dirty="0"/>
              <a:t>few</a:t>
            </a:r>
            <a:r>
              <a:rPr lang="en-US" dirty="0"/>
              <a:t> functional </a:t>
            </a:r>
            <a:r>
              <a:rPr lang="en-US" b="1" dirty="0"/>
              <a:t>components</a:t>
            </a:r>
            <a:r>
              <a:rPr lang="en-US" dirty="0"/>
              <a:t> and gradually extending to cover </a:t>
            </a:r>
            <a:r>
              <a:rPr lang="en-US" b="1" dirty="0"/>
              <a:t>whole new system</a:t>
            </a:r>
          </a:p>
          <a:p>
            <a:r>
              <a:rPr lang="en-US" dirty="0"/>
              <a:t>requires careful </a:t>
            </a:r>
            <a:r>
              <a:rPr lang="en-US" b="1" dirty="0"/>
              <a:t>version control</a:t>
            </a:r>
            <a:r>
              <a:rPr lang="en-US" dirty="0"/>
              <a:t>, repeated conversions at each phase, and a long period of change, which may be frustrating and confusing to users.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0998F-5590-67E5-0218-8452D506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56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F3CAD-C158-85C5-BA47-29DDCC9F2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Documenting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61BB3-6214-3132-747E-C87470AEC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4921596"/>
          </a:xfrm>
        </p:spPr>
        <p:txBody>
          <a:bodyPr>
            <a:normAutofit/>
          </a:bodyPr>
          <a:lstStyle/>
          <a:p>
            <a:r>
              <a:rPr lang="en-US" dirty="0"/>
              <a:t>process of </a:t>
            </a:r>
            <a:r>
              <a:rPr lang="en-US" b="1" dirty="0"/>
              <a:t>collecting</a:t>
            </a:r>
            <a:r>
              <a:rPr lang="en-US" dirty="0"/>
              <a:t>, </a:t>
            </a:r>
            <a:r>
              <a:rPr lang="en-US" b="1" dirty="0"/>
              <a:t>organizing</a:t>
            </a:r>
            <a:r>
              <a:rPr lang="en-US" dirty="0"/>
              <a:t>, </a:t>
            </a:r>
            <a:r>
              <a:rPr lang="en-US" b="1" dirty="0"/>
              <a:t>storing</a:t>
            </a:r>
            <a:r>
              <a:rPr lang="en-US" dirty="0"/>
              <a:t> and </a:t>
            </a:r>
            <a:r>
              <a:rPr lang="en-US" b="1" dirty="0"/>
              <a:t>maintaining</a:t>
            </a:r>
            <a:r>
              <a:rPr lang="en-US" dirty="0"/>
              <a:t> a complete record of system and other documents used or prepared during the different phases of the life cycle of system. </a:t>
            </a:r>
          </a:p>
          <a:p>
            <a:r>
              <a:rPr lang="en-US" dirty="0"/>
              <a:t>System </a:t>
            </a:r>
            <a:r>
              <a:rPr lang="en-US" b="1" dirty="0"/>
              <a:t>cannot</a:t>
            </a:r>
            <a:r>
              <a:rPr lang="en-US" dirty="0"/>
              <a:t> be considered to be </a:t>
            </a:r>
            <a:r>
              <a:rPr lang="en-US" b="1" dirty="0"/>
              <a:t>complete</a:t>
            </a:r>
            <a:r>
              <a:rPr lang="en-US" dirty="0"/>
              <a:t>, until it is properly documented. </a:t>
            </a:r>
          </a:p>
          <a:p>
            <a:r>
              <a:rPr lang="en-US" dirty="0"/>
              <a:t>2 audience:</a:t>
            </a:r>
          </a:p>
          <a:p>
            <a:r>
              <a:rPr lang="en-US" dirty="0"/>
              <a:t>Information system personnel (programmer, internal users, </a:t>
            </a:r>
            <a:r>
              <a:rPr lang="en-US" dirty="0" err="1"/>
              <a:t>etc</a:t>
            </a:r>
            <a:r>
              <a:rPr lang="en-US" dirty="0"/>
              <a:t> who will maintain the system)</a:t>
            </a:r>
          </a:p>
          <a:p>
            <a:r>
              <a:rPr lang="en-US" dirty="0"/>
              <a:t>People who will use the system in real life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180C8-00DF-085D-5AB7-BD0C3E74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561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116CCB4-421D-89AA-5B89-7ED9CE002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583"/>
            <a:ext cx="10515600" cy="5622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Types of Documentation</a:t>
            </a:r>
          </a:p>
          <a:p>
            <a:r>
              <a:rPr lang="en-US" dirty="0"/>
              <a:t>System Documentation</a:t>
            </a:r>
          </a:p>
          <a:p>
            <a:r>
              <a:rPr lang="en-US" dirty="0"/>
              <a:t>User documentation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0998F-5590-67E5-0218-8452D506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0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25F0D-013C-B373-2CCB-136988A20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078"/>
            <a:ext cx="10515600" cy="57514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System Documentation</a:t>
            </a:r>
          </a:p>
          <a:p>
            <a:r>
              <a:rPr lang="en-US" dirty="0"/>
              <a:t>records detailed information about a system’s design specification, its internal workings and its functionality. </a:t>
            </a:r>
          </a:p>
          <a:p>
            <a:r>
              <a:rPr lang="en-US" dirty="0"/>
              <a:t>is intended primarily for </a:t>
            </a:r>
            <a:r>
              <a:rPr lang="en-US" b="1" dirty="0"/>
              <a:t>maintenance</a:t>
            </a:r>
            <a:r>
              <a:rPr lang="en-US" dirty="0"/>
              <a:t> </a:t>
            </a:r>
            <a:r>
              <a:rPr lang="en-US" b="1" dirty="0"/>
              <a:t>programmers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2 types:</a:t>
            </a:r>
          </a:p>
          <a:p>
            <a:r>
              <a:rPr lang="en-US" b="1" dirty="0"/>
              <a:t>Internal documentation</a:t>
            </a:r>
            <a:r>
              <a:rPr lang="en-US" dirty="0"/>
              <a:t>: includes program </a:t>
            </a:r>
            <a:r>
              <a:rPr lang="en-US" b="1" dirty="0"/>
              <a:t>source code </a:t>
            </a:r>
            <a:r>
              <a:rPr lang="en-US" dirty="0"/>
              <a:t>or is generated at compile time. </a:t>
            </a:r>
          </a:p>
          <a:p>
            <a:r>
              <a:rPr lang="en-US" b="1" dirty="0"/>
              <a:t>External documentation</a:t>
            </a:r>
            <a:r>
              <a:rPr lang="en-US" dirty="0"/>
              <a:t>: includes the </a:t>
            </a:r>
            <a:r>
              <a:rPr lang="en-US" b="1" dirty="0"/>
              <a:t>outcome</a:t>
            </a:r>
            <a:r>
              <a:rPr lang="en-US" dirty="0"/>
              <a:t> of structured diagramming technique such as </a:t>
            </a:r>
            <a:r>
              <a:rPr lang="en-US" b="1" dirty="0"/>
              <a:t>dataflow</a:t>
            </a:r>
            <a:r>
              <a:rPr lang="en-US" dirty="0"/>
              <a:t> an </a:t>
            </a:r>
            <a:r>
              <a:rPr lang="en-US" b="1" dirty="0"/>
              <a:t>entity-relationship</a:t>
            </a:r>
            <a:r>
              <a:rPr lang="en-US" dirty="0"/>
              <a:t> diagrams.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D3EC0-D2DB-D3F6-78FC-BD76858E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97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5312535"/>
          </a:xfrm>
        </p:spPr>
        <p:txBody>
          <a:bodyPr>
            <a:normAutofit/>
          </a:bodyPr>
          <a:lstStyle/>
          <a:p>
            <a:r>
              <a:rPr lang="en-US" dirty="0"/>
              <a:t>is the process of converting the </a:t>
            </a:r>
            <a:r>
              <a:rPr lang="en-US" b="1" dirty="0"/>
              <a:t>physical</a:t>
            </a:r>
            <a:r>
              <a:rPr lang="en-US" dirty="0"/>
              <a:t> system specification into working and reliable </a:t>
            </a:r>
            <a:r>
              <a:rPr lang="en-US" b="1" dirty="0"/>
              <a:t>software/</a:t>
            </a:r>
            <a:r>
              <a:rPr lang="en-US" dirty="0"/>
              <a:t> computer </a:t>
            </a:r>
            <a:r>
              <a:rPr lang="en-US" b="1" dirty="0"/>
              <a:t>code</a:t>
            </a:r>
            <a:r>
              <a:rPr lang="en-US" dirty="0"/>
              <a:t> and hardware document.</a:t>
            </a:r>
          </a:p>
          <a:p>
            <a:r>
              <a:rPr lang="en-US" dirty="0"/>
              <a:t>Done by the programming team. </a:t>
            </a:r>
          </a:p>
          <a:p>
            <a:r>
              <a:rPr lang="en-US" dirty="0"/>
              <a:t>Once </a:t>
            </a:r>
            <a:r>
              <a:rPr lang="en-US" b="1" dirty="0"/>
              <a:t>coding</a:t>
            </a:r>
            <a:r>
              <a:rPr lang="en-US" dirty="0"/>
              <a:t> has begun, the </a:t>
            </a:r>
            <a:r>
              <a:rPr lang="en-US" b="1" dirty="0"/>
              <a:t>testing</a:t>
            </a:r>
            <a:r>
              <a:rPr lang="en-US" dirty="0"/>
              <a:t> process can begin and proceed in parallel. </a:t>
            </a:r>
          </a:p>
          <a:p>
            <a:r>
              <a:rPr lang="en-US" dirty="0"/>
              <a:t>As each program </a:t>
            </a:r>
            <a:r>
              <a:rPr lang="en-US" b="1" dirty="0"/>
              <a:t>module</a:t>
            </a:r>
            <a:r>
              <a:rPr lang="en-US" dirty="0"/>
              <a:t> is </a:t>
            </a:r>
            <a:r>
              <a:rPr lang="en-US" b="1" dirty="0"/>
              <a:t>produced</a:t>
            </a:r>
            <a:r>
              <a:rPr lang="en-US" dirty="0"/>
              <a:t>, it can be </a:t>
            </a:r>
            <a:r>
              <a:rPr lang="en-US" b="1" dirty="0"/>
              <a:t>tested</a:t>
            </a:r>
            <a:r>
              <a:rPr lang="en-US" dirty="0"/>
              <a:t> individually, then as part of a larger program, and then as part of a larger system.</a:t>
            </a:r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35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116CCB4-421D-89AA-5B89-7ED9CE002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583"/>
            <a:ext cx="10515600" cy="5622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User documentation</a:t>
            </a:r>
          </a:p>
          <a:p>
            <a:r>
              <a:rPr lang="en-US" dirty="0"/>
              <a:t>User documentation consists of </a:t>
            </a:r>
            <a:r>
              <a:rPr lang="en-US" b="1" dirty="0"/>
              <a:t>written</a:t>
            </a:r>
            <a:r>
              <a:rPr lang="en-US" dirty="0"/>
              <a:t> or other </a:t>
            </a:r>
            <a:r>
              <a:rPr lang="en-US" b="1" dirty="0"/>
              <a:t>visual information </a:t>
            </a:r>
            <a:r>
              <a:rPr lang="en-US" dirty="0"/>
              <a:t>about an application system, </a:t>
            </a:r>
            <a:r>
              <a:rPr lang="en-US" b="1" dirty="0"/>
              <a:t>how it works </a:t>
            </a:r>
            <a:r>
              <a:rPr lang="en-US" dirty="0"/>
              <a:t>and </a:t>
            </a:r>
            <a:r>
              <a:rPr lang="en-US" b="1" dirty="0"/>
              <a:t>how to use it</a:t>
            </a:r>
            <a:r>
              <a:rPr lang="en-US" dirty="0"/>
              <a:t>. </a:t>
            </a:r>
          </a:p>
          <a:p>
            <a:r>
              <a:rPr lang="en-US" dirty="0"/>
              <a:t>is intended primarily for </a:t>
            </a:r>
            <a:r>
              <a:rPr lang="en-US" b="1" dirty="0"/>
              <a:t>users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0998F-5590-67E5-0218-8452D506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63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DDEBD-E6D3-4644-6C0B-F45CAB52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Supporting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CD26B-5645-81FC-3341-F0C5822DF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Training</a:t>
            </a:r>
          </a:p>
          <a:p>
            <a:pPr marL="0" indent="0">
              <a:buNone/>
            </a:pPr>
            <a:r>
              <a:rPr lang="en-US" dirty="0"/>
              <a:t>Provide skills to users via</a:t>
            </a:r>
          </a:p>
          <a:p>
            <a:r>
              <a:rPr lang="en-US" dirty="0"/>
              <a:t>classroom training</a:t>
            </a:r>
          </a:p>
          <a:p>
            <a:r>
              <a:rPr lang="en-US" dirty="0"/>
              <a:t>E-learning/ distance learning</a:t>
            </a:r>
          </a:p>
          <a:p>
            <a:r>
              <a:rPr lang="en-US" dirty="0"/>
              <a:t>Tutorials</a:t>
            </a:r>
          </a:p>
          <a:p>
            <a:r>
              <a:rPr lang="en-US" dirty="0"/>
              <a:t>Training materials</a:t>
            </a:r>
          </a:p>
          <a:p>
            <a:r>
              <a:rPr lang="en-US" dirty="0"/>
              <a:t>Computer based training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64090-65D4-F7F6-3457-61E4DAD4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196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116CCB4-421D-89AA-5B89-7ED9CE002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583"/>
            <a:ext cx="10515600" cy="5622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User Support</a:t>
            </a:r>
          </a:p>
          <a:p>
            <a:pPr marL="0" indent="0">
              <a:buNone/>
            </a:pPr>
            <a:r>
              <a:rPr lang="en-US" dirty="0"/>
              <a:t>Guidelines for users in case of problems arise</a:t>
            </a:r>
          </a:p>
          <a:p>
            <a:r>
              <a:rPr lang="en-US" dirty="0"/>
              <a:t>Help desk</a:t>
            </a:r>
          </a:p>
          <a:p>
            <a:r>
              <a:rPr lang="en-US" dirty="0"/>
              <a:t>Online help</a:t>
            </a:r>
          </a:p>
          <a:p>
            <a:r>
              <a:rPr lang="en-US" dirty="0"/>
              <a:t>Bulletin board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0998F-5590-67E5-0218-8452D506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9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9DC20-1E31-D294-65BA-4A8233E86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2123"/>
            <a:ext cx="10515600" cy="5486356"/>
          </a:xfrm>
        </p:spPr>
        <p:txBody>
          <a:bodyPr>
            <a:normAutofit/>
          </a:bodyPr>
          <a:lstStyle/>
          <a:p>
            <a:r>
              <a:rPr lang="en-US" dirty="0"/>
              <a:t>Although </a:t>
            </a:r>
            <a:r>
              <a:rPr lang="en-US" b="1" dirty="0"/>
              <a:t>testing</a:t>
            </a:r>
            <a:r>
              <a:rPr lang="en-US" dirty="0"/>
              <a:t> is done during </a:t>
            </a:r>
            <a:r>
              <a:rPr lang="en-US" b="1" dirty="0"/>
              <a:t>implementation</a:t>
            </a:r>
            <a:r>
              <a:rPr lang="en-US" dirty="0"/>
              <a:t>, we must begin </a:t>
            </a:r>
            <a:r>
              <a:rPr lang="en-US" b="1" dirty="0"/>
              <a:t>planning</a:t>
            </a:r>
            <a:r>
              <a:rPr lang="en-US" dirty="0"/>
              <a:t> for </a:t>
            </a:r>
            <a:r>
              <a:rPr lang="en-US" b="1" dirty="0"/>
              <a:t>testing</a:t>
            </a:r>
            <a:r>
              <a:rPr lang="en-US" dirty="0"/>
              <a:t> earlier in the project.</a:t>
            </a:r>
          </a:p>
          <a:p>
            <a:r>
              <a:rPr lang="en-US" b="1" dirty="0"/>
              <a:t>Planning</a:t>
            </a:r>
            <a:r>
              <a:rPr lang="en-US" dirty="0"/>
              <a:t> involves determining </a:t>
            </a:r>
            <a:r>
              <a:rPr lang="en-US" b="1" dirty="0"/>
              <a:t>what needs to be tested </a:t>
            </a:r>
            <a:r>
              <a:rPr lang="en-US" dirty="0"/>
              <a:t>and collecting test data. </a:t>
            </a:r>
          </a:p>
          <a:p>
            <a:r>
              <a:rPr lang="en-US" dirty="0"/>
              <a:t>This is often done during the </a:t>
            </a:r>
            <a:r>
              <a:rPr lang="en-US" b="1" dirty="0"/>
              <a:t>analysis</a:t>
            </a:r>
            <a:r>
              <a:rPr lang="en-US" dirty="0"/>
              <a:t> phase because </a:t>
            </a:r>
            <a:r>
              <a:rPr lang="en-US" b="1" dirty="0"/>
              <a:t>testing</a:t>
            </a:r>
            <a:r>
              <a:rPr lang="en-US" dirty="0"/>
              <a:t> </a:t>
            </a:r>
            <a:r>
              <a:rPr lang="en-US" b="1" dirty="0"/>
              <a:t>requirements</a:t>
            </a:r>
            <a:r>
              <a:rPr lang="en-US" dirty="0"/>
              <a:t> are related to </a:t>
            </a:r>
            <a:r>
              <a:rPr lang="en-US" b="1" dirty="0"/>
              <a:t>system requirements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D661B-78EB-6B80-17A4-02A70AA2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3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9DC20-1E31-D294-65BA-4A8233E86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2123"/>
            <a:ext cx="10515600" cy="5486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Divided into 5 parts:</a:t>
            </a:r>
          </a:p>
          <a:p>
            <a:r>
              <a:rPr lang="en-US" dirty="0"/>
              <a:t>Coding - converting the physical system specification into code</a:t>
            </a:r>
          </a:p>
          <a:p>
            <a:r>
              <a:rPr lang="en-US" dirty="0"/>
              <a:t>Testing - finding and fixing errors</a:t>
            </a:r>
          </a:p>
          <a:p>
            <a:r>
              <a:rPr lang="en-US" dirty="0"/>
              <a:t>Installation -  replace old/current system into new</a:t>
            </a:r>
          </a:p>
          <a:p>
            <a:r>
              <a:rPr lang="en-US" dirty="0"/>
              <a:t>Documentation – hard copy format for users</a:t>
            </a:r>
          </a:p>
          <a:p>
            <a:r>
              <a:rPr lang="en-US" dirty="0"/>
              <a:t>Training – provide necessary skills and knowledge for users</a:t>
            </a:r>
          </a:p>
          <a:p>
            <a:r>
              <a:rPr lang="en-US" dirty="0"/>
              <a:t>Support – help desk, online help, guidelines,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D661B-78EB-6B80-17A4-02A70AA2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8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Application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5312535"/>
          </a:xfrm>
        </p:spPr>
        <p:txBody>
          <a:bodyPr>
            <a:normAutofit/>
          </a:bodyPr>
          <a:lstStyle/>
          <a:p>
            <a:r>
              <a:rPr lang="en-US" dirty="0"/>
              <a:t>can be stated as the process of </a:t>
            </a:r>
            <a:r>
              <a:rPr lang="en-US" b="1" dirty="0"/>
              <a:t>verifying</a:t>
            </a:r>
            <a:r>
              <a:rPr lang="en-US" dirty="0"/>
              <a:t> and </a:t>
            </a:r>
            <a:r>
              <a:rPr lang="en-US" b="1" dirty="0"/>
              <a:t>validating</a:t>
            </a:r>
            <a:r>
              <a:rPr lang="en-US" dirty="0"/>
              <a:t> that a software or application is </a:t>
            </a:r>
            <a:r>
              <a:rPr lang="en-US" b="1" dirty="0"/>
              <a:t>bug free</a:t>
            </a:r>
            <a:r>
              <a:rPr lang="en-US" dirty="0"/>
              <a:t>,</a:t>
            </a:r>
          </a:p>
          <a:p>
            <a:r>
              <a:rPr lang="en-US" dirty="0"/>
              <a:t>meets the </a:t>
            </a:r>
            <a:r>
              <a:rPr lang="en-US" b="1" dirty="0"/>
              <a:t>technical</a:t>
            </a:r>
            <a:r>
              <a:rPr lang="en-US" dirty="0"/>
              <a:t> </a:t>
            </a:r>
            <a:r>
              <a:rPr lang="en-US" b="1" dirty="0"/>
              <a:t>requirements</a:t>
            </a:r>
            <a:r>
              <a:rPr lang="en-US" dirty="0"/>
              <a:t> as guided by its design and development and</a:t>
            </a:r>
          </a:p>
          <a:p>
            <a:r>
              <a:rPr lang="en-US" dirty="0"/>
              <a:t>meets the </a:t>
            </a:r>
            <a:r>
              <a:rPr lang="en-US" b="1" dirty="0"/>
              <a:t>user</a:t>
            </a:r>
            <a:r>
              <a:rPr lang="en-US" dirty="0"/>
              <a:t> </a:t>
            </a:r>
            <a:r>
              <a:rPr lang="en-US" b="1" dirty="0"/>
              <a:t>requirements</a:t>
            </a:r>
            <a:r>
              <a:rPr lang="en-US" dirty="0"/>
              <a:t> effectively and efficiently with handling all the exceptional and boundary cases.</a:t>
            </a:r>
          </a:p>
          <a:p>
            <a:endParaRPr lang="en-US" dirty="0"/>
          </a:p>
          <a:p>
            <a:r>
              <a:rPr lang="en-US" b="1" dirty="0"/>
              <a:t>Validation</a:t>
            </a:r>
            <a:r>
              <a:rPr lang="en-US" dirty="0"/>
              <a:t>: Are we building the right product?</a:t>
            </a:r>
          </a:p>
          <a:p>
            <a:r>
              <a:rPr lang="en-US" b="1" dirty="0"/>
              <a:t>Verification</a:t>
            </a:r>
            <a:r>
              <a:rPr lang="en-US" dirty="0"/>
              <a:t>: Are we building the product right?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94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9DC20-1E31-D294-65BA-4A8233E86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2123"/>
            <a:ext cx="10515600" cy="5486356"/>
          </a:xfrm>
        </p:spPr>
        <p:txBody>
          <a:bodyPr/>
          <a:lstStyle/>
          <a:p>
            <a:r>
              <a:rPr lang="en-US" dirty="0"/>
              <a:t>Testing is assessing the </a:t>
            </a:r>
            <a:r>
              <a:rPr lang="en-US" b="1" dirty="0"/>
              <a:t>functionality</a:t>
            </a:r>
            <a:r>
              <a:rPr lang="en-US" dirty="0"/>
              <a:t> of a software program.</a:t>
            </a:r>
          </a:p>
          <a:p>
            <a:r>
              <a:rPr lang="en-US" dirty="0"/>
              <a:t>aims </a:t>
            </a:r>
            <a:r>
              <a:rPr lang="en-US" b="1" dirty="0"/>
              <a:t>not</a:t>
            </a:r>
            <a:r>
              <a:rPr lang="en-US" dirty="0"/>
              <a:t> only at </a:t>
            </a:r>
            <a:r>
              <a:rPr lang="en-US" b="1" dirty="0"/>
              <a:t>finding faults </a:t>
            </a:r>
            <a:r>
              <a:rPr lang="en-US" dirty="0"/>
              <a:t>in the existing software but also at </a:t>
            </a:r>
            <a:r>
              <a:rPr lang="en-US" b="1" dirty="0"/>
              <a:t>finding</a:t>
            </a:r>
            <a:r>
              <a:rPr lang="en-US" dirty="0"/>
              <a:t> </a:t>
            </a:r>
            <a:r>
              <a:rPr lang="en-US" b="1" dirty="0"/>
              <a:t>measures</a:t>
            </a:r>
            <a:r>
              <a:rPr lang="en-US" dirty="0"/>
              <a:t> to </a:t>
            </a:r>
            <a:r>
              <a:rPr lang="en-US" b="1" dirty="0"/>
              <a:t>improve</a:t>
            </a:r>
            <a:r>
              <a:rPr lang="en-US" dirty="0"/>
              <a:t> the software in terms of </a:t>
            </a:r>
            <a:r>
              <a:rPr lang="en-US" b="1" dirty="0"/>
              <a:t>efficiency</a:t>
            </a:r>
            <a:r>
              <a:rPr lang="en-US" dirty="0"/>
              <a:t>, </a:t>
            </a:r>
            <a:r>
              <a:rPr lang="en-US" b="1" dirty="0"/>
              <a:t>accuracy</a:t>
            </a:r>
            <a:r>
              <a:rPr lang="en-US" dirty="0"/>
              <a:t> and </a:t>
            </a:r>
            <a:r>
              <a:rPr lang="en-US" b="1" dirty="0"/>
              <a:t>usability</a:t>
            </a:r>
            <a:r>
              <a:rPr lang="en-US" dirty="0"/>
              <a:t>. </a:t>
            </a:r>
          </a:p>
          <a:p>
            <a:r>
              <a:rPr lang="en-US" dirty="0"/>
              <a:t>It mainly </a:t>
            </a:r>
            <a:r>
              <a:rPr lang="en-US" b="1" dirty="0"/>
              <a:t>aims</a:t>
            </a:r>
            <a:r>
              <a:rPr lang="en-US" dirty="0"/>
              <a:t> at measuring </a:t>
            </a:r>
            <a:r>
              <a:rPr lang="en-US" b="1" dirty="0"/>
              <a:t>specification</a:t>
            </a:r>
            <a:r>
              <a:rPr lang="en-US" dirty="0"/>
              <a:t>, </a:t>
            </a:r>
            <a:r>
              <a:rPr lang="en-US" b="1" dirty="0"/>
              <a:t>functionality</a:t>
            </a:r>
            <a:r>
              <a:rPr lang="en-US" dirty="0"/>
              <a:t> and </a:t>
            </a:r>
            <a:r>
              <a:rPr lang="en-US" b="1" dirty="0"/>
              <a:t>performance</a:t>
            </a:r>
            <a:r>
              <a:rPr lang="en-US" dirty="0"/>
              <a:t> of a software program or application.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D661B-78EB-6B80-17A4-02A70AA2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81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8715-5903-30C1-D72F-8C442F445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Software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CE92-1C24-1565-C219-4FE0A241E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5312535"/>
          </a:xfrm>
        </p:spPr>
        <p:txBody>
          <a:bodyPr>
            <a:normAutofit/>
          </a:bodyPr>
          <a:lstStyle/>
          <a:p>
            <a:r>
              <a:rPr lang="en-US" b="1" dirty="0"/>
              <a:t>Cost Effective Development </a:t>
            </a:r>
            <a:r>
              <a:rPr lang="en-US" dirty="0"/>
              <a:t>- Early testing saves both time and cost in many aspects, however reducing the cost without testing may result in improper design of a software application rendering the product useless.</a:t>
            </a:r>
          </a:p>
          <a:p>
            <a:r>
              <a:rPr lang="en-US" b="1" dirty="0"/>
              <a:t>Product Improvement </a:t>
            </a:r>
            <a:r>
              <a:rPr lang="en-US" dirty="0"/>
              <a:t>- diagnosing and fixing the errors identified during proper testing is a </a:t>
            </a:r>
            <a:r>
              <a:rPr lang="en-US" b="1" dirty="0"/>
              <a:t>time-consuming</a:t>
            </a:r>
            <a:r>
              <a:rPr lang="en-US" dirty="0"/>
              <a:t> but </a:t>
            </a:r>
            <a:r>
              <a:rPr lang="en-US" b="1" dirty="0"/>
              <a:t>productive</a:t>
            </a:r>
            <a:r>
              <a:rPr lang="en-US" dirty="0"/>
              <a:t> activity.</a:t>
            </a:r>
          </a:p>
          <a:p>
            <a:r>
              <a:rPr lang="en-US" b="1" dirty="0"/>
              <a:t>Test Automation </a:t>
            </a:r>
            <a:r>
              <a:rPr lang="en-US" dirty="0"/>
              <a:t>- reduces the testing </a:t>
            </a:r>
            <a:r>
              <a:rPr lang="en-US" b="1" dirty="0"/>
              <a:t>time</a:t>
            </a:r>
            <a:r>
              <a:rPr lang="en-US" dirty="0"/>
              <a:t>, but it is not possible to start test automation at any time during software development. </a:t>
            </a:r>
          </a:p>
          <a:p>
            <a:pPr lvl="1"/>
            <a:r>
              <a:rPr lang="en-US" dirty="0"/>
              <a:t>should be started when the software has been </a:t>
            </a:r>
            <a:r>
              <a:rPr lang="en-US" b="1" dirty="0"/>
              <a:t>manually</a:t>
            </a:r>
            <a:r>
              <a:rPr lang="en-US" dirty="0"/>
              <a:t> tested and is stable to some extent. </a:t>
            </a:r>
          </a:p>
          <a:p>
            <a:pPr lvl="1"/>
            <a:r>
              <a:rPr lang="en-US" dirty="0"/>
              <a:t>Moreover, test automation can never be used if requirements keep changing.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65D45-3093-23CA-DEC3-8C220C21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92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9DC20-1E31-D294-65BA-4A8233E86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2123"/>
            <a:ext cx="10515600" cy="5486356"/>
          </a:xfrm>
        </p:spPr>
        <p:txBody>
          <a:bodyPr/>
          <a:lstStyle/>
          <a:p>
            <a:r>
              <a:rPr lang="en-US" b="1" dirty="0"/>
              <a:t>Quality Check </a:t>
            </a:r>
            <a:r>
              <a:rPr lang="en-US" dirty="0"/>
              <a:t>- Software testing helps in determining following set of properties of any software such as:</a:t>
            </a:r>
          </a:p>
          <a:p>
            <a:pPr lvl="1"/>
            <a:r>
              <a:rPr lang="en-US" sz="2800" dirty="0"/>
              <a:t>Functionality</a:t>
            </a:r>
          </a:p>
          <a:p>
            <a:pPr lvl="1"/>
            <a:r>
              <a:rPr lang="en-US" sz="2800" dirty="0"/>
              <a:t>Reliability</a:t>
            </a:r>
          </a:p>
          <a:p>
            <a:pPr lvl="1"/>
            <a:r>
              <a:rPr lang="en-US" sz="2800" dirty="0"/>
              <a:t>Usability</a:t>
            </a:r>
          </a:p>
          <a:p>
            <a:pPr lvl="1"/>
            <a:r>
              <a:rPr lang="en-US" sz="2800" dirty="0"/>
              <a:t>Efficiency </a:t>
            </a:r>
          </a:p>
          <a:p>
            <a:pPr lvl="1"/>
            <a:r>
              <a:rPr lang="en-US" sz="2800" dirty="0"/>
              <a:t>Maintainability </a:t>
            </a:r>
          </a:p>
          <a:p>
            <a:pPr lvl="1"/>
            <a:r>
              <a:rPr lang="en-US" sz="2800" dirty="0"/>
              <a:t>Portability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D661B-78EB-6B80-17A4-02A70AA2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580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4827</TotalTime>
  <Words>2290</Words>
  <Application>Microsoft Office PowerPoint</Application>
  <PresentationFormat>Widescreen</PresentationFormat>
  <Paragraphs>245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Office Theme</vt:lpstr>
      <vt:lpstr>System Analysis and Design</vt:lpstr>
      <vt:lpstr>Implementation and Maintenance </vt:lpstr>
      <vt:lpstr>Implementation</vt:lpstr>
      <vt:lpstr>PowerPoint Presentation</vt:lpstr>
      <vt:lpstr>PowerPoint Presentation</vt:lpstr>
      <vt:lpstr>Software Application Testing</vt:lpstr>
      <vt:lpstr>PowerPoint Presentation</vt:lpstr>
      <vt:lpstr>Applications of Software Testing</vt:lpstr>
      <vt:lpstr>PowerPoint Presentation</vt:lpstr>
      <vt:lpstr>Different Types of Testing</vt:lpstr>
      <vt:lpstr>PowerPoint Presentation</vt:lpstr>
      <vt:lpstr>PowerPoint Presentation</vt:lpstr>
      <vt:lpstr>PowerPoint Presentation</vt:lpstr>
      <vt:lpstr>PowerPoint Presentation</vt:lpstr>
      <vt:lpstr>System can be tested in two ways: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Alpha testing vs beta testing</vt:lpstr>
      <vt:lpstr>Installation</vt:lpstr>
      <vt:lpstr>PowerPoint Presentation</vt:lpstr>
      <vt:lpstr>PowerPoint Presentation</vt:lpstr>
      <vt:lpstr>PowerPoint Presentation</vt:lpstr>
      <vt:lpstr>PowerPoint Presentation</vt:lpstr>
      <vt:lpstr>Documenting the System</vt:lpstr>
      <vt:lpstr>PowerPoint Presentation</vt:lpstr>
      <vt:lpstr>PowerPoint Presentation</vt:lpstr>
      <vt:lpstr>PowerPoint Presentation</vt:lpstr>
      <vt:lpstr>Training And Supporting Users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Magar Kompany</dc:creator>
  <cp:lastModifiedBy>PriyankaTamang</cp:lastModifiedBy>
  <cp:revision>280</cp:revision>
  <dcterms:created xsi:type="dcterms:W3CDTF">2021-12-25T02:17:32Z</dcterms:created>
  <dcterms:modified xsi:type="dcterms:W3CDTF">2024-04-18T04:14:29Z</dcterms:modified>
</cp:coreProperties>
</file>