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76" r:id="rId2"/>
    <p:sldId id="260" r:id="rId3"/>
    <p:sldId id="278" r:id="rId4"/>
    <p:sldId id="279" r:id="rId5"/>
    <p:sldId id="310" r:id="rId6"/>
    <p:sldId id="261" r:id="rId7"/>
    <p:sldId id="266" r:id="rId8"/>
    <p:sldId id="311" r:id="rId9"/>
    <p:sldId id="312" r:id="rId10"/>
    <p:sldId id="313" r:id="rId11"/>
    <p:sldId id="265" r:id="rId12"/>
    <p:sldId id="280" r:id="rId13"/>
    <p:sldId id="314" r:id="rId14"/>
    <p:sldId id="318" r:id="rId15"/>
    <p:sldId id="282" r:id="rId16"/>
    <p:sldId id="281" r:id="rId17"/>
    <p:sldId id="272" r:id="rId18"/>
    <p:sldId id="283" r:id="rId19"/>
    <p:sldId id="284" r:id="rId20"/>
    <p:sldId id="315" r:id="rId21"/>
    <p:sldId id="273" r:id="rId22"/>
    <p:sldId id="316" r:id="rId23"/>
    <p:sldId id="31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nkaTamang" initials="PT" lastIdx="1" clrIdx="0">
    <p:extLst>
      <p:ext uri="{19B8F6BF-5375-455C-9EA6-DF929625EA0E}">
        <p15:presenceInfo xmlns:p15="http://schemas.microsoft.com/office/powerpoint/2012/main" userId="S::PriyankaTamang@kbc.edu.np::a2636659-8816-4710-8207-91801795c0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245-6107-44A1-ADE1-2323F26B6E9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1085-292F-43CC-AECE-421FA846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BE52D88E-B4F5-41B7-88F3-74919D73A9E4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2B02-B23E-4950-8E08-9278D8191D54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5555-5AF9-45B1-ABD5-BC6CB5B41CA3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788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683013"/>
          </a:xfrm>
        </p:spPr>
        <p:txBody>
          <a:bodyPr/>
          <a:lstStyle>
            <a:lvl1pPr algn="just">
              <a:spcAft>
                <a:spcPts val="1200"/>
              </a:spcAft>
              <a:defRPr/>
            </a:lvl1pPr>
            <a:lvl2pPr algn="just">
              <a:spcAft>
                <a:spcPts val="600"/>
              </a:spcAft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757-5938-480C-B640-6249BBE30342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6784-D295-43B8-95F0-A7B7CC74A673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E60-C1EB-4CE1-92A1-BDF053634D47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2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69D-E17F-4F97-A904-5160B66FCEDA}" type="datetime1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8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B909-6846-43F5-B130-2B4E1F05C066}" type="datetime1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69A-A04B-4917-8550-21D7EA456FBA}" type="datetime1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0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C2B-A365-4943-B252-47D3217ED28F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4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AC14-3E6D-45A9-B1D4-613F8C7D615A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074F-DC9A-4561-9C48-A81E7892A945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8586"/>
          </a:xfrm>
        </p:spPr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1145"/>
            <a:ext cx="9144000" cy="2299725"/>
          </a:xfrm>
        </p:spPr>
        <p:txBody>
          <a:bodyPr>
            <a:normAutofit/>
          </a:bodyPr>
          <a:lstStyle/>
          <a:p>
            <a:r>
              <a:rPr lang="en-US" sz="5400" dirty="0"/>
              <a:t>Unit 5:</a:t>
            </a:r>
            <a:br>
              <a:rPr lang="en-US" sz="5400" dirty="0"/>
            </a:br>
            <a:r>
              <a:rPr lang="en-US" sz="4400" dirty="0"/>
              <a:t>Implementation and Maintenance </a:t>
            </a:r>
            <a:endParaRPr lang="en-US" sz="1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1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DC20-1E31-D294-65BA-4A8233E8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123"/>
            <a:ext cx="10515600" cy="5486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Preventive maintenance </a:t>
            </a:r>
          </a:p>
          <a:p>
            <a:r>
              <a:rPr lang="en-US" dirty="0"/>
              <a:t>changes made to avoid </a:t>
            </a:r>
            <a:r>
              <a:rPr lang="en-US" b="1" dirty="0"/>
              <a:t>future problems, </a:t>
            </a:r>
            <a:r>
              <a:rPr lang="en-US" dirty="0"/>
              <a:t>system failure</a:t>
            </a:r>
          </a:p>
          <a:p>
            <a:r>
              <a:rPr lang="en-US" dirty="0"/>
              <a:t>Focused in decreasing </a:t>
            </a:r>
            <a:r>
              <a:rPr lang="en-US" b="1" dirty="0"/>
              <a:t>deterioration</a:t>
            </a:r>
            <a:r>
              <a:rPr lang="en-US" dirty="0"/>
              <a:t> of your software in the long run</a:t>
            </a:r>
          </a:p>
          <a:p>
            <a:r>
              <a:rPr lang="en-US" dirty="0"/>
              <a:t>Restructuring, optimizing code and updating documentation</a:t>
            </a:r>
          </a:p>
          <a:p>
            <a:r>
              <a:rPr lang="en-US" dirty="0" err="1"/>
              <a:t>Eg</a:t>
            </a:r>
            <a:r>
              <a:rPr lang="en-US" dirty="0"/>
              <a:t>, painting the exterior walls to better protect the home from severe weather conditions. </a:t>
            </a:r>
          </a:p>
          <a:p>
            <a:r>
              <a:rPr lang="en-US" dirty="0"/>
              <a:t>both perfective and preventive maintenance are typically a </a:t>
            </a:r>
            <a:r>
              <a:rPr lang="en-US" b="1" dirty="0"/>
              <a:t>much lower priority </a:t>
            </a:r>
            <a:r>
              <a:rPr lang="en-US" dirty="0"/>
              <a:t>than corrective maintenance.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661B-78EB-6B80-17A4-02A70AA2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8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8715-5903-30C1-D72F-8C442F44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CE92-1C24-1565-C219-4FE0A241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312535"/>
          </a:xfrm>
        </p:spPr>
        <p:txBody>
          <a:bodyPr>
            <a:normAutofit/>
          </a:bodyPr>
          <a:lstStyle/>
          <a:p>
            <a:r>
              <a:rPr lang="en-US" dirty="0"/>
              <a:t>represent a </a:t>
            </a:r>
            <a:r>
              <a:rPr lang="en-US" b="1" dirty="0"/>
              <a:t>large proportion </a:t>
            </a:r>
            <a:r>
              <a:rPr lang="en-US" dirty="0"/>
              <a:t>of the </a:t>
            </a:r>
            <a:r>
              <a:rPr lang="en-US" b="1" dirty="0"/>
              <a:t>budget</a:t>
            </a:r>
            <a:r>
              <a:rPr lang="en-US" dirty="0"/>
              <a:t> of most organization that use the software system.</a:t>
            </a:r>
          </a:p>
          <a:p>
            <a:r>
              <a:rPr lang="en-US" dirty="0"/>
              <a:t>Many organization allocate as much as 60 to 80 percent of their information systems budget to maintenance activities. </a:t>
            </a:r>
          </a:p>
          <a:p>
            <a:r>
              <a:rPr lang="en-US" dirty="0"/>
              <a:t>huge maintenance costs are due that to the fact  many organizations have more and more older legacy systems that require more and more maintenance. </a:t>
            </a:r>
          </a:p>
          <a:p>
            <a:r>
              <a:rPr lang="en-US" dirty="0"/>
              <a:t>More maintenance means more maintenance work for programmers.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65D45-3093-23CA-DEC3-8C220C21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DC20-1E31-D294-65BA-4A8233E8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123"/>
            <a:ext cx="10515600" cy="5486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Factors Influencing Maintenance Cost</a:t>
            </a:r>
          </a:p>
          <a:p>
            <a:r>
              <a:rPr lang="en-US" sz="2800" dirty="0"/>
              <a:t>Latent defects</a:t>
            </a:r>
          </a:p>
          <a:p>
            <a:r>
              <a:rPr lang="en-US" sz="2800" dirty="0"/>
              <a:t>Number of customers for a given system</a:t>
            </a:r>
          </a:p>
          <a:p>
            <a:r>
              <a:rPr lang="en-US" sz="2800" dirty="0"/>
              <a:t>Quality of system documentation</a:t>
            </a:r>
          </a:p>
          <a:p>
            <a:r>
              <a:rPr lang="en-US" dirty="0"/>
              <a:t>Maintenance personnel</a:t>
            </a:r>
            <a:endParaRPr lang="en-US" sz="2800" dirty="0"/>
          </a:p>
          <a:p>
            <a:r>
              <a:rPr lang="en-US" dirty="0"/>
              <a:t>Tools</a:t>
            </a:r>
          </a:p>
          <a:p>
            <a:r>
              <a:rPr lang="en-US" dirty="0"/>
              <a:t>Well-structured programs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661B-78EB-6B80-17A4-02A70AA2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8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DC20-1E31-D294-65BA-4A8233E8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36104"/>
            <a:ext cx="11128513" cy="5499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1. Latent defects</a:t>
            </a:r>
          </a:p>
          <a:p>
            <a:r>
              <a:rPr lang="en-US" sz="2800" dirty="0"/>
              <a:t>number of </a:t>
            </a:r>
            <a:r>
              <a:rPr lang="en-US" sz="2800" b="1" dirty="0"/>
              <a:t>unknown errors </a:t>
            </a:r>
            <a:r>
              <a:rPr lang="en-US" sz="2800" dirty="0"/>
              <a:t>existing in the system after it is installed. </a:t>
            </a:r>
          </a:p>
          <a:p>
            <a:r>
              <a:rPr lang="en-US" sz="2800" dirty="0"/>
              <a:t>Because corrective maintenance accounts for most maintenance activity, the number of latent defects in a system influences </a:t>
            </a:r>
            <a:r>
              <a:rPr lang="en-US" sz="2800" b="1" dirty="0"/>
              <a:t>most of the costs </a:t>
            </a:r>
            <a:r>
              <a:rPr lang="en-US" sz="2800" dirty="0"/>
              <a:t>associated with maintaining a system.</a:t>
            </a:r>
          </a:p>
          <a:p>
            <a:pPr marL="0" indent="0">
              <a:buNone/>
            </a:pPr>
            <a:r>
              <a:rPr lang="en-US" sz="2800" b="1" dirty="0"/>
              <a:t>2. Number of customers for a given system</a:t>
            </a:r>
          </a:p>
          <a:p>
            <a:r>
              <a:rPr lang="en-US" sz="2800" dirty="0"/>
              <a:t>the greater the number of customers, the greater the maintenance costs. </a:t>
            </a:r>
          </a:p>
          <a:p>
            <a:r>
              <a:rPr lang="en-US" sz="2800" dirty="0" err="1"/>
              <a:t>Eg</a:t>
            </a:r>
            <a:r>
              <a:rPr lang="en-US" sz="2800" dirty="0"/>
              <a:t>, if a system has only one customer, problem and change requests will come from only one source. Also, training error reporting, and support will be simpler.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661B-78EB-6B80-17A4-02A70AA2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6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DC20-1E31-D294-65BA-4A8233E8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1547"/>
            <a:ext cx="11128513" cy="5963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3. Quality of system documentation</a:t>
            </a:r>
          </a:p>
          <a:p>
            <a:r>
              <a:rPr lang="en-US" sz="2800" dirty="0"/>
              <a:t>Without quality documentation, </a:t>
            </a:r>
            <a:r>
              <a:rPr lang="en-US" sz="2800" b="1" dirty="0"/>
              <a:t>maintenance</a:t>
            </a:r>
            <a:r>
              <a:rPr lang="en-US" sz="2800" dirty="0"/>
              <a:t> </a:t>
            </a:r>
            <a:r>
              <a:rPr lang="en-US" sz="2800" b="1" dirty="0"/>
              <a:t>efforts</a:t>
            </a:r>
            <a:r>
              <a:rPr lang="en-US" sz="2800" dirty="0"/>
              <a:t> can increase exponentially. </a:t>
            </a:r>
          </a:p>
          <a:p>
            <a:r>
              <a:rPr lang="en-US" sz="2800" b="1" dirty="0"/>
              <a:t>High-quality</a:t>
            </a:r>
            <a:r>
              <a:rPr lang="en-US" sz="2800" dirty="0"/>
              <a:t> documentation leads </a:t>
            </a:r>
            <a:r>
              <a:rPr lang="en-US" sz="2800" b="1" dirty="0"/>
              <a:t>reduction</a:t>
            </a:r>
            <a:r>
              <a:rPr lang="en-US" sz="2800" dirty="0"/>
              <a:t> in the system maintenance </a:t>
            </a:r>
            <a:r>
              <a:rPr lang="en-US" sz="2800" b="1" dirty="0"/>
              <a:t>effort</a:t>
            </a:r>
            <a:r>
              <a:rPr lang="en-US" sz="2800" dirty="0"/>
              <a:t> when compared with average-quality documentation. </a:t>
            </a:r>
          </a:p>
          <a:p>
            <a:r>
              <a:rPr lang="en-US" sz="2800" dirty="0"/>
              <a:t>In other words, quality documentation makes it easier to </a:t>
            </a:r>
            <a:r>
              <a:rPr lang="en-US" sz="2800" b="1" dirty="0"/>
              <a:t>find code </a:t>
            </a:r>
            <a:r>
              <a:rPr lang="en-US" sz="2800" dirty="0"/>
              <a:t>that needs to be changed and to understand how the code needs to be changed. </a:t>
            </a:r>
          </a:p>
          <a:p>
            <a:r>
              <a:rPr lang="en-US" sz="2800" dirty="0"/>
              <a:t>Good documentation also explains </a:t>
            </a:r>
            <a:r>
              <a:rPr lang="en-US" sz="2800" b="1" dirty="0"/>
              <a:t>why a system does what it does </a:t>
            </a:r>
            <a:r>
              <a:rPr lang="en-US" sz="2800" dirty="0"/>
              <a:t>and why </a:t>
            </a:r>
            <a:r>
              <a:rPr lang="en-US" sz="2800" b="1" dirty="0"/>
              <a:t>alternatives</a:t>
            </a:r>
            <a:r>
              <a:rPr lang="en-US" sz="2800" dirty="0"/>
              <a:t> were not feasible, which saves wasted maintenance efforts.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661B-78EB-6B80-17A4-02A70AA2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8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DC20-1E31-D294-65BA-4A8233E8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4. Maintenance personnel</a:t>
            </a:r>
          </a:p>
          <a:p>
            <a:r>
              <a:rPr lang="en-US" dirty="0"/>
              <a:t>In some organizations, the best programmers are assigned to maintenance. </a:t>
            </a:r>
          </a:p>
          <a:p>
            <a:r>
              <a:rPr lang="en-US" b="1" dirty="0"/>
              <a:t>Highly skilled programmers </a:t>
            </a:r>
            <a:r>
              <a:rPr lang="en-US" dirty="0"/>
              <a:t>are needed because the </a:t>
            </a:r>
            <a:r>
              <a:rPr lang="en-US" b="1" dirty="0"/>
              <a:t>maintenance</a:t>
            </a:r>
            <a:r>
              <a:rPr lang="en-US" dirty="0"/>
              <a:t> </a:t>
            </a:r>
            <a:r>
              <a:rPr lang="en-US" b="1" dirty="0"/>
              <a:t>programmer</a:t>
            </a:r>
            <a:r>
              <a:rPr lang="en-US" dirty="0"/>
              <a:t> is typically not the </a:t>
            </a:r>
            <a:r>
              <a:rPr lang="en-US" b="1" dirty="0"/>
              <a:t>original programmer </a:t>
            </a:r>
            <a:r>
              <a:rPr lang="en-US" dirty="0"/>
              <a:t>and must quickly understand and carefully change the software.</a:t>
            </a:r>
          </a:p>
          <a:p>
            <a:pPr marL="0" indent="0">
              <a:buNone/>
            </a:pPr>
            <a:r>
              <a:rPr lang="en-US" b="1" dirty="0"/>
              <a:t>5. Tools</a:t>
            </a:r>
          </a:p>
          <a:p>
            <a:r>
              <a:rPr lang="en-US" dirty="0"/>
              <a:t>Tools that can </a:t>
            </a:r>
            <a:r>
              <a:rPr lang="en-US" b="1" dirty="0"/>
              <a:t>automatically</a:t>
            </a:r>
            <a:r>
              <a:rPr lang="en-US" dirty="0"/>
              <a:t> produce system </a:t>
            </a:r>
            <a:r>
              <a:rPr lang="en-US" b="1" dirty="0"/>
              <a:t>documentation</a:t>
            </a:r>
            <a:r>
              <a:rPr lang="en-US" dirty="0"/>
              <a:t> can also lower maintenance </a:t>
            </a:r>
            <a:r>
              <a:rPr lang="en-US" b="1" dirty="0"/>
              <a:t>costs</a:t>
            </a:r>
            <a:r>
              <a:rPr lang="en-US" dirty="0"/>
              <a:t>. </a:t>
            </a:r>
          </a:p>
          <a:p>
            <a:r>
              <a:rPr lang="en-US" dirty="0"/>
              <a:t>Also, tools that can </a:t>
            </a:r>
            <a:r>
              <a:rPr lang="en-US" b="1" dirty="0"/>
              <a:t>automatically</a:t>
            </a:r>
            <a:r>
              <a:rPr lang="en-US" dirty="0"/>
              <a:t> generate </a:t>
            </a:r>
            <a:r>
              <a:rPr lang="en-US" b="1" dirty="0"/>
              <a:t>new code </a:t>
            </a:r>
            <a:r>
              <a:rPr lang="en-US" dirty="0"/>
              <a:t>based on system specification changes can dramatically </a:t>
            </a:r>
            <a:r>
              <a:rPr lang="en-US" b="1" dirty="0"/>
              <a:t>reduce</a:t>
            </a:r>
            <a:r>
              <a:rPr lang="en-US" dirty="0"/>
              <a:t> maintenance time and costs. </a:t>
            </a:r>
          </a:p>
          <a:p>
            <a:pPr marL="0" indent="0">
              <a:buNone/>
            </a:pPr>
            <a:r>
              <a:rPr lang="en-US" b="1" dirty="0"/>
              <a:t>6. Well-structured programs</a:t>
            </a:r>
          </a:p>
          <a:p>
            <a:r>
              <a:rPr lang="en-US" dirty="0"/>
              <a:t>Well-designed system are easier to understand and fix.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661B-78EB-6B80-17A4-02A70AA2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1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21D0-CD37-3618-2DB8-F16AE1A0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AB4A-F80E-8A39-427E-3965FCBA2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effective management of systems maintenance are:</a:t>
            </a:r>
          </a:p>
          <a:p>
            <a:r>
              <a:rPr lang="en-US" dirty="0"/>
              <a:t>Managing Maintenance Personnel</a:t>
            </a:r>
          </a:p>
          <a:p>
            <a:r>
              <a:rPr lang="en-US" dirty="0"/>
              <a:t>Measuring Maintenance Effectiveness</a:t>
            </a:r>
          </a:p>
          <a:p>
            <a:r>
              <a:rPr lang="en-US" dirty="0"/>
              <a:t>Controlling Maintenance Request</a:t>
            </a:r>
          </a:p>
          <a:p>
            <a:r>
              <a:rPr lang="en-US" dirty="0"/>
              <a:t>Configuration Maintenance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9B1F1-0F44-54DD-9282-9AAD4946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2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50EC-AD73-3E0F-3FAF-CFACA969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339"/>
            <a:ext cx="10515600" cy="56851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Managing Maintenance Personnel</a:t>
            </a:r>
          </a:p>
          <a:p>
            <a:r>
              <a:rPr lang="en-US" dirty="0"/>
              <a:t>Historically, many organizations had a "</a:t>
            </a:r>
            <a:r>
              <a:rPr lang="en-US" b="1" dirty="0"/>
              <a:t>maintenance group</a:t>
            </a:r>
            <a:r>
              <a:rPr lang="en-US" dirty="0"/>
              <a:t>" that was separate from the "</a:t>
            </a:r>
            <a:r>
              <a:rPr lang="en-US" b="1" dirty="0"/>
              <a:t>development group</a:t>
            </a:r>
            <a:r>
              <a:rPr lang="en-US" dirty="0"/>
              <a:t>." </a:t>
            </a:r>
          </a:p>
          <a:p>
            <a:r>
              <a:rPr lang="en-US" dirty="0"/>
              <a:t>With the </a:t>
            </a:r>
            <a:r>
              <a:rPr lang="en-US" b="1" dirty="0"/>
              <a:t>increased</a:t>
            </a:r>
            <a:r>
              <a:rPr lang="en-US" dirty="0"/>
              <a:t> </a:t>
            </a:r>
            <a:r>
              <a:rPr lang="en-US" b="1" dirty="0"/>
              <a:t>number</a:t>
            </a:r>
            <a:r>
              <a:rPr lang="en-US" dirty="0"/>
              <a:t> of </a:t>
            </a:r>
            <a:r>
              <a:rPr lang="en-US" b="1" dirty="0"/>
              <a:t>maintenance personnel</a:t>
            </a:r>
            <a:r>
              <a:rPr lang="en-US" dirty="0"/>
              <a:t>, the development of formal methodologies and tools, changing organizational forms, end-user computing, and the widespread use of very high-level languages for the development of some systems, organizations have </a:t>
            </a:r>
            <a:r>
              <a:rPr lang="en-US" b="1" dirty="0"/>
              <a:t>rethought</a:t>
            </a:r>
            <a:r>
              <a:rPr lang="en-US" dirty="0"/>
              <a:t> the </a:t>
            </a:r>
            <a:r>
              <a:rPr lang="en-US" b="1" dirty="0"/>
              <a:t>organization of maintenance </a:t>
            </a:r>
            <a:r>
              <a:rPr lang="en-US" dirty="0"/>
              <a:t>and </a:t>
            </a:r>
            <a:r>
              <a:rPr lang="en-US" b="1" dirty="0"/>
              <a:t>development personnel</a:t>
            </a:r>
            <a:r>
              <a:rPr lang="en-US" dirty="0"/>
              <a:t>. </a:t>
            </a:r>
          </a:p>
          <a:p>
            <a:r>
              <a:rPr lang="en-US" dirty="0"/>
              <a:t>In other words, </a:t>
            </a:r>
          </a:p>
          <a:p>
            <a:pPr lvl="1"/>
            <a:r>
              <a:rPr lang="en-US" b="1" dirty="0"/>
              <a:t>should the maintenance group be separated from the development group? </a:t>
            </a:r>
          </a:p>
          <a:p>
            <a:pPr lvl="1"/>
            <a:r>
              <a:rPr lang="en-US" dirty="0"/>
              <a:t>Or </a:t>
            </a:r>
            <a:r>
              <a:rPr lang="en-US" b="1" dirty="0"/>
              <a:t>should the same people who build the system also maintain it? </a:t>
            </a:r>
          </a:p>
          <a:p>
            <a:pPr lvl="1"/>
            <a:r>
              <a:rPr lang="en-US" dirty="0"/>
              <a:t>A third option is to let the </a:t>
            </a:r>
            <a:r>
              <a:rPr lang="en-US" b="1" dirty="0"/>
              <a:t>primary end users </a:t>
            </a:r>
            <a:r>
              <a:rPr lang="en-US" dirty="0"/>
              <a:t>of the system in the functional units of the business have their </a:t>
            </a:r>
            <a:r>
              <a:rPr lang="en-US" b="1" dirty="0"/>
              <a:t>own</a:t>
            </a:r>
            <a:r>
              <a:rPr lang="en-US" dirty="0"/>
              <a:t> </a:t>
            </a:r>
            <a:r>
              <a:rPr lang="en-US" b="1" dirty="0"/>
              <a:t>maintenance personnel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12594-F63E-9D14-17CC-C3CFBBCE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9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16CCB4-421D-89AA-5B89-7ED9CE00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790"/>
            <a:ext cx="10515600" cy="67321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2. Measuring Maintenance Effectiveness</a:t>
            </a:r>
          </a:p>
          <a:p>
            <a:r>
              <a:rPr lang="en-US" dirty="0"/>
              <a:t>measurement of maintenance activities is fundamental to understanding the </a:t>
            </a:r>
            <a:r>
              <a:rPr lang="en-US" b="1" dirty="0"/>
              <a:t>quality</a:t>
            </a:r>
            <a:r>
              <a:rPr lang="en-US" dirty="0"/>
              <a:t> of the </a:t>
            </a:r>
            <a:r>
              <a:rPr lang="en-US" b="1" dirty="0"/>
              <a:t>development</a:t>
            </a:r>
            <a:r>
              <a:rPr lang="en-US" dirty="0"/>
              <a:t> and </a:t>
            </a:r>
            <a:r>
              <a:rPr lang="en-US" b="1" dirty="0"/>
              <a:t>maintenance</a:t>
            </a:r>
            <a:r>
              <a:rPr lang="en-US" dirty="0"/>
              <a:t> </a:t>
            </a:r>
            <a:r>
              <a:rPr lang="en-US" b="1" dirty="0"/>
              <a:t>efforts</a:t>
            </a:r>
            <a:r>
              <a:rPr lang="en-US" dirty="0"/>
              <a:t>. </a:t>
            </a:r>
          </a:p>
          <a:p>
            <a:r>
              <a:rPr lang="en-US" dirty="0"/>
              <a:t>To measure effectiveness, you must measure the following factors:</a:t>
            </a:r>
          </a:p>
          <a:p>
            <a:pPr lvl="1"/>
            <a:r>
              <a:rPr lang="en-US" dirty="0"/>
              <a:t>Number of failures</a:t>
            </a:r>
          </a:p>
          <a:p>
            <a:pPr lvl="1"/>
            <a:r>
              <a:rPr lang="en-US" dirty="0"/>
              <a:t>Time between each failure</a:t>
            </a:r>
          </a:p>
          <a:p>
            <a:pPr lvl="1"/>
            <a:r>
              <a:rPr lang="en-US" dirty="0"/>
              <a:t>Type of failure</a:t>
            </a:r>
          </a:p>
          <a:p>
            <a:r>
              <a:rPr lang="en-US" dirty="0"/>
              <a:t>Measuring the </a:t>
            </a:r>
            <a:r>
              <a:rPr lang="en-US" b="1" dirty="0"/>
              <a:t>number</a:t>
            </a:r>
            <a:r>
              <a:rPr lang="en-US" dirty="0"/>
              <a:t> of and </a:t>
            </a:r>
            <a:r>
              <a:rPr lang="en-US" b="1" dirty="0"/>
              <a:t>time</a:t>
            </a:r>
            <a:r>
              <a:rPr lang="en-US" dirty="0"/>
              <a:t> between </a:t>
            </a:r>
            <a:r>
              <a:rPr lang="en-US" b="1" dirty="0"/>
              <a:t>failures</a:t>
            </a:r>
            <a:r>
              <a:rPr lang="en-US" dirty="0"/>
              <a:t> will provide you with the basis to calculate a widely used measure of system quality.</a:t>
            </a:r>
          </a:p>
          <a:p>
            <a:r>
              <a:rPr lang="en-US" dirty="0"/>
              <a:t> This metric is referred to as the </a:t>
            </a:r>
            <a:r>
              <a:rPr lang="en-US" b="1" dirty="0"/>
              <a:t>mean time between failures </a:t>
            </a:r>
            <a:r>
              <a:rPr lang="en-US" dirty="0"/>
              <a:t>(MTBF). </a:t>
            </a:r>
          </a:p>
          <a:p>
            <a:r>
              <a:rPr lang="en-US" dirty="0"/>
              <a:t>MTBF metric shows the </a:t>
            </a:r>
            <a:r>
              <a:rPr lang="en-US" b="1" dirty="0"/>
              <a:t>average length of time </a:t>
            </a:r>
            <a:r>
              <a:rPr lang="en-US" dirty="0"/>
              <a:t>between the identification of </a:t>
            </a:r>
            <a:r>
              <a:rPr lang="en-US" b="1" dirty="0"/>
              <a:t>one system failure </a:t>
            </a:r>
            <a:r>
              <a:rPr lang="en-US" dirty="0"/>
              <a:t>and the next. </a:t>
            </a:r>
          </a:p>
          <a:p>
            <a:r>
              <a:rPr lang="en-US" dirty="0"/>
              <a:t>Over time, you should expect the MTBF value to rapidly increase after a few months of use (and corrective maintenance) of the system.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0998F-5590-67E5-0218-8452D506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29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1BB3-6214-3132-747E-C87470AE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3"/>
            <a:ext cx="10515600" cy="6403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Controlling Maintenance Request</a:t>
            </a:r>
          </a:p>
          <a:p>
            <a:r>
              <a:rPr lang="en-US" dirty="0"/>
              <a:t>There are various types of maintenance </a:t>
            </a:r>
            <a:r>
              <a:rPr lang="en-US" b="1" dirty="0"/>
              <a:t>requests </a:t>
            </a:r>
            <a:r>
              <a:rPr lang="en-US" dirty="0"/>
              <a:t>- some are minor or major defects in the systems, </a:t>
            </a:r>
          </a:p>
          <a:p>
            <a:r>
              <a:rPr lang="en-US" dirty="0"/>
              <a:t>a key </a:t>
            </a:r>
            <a:r>
              <a:rPr lang="en-US" b="1" dirty="0"/>
              <a:t>issue</a:t>
            </a:r>
            <a:r>
              <a:rPr lang="en-US" dirty="0"/>
              <a:t> - is </a:t>
            </a:r>
            <a:r>
              <a:rPr lang="en-US" b="1" dirty="0"/>
              <a:t>deciding</a:t>
            </a:r>
            <a:r>
              <a:rPr lang="en-US" dirty="0"/>
              <a:t> which </a:t>
            </a:r>
            <a:r>
              <a:rPr lang="en-US" b="1" dirty="0"/>
              <a:t>requests</a:t>
            </a:r>
            <a:r>
              <a:rPr lang="en-US" dirty="0"/>
              <a:t> to </a:t>
            </a:r>
            <a:r>
              <a:rPr lang="en-US" b="1" dirty="0"/>
              <a:t>perform</a:t>
            </a:r>
            <a:r>
              <a:rPr lang="en-US" dirty="0"/>
              <a:t> and which to </a:t>
            </a:r>
            <a:r>
              <a:rPr lang="en-US" b="1" dirty="0"/>
              <a:t>ignore</a:t>
            </a:r>
            <a:r>
              <a:rPr lang="en-US" dirty="0"/>
              <a:t>. </a:t>
            </a:r>
          </a:p>
          <a:p>
            <a:r>
              <a:rPr lang="en-US" dirty="0"/>
              <a:t>Because some requests will be more critical than others, some method of </a:t>
            </a:r>
            <a:r>
              <a:rPr lang="en-US" b="1" dirty="0"/>
              <a:t>prioritizing requests </a:t>
            </a:r>
            <a:r>
              <a:rPr lang="en-US" dirty="0"/>
              <a:t>must be determined.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180C8-00DF-085D-5AB7-BD0C3E74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7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31253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Once software system is </a:t>
            </a:r>
            <a:r>
              <a:rPr lang="en-US" b="1" dirty="0"/>
              <a:t>installed</a:t>
            </a:r>
            <a:r>
              <a:rPr lang="en-US" dirty="0"/>
              <a:t>,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requirements</a:t>
            </a:r>
            <a:r>
              <a:rPr lang="en-US" dirty="0"/>
              <a:t> </a:t>
            </a:r>
            <a:r>
              <a:rPr lang="en-US" b="1" dirty="0"/>
              <a:t>emerges</a:t>
            </a:r>
            <a:r>
              <a:rPr lang="en-US" dirty="0"/>
              <a:t> and </a:t>
            </a:r>
            <a:r>
              <a:rPr lang="en-US" b="1" dirty="0"/>
              <a:t>existing requirements change</a:t>
            </a:r>
            <a:r>
              <a:rPr lang="en-US" dirty="0"/>
              <a:t> as the business running that system changes </a:t>
            </a:r>
          </a:p>
          <a:p>
            <a:r>
              <a:rPr lang="en-US" dirty="0"/>
              <a:t>the system is essentially in the </a:t>
            </a:r>
            <a:r>
              <a:rPr lang="en-US" b="1" dirty="0"/>
              <a:t>maintenance</a:t>
            </a:r>
            <a:r>
              <a:rPr lang="en-US" dirty="0"/>
              <a:t> phase of the systems development life cycle (SDLC). </a:t>
            </a:r>
          </a:p>
          <a:p>
            <a:r>
              <a:rPr lang="en-US" dirty="0"/>
              <a:t>Includes error correction, enhancement of system, deletion of obsolete components</a:t>
            </a:r>
          </a:p>
          <a:p>
            <a:r>
              <a:rPr lang="en-US" dirty="0"/>
              <a:t>Also includes removing program and design errors, updating documentation and test data and updating user support.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5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1BB3-6214-3132-747E-C87470AE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3"/>
            <a:ext cx="10515600" cy="6403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Configuration Maintenance</a:t>
            </a:r>
            <a:r>
              <a:rPr lang="en-US" dirty="0"/>
              <a:t> (CM) </a:t>
            </a:r>
            <a:endParaRPr lang="en-US" b="1" dirty="0"/>
          </a:p>
          <a:p>
            <a:r>
              <a:rPr lang="en-US" dirty="0"/>
              <a:t>ensuring that only </a:t>
            </a:r>
            <a:r>
              <a:rPr lang="en-US" b="1" dirty="0"/>
              <a:t>authorized changes </a:t>
            </a:r>
            <a:r>
              <a:rPr lang="en-US" dirty="0"/>
              <a:t>are made to a system. </a:t>
            </a:r>
          </a:p>
          <a:p>
            <a:r>
              <a:rPr lang="en-US" dirty="0"/>
              <a:t>establishes and maintains </a:t>
            </a:r>
            <a:r>
              <a:rPr lang="en-US" b="1" dirty="0"/>
              <a:t>consistency</a:t>
            </a:r>
            <a:r>
              <a:rPr lang="en-US" dirty="0"/>
              <a:t> of a </a:t>
            </a:r>
            <a:r>
              <a:rPr lang="en-US" b="1" dirty="0"/>
              <a:t>product's</a:t>
            </a:r>
            <a:r>
              <a:rPr lang="en-US" dirty="0"/>
              <a:t> </a:t>
            </a:r>
            <a:r>
              <a:rPr lang="en-US" b="1" dirty="0"/>
              <a:t>performance</a:t>
            </a:r>
            <a:r>
              <a:rPr lang="en-US" dirty="0"/>
              <a:t>, </a:t>
            </a:r>
            <a:r>
              <a:rPr lang="en-US" b="1" dirty="0"/>
              <a:t>functional</a:t>
            </a:r>
            <a:r>
              <a:rPr lang="en-US" dirty="0"/>
              <a:t>, and </a:t>
            </a:r>
            <a:r>
              <a:rPr lang="en-US" b="1" dirty="0"/>
              <a:t>physical attributes </a:t>
            </a:r>
            <a:r>
              <a:rPr lang="en-US" dirty="0"/>
              <a:t>with its requirements, design, and operational information throughout its life. </a:t>
            </a:r>
          </a:p>
          <a:p>
            <a:r>
              <a:rPr lang="en-US" dirty="0"/>
              <a:t>keeps track of an organization's hardware, software and related information. </a:t>
            </a:r>
          </a:p>
          <a:p>
            <a:r>
              <a:rPr lang="en-US" dirty="0"/>
              <a:t>includes software </a:t>
            </a:r>
            <a:r>
              <a:rPr lang="en-US" b="1" dirty="0"/>
              <a:t>versions</a:t>
            </a:r>
            <a:r>
              <a:rPr lang="en-US" dirty="0"/>
              <a:t> and </a:t>
            </a:r>
            <a:r>
              <a:rPr lang="en-US" b="1" dirty="0"/>
              <a:t>updates</a:t>
            </a:r>
            <a:r>
              <a:rPr lang="en-US" dirty="0"/>
              <a:t> </a:t>
            </a:r>
            <a:r>
              <a:rPr lang="en-US" b="1" dirty="0"/>
              <a:t>installed</a:t>
            </a:r>
            <a:r>
              <a:rPr lang="en-US" dirty="0"/>
              <a:t> on the organization's computer systems. </a:t>
            </a:r>
          </a:p>
          <a:p>
            <a:r>
              <a:rPr lang="en-US" dirty="0"/>
              <a:t>also involves </a:t>
            </a:r>
            <a:r>
              <a:rPr lang="en-US" b="1" dirty="0"/>
              <a:t>logging</a:t>
            </a:r>
            <a:r>
              <a:rPr lang="en-US" dirty="0"/>
              <a:t> the </a:t>
            </a:r>
            <a:r>
              <a:rPr lang="en-US" b="1" dirty="0"/>
              <a:t>network</a:t>
            </a:r>
            <a:r>
              <a:rPr lang="en-US" dirty="0"/>
              <a:t> </a:t>
            </a:r>
            <a:r>
              <a:rPr lang="en-US" b="1" dirty="0"/>
              <a:t>addresses</a:t>
            </a:r>
            <a:r>
              <a:rPr lang="en-US" dirty="0"/>
              <a:t> belonging to the hardware devices used. </a:t>
            </a:r>
          </a:p>
          <a:p>
            <a:r>
              <a:rPr lang="en-US" dirty="0"/>
              <a:t>Software is available for all of these tracking tasks.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180C8-00DF-085D-5AB7-BD0C3E74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84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16CCB4-421D-89AA-5B89-7ED9CE00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227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Once a system has been </a:t>
            </a:r>
            <a:r>
              <a:rPr lang="en-US" b="1" dirty="0"/>
              <a:t>implemented</a:t>
            </a:r>
            <a:r>
              <a:rPr lang="en-US" dirty="0"/>
              <a:t> and </a:t>
            </a:r>
            <a:r>
              <a:rPr lang="en-US" b="1" dirty="0"/>
              <a:t>installed</a:t>
            </a:r>
            <a:r>
              <a:rPr lang="en-US" dirty="0"/>
              <a:t>, the </a:t>
            </a:r>
            <a:r>
              <a:rPr lang="en-US" b="1" dirty="0"/>
              <a:t>programming code </a:t>
            </a:r>
            <a:r>
              <a:rPr lang="en-US" dirty="0"/>
              <a:t>used to construct the system represents the </a:t>
            </a:r>
            <a:r>
              <a:rPr lang="en-US" b="1" dirty="0"/>
              <a:t>baseline modules </a:t>
            </a:r>
            <a:r>
              <a:rPr lang="en-US" dirty="0"/>
              <a:t>of the system. </a:t>
            </a:r>
          </a:p>
          <a:p>
            <a:r>
              <a:rPr lang="en-US" dirty="0"/>
              <a:t>Some of the configuration techniques are: </a:t>
            </a:r>
          </a:p>
          <a:p>
            <a:r>
              <a:rPr lang="en-US" b="1" dirty="0"/>
              <a:t>Baseline modules </a:t>
            </a:r>
            <a:r>
              <a:rPr lang="en-US" dirty="0"/>
              <a:t>Software modules that have been tested, documented, and approved to be included in the most recently created version of a system </a:t>
            </a:r>
          </a:p>
          <a:p>
            <a:r>
              <a:rPr lang="en-US" b="1" dirty="0"/>
              <a:t>System librarian </a:t>
            </a:r>
            <a:r>
              <a:rPr lang="en-US" dirty="0"/>
              <a:t>A person responsible for controlling the checking out and checking in of baseline modules when a system is being developed or maintained </a:t>
            </a:r>
          </a:p>
          <a:p>
            <a:r>
              <a:rPr lang="en-US" b="1" dirty="0"/>
              <a:t>Build routines </a:t>
            </a:r>
            <a:r>
              <a:rPr lang="en-US" dirty="0"/>
              <a:t>Guidelines that list the instructions to construct an executable system from the baseline source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0998F-5590-67E5-0218-8452D506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59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20C627-D7CC-3BFA-4F2D-9A070CD5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878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en-US" dirty="0"/>
              <a:t>Role Of Case In Maintenance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C9C076-14AA-49A4-3BCE-A3F36AFC2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11296"/>
            <a:ext cx="5157787" cy="467966"/>
          </a:xfrm>
        </p:spPr>
        <p:txBody>
          <a:bodyPr/>
          <a:lstStyle/>
          <a:p>
            <a:r>
              <a:rPr lang="en-US" dirty="0"/>
              <a:t>Traditional Systems Development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7ECF5D-3B41-9400-0AE4-9568A8F19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39048"/>
            <a:ext cx="5157787" cy="46506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Emphasis on </a:t>
            </a:r>
            <a:r>
              <a:rPr lang="en-US" b="1" dirty="0"/>
              <a:t>coding</a:t>
            </a:r>
            <a:r>
              <a:rPr lang="en-US" dirty="0"/>
              <a:t> and </a:t>
            </a:r>
            <a:r>
              <a:rPr lang="en-US" b="1" dirty="0"/>
              <a:t>testing</a:t>
            </a:r>
          </a:p>
          <a:p>
            <a:r>
              <a:rPr lang="en-US" b="1" dirty="0"/>
              <a:t>Changes</a:t>
            </a:r>
            <a:r>
              <a:rPr lang="en-US" dirty="0"/>
              <a:t> are implemented in </a:t>
            </a:r>
            <a:r>
              <a:rPr lang="en-US" b="1" dirty="0"/>
              <a:t>coding</a:t>
            </a:r>
            <a:r>
              <a:rPr lang="en-US" dirty="0"/>
              <a:t> and </a:t>
            </a:r>
            <a:r>
              <a:rPr lang="en-US" b="1" dirty="0"/>
              <a:t>testing</a:t>
            </a:r>
            <a:r>
              <a:rPr lang="en-US" dirty="0"/>
              <a:t> first</a:t>
            </a:r>
          </a:p>
          <a:p>
            <a:r>
              <a:rPr lang="en-US" b="1" dirty="0"/>
              <a:t>Documentation</a:t>
            </a:r>
            <a:r>
              <a:rPr lang="en-US" dirty="0"/>
              <a:t> is done after </a:t>
            </a:r>
            <a:r>
              <a:rPr lang="en-US" b="1" dirty="0"/>
              <a:t>maintenance</a:t>
            </a:r>
            <a:r>
              <a:rPr lang="en-US" dirty="0"/>
              <a:t> is performed</a:t>
            </a:r>
          </a:p>
          <a:p>
            <a:r>
              <a:rPr lang="en-US" dirty="0"/>
              <a:t>Neglection in document part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0336BD-847A-F7EA-F653-64A40B464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911296"/>
            <a:ext cx="5183188" cy="444982"/>
          </a:xfrm>
        </p:spPr>
        <p:txBody>
          <a:bodyPr/>
          <a:lstStyle/>
          <a:p>
            <a:r>
              <a:rPr lang="en-US" dirty="0"/>
              <a:t>Development with CASE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42BEFB-3648-A35E-C535-B9786FA11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39048"/>
            <a:ext cx="5183188" cy="53189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Emphasis on </a:t>
            </a:r>
            <a:r>
              <a:rPr lang="en-US" b="1" dirty="0"/>
              <a:t>design document</a:t>
            </a:r>
          </a:p>
          <a:p>
            <a:r>
              <a:rPr lang="en-US" b="1" dirty="0"/>
              <a:t>Changes</a:t>
            </a:r>
            <a:r>
              <a:rPr lang="en-US" dirty="0"/>
              <a:t> are made in </a:t>
            </a:r>
            <a:r>
              <a:rPr lang="en-US" b="1" dirty="0"/>
              <a:t>design</a:t>
            </a:r>
            <a:r>
              <a:rPr lang="en-US" dirty="0"/>
              <a:t> document first and then code generators create new version of system</a:t>
            </a:r>
          </a:p>
          <a:p>
            <a:r>
              <a:rPr lang="en-US" dirty="0"/>
              <a:t>As changes are made at </a:t>
            </a:r>
            <a:r>
              <a:rPr lang="en-US" b="1" dirty="0"/>
              <a:t>design</a:t>
            </a:r>
            <a:r>
              <a:rPr lang="en-US" dirty="0"/>
              <a:t> </a:t>
            </a:r>
            <a:r>
              <a:rPr lang="en-US" b="1" dirty="0"/>
              <a:t>specification</a:t>
            </a:r>
            <a:r>
              <a:rPr lang="en-US" dirty="0"/>
              <a:t>, most </a:t>
            </a:r>
            <a:r>
              <a:rPr lang="en-US" b="1" dirty="0"/>
              <a:t>document</a:t>
            </a:r>
            <a:r>
              <a:rPr lang="en-US" dirty="0"/>
              <a:t> </a:t>
            </a:r>
            <a:r>
              <a:rPr lang="en-US" b="1" dirty="0"/>
              <a:t>changes</a:t>
            </a:r>
            <a:r>
              <a:rPr lang="en-US" dirty="0"/>
              <a:t> will already have been completed during maintenance process itself</a:t>
            </a:r>
          </a:p>
          <a:p>
            <a:r>
              <a:rPr lang="en-US" dirty="0"/>
              <a:t>2 parts</a:t>
            </a:r>
          </a:p>
          <a:p>
            <a:pPr lvl="1"/>
            <a:r>
              <a:rPr lang="en-US" dirty="0"/>
              <a:t>Reverse engineering </a:t>
            </a:r>
          </a:p>
          <a:p>
            <a:pPr lvl="1"/>
            <a:r>
              <a:rPr lang="en-US" dirty="0"/>
              <a:t>reengineering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5C91B-993B-DFF9-95D3-96681F7A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90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BC6557-9859-8C0E-FFAE-696B04A9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853"/>
            <a:ext cx="10515600" cy="5605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Reverse engineering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code into design (gra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phical/textual representation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/>
              <a:t>Forward/ reengineering </a:t>
            </a:r>
          </a:p>
          <a:p>
            <a:r>
              <a:rPr lang="en-US" dirty="0"/>
              <a:t>Restructuring or rebuilding code to improve performance/ quality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118AA-782A-97AD-DBC3-3B774330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7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DC20-1E31-D294-65BA-4A8233E8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123"/>
            <a:ext cx="10515600" cy="5486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four major activities occur within maintenance:</a:t>
            </a:r>
          </a:p>
          <a:p>
            <a:r>
              <a:rPr lang="en-US" dirty="0"/>
              <a:t>Obtaining maintenance requests </a:t>
            </a:r>
          </a:p>
          <a:p>
            <a:r>
              <a:rPr lang="en-US" dirty="0"/>
              <a:t>Transforming requests into changes</a:t>
            </a:r>
          </a:p>
          <a:p>
            <a:r>
              <a:rPr lang="en-US" dirty="0"/>
              <a:t>Designing changes</a:t>
            </a:r>
          </a:p>
          <a:p>
            <a:r>
              <a:rPr lang="en-US" dirty="0"/>
              <a:t>Implementing changes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661B-78EB-6B80-17A4-02A70AA2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DC20-1E31-D294-65BA-4A8233E8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6164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Obtaining Maintenance Requests</a:t>
            </a:r>
          </a:p>
          <a:p>
            <a:r>
              <a:rPr lang="en-US" dirty="0"/>
              <a:t>a formal </a:t>
            </a:r>
            <a:r>
              <a:rPr lang="en-US" b="1" dirty="0"/>
              <a:t>process</a:t>
            </a:r>
            <a:r>
              <a:rPr lang="en-US" dirty="0"/>
              <a:t> be established whereby </a:t>
            </a:r>
            <a:r>
              <a:rPr lang="en-US" b="1" dirty="0"/>
              <a:t>users</a:t>
            </a:r>
            <a:r>
              <a:rPr lang="en-US" dirty="0"/>
              <a:t> can submit </a:t>
            </a:r>
            <a:r>
              <a:rPr lang="en-US" b="1" dirty="0"/>
              <a:t>system change requests</a:t>
            </a:r>
            <a:r>
              <a:rPr lang="en-US" dirty="0"/>
              <a:t>. </a:t>
            </a:r>
          </a:p>
          <a:p>
            <a:r>
              <a:rPr lang="en-US" dirty="0"/>
              <a:t>When developing the procedures for obtaining maintenance requests, organizations must also specify an </a:t>
            </a:r>
            <a:r>
              <a:rPr lang="en-US" b="1" dirty="0"/>
              <a:t>individual</a:t>
            </a:r>
            <a:r>
              <a:rPr lang="en-US" dirty="0"/>
              <a:t> within the organization to </a:t>
            </a:r>
            <a:r>
              <a:rPr lang="en-US" b="1" dirty="0"/>
              <a:t>collect these requests </a:t>
            </a:r>
            <a:r>
              <a:rPr lang="en-US" dirty="0"/>
              <a:t>and </a:t>
            </a:r>
            <a:r>
              <a:rPr lang="en-US" b="1" dirty="0"/>
              <a:t>manage</a:t>
            </a:r>
            <a:r>
              <a:rPr lang="en-US" dirty="0"/>
              <a:t> maintenance personnel.</a:t>
            </a:r>
          </a:p>
          <a:p>
            <a:pPr marL="0" indent="0">
              <a:buNone/>
            </a:pPr>
            <a:r>
              <a:rPr lang="en-US" b="1" dirty="0"/>
              <a:t>2. Transforming Request into Changes</a:t>
            </a:r>
          </a:p>
          <a:p>
            <a:r>
              <a:rPr lang="en-US" dirty="0"/>
              <a:t>Once a </a:t>
            </a:r>
            <a:r>
              <a:rPr lang="en-US" b="1" dirty="0"/>
              <a:t>request</a:t>
            </a:r>
            <a:r>
              <a:rPr lang="en-US" dirty="0"/>
              <a:t> is </a:t>
            </a:r>
            <a:r>
              <a:rPr lang="en-US" b="1" dirty="0"/>
              <a:t>received</a:t>
            </a:r>
            <a:r>
              <a:rPr lang="en-US" dirty="0"/>
              <a:t>, </a:t>
            </a:r>
            <a:r>
              <a:rPr lang="en-US" b="1" dirty="0"/>
              <a:t>analysis</a:t>
            </a:r>
            <a:r>
              <a:rPr lang="en-US" dirty="0"/>
              <a:t> must be performed to </a:t>
            </a:r>
            <a:r>
              <a:rPr lang="en-US" b="1" dirty="0"/>
              <a:t>identify</a:t>
            </a:r>
            <a:r>
              <a:rPr lang="en-US" dirty="0"/>
              <a:t> the of the scope of the request. </a:t>
            </a:r>
          </a:p>
          <a:p>
            <a:r>
              <a:rPr lang="en-US" dirty="0"/>
              <a:t>It must be determined </a:t>
            </a:r>
            <a:r>
              <a:rPr lang="en-US" b="1" dirty="0"/>
              <a:t>how the request </a:t>
            </a:r>
            <a:r>
              <a:rPr lang="en-US" dirty="0"/>
              <a:t>will </a:t>
            </a:r>
            <a:r>
              <a:rPr lang="en-US" b="1" dirty="0"/>
              <a:t>affect</a:t>
            </a:r>
            <a:r>
              <a:rPr lang="en-US" dirty="0"/>
              <a:t> the </a:t>
            </a:r>
            <a:r>
              <a:rPr lang="en-US" b="1" dirty="0"/>
              <a:t>current system </a:t>
            </a:r>
            <a:r>
              <a:rPr lang="en-US" dirty="0"/>
              <a:t>and how long such a project will take. </a:t>
            </a:r>
          </a:p>
          <a:p>
            <a:r>
              <a:rPr lang="en-US" dirty="0"/>
              <a:t>As with the initial development of a system, the size of a maintenance request can be analyzed for risk and feasibility.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661B-78EB-6B80-17A4-02A70AA2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8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DC20-1E31-D294-65BA-4A8233E8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123"/>
            <a:ext cx="10515600" cy="5486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Designing changes</a:t>
            </a:r>
          </a:p>
          <a:p>
            <a:r>
              <a:rPr lang="en-US" dirty="0"/>
              <a:t>Next, a change request can be </a:t>
            </a:r>
            <a:r>
              <a:rPr lang="en-US" b="1" dirty="0"/>
              <a:t>transformed</a:t>
            </a:r>
            <a:r>
              <a:rPr lang="en-US" dirty="0"/>
              <a:t> into a </a:t>
            </a:r>
            <a:r>
              <a:rPr lang="en-US" b="1" dirty="0"/>
              <a:t>formal design change</a:t>
            </a:r>
            <a:r>
              <a:rPr lang="en-US" dirty="0"/>
              <a:t>, which can then be fed into the maintenance implementation phase.</a:t>
            </a:r>
          </a:p>
          <a:p>
            <a:pPr marL="0" indent="0">
              <a:buNone/>
            </a:pPr>
            <a:r>
              <a:rPr lang="en-US" b="1" dirty="0"/>
              <a:t>4. Implementing Changes</a:t>
            </a:r>
          </a:p>
          <a:p>
            <a:r>
              <a:rPr lang="en-US" dirty="0"/>
              <a:t>once the </a:t>
            </a:r>
            <a:r>
              <a:rPr lang="en-US" b="1" dirty="0"/>
              <a:t>change</a:t>
            </a:r>
            <a:r>
              <a:rPr lang="en-US" dirty="0"/>
              <a:t> design is </a:t>
            </a:r>
            <a:r>
              <a:rPr lang="en-US" b="1" dirty="0"/>
              <a:t>approved</a:t>
            </a:r>
            <a:r>
              <a:rPr lang="en-US" dirty="0"/>
              <a:t>, proposed changes are implemented in respective components of the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661B-78EB-6B80-17A4-02A70AA2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</a:t>
            </a:r>
            <a:r>
              <a:rPr lang="en-US" sz="5400" dirty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312535"/>
          </a:xfrm>
        </p:spPr>
        <p:txBody>
          <a:bodyPr>
            <a:normAutofit/>
          </a:bodyPr>
          <a:lstStyle/>
          <a:p>
            <a:r>
              <a:rPr lang="en-US" dirty="0"/>
              <a:t>Corrective maintenance</a:t>
            </a:r>
          </a:p>
          <a:p>
            <a:r>
              <a:rPr lang="en-US" dirty="0"/>
              <a:t>Adaptive maintenance</a:t>
            </a:r>
          </a:p>
          <a:p>
            <a:r>
              <a:rPr lang="en-US" dirty="0"/>
              <a:t>Perfective maintenance</a:t>
            </a:r>
          </a:p>
          <a:p>
            <a:r>
              <a:rPr lang="en-US" dirty="0"/>
              <a:t>Preventive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DC20-1E31-D294-65BA-4A8233E8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123"/>
            <a:ext cx="10515600" cy="54863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Corrective maintenance</a:t>
            </a:r>
          </a:p>
          <a:p>
            <a:r>
              <a:rPr lang="en-US" dirty="0"/>
              <a:t>refers to </a:t>
            </a:r>
            <a:r>
              <a:rPr lang="en-US" b="1" dirty="0"/>
              <a:t>changes</a:t>
            </a:r>
            <a:r>
              <a:rPr lang="en-US" dirty="0"/>
              <a:t> made to </a:t>
            </a:r>
            <a:r>
              <a:rPr lang="en-US" b="1" dirty="0"/>
              <a:t>repair defects/flaws </a:t>
            </a:r>
            <a:r>
              <a:rPr lang="en-US" dirty="0"/>
              <a:t>in the design, coding, or implementation of the system. </a:t>
            </a:r>
          </a:p>
          <a:p>
            <a:r>
              <a:rPr lang="en-US" dirty="0"/>
              <a:t>remove </a:t>
            </a:r>
            <a:r>
              <a:rPr lang="en-US" b="1" dirty="0"/>
              <a:t>errors</a:t>
            </a:r>
            <a:r>
              <a:rPr lang="en-US" dirty="0"/>
              <a:t> in a program due to faulty design or wrong assumptions. </a:t>
            </a:r>
          </a:p>
          <a:p>
            <a:r>
              <a:rPr lang="en-US" dirty="0"/>
              <a:t>Thus, in corrective maintenance, </a:t>
            </a:r>
            <a:r>
              <a:rPr lang="en-US" b="1" dirty="0"/>
              <a:t>processing</a:t>
            </a:r>
            <a:r>
              <a:rPr lang="en-US" dirty="0"/>
              <a:t> or </a:t>
            </a:r>
            <a:r>
              <a:rPr lang="en-US" b="1" dirty="0"/>
              <a:t>performance</a:t>
            </a:r>
            <a:r>
              <a:rPr lang="en-US" dirty="0"/>
              <a:t> failures are repaired.</a:t>
            </a:r>
          </a:p>
          <a:p>
            <a:r>
              <a:rPr lang="en-US" dirty="0" err="1"/>
              <a:t>Eg</a:t>
            </a:r>
            <a:r>
              <a:rPr lang="en-US" dirty="0"/>
              <a:t>, bought a </a:t>
            </a:r>
            <a:r>
              <a:rPr lang="en-US" b="1" dirty="0"/>
              <a:t>new home</a:t>
            </a:r>
            <a:r>
              <a:rPr lang="en-US" dirty="0"/>
              <a:t>, repair </a:t>
            </a:r>
            <a:r>
              <a:rPr lang="en-US" b="1" dirty="0"/>
              <a:t>faulty</a:t>
            </a:r>
            <a:r>
              <a:rPr lang="en-US" dirty="0"/>
              <a:t> electrical </a:t>
            </a:r>
            <a:r>
              <a:rPr lang="en-US" b="1" dirty="0"/>
              <a:t>wires</a:t>
            </a:r>
            <a:r>
              <a:rPr lang="en-US" dirty="0"/>
              <a:t> or a </a:t>
            </a:r>
            <a:r>
              <a:rPr lang="en-US" b="1" dirty="0"/>
              <a:t>misaligned</a:t>
            </a:r>
            <a:r>
              <a:rPr lang="en-US" dirty="0"/>
              <a:t> </a:t>
            </a:r>
            <a:r>
              <a:rPr lang="en-US" b="1" dirty="0"/>
              <a:t>door</a:t>
            </a:r>
            <a:r>
              <a:rPr lang="en-US" dirty="0"/>
              <a:t>. </a:t>
            </a:r>
          </a:p>
          <a:p>
            <a:r>
              <a:rPr lang="en-US" dirty="0"/>
              <a:t>Most corrective maintenance </a:t>
            </a:r>
            <a:r>
              <a:rPr lang="en-US" b="1" dirty="0"/>
              <a:t>problems</a:t>
            </a:r>
            <a:r>
              <a:rPr lang="en-US" dirty="0"/>
              <a:t> surface soon after </a:t>
            </a:r>
            <a:r>
              <a:rPr lang="en-US" b="1" dirty="0"/>
              <a:t>installation</a:t>
            </a:r>
            <a:r>
              <a:rPr lang="en-US" dirty="0"/>
              <a:t>.</a:t>
            </a:r>
          </a:p>
          <a:p>
            <a:r>
              <a:rPr lang="en-US" dirty="0"/>
              <a:t>are typically </a:t>
            </a:r>
            <a:r>
              <a:rPr lang="en-US" b="1" dirty="0"/>
              <a:t>urgent</a:t>
            </a:r>
            <a:r>
              <a:rPr lang="en-US" dirty="0"/>
              <a:t> and need to be </a:t>
            </a:r>
            <a:r>
              <a:rPr lang="en-US" b="1" dirty="0"/>
              <a:t>resolved</a:t>
            </a:r>
            <a:r>
              <a:rPr lang="en-US" dirty="0"/>
              <a:t> in normal business activities.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661B-78EB-6B80-17A4-02A70AA2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8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DC20-1E31-D294-65BA-4A8233E8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123"/>
            <a:ext cx="10515600" cy="5486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Adaptive maintenance</a:t>
            </a:r>
          </a:p>
          <a:p>
            <a:r>
              <a:rPr lang="en-US" dirty="0"/>
              <a:t>changes to system to </a:t>
            </a:r>
            <a:r>
              <a:rPr lang="en-US" b="1" dirty="0"/>
              <a:t>evolve</a:t>
            </a:r>
            <a:r>
              <a:rPr lang="en-US" dirty="0"/>
              <a:t> its </a:t>
            </a:r>
            <a:r>
              <a:rPr lang="en-US" b="1" dirty="0"/>
              <a:t>functionality</a:t>
            </a:r>
            <a:r>
              <a:rPr lang="en-US" dirty="0"/>
              <a:t> to </a:t>
            </a:r>
            <a:r>
              <a:rPr lang="en-US" b="1" dirty="0"/>
              <a:t>changing business needs</a:t>
            </a:r>
            <a:r>
              <a:rPr lang="en-US" dirty="0"/>
              <a:t> to satisfy the needs of the user</a:t>
            </a:r>
          </a:p>
          <a:p>
            <a:r>
              <a:rPr lang="en-US" dirty="0" err="1"/>
              <a:t>Eg</a:t>
            </a:r>
            <a:r>
              <a:rPr lang="en-US" dirty="0"/>
              <a:t>, adding </a:t>
            </a:r>
            <a:r>
              <a:rPr lang="en-US" b="1" dirty="0"/>
              <a:t>storm windows </a:t>
            </a:r>
            <a:r>
              <a:rPr lang="en-US" dirty="0"/>
              <a:t>to improve the </a:t>
            </a:r>
            <a:r>
              <a:rPr lang="en-US" b="1" dirty="0"/>
              <a:t>cooling</a:t>
            </a:r>
            <a:r>
              <a:rPr lang="en-US" dirty="0"/>
              <a:t> performance of an air conditioner. Or Insulation system to keep house warm</a:t>
            </a:r>
          </a:p>
          <a:p>
            <a:r>
              <a:rPr lang="en-US" dirty="0"/>
              <a:t>usually </a:t>
            </a:r>
            <a:r>
              <a:rPr lang="en-US" b="1" dirty="0"/>
              <a:t>less urgent </a:t>
            </a:r>
            <a:r>
              <a:rPr lang="en-US" dirty="0"/>
              <a:t>than corrective maintenance because business and technical changes typically occur over some period of time.</a:t>
            </a:r>
          </a:p>
          <a:p>
            <a:r>
              <a:rPr lang="en-US" dirty="0"/>
              <a:t>Is small part of an organization's maintenance effort, but it </a:t>
            </a:r>
            <a:r>
              <a:rPr lang="en-US" b="1" dirty="0"/>
              <a:t>adds</a:t>
            </a:r>
            <a:r>
              <a:rPr lang="en-US" dirty="0"/>
              <a:t> value to the organization.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661B-78EB-6B80-17A4-02A70AA2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0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DC20-1E31-D294-65BA-4A8233E8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123"/>
            <a:ext cx="10515600" cy="5486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Perfective maintenance</a:t>
            </a:r>
          </a:p>
          <a:p>
            <a:r>
              <a:rPr lang="en-US" b="1" dirty="0"/>
              <a:t>adding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features/function or </a:t>
            </a:r>
            <a:r>
              <a:rPr lang="en-US" b="1" dirty="0"/>
              <a:t>modifying</a:t>
            </a:r>
            <a:r>
              <a:rPr lang="en-US" dirty="0"/>
              <a:t> the </a:t>
            </a:r>
            <a:r>
              <a:rPr lang="en-US" b="1" dirty="0"/>
              <a:t>existing</a:t>
            </a:r>
            <a:r>
              <a:rPr lang="en-US" dirty="0"/>
              <a:t> programs to enhance the </a:t>
            </a:r>
            <a:r>
              <a:rPr lang="en-US" b="1" dirty="0"/>
              <a:t>performance</a:t>
            </a:r>
            <a:r>
              <a:rPr lang="en-US" dirty="0"/>
              <a:t> of the information system. </a:t>
            </a:r>
          </a:p>
          <a:p>
            <a:r>
              <a:rPr lang="en-US" dirty="0"/>
              <a:t>responds to </a:t>
            </a:r>
            <a:r>
              <a:rPr lang="en-US" b="1" dirty="0"/>
              <a:t>user's</a:t>
            </a:r>
            <a:r>
              <a:rPr lang="en-US" dirty="0"/>
              <a:t> </a:t>
            </a:r>
            <a:r>
              <a:rPr lang="en-US" b="1" dirty="0"/>
              <a:t>additional needs </a:t>
            </a:r>
            <a:r>
              <a:rPr lang="en-US" dirty="0"/>
              <a:t>which may be due to the changes within or outside of the organization. </a:t>
            </a:r>
          </a:p>
          <a:p>
            <a:r>
              <a:rPr lang="en-US" dirty="0" err="1"/>
              <a:t>Eg</a:t>
            </a:r>
            <a:r>
              <a:rPr lang="en-US" dirty="0"/>
              <a:t>, adding a </a:t>
            </a:r>
            <a:r>
              <a:rPr lang="en-US" b="1" dirty="0"/>
              <a:t>guest room</a:t>
            </a:r>
          </a:p>
          <a:p>
            <a:r>
              <a:rPr lang="en-US" dirty="0"/>
              <a:t>Not really a maintenance but a new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661B-78EB-6B80-17A4-02A70AA2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0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4940</TotalTime>
  <Words>1573</Words>
  <Application>Microsoft Office PowerPoint</Application>
  <PresentationFormat>Widescreen</PresentationFormat>
  <Paragraphs>161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System Analysis and Design</vt:lpstr>
      <vt:lpstr>Maintenance</vt:lpstr>
      <vt:lpstr>PowerPoint Presentation</vt:lpstr>
      <vt:lpstr>PowerPoint Presentation</vt:lpstr>
      <vt:lpstr>PowerPoint Presentation</vt:lpstr>
      <vt:lpstr>Types of Maintenance</vt:lpstr>
      <vt:lpstr>PowerPoint Presentation</vt:lpstr>
      <vt:lpstr>PowerPoint Presentation</vt:lpstr>
      <vt:lpstr>PowerPoint Presentation</vt:lpstr>
      <vt:lpstr>PowerPoint Presentation</vt:lpstr>
      <vt:lpstr>Cost Of Maintenance</vt:lpstr>
      <vt:lpstr>PowerPoint Presentation</vt:lpstr>
      <vt:lpstr>PowerPoint Presentation</vt:lpstr>
      <vt:lpstr>PowerPoint Presentation</vt:lpstr>
      <vt:lpstr>PowerPoint Presentation</vt:lpstr>
      <vt:lpstr>Managing Maintenance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Role Of Case In Maintenance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Magar Kompany</dc:creator>
  <cp:lastModifiedBy>PriyankaTamang</cp:lastModifiedBy>
  <cp:revision>313</cp:revision>
  <dcterms:created xsi:type="dcterms:W3CDTF">2021-12-25T02:17:32Z</dcterms:created>
  <dcterms:modified xsi:type="dcterms:W3CDTF">2024-04-18T06:09:57Z</dcterms:modified>
</cp:coreProperties>
</file>