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309" r:id="rId4"/>
    <p:sldId id="310" r:id="rId5"/>
    <p:sldId id="312" r:id="rId6"/>
    <p:sldId id="311" r:id="rId7"/>
    <p:sldId id="313" r:id="rId8"/>
    <p:sldId id="314" r:id="rId9"/>
    <p:sldId id="315" r:id="rId10"/>
    <p:sldId id="316" r:id="rId11"/>
    <p:sldId id="318" r:id="rId12"/>
    <p:sldId id="317" r:id="rId13"/>
    <p:sldId id="319" r:id="rId14"/>
    <p:sldId id="261" r:id="rId15"/>
    <p:sldId id="263" r:id="rId16"/>
    <p:sldId id="265" r:id="rId17"/>
    <p:sldId id="293" r:id="rId18"/>
    <p:sldId id="296" r:id="rId19"/>
    <p:sldId id="297" r:id="rId20"/>
    <p:sldId id="267" r:id="rId21"/>
    <p:sldId id="299" r:id="rId22"/>
    <p:sldId id="301" r:id="rId23"/>
    <p:sldId id="320" r:id="rId24"/>
    <p:sldId id="272" r:id="rId25"/>
    <p:sldId id="302" r:id="rId26"/>
    <p:sldId id="273" r:id="rId27"/>
    <p:sldId id="303" r:id="rId28"/>
    <p:sldId id="304" r:id="rId29"/>
    <p:sldId id="305" r:id="rId30"/>
    <p:sldId id="306" r:id="rId31"/>
    <p:sldId id="274" r:id="rId32"/>
    <p:sldId id="275" r:id="rId33"/>
    <p:sldId id="307" r:id="rId34"/>
    <p:sldId id="276" r:id="rId35"/>
    <p:sldId id="30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364" autoAdjust="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5"/>
            <a:ext cx="9144000" cy="2392489"/>
          </a:xfrm>
        </p:spPr>
        <p:txBody>
          <a:bodyPr>
            <a:normAutofit/>
          </a:bodyPr>
          <a:lstStyle/>
          <a:p>
            <a:r>
              <a:rPr lang="en-US" sz="5400" dirty="0"/>
              <a:t>Unit 6:</a:t>
            </a:r>
            <a:br>
              <a:rPr lang="en-US" sz="5400" dirty="0"/>
            </a:br>
            <a:r>
              <a:rPr lang="en-US" sz="5400" dirty="0"/>
              <a:t>Object Oriented Analysis and Design </a:t>
            </a:r>
          </a:p>
        </p:txBody>
      </p:sp>
    </p:spTree>
    <p:extLst>
      <p:ext uri="{BB962C8B-B14F-4D97-AF65-F5344CB8AC3E}">
        <p14:creationId xmlns:p14="http://schemas.microsoft.com/office/powerpoint/2010/main" val="403526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097-6DFB-F056-8B8C-1B3100C1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6061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Class- Human Object-Man Woman</a:t>
            </a:r>
          </a:p>
          <a:p>
            <a:pPr marL="0" indent="0">
              <a:buNone/>
            </a:pPr>
            <a:r>
              <a:rPr lang="en-US" dirty="0"/>
              <a:t>C- fruit O- apple, mango</a:t>
            </a:r>
          </a:p>
          <a:p>
            <a:pPr marL="0" indent="0">
              <a:buNone/>
            </a:pPr>
            <a:r>
              <a:rPr lang="en-US" dirty="0"/>
              <a:t>C- phone O- Samsung, </a:t>
            </a:r>
            <a:r>
              <a:rPr lang="en-US" dirty="0" err="1"/>
              <a:t>iphone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189E1-54FF-B339-5712-EBA804E2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07BCE2-91EE-2845-3AAE-D0F5F018307F}"/>
              </a:ext>
            </a:extLst>
          </p:cNvPr>
          <p:cNvGrpSpPr/>
          <p:nvPr/>
        </p:nvGrpSpPr>
        <p:grpSpPr>
          <a:xfrm>
            <a:off x="2089269" y="939800"/>
            <a:ext cx="7048638" cy="2889543"/>
            <a:chOff x="1647057" y="1625737"/>
            <a:chExt cx="5589486" cy="2431161"/>
          </a:xfrm>
        </p:grpSpPr>
        <p:graphicFrame>
          <p:nvGraphicFramePr>
            <p:cNvPr id="6" name="Content Placeholder 1">
              <a:extLst>
                <a:ext uri="{FF2B5EF4-FFF2-40B4-BE49-F238E27FC236}">
                  <a16:creationId xmlns:a16="http://schemas.microsoft.com/office/drawing/2014/main" id="{9A7C9984-C870-4E44-D7E0-F8E4FF31A00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8197436"/>
                </p:ext>
              </p:extLst>
            </p:nvPr>
          </p:nvGraphicFramePr>
          <p:xfrm>
            <a:off x="1647057" y="1625737"/>
            <a:ext cx="1815397" cy="233179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289312">
                    <a:extLst>
                      <a:ext uri="{9D8B030D-6E8A-4147-A177-3AD203B41FA5}">
                        <a16:colId xmlns:a16="http://schemas.microsoft.com/office/drawing/2014/main" val="499001911"/>
                      </a:ext>
                    </a:extLst>
                  </a:gridCol>
                </a:tblGrid>
                <a:tr h="521115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Student</a:t>
                        </a:r>
                        <a:r>
                          <a:rPr lang="en-US" dirty="0"/>
                          <a:t> 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9621493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Name</a:t>
                        </a:r>
                      </a:p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Dob</a:t>
                        </a:r>
                      </a:p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address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13609968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r>
                          <a:rPr lang="en-US" dirty="0" err="1"/>
                          <a:t>Cal_age</a:t>
                        </a:r>
                        <a:r>
                          <a:rPr lang="en-US" dirty="0"/>
                          <a:t>()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err="1"/>
                          <a:t>Cal_gpa</a:t>
                        </a:r>
                        <a:r>
                          <a:rPr lang="en-US" dirty="0"/>
                          <a:t>()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err="1"/>
                          <a:t>Register_for_course</a:t>
                        </a:r>
                        <a:r>
                          <a:rPr lang="en-US" dirty="0"/>
                          <a:t>()</a:t>
                        </a:r>
                      </a:p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1464648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1">
              <a:extLst>
                <a:ext uri="{FF2B5EF4-FFF2-40B4-BE49-F238E27FC236}">
                  <a16:creationId xmlns:a16="http://schemas.microsoft.com/office/drawing/2014/main" id="{9009BF1A-6E41-8B06-F64C-0C9CD5690B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2104607"/>
                </p:ext>
              </p:extLst>
            </p:nvPr>
          </p:nvGraphicFramePr>
          <p:xfrm>
            <a:off x="5421145" y="1725108"/>
            <a:ext cx="1815398" cy="233179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289313">
                    <a:extLst>
                      <a:ext uri="{9D8B030D-6E8A-4147-A177-3AD203B41FA5}">
                        <a16:colId xmlns:a16="http://schemas.microsoft.com/office/drawing/2014/main" val="499001911"/>
                      </a:ext>
                    </a:extLst>
                  </a:gridCol>
                </a:tblGrid>
                <a:tr h="521115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Dog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9621493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Breed 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Size </a:t>
                        </a:r>
                      </a:p>
                      <a:p>
                        <a:r>
                          <a:rPr lang="en-US" dirty="0"/>
                          <a:t>Color 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13609968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r>
                          <a:rPr lang="en-US" dirty="0"/>
                          <a:t>Eat()</a:t>
                        </a:r>
                      </a:p>
                      <a:p>
                        <a:r>
                          <a:rPr lang="en-US" dirty="0"/>
                          <a:t>Sleep()</a:t>
                        </a:r>
                      </a:p>
                      <a:p>
                        <a:r>
                          <a:rPr lang="en-US" dirty="0"/>
                          <a:t>Sit()</a:t>
                        </a:r>
                      </a:p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1464648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1">
              <a:extLst>
                <a:ext uri="{FF2B5EF4-FFF2-40B4-BE49-F238E27FC236}">
                  <a16:creationId xmlns:a16="http://schemas.microsoft.com/office/drawing/2014/main" id="{AB4720EC-BBBD-D836-7E45-F9F9434C1E7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322639"/>
                </p:ext>
              </p:extLst>
            </p:nvPr>
          </p:nvGraphicFramePr>
          <p:xfrm>
            <a:off x="3689312" y="1725109"/>
            <a:ext cx="1481978" cy="2224836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868853">
                    <a:extLst>
                      <a:ext uri="{9D8B030D-6E8A-4147-A177-3AD203B41FA5}">
                        <a16:colId xmlns:a16="http://schemas.microsoft.com/office/drawing/2014/main" val="499001911"/>
                      </a:ext>
                    </a:extLst>
                  </a:gridCol>
                </a:tblGrid>
                <a:tr h="52111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>
                            <a:solidFill>
                              <a:schemeClr val="tx1"/>
                            </a:solidFill>
                          </a:rPr>
                          <a:t> class name</a:t>
                        </a:r>
                        <a:r>
                          <a:rPr lang="en-US" dirty="0"/>
                          <a:t> 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9621493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List of attributes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13609968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  <a:p>
                        <a:pPr algn="ctr"/>
                        <a:r>
                          <a:rPr lang="en-US" dirty="0"/>
                          <a:t>List of operations</a:t>
                        </a:r>
                      </a:p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1464648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932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097-6DFB-F056-8B8C-1B3100C1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900"/>
            <a:ext cx="10515600" cy="61245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2. Abstraction</a:t>
            </a:r>
          </a:p>
          <a:p>
            <a:r>
              <a:rPr lang="en-US" dirty="0"/>
              <a:t>Classes are built on the basis of abstraction </a:t>
            </a:r>
          </a:p>
          <a:p>
            <a:r>
              <a:rPr lang="en-US" dirty="0"/>
              <a:t>Hides unnecessary information and only shows necessary information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chair</a:t>
            </a:r>
          </a:p>
          <a:p>
            <a:pPr marL="0" indent="0">
              <a:buNone/>
            </a:pPr>
            <a:r>
              <a:rPr lang="en-US" dirty="0"/>
              <a:t>	purpose is to sit, shows color, 4 </a:t>
            </a:r>
            <a:r>
              <a:rPr lang="en-US" dirty="0" err="1"/>
              <a:t>leged</a:t>
            </a:r>
            <a:r>
              <a:rPr lang="en-US" dirty="0"/>
              <a:t> or 6 </a:t>
            </a:r>
            <a:r>
              <a:rPr lang="en-US" dirty="0" err="1"/>
              <a:t>leged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hides information like how it is made-manufacturing firm, which nails are used which brand color is used.</a:t>
            </a:r>
          </a:p>
          <a:p>
            <a:pPr marL="0" indent="0">
              <a:buNone/>
            </a:pPr>
            <a:r>
              <a:rPr lang="en-US" b="1" dirty="0"/>
              <a:t>3. Inheritance: </a:t>
            </a:r>
          </a:p>
          <a:p>
            <a:r>
              <a:rPr lang="en-US" dirty="0"/>
              <a:t>sharing of </a:t>
            </a:r>
            <a:r>
              <a:rPr lang="en-US" b="1" dirty="0"/>
              <a:t>attributes</a:t>
            </a:r>
            <a:r>
              <a:rPr lang="en-US" dirty="0"/>
              <a:t> and </a:t>
            </a:r>
            <a:r>
              <a:rPr lang="en-US" b="1" dirty="0"/>
              <a:t>operations</a:t>
            </a:r>
            <a:r>
              <a:rPr lang="en-US" dirty="0"/>
              <a:t> among </a:t>
            </a:r>
            <a:r>
              <a:rPr lang="en-US" b="1" dirty="0"/>
              <a:t>classes</a:t>
            </a:r>
            <a:r>
              <a:rPr lang="en-US" dirty="0"/>
              <a:t> based on </a:t>
            </a:r>
            <a:r>
              <a:rPr lang="en-US" b="1" dirty="0"/>
              <a:t>hierarchical relationship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b="1" dirty="0"/>
              <a:t>super class</a:t>
            </a:r>
            <a:r>
              <a:rPr lang="en-US" dirty="0"/>
              <a:t> has general information that </a:t>
            </a:r>
            <a:r>
              <a:rPr lang="en-US" b="1" dirty="0"/>
              <a:t>subclasses</a:t>
            </a:r>
            <a:r>
              <a:rPr lang="en-US" dirty="0"/>
              <a:t> refine and elaborate. </a:t>
            </a:r>
          </a:p>
          <a:p>
            <a:r>
              <a:rPr lang="en-US" dirty="0"/>
              <a:t>Each </a:t>
            </a:r>
            <a:r>
              <a:rPr lang="en-US" b="1" dirty="0"/>
              <a:t>sub class inherits</a:t>
            </a:r>
            <a:r>
              <a:rPr lang="en-US" dirty="0"/>
              <a:t> all the </a:t>
            </a:r>
            <a:r>
              <a:rPr lang="en-US" b="1" dirty="0"/>
              <a:t>feature</a:t>
            </a:r>
            <a:r>
              <a:rPr lang="en-US" dirty="0"/>
              <a:t> of its </a:t>
            </a:r>
            <a:r>
              <a:rPr lang="en-US" b="1" dirty="0"/>
              <a:t>super class </a:t>
            </a:r>
            <a:r>
              <a:rPr lang="en-US" dirty="0"/>
              <a:t>and </a:t>
            </a:r>
            <a:r>
              <a:rPr lang="en-US" b="1" dirty="0"/>
              <a:t>adds</a:t>
            </a:r>
            <a:r>
              <a:rPr lang="en-US" dirty="0"/>
              <a:t> its own unique </a:t>
            </a:r>
            <a:r>
              <a:rPr lang="en-US" b="1" dirty="0"/>
              <a:t>features</a:t>
            </a:r>
            <a:r>
              <a:rPr lang="en-US" dirty="0"/>
              <a:t>. </a:t>
            </a:r>
          </a:p>
          <a:p>
            <a:r>
              <a:rPr lang="en-US" dirty="0"/>
              <a:t>This concept is used to apply the idea of </a:t>
            </a:r>
            <a:r>
              <a:rPr lang="en-US" b="1" dirty="0"/>
              <a:t>reusability</a:t>
            </a:r>
            <a:r>
              <a:rPr lang="en-US" dirty="0"/>
              <a:t> of the objects.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189E1-54FF-B339-5712-EBA804E2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097-6DFB-F056-8B8C-1B3100C1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6327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4. Polymorphism</a:t>
            </a:r>
          </a:p>
          <a:p>
            <a:r>
              <a:rPr lang="en-US" dirty="0"/>
              <a:t>means the same operation may behave differently for different classes.</a:t>
            </a:r>
          </a:p>
          <a:p>
            <a:r>
              <a:rPr lang="en-US" dirty="0" err="1"/>
              <a:t>Eg</a:t>
            </a:r>
            <a:r>
              <a:rPr lang="en-US" dirty="0"/>
              <a:t>, communicate</a:t>
            </a:r>
          </a:p>
          <a:p>
            <a:pPr marL="0" indent="0">
              <a:buNone/>
            </a:pPr>
            <a:r>
              <a:rPr lang="en-US" dirty="0"/>
              <a:t>	Human- communicate via talking</a:t>
            </a:r>
          </a:p>
          <a:p>
            <a:pPr marL="0" indent="0">
              <a:buNone/>
            </a:pPr>
            <a:r>
              <a:rPr lang="en-US" dirty="0"/>
              <a:t>	Dog- communicate via barking</a:t>
            </a:r>
          </a:p>
          <a:p>
            <a:pPr marL="0" indent="0">
              <a:buNone/>
            </a:pPr>
            <a:r>
              <a:rPr lang="en-US" b="1" dirty="0"/>
              <a:t>5. Reusability: </a:t>
            </a:r>
          </a:p>
          <a:p>
            <a:r>
              <a:rPr lang="en-US" dirty="0"/>
              <a:t>The </a:t>
            </a:r>
            <a:r>
              <a:rPr lang="en-US" b="1" dirty="0"/>
              <a:t>classes</a:t>
            </a:r>
            <a:r>
              <a:rPr lang="en-US" dirty="0"/>
              <a:t> once </a:t>
            </a:r>
            <a:r>
              <a:rPr lang="en-US" b="1" dirty="0"/>
              <a:t>defined</a:t>
            </a:r>
            <a:r>
              <a:rPr lang="en-US" dirty="0"/>
              <a:t> can easily be used by other applications. </a:t>
            </a:r>
          </a:p>
          <a:p>
            <a:r>
              <a:rPr lang="en-US" dirty="0"/>
              <a:t>This is achieved by </a:t>
            </a:r>
            <a:r>
              <a:rPr lang="en-US" b="1" dirty="0"/>
              <a:t>defining classes </a:t>
            </a:r>
            <a:r>
              <a:rPr lang="en-US" dirty="0"/>
              <a:t>and </a:t>
            </a:r>
            <a:r>
              <a:rPr lang="en-US" b="1" dirty="0"/>
              <a:t>putting them </a:t>
            </a:r>
            <a:r>
              <a:rPr lang="en-US" dirty="0"/>
              <a:t>into a </a:t>
            </a:r>
            <a:r>
              <a:rPr lang="en-US" b="1" dirty="0"/>
              <a:t>library</a:t>
            </a:r>
            <a:r>
              <a:rPr lang="en-US" dirty="0"/>
              <a:t> of classes where all the classes are maintained for future use. </a:t>
            </a:r>
          </a:p>
          <a:p>
            <a:r>
              <a:rPr lang="en-US" dirty="0"/>
              <a:t>Whenever a new class is needed the programmer looks into the library of classes and if it is available, it can be picked up directly from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189E1-54FF-B339-5712-EBA804E2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5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097-6DFB-F056-8B8C-1B3100C1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632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6. Encapsulation </a:t>
            </a:r>
          </a:p>
          <a:p>
            <a:r>
              <a:rPr lang="en-US" dirty="0"/>
              <a:t>Is a process of wrapping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into a single unit called </a:t>
            </a:r>
            <a:r>
              <a:rPr lang="en-US" b="1" dirty="0"/>
              <a:t>class</a:t>
            </a:r>
          </a:p>
          <a:p>
            <a:r>
              <a:rPr lang="en-US" dirty="0"/>
              <a:t>Helps </a:t>
            </a:r>
            <a:r>
              <a:rPr lang="en-US" b="1" dirty="0"/>
              <a:t>preventing</a:t>
            </a:r>
            <a:r>
              <a:rPr lang="en-US" dirty="0"/>
              <a:t> </a:t>
            </a:r>
            <a:r>
              <a:rPr lang="en-US" b="1" dirty="0"/>
              <a:t>modification</a:t>
            </a:r>
            <a:r>
              <a:rPr lang="en-US" dirty="0"/>
              <a:t> of data from </a:t>
            </a:r>
            <a:r>
              <a:rPr lang="en-US" b="1" dirty="0"/>
              <a:t>outside the class </a:t>
            </a:r>
            <a:r>
              <a:rPr lang="en-US" dirty="0"/>
              <a:t>by assigning </a:t>
            </a:r>
            <a:r>
              <a:rPr lang="en-US" b="1" dirty="0"/>
              <a:t>privileges</a:t>
            </a:r>
            <a:r>
              <a:rPr lang="en-US" dirty="0"/>
              <a:t> to data inside the class</a:t>
            </a:r>
          </a:p>
          <a:p>
            <a:r>
              <a:rPr lang="en-US" dirty="0"/>
              <a:t>i.e. data access to those function which are wrapped in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189E1-54FF-B339-5712-EBA804E2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9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760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Unified Modelling Language</a:t>
            </a:r>
          </a:p>
          <a:p>
            <a:r>
              <a:rPr lang="en-US" dirty="0"/>
              <a:t>A general purpose developmental, modeling language in the field of software engineering</a:t>
            </a:r>
          </a:p>
          <a:p>
            <a:pPr lvl="1"/>
            <a:r>
              <a:rPr lang="en-US" dirty="0"/>
              <a:t>that is intended to provide a standard way to </a:t>
            </a:r>
            <a:r>
              <a:rPr lang="en-US" b="1" dirty="0"/>
              <a:t>visualize</a:t>
            </a:r>
            <a:r>
              <a:rPr lang="en-US" dirty="0"/>
              <a:t> the design of a system.</a:t>
            </a:r>
          </a:p>
          <a:p>
            <a:r>
              <a:rPr lang="en-US" dirty="0"/>
              <a:t>It’s not a programming language  </a:t>
            </a:r>
          </a:p>
          <a:p>
            <a:pPr lvl="1"/>
            <a:r>
              <a:rPr lang="en-US" dirty="0"/>
              <a:t>it’s a set of rules specifically for drawing diagrams.</a:t>
            </a:r>
          </a:p>
          <a:p>
            <a:r>
              <a:rPr lang="en-US" dirty="0"/>
              <a:t>Visually represent the architecture, design, and implementation of software systems.</a:t>
            </a:r>
          </a:p>
          <a:p>
            <a:r>
              <a:rPr lang="en-US" dirty="0"/>
              <a:t>Instead of thinking them as just a “nice to have,” </a:t>
            </a:r>
          </a:p>
          <a:p>
            <a:pPr lvl="1"/>
            <a:r>
              <a:rPr lang="en-US" dirty="0"/>
              <a:t>treat your UML diagrams as core aspects of documentation.</a:t>
            </a:r>
          </a:p>
          <a:p>
            <a:pPr lvl="1"/>
            <a:r>
              <a:rPr lang="en-US" dirty="0"/>
              <a:t>they keep development productive and focused.</a:t>
            </a:r>
          </a:p>
          <a:p>
            <a:pPr fontAlgn="base">
              <a:spcAft>
                <a:spcPts val="0"/>
              </a:spcAft>
            </a:pPr>
            <a:r>
              <a:rPr lang="en-US" dirty="0"/>
              <a:t>Help s/w developers for specifying, visualizing constructing and documenting artifacts of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B08D-A8E7-BC50-BB00-68D140C9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Autofit/>
          </a:bodyPr>
          <a:lstStyle/>
          <a:p>
            <a:r>
              <a:rPr lang="en-US" sz="2400" dirty="0"/>
              <a:t>UML includes many diagrams that represent different perspectives of a system.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1392"/>
            <a:ext cx="5181600" cy="5996608"/>
          </a:xfrm>
        </p:spPr>
        <p:txBody>
          <a:bodyPr>
            <a:normAutofit fontScale="92500"/>
          </a:bodyPr>
          <a:lstStyle/>
          <a:p>
            <a:pPr marL="514350" indent="-514350" fontAlgn="base"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Structure Diagrams </a:t>
            </a:r>
          </a:p>
          <a:p>
            <a:pPr fontAlgn="base">
              <a:spcAft>
                <a:spcPts val="0"/>
              </a:spcAft>
            </a:pPr>
            <a:r>
              <a:rPr lang="en-US" dirty="0"/>
              <a:t>represent the static application structure</a:t>
            </a:r>
          </a:p>
          <a:p>
            <a:pPr fontAlgn="base">
              <a:spcAft>
                <a:spcPts val="0"/>
              </a:spcAft>
            </a:pPr>
            <a:r>
              <a:rPr lang="en-US" dirty="0"/>
              <a:t>Static aspect represent the part of a diagram that form main structure and are </a:t>
            </a:r>
            <a:r>
              <a:rPr lang="en-US" b="1" dirty="0"/>
              <a:t>stable</a:t>
            </a:r>
          </a:p>
          <a:p>
            <a:pPr fontAlgn="base">
              <a:spcAft>
                <a:spcPts val="0"/>
              </a:spcAft>
            </a:pPr>
            <a:r>
              <a:rPr lang="en-US" dirty="0"/>
              <a:t>Assist in understanding and communicating with elements that make up a system and the </a:t>
            </a:r>
            <a:r>
              <a:rPr lang="en-US" b="1" dirty="0"/>
              <a:t>function it provides</a:t>
            </a:r>
          </a:p>
          <a:p>
            <a:pPr marL="0" indent="0" fontAlgn="base">
              <a:spcAft>
                <a:spcPts val="0"/>
              </a:spcAft>
              <a:buNone/>
            </a:pPr>
            <a:r>
              <a:rPr lang="en-US" dirty="0"/>
              <a:t>Types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Object Diagram</a:t>
            </a:r>
          </a:p>
          <a:p>
            <a:endParaRPr lang="en-US" dirty="0"/>
          </a:p>
          <a:p>
            <a:pPr marL="0" indent="0" fontAlgn="base">
              <a:spcAft>
                <a:spcPts val="0"/>
              </a:spcAft>
              <a:buNone/>
            </a:pPr>
            <a:endParaRPr lang="en-US" dirty="0"/>
          </a:p>
          <a:p>
            <a:pPr fontAlgn="base">
              <a:spcAft>
                <a:spcPts val="0"/>
              </a:spcAft>
            </a:pP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9FCE5-0671-32EF-4D61-1109F57C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61392"/>
            <a:ext cx="5181600" cy="59966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Behavior Diagrams </a:t>
            </a:r>
          </a:p>
          <a:p>
            <a:r>
              <a:rPr lang="en-US" dirty="0"/>
              <a:t>represent dynamic/different aspect of system</a:t>
            </a:r>
          </a:p>
          <a:p>
            <a:r>
              <a:rPr lang="en-US" dirty="0"/>
              <a:t>dynamic aspect represent the </a:t>
            </a:r>
            <a:r>
              <a:rPr lang="en-US" b="1" dirty="0"/>
              <a:t>changing</a:t>
            </a:r>
            <a:r>
              <a:rPr lang="en-US" dirty="0"/>
              <a:t>/</a:t>
            </a:r>
            <a:r>
              <a:rPr lang="en-US" b="1" dirty="0"/>
              <a:t>moving</a:t>
            </a:r>
            <a:r>
              <a:rPr lang="en-US" dirty="0"/>
              <a:t> part of the system</a:t>
            </a:r>
          </a:p>
          <a:p>
            <a:r>
              <a:rPr lang="en-US" dirty="0"/>
              <a:t>Assist in understanding and communicating </a:t>
            </a:r>
            <a:r>
              <a:rPr lang="en-US" b="1" dirty="0"/>
              <a:t>how</a:t>
            </a:r>
            <a:r>
              <a:rPr lang="en-US" dirty="0"/>
              <a:t> elements </a:t>
            </a:r>
            <a:r>
              <a:rPr lang="en-US" b="1" dirty="0"/>
              <a:t>interact</a:t>
            </a:r>
            <a:r>
              <a:rPr lang="en-US" dirty="0"/>
              <a:t> and </a:t>
            </a:r>
            <a:r>
              <a:rPr lang="en-US" b="1" dirty="0"/>
              <a:t>collaborate</a:t>
            </a:r>
            <a:r>
              <a:rPr lang="en-US" dirty="0"/>
              <a:t> to provide </a:t>
            </a:r>
            <a:r>
              <a:rPr lang="en-US" b="1" dirty="0"/>
              <a:t>functionality </a:t>
            </a:r>
            <a:r>
              <a:rPr lang="en-US" dirty="0"/>
              <a:t>of the system</a:t>
            </a:r>
          </a:p>
          <a:p>
            <a:pPr marL="0" indent="0">
              <a:buNone/>
            </a:pPr>
            <a:r>
              <a:rPr lang="en-US" dirty="0"/>
              <a:t>Types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Sequence Diagram</a:t>
            </a:r>
          </a:p>
          <a:p>
            <a:pPr lvl="1"/>
            <a:r>
              <a:rPr lang="en-US" dirty="0"/>
              <a:t>Activity Diagram</a:t>
            </a:r>
          </a:p>
          <a:p>
            <a:pPr lvl="1"/>
            <a:r>
              <a:rPr lang="en-US" dirty="0"/>
              <a:t>State Diagram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8A42A-092B-7E4F-3792-EA508112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-1"/>
            <a:ext cx="5157787" cy="687389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CE92-1C24-1565-C219-4FE0A241E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823912"/>
            <a:ext cx="5157787" cy="60340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defines the basic </a:t>
            </a:r>
            <a:r>
              <a:rPr lang="en-US" b="1" dirty="0"/>
              <a:t>attributes</a:t>
            </a:r>
            <a:r>
              <a:rPr lang="en-US" dirty="0"/>
              <a:t> and the </a:t>
            </a:r>
            <a:r>
              <a:rPr lang="en-US" b="1" dirty="0"/>
              <a:t>operations</a:t>
            </a:r>
            <a:r>
              <a:rPr lang="en-US" dirty="0"/>
              <a:t> of the </a:t>
            </a:r>
            <a:r>
              <a:rPr lang="en-US" b="1" dirty="0"/>
              <a:t>objects</a:t>
            </a:r>
            <a:r>
              <a:rPr lang="en-US" dirty="0"/>
              <a:t> of that type</a:t>
            </a:r>
          </a:p>
          <a:p>
            <a:r>
              <a:rPr lang="en-US" dirty="0"/>
              <a:t>Consists of classes, internal structure and their relationship in which they participate to depict a system’s structure. </a:t>
            </a:r>
          </a:p>
          <a:p>
            <a:pPr marL="0" indent="0">
              <a:buNone/>
            </a:pPr>
            <a:r>
              <a:rPr lang="en-US" dirty="0"/>
              <a:t>(classes, interfaces, association and collaboration)</a:t>
            </a:r>
          </a:p>
          <a:p>
            <a:r>
              <a:rPr lang="en-US" dirty="0"/>
              <a:t>They provide an overview of the project as seen as a collection of </a:t>
            </a:r>
            <a:r>
              <a:rPr lang="en-US" b="1" dirty="0"/>
              <a:t>static</a:t>
            </a:r>
            <a:r>
              <a:rPr lang="en-US" dirty="0"/>
              <a:t> elements.</a:t>
            </a:r>
          </a:p>
          <a:p>
            <a:r>
              <a:rPr lang="en-US" dirty="0"/>
              <a:t>Describe </a:t>
            </a:r>
            <a:r>
              <a:rPr lang="en-US" b="1" dirty="0"/>
              <a:t>responsibilities</a:t>
            </a:r>
            <a:r>
              <a:rPr lang="en-US" dirty="0"/>
              <a:t> of a system</a:t>
            </a:r>
          </a:p>
          <a:p>
            <a:r>
              <a:rPr lang="en-US" dirty="0"/>
              <a:t>Represented by rectangle with 3 compartments, separated by horizontal lines</a:t>
            </a:r>
          </a:p>
          <a:p>
            <a:pPr lvl="1"/>
            <a:r>
              <a:rPr lang="en-US" dirty="0"/>
              <a:t>Class name </a:t>
            </a:r>
          </a:p>
          <a:p>
            <a:pPr lvl="1"/>
            <a:r>
              <a:rPr lang="en-US" dirty="0"/>
              <a:t>List of attributes</a:t>
            </a:r>
          </a:p>
          <a:p>
            <a:pPr lvl="1"/>
            <a:r>
              <a:rPr lang="en-US" dirty="0"/>
              <a:t>List of operation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06A47C-EB78-5FD8-06FC-41361B81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36526"/>
            <a:ext cx="5183188" cy="550862"/>
          </a:xfrm>
        </p:spPr>
        <p:txBody>
          <a:bodyPr/>
          <a:lstStyle/>
          <a:p>
            <a:r>
              <a:rPr lang="en-US" dirty="0"/>
              <a:t>Object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76744A-631A-968F-51F0-A3ED99B42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823913"/>
            <a:ext cx="5183188" cy="38662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Represents set of object and their relationship</a:t>
            </a:r>
          </a:p>
          <a:p>
            <a:r>
              <a:rPr lang="en-US" dirty="0"/>
              <a:t> Represents </a:t>
            </a:r>
            <a:r>
              <a:rPr lang="en-US" b="1" dirty="0"/>
              <a:t>instance</a:t>
            </a:r>
            <a:r>
              <a:rPr lang="en-US" dirty="0"/>
              <a:t> of </a:t>
            </a:r>
            <a:r>
              <a:rPr lang="en-US" b="1" dirty="0"/>
              <a:t>class</a:t>
            </a:r>
            <a:r>
              <a:rPr lang="en-US" dirty="0"/>
              <a:t> diagram</a:t>
            </a:r>
          </a:p>
          <a:p>
            <a:r>
              <a:rPr lang="en-US" dirty="0"/>
              <a:t>Shows static snapshot of element instance found in </a:t>
            </a:r>
            <a:r>
              <a:rPr lang="en-US" b="1" dirty="0"/>
              <a:t>class</a:t>
            </a:r>
            <a:r>
              <a:rPr lang="en-US" dirty="0"/>
              <a:t> diagram</a:t>
            </a:r>
          </a:p>
          <a:p>
            <a:r>
              <a:rPr lang="en-US" dirty="0"/>
              <a:t>Represented by rectangle with 3 compartments, separated by horizontal lines</a:t>
            </a:r>
          </a:p>
          <a:p>
            <a:pPr lvl="1"/>
            <a:r>
              <a:rPr lang="en-US" dirty="0"/>
              <a:t>Object name</a:t>
            </a:r>
          </a:p>
          <a:p>
            <a:pPr lvl="1"/>
            <a:r>
              <a:rPr lang="en-US" dirty="0"/>
              <a:t>List of attributes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65D45-3093-23CA-DEC3-8C220C21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9026F-CEA4-4403-DAE7-C55A072451FF}"/>
              </a:ext>
            </a:extLst>
          </p:cNvPr>
          <p:cNvSpPr txBox="1"/>
          <p:nvPr/>
        </p:nvSpPr>
        <p:spPr>
          <a:xfrm>
            <a:off x="6780628" y="5018424"/>
            <a:ext cx="4192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Object- real life entity – ram, </a:t>
            </a:r>
            <a:r>
              <a:rPr lang="en-US" dirty="0" err="1"/>
              <a:t>ktm</a:t>
            </a:r>
            <a:r>
              <a:rPr lang="en-US" dirty="0"/>
              <a:t>, student</a:t>
            </a:r>
          </a:p>
          <a:p>
            <a:r>
              <a:rPr lang="en-US" dirty="0"/>
              <a:t>Class- entity type (collection of entities with similar attributes)- student, course, vendor</a:t>
            </a:r>
          </a:p>
          <a:p>
            <a:r>
              <a:rPr lang="en-US" dirty="0"/>
              <a:t>Attributes- properties – id, name, roll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8633-9F3B-2B4D-062F-1406A8D9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5"/>
            <a:ext cx="10515600" cy="511734"/>
          </a:xfrm>
        </p:spPr>
        <p:txBody>
          <a:bodyPr>
            <a:noAutofit/>
          </a:bodyPr>
          <a:lstStyle/>
          <a:p>
            <a:r>
              <a:rPr lang="en-US" sz="2000" dirty="0"/>
              <a:t>Fig: Class diagram showing  2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3C941-A4DF-0A44-DB11-779D1A6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7B7DCF1-1D29-3ED2-5827-6E8E0C3194C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CDB1E9-EC50-CEBD-425B-FB67D4B08BC7}"/>
              </a:ext>
            </a:extLst>
          </p:cNvPr>
          <p:cNvGrpSpPr/>
          <p:nvPr/>
        </p:nvGrpSpPr>
        <p:grpSpPr>
          <a:xfrm>
            <a:off x="2076569" y="574102"/>
            <a:ext cx="7048638" cy="2771436"/>
            <a:chOff x="1647057" y="1625737"/>
            <a:chExt cx="5589486" cy="2771436"/>
          </a:xfrm>
        </p:grpSpPr>
        <p:graphicFrame>
          <p:nvGraphicFramePr>
            <p:cNvPr id="5" name="Content Placeholder 1">
              <a:extLst>
                <a:ext uri="{FF2B5EF4-FFF2-40B4-BE49-F238E27FC236}">
                  <a16:creationId xmlns:a16="http://schemas.microsoft.com/office/drawing/2014/main" id="{C127D679-48C2-8CB8-ECB2-E89D6939CBF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64766780"/>
                </p:ext>
              </p:extLst>
            </p:nvPr>
          </p:nvGraphicFramePr>
          <p:xfrm>
            <a:off x="1647057" y="1625737"/>
            <a:ext cx="1815397" cy="2771436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289312">
                    <a:extLst>
                      <a:ext uri="{9D8B030D-6E8A-4147-A177-3AD203B41FA5}">
                        <a16:colId xmlns:a16="http://schemas.microsoft.com/office/drawing/2014/main" val="499001911"/>
                      </a:ext>
                    </a:extLst>
                  </a:gridCol>
                </a:tblGrid>
                <a:tr h="521115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Student</a:t>
                        </a:r>
                        <a:r>
                          <a:rPr lang="en-US" dirty="0"/>
                          <a:t> 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9621493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Name</a:t>
                        </a:r>
                      </a:p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Dob</a:t>
                        </a:r>
                      </a:p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address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13609968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r>
                          <a:rPr lang="en-US" dirty="0" err="1"/>
                          <a:t>Cal_age</a:t>
                        </a:r>
                        <a:r>
                          <a:rPr lang="en-US" dirty="0"/>
                          <a:t>()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err="1"/>
                          <a:t>Cal_gpa</a:t>
                        </a:r>
                        <a:r>
                          <a:rPr lang="en-US" dirty="0"/>
                          <a:t>()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err="1"/>
                          <a:t>Register_for_course</a:t>
                        </a:r>
                        <a:r>
                          <a:rPr lang="en-US" dirty="0"/>
                          <a:t>()</a:t>
                        </a:r>
                      </a:p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1464648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1">
              <a:extLst>
                <a:ext uri="{FF2B5EF4-FFF2-40B4-BE49-F238E27FC236}">
                  <a16:creationId xmlns:a16="http://schemas.microsoft.com/office/drawing/2014/main" id="{698802BA-6DF2-86EF-788B-277950FD4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27387112"/>
                </p:ext>
              </p:extLst>
            </p:nvPr>
          </p:nvGraphicFramePr>
          <p:xfrm>
            <a:off x="5421145" y="1725108"/>
            <a:ext cx="1815398" cy="264431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289313">
                    <a:extLst>
                      <a:ext uri="{9D8B030D-6E8A-4147-A177-3AD203B41FA5}">
                        <a16:colId xmlns:a16="http://schemas.microsoft.com/office/drawing/2014/main" val="499001911"/>
                      </a:ext>
                    </a:extLst>
                  </a:gridCol>
                </a:tblGrid>
                <a:tr h="521115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Course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9621493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r>
                          <a:rPr lang="en-US" dirty="0" err="1">
                            <a:solidFill>
                              <a:schemeClr val="tx1"/>
                            </a:solidFill>
                          </a:rPr>
                          <a:t>C_code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err="1">
                            <a:solidFill>
                              <a:schemeClr val="tx1"/>
                            </a:solidFill>
                          </a:rPr>
                          <a:t>C_title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  <a:p>
                        <a:r>
                          <a:rPr lang="en-US" dirty="0" err="1"/>
                          <a:t>Credit_hours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13609968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r>
                          <a:rPr lang="en-US" dirty="0" err="1"/>
                          <a:t>enrollement</a:t>
                        </a:r>
                        <a:r>
                          <a:rPr lang="en-US" dirty="0"/>
                          <a:t>()</a:t>
                        </a:r>
                      </a:p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1464648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1">
              <a:extLst>
                <a:ext uri="{FF2B5EF4-FFF2-40B4-BE49-F238E27FC236}">
                  <a16:creationId xmlns:a16="http://schemas.microsoft.com/office/drawing/2014/main" id="{139FAAD1-3BF9-B7BF-3AE7-D1B892B6A2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55647389"/>
                </p:ext>
              </p:extLst>
            </p:nvPr>
          </p:nvGraphicFramePr>
          <p:xfrm>
            <a:off x="3689312" y="1725109"/>
            <a:ext cx="1481978" cy="264431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868853">
                    <a:extLst>
                      <a:ext uri="{9D8B030D-6E8A-4147-A177-3AD203B41FA5}">
                        <a16:colId xmlns:a16="http://schemas.microsoft.com/office/drawing/2014/main" val="499001911"/>
                      </a:ext>
                    </a:extLst>
                  </a:gridCol>
                </a:tblGrid>
                <a:tr h="52111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>
                            <a:solidFill>
                              <a:schemeClr val="tx1"/>
                            </a:solidFill>
                          </a:rPr>
                          <a:t> class name</a:t>
                        </a:r>
                        <a:r>
                          <a:rPr lang="en-US" dirty="0"/>
                          <a:t> 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9621493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List of attributes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13609968"/>
                    </a:ext>
                  </a:extLst>
                </a:tr>
                <a:tr h="1061601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  <a:p>
                        <a:pPr algn="ctr"/>
                        <a:r>
                          <a:rPr lang="en-US" dirty="0"/>
                          <a:t>List of operations</a:t>
                        </a:r>
                      </a:p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1464648"/>
                    </a:ext>
                  </a:extLst>
                </a:tr>
              </a:tbl>
            </a:graphicData>
          </a:graphic>
        </p:graphicFrame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381ADC1-1AC8-8606-883C-975F6F40ADEF}"/>
              </a:ext>
            </a:extLst>
          </p:cNvPr>
          <p:cNvSpPr txBox="1">
            <a:spLocks/>
          </p:cNvSpPr>
          <p:nvPr/>
        </p:nvSpPr>
        <p:spPr>
          <a:xfrm>
            <a:off x="627185" y="3512463"/>
            <a:ext cx="10515600" cy="511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Fig: Object diagram showing  2 instances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77414AA-0CC1-C9DC-B1F3-D2B0BCD77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03503"/>
              </p:ext>
            </p:extLst>
          </p:nvPr>
        </p:nvGraphicFramePr>
        <p:xfrm>
          <a:off x="2076569" y="4404219"/>
          <a:ext cx="2289313" cy="190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313">
                  <a:extLst>
                    <a:ext uri="{9D8B030D-6E8A-4147-A177-3AD203B41FA5}">
                      <a16:colId xmlns:a16="http://schemas.microsoft.com/office/drawing/2014/main" val="3708491589"/>
                    </a:ext>
                  </a:extLst>
                </a:gridCol>
              </a:tblGrid>
              <a:tr h="61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Mary Jones: Student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32433"/>
                  </a:ext>
                </a:extLst>
              </a:tr>
              <a:tr h="12646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Mary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Dob: 1980-1-1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Address: US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1846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4F646ED-9E40-1731-6AAB-7D991ACD0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1765"/>
              </p:ext>
            </p:extLst>
          </p:nvPr>
        </p:nvGraphicFramePr>
        <p:xfrm>
          <a:off x="7260101" y="4404218"/>
          <a:ext cx="2289313" cy="197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313">
                  <a:extLst>
                    <a:ext uri="{9D8B030D-6E8A-4147-A177-3AD203B41FA5}">
                      <a16:colId xmlns:a16="http://schemas.microsoft.com/office/drawing/2014/main" val="3708491589"/>
                    </a:ext>
                  </a:extLst>
                </a:gridCol>
              </a:tblGrid>
              <a:tr h="5710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SE: Course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32433"/>
                  </a:ext>
                </a:extLst>
              </a:tr>
              <a:tr h="133350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C_code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CACS253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C_title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SE</a:t>
                      </a:r>
                    </a:p>
                    <a:p>
                      <a:r>
                        <a:rPr lang="en-US" dirty="0"/>
                        <a:t>Credit_hours:3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184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041E338-E23E-E9A4-59D0-566876588F98}"/>
              </a:ext>
            </a:extLst>
          </p:cNvPr>
          <p:cNvSpPr txBox="1"/>
          <p:nvPr/>
        </p:nvSpPr>
        <p:spPr>
          <a:xfrm>
            <a:off x="4590757" y="4543942"/>
            <a:ext cx="301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 object name= class name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6D8908-E3F2-70A8-82A7-1947783A8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332" y="713995"/>
            <a:ext cx="8464859" cy="4589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1D619-0B0C-7F25-A938-512F9801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30BE8-6A04-9424-181B-8A5137CBB82E}"/>
              </a:ext>
            </a:extLst>
          </p:cNvPr>
          <p:cNvSpPr txBox="1"/>
          <p:nvPr/>
        </p:nvSpPr>
        <p:spPr>
          <a:xfrm>
            <a:off x="1215808" y="1125415"/>
            <a:ext cx="1554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1:1 association</a:t>
            </a:r>
          </a:p>
          <a:p>
            <a:r>
              <a:rPr lang="en-US" dirty="0"/>
              <a:t>Or 1:N</a:t>
            </a:r>
          </a:p>
          <a:p>
            <a:r>
              <a:rPr lang="en-US" dirty="0"/>
              <a:t>Or N:N</a:t>
            </a:r>
          </a:p>
        </p:txBody>
      </p:sp>
    </p:spTree>
    <p:extLst>
      <p:ext uri="{BB962C8B-B14F-4D97-AF65-F5344CB8AC3E}">
        <p14:creationId xmlns:p14="http://schemas.microsoft.com/office/powerpoint/2010/main" val="356568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65BA-808B-E948-75C7-BB6DB2FF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A848D-76A0-38CF-A530-B44859823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908" y="886265"/>
            <a:ext cx="6453430" cy="42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Object Oriented Analysis and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76010"/>
          </a:xfrm>
        </p:spPr>
        <p:txBody>
          <a:bodyPr>
            <a:normAutofit/>
          </a:bodyPr>
          <a:lstStyle/>
          <a:p>
            <a:r>
              <a:rPr lang="en-US" dirty="0"/>
              <a:t>The term </a:t>
            </a:r>
            <a:r>
              <a:rPr lang="en-US" b="1" dirty="0"/>
              <a:t>object oriented </a:t>
            </a:r>
            <a:r>
              <a:rPr lang="en-US" dirty="0"/>
              <a:t>describes the </a:t>
            </a:r>
            <a:r>
              <a:rPr lang="en-US" b="1" dirty="0"/>
              <a:t>system</a:t>
            </a:r>
            <a:r>
              <a:rPr lang="en-US" dirty="0"/>
              <a:t> as a </a:t>
            </a:r>
            <a:r>
              <a:rPr lang="en-US" b="1" dirty="0"/>
              <a:t>collection</a:t>
            </a:r>
            <a:r>
              <a:rPr lang="en-US" dirty="0"/>
              <a:t> of discrete </a:t>
            </a:r>
            <a:r>
              <a:rPr lang="en-US" b="1" dirty="0"/>
              <a:t>objects</a:t>
            </a:r>
            <a:r>
              <a:rPr lang="en-US" dirty="0"/>
              <a:t> that incorporate both </a:t>
            </a:r>
            <a:r>
              <a:rPr lang="en-US" b="1" dirty="0"/>
              <a:t>data structure </a:t>
            </a:r>
            <a:r>
              <a:rPr lang="en-US" dirty="0"/>
              <a:t>and </a:t>
            </a:r>
            <a:r>
              <a:rPr lang="en-US" b="1" dirty="0"/>
              <a:t>behavior</a:t>
            </a:r>
            <a:r>
              <a:rPr lang="en-US" dirty="0"/>
              <a:t>. </a:t>
            </a:r>
          </a:p>
          <a:p>
            <a:r>
              <a:rPr lang="en-US" dirty="0"/>
              <a:t>It is a way of thinking about problems and solutions using </a:t>
            </a:r>
            <a:r>
              <a:rPr lang="en-US" b="1" dirty="0"/>
              <a:t>real world concepts</a:t>
            </a:r>
            <a:r>
              <a:rPr lang="en-US" dirty="0"/>
              <a:t>.</a:t>
            </a:r>
          </a:p>
          <a:p>
            <a:r>
              <a:rPr lang="en-US" dirty="0"/>
              <a:t> Object oriented analysis and design promote the better understanding of </a:t>
            </a:r>
            <a:r>
              <a:rPr lang="en-US" b="1" dirty="0"/>
              <a:t>requirements</a:t>
            </a:r>
            <a:r>
              <a:rPr lang="en-US" dirty="0"/>
              <a:t>, cleaner </a:t>
            </a:r>
            <a:r>
              <a:rPr lang="en-US" b="1" dirty="0"/>
              <a:t>design</a:t>
            </a:r>
            <a:r>
              <a:rPr lang="en-US" dirty="0"/>
              <a:t> and more </a:t>
            </a:r>
            <a:r>
              <a:rPr lang="en-US" b="1" dirty="0"/>
              <a:t>maintainable</a:t>
            </a:r>
            <a:r>
              <a:rPr lang="en-US" dirty="0"/>
              <a:t> system.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21D0-CD37-3618-2DB8-F16AE1A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within the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AB4A-F80E-8A39-427E-3965FCBA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Association</a:t>
            </a:r>
            <a:endParaRPr lang="en-US" dirty="0"/>
          </a:p>
          <a:p>
            <a:pPr lvl="1" fontAlgn="base"/>
            <a:r>
              <a:rPr lang="en-US" dirty="0"/>
              <a:t>describes the communication between two classes. </a:t>
            </a:r>
          </a:p>
          <a:p>
            <a:pPr lvl="1" fontAlgn="base"/>
            <a:r>
              <a:rPr lang="en-US" dirty="0"/>
              <a:t>1:1 relationship</a:t>
            </a:r>
          </a:p>
          <a:p>
            <a:pPr lvl="1" fontAlgn="base"/>
            <a:r>
              <a:rPr lang="en-US" dirty="0"/>
              <a:t>1:M</a:t>
            </a:r>
          </a:p>
          <a:p>
            <a:pPr lvl="1" fontAlgn="base"/>
            <a:r>
              <a:rPr lang="en-US" dirty="0"/>
              <a:t>M:N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9B1F1-0F44-54DD-9282-9AAD4946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66C01-157C-BE74-9EB2-AC6B362CD8ED}"/>
              </a:ext>
            </a:extLst>
          </p:cNvPr>
          <p:cNvSpPr/>
          <p:nvPr/>
        </p:nvSpPr>
        <p:spPr>
          <a:xfrm>
            <a:off x="3746109" y="3396466"/>
            <a:ext cx="1280160" cy="38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D56B7AC-2EA8-B90F-FA8D-E3A566BADB30}"/>
              </a:ext>
            </a:extLst>
          </p:cNvPr>
          <p:cNvSpPr/>
          <p:nvPr/>
        </p:nvSpPr>
        <p:spPr>
          <a:xfrm>
            <a:off x="5462075" y="3277772"/>
            <a:ext cx="2166424" cy="6471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4828D-DA54-9624-B49D-97100BE8B375}"/>
              </a:ext>
            </a:extLst>
          </p:cNvPr>
          <p:cNvSpPr/>
          <p:nvPr/>
        </p:nvSpPr>
        <p:spPr>
          <a:xfrm>
            <a:off x="8627014" y="3383276"/>
            <a:ext cx="1280160" cy="38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312EB0-F656-D9E3-C842-AF0F7466D27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26269" y="3588139"/>
            <a:ext cx="435806" cy="13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106138-6FC2-CBF8-E5E9-2CCE82D6285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628499" y="3574949"/>
            <a:ext cx="998515" cy="26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D370EB-AD0B-875A-A243-9D05D259C3BB}"/>
              </a:ext>
            </a:extLst>
          </p:cNvPr>
          <p:cNvSpPr txBox="1"/>
          <p:nvPr/>
        </p:nvSpPr>
        <p:spPr>
          <a:xfrm>
            <a:off x="5052647" y="3277772"/>
            <a:ext cx="4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10944E-C932-144A-4497-B36E79686A7D}"/>
              </a:ext>
            </a:extLst>
          </p:cNvPr>
          <p:cNvSpPr txBox="1"/>
          <p:nvPr/>
        </p:nvSpPr>
        <p:spPr>
          <a:xfrm>
            <a:off x="8084234" y="3231997"/>
            <a:ext cx="4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6D0EB3-C154-0FB0-6503-F705356BE920}"/>
              </a:ext>
            </a:extLst>
          </p:cNvPr>
          <p:cNvSpPr/>
          <p:nvPr/>
        </p:nvSpPr>
        <p:spPr>
          <a:xfrm>
            <a:off x="3770434" y="4337240"/>
            <a:ext cx="1280160" cy="38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Painter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9B3B7B8C-71F5-60F5-9772-E3C30651BD8A}"/>
              </a:ext>
            </a:extLst>
          </p:cNvPr>
          <p:cNvSpPr/>
          <p:nvPr/>
        </p:nvSpPr>
        <p:spPr>
          <a:xfrm>
            <a:off x="5486400" y="4218546"/>
            <a:ext cx="2166424" cy="6471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E6140F-92D7-6059-19F0-BE2C71991DE4}"/>
              </a:ext>
            </a:extLst>
          </p:cNvPr>
          <p:cNvSpPr/>
          <p:nvPr/>
        </p:nvSpPr>
        <p:spPr>
          <a:xfrm>
            <a:off x="8651339" y="4324050"/>
            <a:ext cx="1280160" cy="38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A5C2FF-63FA-FD4C-A529-DEEABA63D357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050594" y="4528913"/>
            <a:ext cx="435806" cy="13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D0E2E8-A30F-18A6-6E6C-BF5E7D5ED5F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7652824" y="4515723"/>
            <a:ext cx="998515" cy="26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BFEFE8-76A8-E2AA-3C69-72A33E6CBCA7}"/>
              </a:ext>
            </a:extLst>
          </p:cNvPr>
          <p:cNvSpPr txBox="1"/>
          <p:nvPr/>
        </p:nvSpPr>
        <p:spPr>
          <a:xfrm>
            <a:off x="5076972" y="4218546"/>
            <a:ext cx="4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5378F-74C1-CC21-EDA4-1CCAEA373F74}"/>
              </a:ext>
            </a:extLst>
          </p:cNvPr>
          <p:cNvSpPr/>
          <p:nvPr/>
        </p:nvSpPr>
        <p:spPr>
          <a:xfrm>
            <a:off x="3794759" y="5234277"/>
            <a:ext cx="1280160" cy="38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797C4985-2AA8-FF50-13B6-9EC633B497C4}"/>
              </a:ext>
            </a:extLst>
          </p:cNvPr>
          <p:cNvSpPr/>
          <p:nvPr/>
        </p:nvSpPr>
        <p:spPr>
          <a:xfrm>
            <a:off x="5510725" y="5115583"/>
            <a:ext cx="2166424" cy="6471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F78D15-9F53-EDC9-AD51-62C359D9B3B0}"/>
              </a:ext>
            </a:extLst>
          </p:cNvPr>
          <p:cNvSpPr/>
          <p:nvPr/>
        </p:nvSpPr>
        <p:spPr>
          <a:xfrm>
            <a:off x="8675664" y="5221087"/>
            <a:ext cx="1280160" cy="38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5E5752-7A37-C18F-AB83-AD3C09E43C0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5074919" y="5425950"/>
            <a:ext cx="435806" cy="13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7CB5FB-C067-C1B7-4F42-C4F3411A939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677149" y="5412760"/>
            <a:ext cx="998515" cy="26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9CE6A9-F5CB-4A52-8611-5066320DB880}"/>
              </a:ext>
            </a:extLst>
          </p:cNvPr>
          <p:cNvSpPr txBox="1"/>
          <p:nvPr/>
        </p:nvSpPr>
        <p:spPr>
          <a:xfrm>
            <a:off x="5101297" y="5115583"/>
            <a:ext cx="4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FA31A8-F416-C838-63AC-40B1B2651ED6}"/>
              </a:ext>
            </a:extLst>
          </p:cNvPr>
          <p:cNvSpPr txBox="1"/>
          <p:nvPr/>
        </p:nvSpPr>
        <p:spPr>
          <a:xfrm>
            <a:off x="8293489" y="4217333"/>
            <a:ext cx="4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80C1FB-E228-BB9F-B706-BF5F6B023DD2}"/>
              </a:ext>
            </a:extLst>
          </p:cNvPr>
          <p:cNvSpPr txBox="1"/>
          <p:nvPr/>
        </p:nvSpPr>
        <p:spPr>
          <a:xfrm>
            <a:off x="8241911" y="5056617"/>
            <a:ext cx="4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1253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E6B7-5855-9DE1-BF26-5C61F0FC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423"/>
            <a:ext cx="10515600" cy="5933056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2. Generalization</a:t>
            </a:r>
            <a:r>
              <a:rPr lang="en-US" dirty="0"/>
              <a:t> </a:t>
            </a:r>
          </a:p>
          <a:p>
            <a:pPr lvl="1" fontAlgn="base"/>
            <a:r>
              <a:rPr lang="en-US" dirty="0"/>
              <a:t>is a direct relationship between a general class (superclass/parent) and a special class (subclass/child)</a:t>
            </a:r>
          </a:p>
          <a:p>
            <a:pPr lvl="1" fontAlgn="base"/>
            <a:r>
              <a:rPr lang="en-US" dirty="0"/>
              <a:t>it enables inheritance. It is not an association.</a:t>
            </a:r>
          </a:p>
          <a:p>
            <a:pPr lvl="1" fontAlgn="base"/>
            <a:r>
              <a:rPr lang="en-US" dirty="0"/>
              <a:t>Specialization is the process of creating more specialized subclasses from an existing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3E4EF-4C73-B491-F1ED-B584080F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CB2D803-D008-CB75-35B1-F467309C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50" y="3261950"/>
            <a:ext cx="1611777" cy="17461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B187EB-9EBC-14DF-9A42-A2DD5FE92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02" y="3429000"/>
            <a:ext cx="5744377" cy="19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9C5370-B99F-2484-EA81-8135D7247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92" y="407963"/>
            <a:ext cx="8595360" cy="4979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27C86-9C54-7F09-6895-1BD6297D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3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99D0E-9CEB-984B-31DF-D176D21A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327936-B969-5334-5649-497A154B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428625"/>
            <a:ext cx="95440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19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A899-5AC9-3CF0-3485-0D6D042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000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0EC-AD73-3E0F-3FAF-CFACA969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case diagrams are set of use cases, actors and their relationship.</a:t>
            </a:r>
          </a:p>
          <a:p>
            <a:r>
              <a:rPr lang="en-US" dirty="0"/>
              <a:t>in simple terms, they represent </a:t>
            </a:r>
            <a:r>
              <a:rPr lang="en-US" b="1" dirty="0"/>
              <a:t>functionality</a:t>
            </a:r>
            <a:r>
              <a:rPr lang="en-US" dirty="0"/>
              <a:t> a system.</a:t>
            </a:r>
          </a:p>
          <a:p>
            <a:pPr lvl="1"/>
            <a:r>
              <a:rPr lang="en-US" dirty="0"/>
              <a:t>depict how users interact with a system through use cases that produce observable results.</a:t>
            </a:r>
          </a:p>
          <a:p>
            <a:r>
              <a:rPr lang="en-US" dirty="0"/>
              <a:t>model how users, displayed as stick figures called “actors,” interact with the system. </a:t>
            </a:r>
          </a:p>
          <a:p>
            <a:r>
              <a:rPr lang="en-US" dirty="0"/>
              <a:t>This type of UML diagram should be a high-level overview of the relationships between actors and systems, </a:t>
            </a:r>
          </a:p>
          <a:p>
            <a:pPr lvl="1"/>
            <a:r>
              <a:rPr lang="en-US" dirty="0"/>
              <a:t>so it can be a great tool for explaining your system to a non-technical audience.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12594-F63E-9D14-17CC-C3CFBBC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9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2985-1EA9-AFD2-47D3-C0390114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592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1.System</a:t>
            </a:r>
          </a:p>
          <a:p>
            <a:pPr lvl="1"/>
            <a:r>
              <a:rPr lang="en-US" dirty="0"/>
              <a:t>Whatever you are developing (website, app, software component,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2.Actors</a:t>
            </a:r>
          </a:p>
          <a:p>
            <a:pPr lvl="1"/>
            <a:r>
              <a:rPr lang="en-US" dirty="0"/>
              <a:t>Is someone or something that uses the system to achieve a goal. (person, organization, another system,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3.Use Cases</a:t>
            </a:r>
          </a:p>
          <a:p>
            <a:pPr lvl="1"/>
            <a:r>
              <a:rPr lang="en-US" dirty="0"/>
              <a:t>Describes what our system does</a:t>
            </a:r>
          </a:p>
          <a:p>
            <a:pPr lvl="1"/>
            <a:r>
              <a:rPr lang="en-US" dirty="0"/>
              <a:t>Represents an action that accomplishes some task within the system.</a:t>
            </a:r>
          </a:p>
          <a:p>
            <a:pPr lvl="1"/>
            <a:r>
              <a:rPr lang="en-US" dirty="0"/>
              <a:t>Should be in logical order as far as possible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286F5-BD41-C2DC-0492-370B73E1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6BBF66-6FF9-AB1A-725A-4AAD88E3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52994"/>
              </p:ext>
            </p:extLst>
          </p:nvPr>
        </p:nvGraphicFramePr>
        <p:xfrm>
          <a:off x="1590262" y="2673608"/>
          <a:ext cx="8484704" cy="177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352">
                  <a:extLst>
                    <a:ext uri="{9D8B030D-6E8A-4147-A177-3AD203B41FA5}">
                      <a16:colId xmlns:a16="http://schemas.microsoft.com/office/drawing/2014/main" val="1634291291"/>
                    </a:ext>
                  </a:extLst>
                </a:gridCol>
                <a:gridCol w="4242352">
                  <a:extLst>
                    <a:ext uri="{9D8B030D-6E8A-4147-A177-3AD203B41FA5}">
                      <a16:colId xmlns:a16="http://schemas.microsoft.com/office/drawing/2014/main" val="1484901683"/>
                    </a:ext>
                  </a:extLst>
                </a:gridCol>
              </a:tblGrid>
              <a:tr h="398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Primary 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Secondary Actors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75878"/>
                  </a:ext>
                </a:extLst>
              </a:tr>
              <a:tr h="688474">
                <a:tc>
                  <a:txBody>
                    <a:bodyPr/>
                    <a:lstStyle/>
                    <a:p>
                      <a:r>
                        <a:rPr lang="en-US" dirty="0"/>
                        <a:t>Who initiates the use of the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Who reacts (reactionary users)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07167"/>
                  </a:ext>
                </a:extLst>
              </a:tr>
              <a:tr h="688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Should be in the left of the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Should be in the right of the system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1809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FEBA7C3-7C28-0CF5-EABA-F55C7EBE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35" y="1073426"/>
            <a:ext cx="631108" cy="69121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5052980-8840-72F5-9F79-98B93B15E157}"/>
              </a:ext>
            </a:extLst>
          </p:cNvPr>
          <p:cNvSpPr/>
          <p:nvPr/>
        </p:nvSpPr>
        <p:spPr>
          <a:xfrm>
            <a:off x="5804452" y="4704522"/>
            <a:ext cx="839883" cy="503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423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4.Relationship</a:t>
            </a:r>
          </a:p>
          <a:p>
            <a:pPr lvl="1"/>
            <a:r>
              <a:rPr lang="en-US" dirty="0"/>
              <a:t>Represents which uses cases are associated with actors</a:t>
            </a:r>
          </a:p>
          <a:p>
            <a:pPr lvl="1"/>
            <a:r>
              <a:rPr lang="en-US" dirty="0"/>
              <a:t>Association, include, exclude</a:t>
            </a:r>
          </a:p>
          <a:p>
            <a:r>
              <a:rPr lang="en-US" dirty="0"/>
              <a:t>Association	</a:t>
            </a:r>
          </a:p>
          <a:p>
            <a:pPr lvl="1"/>
            <a:r>
              <a:rPr lang="en-US" dirty="0"/>
              <a:t>Solid line</a:t>
            </a:r>
          </a:p>
          <a:p>
            <a:r>
              <a:rPr lang="en-US" dirty="0"/>
              <a:t>Include</a:t>
            </a:r>
          </a:p>
          <a:p>
            <a:pPr lvl="1"/>
            <a:r>
              <a:rPr lang="en-US" dirty="0"/>
              <a:t>Shows relationship between base use case and included use case</a:t>
            </a:r>
          </a:p>
          <a:p>
            <a:pPr lvl="1"/>
            <a:r>
              <a:rPr lang="en-US" dirty="0"/>
              <a:t>When ever base use case is executed, included use case is executed as well</a:t>
            </a:r>
          </a:p>
          <a:p>
            <a:pPr lvl="1"/>
            <a:r>
              <a:rPr lang="en-US" dirty="0"/>
              <a:t>Requires included use case in order for base use case to be complete</a:t>
            </a:r>
          </a:p>
          <a:p>
            <a:pPr lvl="1"/>
            <a:r>
              <a:rPr lang="en-US" dirty="0"/>
              <a:t>Dashed line with arrow pointed towards included use case</a:t>
            </a:r>
          </a:p>
          <a:p>
            <a:r>
              <a:rPr lang="en-US" dirty="0"/>
              <a:t>Exclude</a:t>
            </a:r>
          </a:p>
          <a:p>
            <a:pPr lvl="1"/>
            <a:r>
              <a:rPr lang="en-US" dirty="0"/>
              <a:t>Similar like include but excluded use cases happens sometimes only not every time</a:t>
            </a:r>
          </a:p>
          <a:p>
            <a:pPr lvl="1"/>
            <a:r>
              <a:rPr lang="en-US" dirty="0"/>
              <a:t>Only executed if certain criteria are met</a:t>
            </a:r>
          </a:p>
          <a:p>
            <a:pPr lvl="1"/>
            <a:r>
              <a:rPr lang="en-US" dirty="0"/>
              <a:t>Extends the behavior of the base use case by </a:t>
            </a:r>
            <a:r>
              <a:rPr lang="en-US" b="1" dirty="0"/>
              <a:t>adding</a:t>
            </a:r>
            <a:r>
              <a:rPr lang="en-US" dirty="0"/>
              <a:t> a new </a:t>
            </a:r>
            <a:r>
              <a:rPr lang="en-US" b="1" dirty="0" err="1"/>
              <a:t>behaviour</a:t>
            </a:r>
            <a:r>
              <a:rPr lang="en-US" dirty="0"/>
              <a:t> or </a:t>
            </a:r>
            <a:r>
              <a:rPr lang="en-US" b="1" dirty="0"/>
              <a:t>action</a:t>
            </a:r>
          </a:p>
          <a:p>
            <a:pPr lvl="1"/>
            <a:r>
              <a:rPr lang="en-US" dirty="0"/>
              <a:t>Dashed line with arrow pointed towards base use case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26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CCFA0-6843-7E10-3006-30980038E9E7}"/>
              </a:ext>
            </a:extLst>
          </p:cNvPr>
          <p:cNvCxnSpPr/>
          <p:nvPr/>
        </p:nvCxnSpPr>
        <p:spPr>
          <a:xfrm>
            <a:off x="3882887" y="1669774"/>
            <a:ext cx="19745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25780FB-F69A-6E87-F190-85B2F32B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04" y="2048042"/>
            <a:ext cx="1974574" cy="681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D9D189-3C73-97EE-CEC7-E7F87F0D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991" y="4300510"/>
            <a:ext cx="1626800" cy="6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5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0C2F7-FD30-9DA5-75A7-0A501CEB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2" descr="Use Case Diagram for Library Management System - GeeksforGeeks">
            <a:extLst>
              <a:ext uri="{FF2B5EF4-FFF2-40B4-BE49-F238E27FC236}">
                <a16:creationId xmlns:a16="http://schemas.microsoft.com/office/drawing/2014/main" id="{C77F3852-AAF5-5EDF-3379-8C0414BA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78" y="61210"/>
            <a:ext cx="8156696" cy="669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187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7FCC-560B-F8B2-0C58-5F56B5D5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789"/>
            <a:ext cx="10515600" cy="1291152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7299-D12B-B13F-1FF4-63FED331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6"/>
            <a:ext cx="10515600" cy="49613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Shows interactions between </a:t>
            </a:r>
            <a:r>
              <a:rPr lang="en-US" b="1" dirty="0"/>
              <a:t>objects</a:t>
            </a:r>
            <a:r>
              <a:rPr lang="en-US" dirty="0"/>
              <a:t> during a certain period of time in sequential order</a:t>
            </a:r>
          </a:p>
          <a:p>
            <a:pPr lvl="1"/>
            <a:r>
              <a:rPr lang="en-US" dirty="0"/>
              <a:t>arranged in time sequence – by message exchange with one another</a:t>
            </a:r>
          </a:p>
          <a:p>
            <a:r>
              <a:rPr lang="en-US" dirty="0"/>
              <a:t>Describe </a:t>
            </a:r>
            <a:r>
              <a:rPr lang="en-US" b="1" dirty="0"/>
              <a:t>how</a:t>
            </a:r>
            <a:r>
              <a:rPr lang="en-US" dirty="0"/>
              <a:t> and in </a:t>
            </a:r>
            <a:r>
              <a:rPr lang="en-US" b="1" dirty="0"/>
              <a:t>what</a:t>
            </a:r>
            <a:r>
              <a:rPr lang="en-US" dirty="0"/>
              <a:t> order the objects in a system function</a:t>
            </a:r>
          </a:p>
          <a:p>
            <a:pPr marL="0" indent="0">
              <a:buNone/>
            </a:pPr>
            <a:r>
              <a:rPr lang="en-US" b="1" dirty="0"/>
              <a:t>Elements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1.Class/Objects</a:t>
            </a:r>
            <a:r>
              <a:rPr lang="en-US" dirty="0"/>
              <a:t>: </a:t>
            </a:r>
          </a:p>
          <a:p>
            <a:r>
              <a:rPr lang="en-US" dirty="0"/>
              <a:t>denoted by rectangle with the name inside. </a:t>
            </a:r>
          </a:p>
          <a:p>
            <a:r>
              <a:rPr lang="en-US" dirty="0"/>
              <a:t>Classes that send or receive messages are shown at the top of the sequence diagram.</a:t>
            </a:r>
          </a:p>
          <a:p>
            <a:pPr marL="0" indent="0">
              <a:buNone/>
            </a:pPr>
            <a:r>
              <a:rPr lang="en-US" b="1" dirty="0"/>
              <a:t>2. Lifeline</a:t>
            </a:r>
            <a:r>
              <a:rPr lang="en-US" dirty="0"/>
              <a:t>:</a:t>
            </a:r>
          </a:p>
          <a:p>
            <a:r>
              <a:rPr lang="en-US" dirty="0"/>
              <a:t>Vertical dashed line</a:t>
            </a:r>
          </a:p>
          <a:p>
            <a:r>
              <a:rPr lang="en-US" dirty="0"/>
              <a:t>represents the object’s existence over a certain period of time.</a:t>
            </a:r>
          </a:p>
          <a:p>
            <a:r>
              <a:rPr lang="en-US" dirty="0"/>
              <a:t>represents the time during which the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above</a:t>
            </a:r>
            <a:r>
              <a:rPr lang="en-US" dirty="0"/>
              <a:t> it is able to </a:t>
            </a:r>
            <a:r>
              <a:rPr lang="en-US" b="1" dirty="0"/>
              <a:t>interact</a:t>
            </a:r>
            <a:r>
              <a:rPr lang="en-US" dirty="0"/>
              <a:t> with the </a:t>
            </a:r>
            <a:r>
              <a:rPr lang="en-US" b="1" dirty="0"/>
              <a:t>other objects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1B535-FACE-B4AA-ACDE-BB12BD76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0A8AA6-55DD-8F94-19A8-EBFB1733B24C}"/>
              </a:ext>
            </a:extLst>
          </p:cNvPr>
          <p:cNvSpPr/>
          <p:nvPr/>
        </p:nvSpPr>
        <p:spPr>
          <a:xfrm>
            <a:off x="4147930" y="3230217"/>
            <a:ext cx="1351722" cy="39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Class/Object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E665A-1E66-7150-2891-01ECB7A5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87" y="4487861"/>
            <a:ext cx="62285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23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FDB8-00A0-A1E0-02CB-08A13037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91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3.</a:t>
            </a:r>
            <a:r>
              <a:rPr lang="en-US" b="1" dirty="0"/>
              <a:t>Activation/Focus</a:t>
            </a:r>
            <a:r>
              <a:rPr lang="en-US" dirty="0"/>
              <a:t>: </a:t>
            </a:r>
          </a:p>
          <a:p>
            <a:r>
              <a:rPr lang="en-US" dirty="0"/>
              <a:t>A narrow vertical shape that covers the lifeline.</a:t>
            </a:r>
          </a:p>
          <a:p>
            <a:pPr lvl="1"/>
            <a:r>
              <a:rPr lang="en-US" dirty="0"/>
              <a:t>thin rectangle superimposed on the lifeline of an object represents an activation of the object</a:t>
            </a:r>
          </a:p>
          <a:p>
            <a:r>
              <a:rPr lang="en-US" dirty="0"/>
              <a:t>indicates when an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sends</a:t>
            </a:r>
            <a:r>
              <a:rPr lang="en-US" dirty="0"/>
              <a:t> or </a:t>
            </a:r>
            <a:r>
              <a:rPr lang="en-US" b="1" dirty="0"/>
              <a:t>receives</a:t>
            </a:r>
            <a:r>
              <a:rPr lang="en-US" dirty="0"/>
              <a:t> a </a:t>
            </a:r>
            <a:r>
              <a:rPr lang="en-US" b="1" dirty="0"/>
              <a:t>message</a:t>
            </a:r>
            <a:r>
              <a:rPr lang="en-US" dirty="0"/>
              <a:t>. </a:t>
            </a:r>
          </a:p>
          <a:p>
            <a:r>
              <a:rPr lang="en-US" dirty="0"/>
              <a:t>shows the period during which the </a:t>
            </a:r>
            <a:r>
              <a:rPr lang="en-US" b="1" dirty="0"/>
              <a:t>object</a:t>
            </a:r>
            <a:r>
              <a:rPr lang="en-US" dirty="0"/>
              <a:t> performs an </a:t>
            </a:r>
            <a:r>
              <a:rPr lang="en-US" b="1" dirty="0"/>
              <a:t>operation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Messages</a:t>
            </a:r>
            <a:r>
              <a:rPr lang="en-US" dirty="0"/>
              <a:t>: </a:t>
            </a:r>
          </a:p>
          <a:p>
            <a:r>
              <a:rPr lang="en-US" dirty="0"/>
              <a:t>represented by a line showing direction that runs between two objects. </a:t>
            </a:r>
          </a:p>
          <a:p>
            <a:r>
              <a:rPr lang="en-US" dirty="0"/>
              <a:t>Objects communicate with one another by </a:t>
            </a:r>
            <a:r>
              <a:rPr lang="en-US" b="1" dirty="0"/>
              <a:t>passing</a:t>
            </a:r>
            <a:r>
              <a:rPr lang="en-US" dirty="0"/>
              <a:t> messages. </a:t>
            </a:r>
          </a:p>
          <a:p>
            <a:r>
              <a:rPr lang="en-US" dirty="0"/>
              <a:t>The label shows the name of the message and can include additional information about the contents.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0BB3-FDD3-F78E-1D59-747768B0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B4522-D937-811D-C411-F460385A5F96}"/>
              </a:ext>
            </a:extLst>
          </p:cNvPr>
          <p:cNvSpPr/>
          <p:nvPr/>
        </p:nvSpPr>
        <p:spPr>
          <a:xfrm>
            <a:off x="4956313" y="123273"/>
            <a:ext cx="304800" cy="6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5790F-A2A2-2320-2E10-49A70773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70" y="3219421"/>
            <a:ext cx="2204941" cy="6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5686-D163-147D-9B96-472391EE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539365"/>
          </a:xfrm>
        </p:spPr>
        <p:txBody>
          <a:bodyPr/>
          <a:lstStyle/>
          <a:p>
            <a:r>
              <a:rPr lang="en-US" dirty="0"/>
              <a:t>2 part</a:t>
            </a:r>
          </a:p>
          <a:p>
            <a:pPr lvl="1"/>
            <a:r>
              <a:rPr lang="en-US" sz="2800" dirty="0"/>
              <a:t>Object-oriented analysis</a:t>
            </a:r>
          </a:p>
          <a:p>
            <a:pPr lvl="1"/>
            <a:r>
              <a:rPr lang="en-US" sz="2800" dirty="0"/>
              <a:t>Object- oriented design</a:t>
            </a:r>
            <a:endParaRPr lang="en-US" sz="2800" b="1" dirty="0"/>
          </a:p>
          <a:p>
            <a:r>
              <a:rPr lang="en-US" b="1" dirty="0"/>
              <a:t>Object-oriented analysis </a:t>
            </a:r>
            <a:r>
              <a:rPr lang="en-US" dirty="0"/>
              <a:t>is a method of </a:t>
            </a:r>
            <a:r>
              <a:rPr lang="en-US" b="1" dirty="0"/>
              <a:t>analysis</a:t>
            </a:r>
            <a:r>
              <a:rPr lang="en-US" dirty="0"/>
              <a:t> that examines </a:t>
            </a:r>
            <a:r>
              <a:rPr lang="en-US" b="1" dirty="0"/>
              <a:t>requirements</a:t>
            </a:r>
            <a:r>
              <a:rPr lang="en-US" dirty="0"/>
              <a:t> from the </a:t>
            </a:r>
            <a:r>
              <a:rPr lang="en-US" b="1" dirty="0"/>
              <a:t>perspective</a:t>
            </a:r>
            <a:r>
              <a:rPr lang="en-US" dirty="0"/>
              <a:t> of the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objects</a:t>
            </a:r>
            <a:r>
              <a:rPr lang="en-US" dirty="0"/>
              <a:t> found in the vocabulary of the </a:t>
            </a:r>
            <a:r>
              <a:rPr lang="en-US" b="1" dirty="0"/>
              <a:t>problem domain</a:t>
            </a:r>
            <a:r>
              <a:rPr lang="en-US" dirty="0"/>
              <a:t>. </a:t>
            </a:r>
          </a:p>
          <a:p>
            <a:r>
              <a:rPr lang="en-US" b="1" dirty="0"/>
              <a:t>Object- oriented design </a:t>
            </a:r>
            <a:r>
              <a:rPr lang="en-US" dirty="0"/>
              <a:t>is a method of </a:t>
            </a:r>
            <a:r>
              <a:rPr lang="en-US" b="1" dirty="0"/>
              <a:t>design</a:t>
            </a:r>
            <a:r>
              <a:rPr lang="en-US" dirty="0"/>
              <a:t> for depicting </a:t>
            </a:r>
            <a:r>
              <a:rPr lang="en-US" b="1" dirty="0"/>
              <a:t>logical</a:t>
            </a:r>
            <a:r>
              <a:rPr lang="en-US" dirty="0"/>
              <a:t> and </a:t>
            </a:r>
            <a:r>
              <a:rPr lang="en-US" b="1" dirty="0"/>
              <a:t>physical</a:t>
            </a:r>
            <a:r>
              <a:rPr lang="en-US" dirty="0"/>
              <a:t> as well as </a:t>
            </a:r>
            <a:r>
              <a:rPr lang="en-US" b="1" dirty="0"/>
              <a:t>static</a:t>
            </a:r>
            <a:r>
              <a:rPr lang="en-US" dirty="0"/>
              <a:t> and </a:t>
            </a:r>
            <a:r>
              <a:rPr lang="en-US" b="1" dirty="0"/>
              <a:t>dynamic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of the system under design.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85CB-9A1B-19CA-C8AA-9A52B4E4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5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A99A5-4222-4378-6014-2A7BCE59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837DD-DA27-4C78-B39D-0BF129F9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9" y="136526"/>
            <a:ext cx="8295861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3CAD-C158-85C5-BA47-29DDCC9F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1BB3-6214-3132-747E-C87470AE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9083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known as event model diagram</a:t>
            </a:r>
          </a:p>
          <a:p>
            <a:r>
              <a:rPr lang="en-US" dirty="0"/>
              <a:t>Represent events that are responsible for state change of the system during its lifetime </a:t>
            </a:r>
          </a:p>
          <a:p>
            <a:r>
              <a:rPr lang="en-US" dirty="0"/>
              <a:t>Represent </a:t>
            </a:r>
            <a:r>
              <a:rPr lang="en-US" dirty="0" err="1"/>
              <a:t>behaviour</a:t>
            </a:r>
            <a:r>
              <a:rPr lang="en-US" dirty="0"/>
              <a:t> of system using finite state transition</a:t>
            </a:r>
          </a:p>
          <a:p>
            <a:pPr marL="0" indent="0">
              <a:buNone/>
            </a:pPr>
            <a:r>
              <a:rPr lang="en-US" b="1" dirty="0"/>
              <a:t>Elements</a:t>
            </a:r>
          </a:p>
          <a:p>
            <a:pPr marL="514350" indent="-514350">
              <a:buAutoNum type="arabicPeriod"/>
            </a:pPr>
            <a:r>
              <a:rPr lang="en-US" b="1" dirty="0"/>
              <a:t>State</a:t>
            </a:r>
            <a:r>
              <a:rPr lang="en-US" dirty="0"/>
              <a:t> </a:t>
            </a:r>
          </a:p>
          <a:p>
            <a:r>
              <a:rPr lang="en-US" dirty="0"/>
              <a:t>Shown as a rectangle with rounded corners</a:t>
            </a:r>
          </a:p>
          <a:p>
            <a:r>
              <a:rPr lang="en-US" dirty="0"/>
              <a:t>A condition/situation during the life of an object during which it </a:t>
            </a:r>
            <a:r>
              <a:rPr lang="en-US" b="1" dirty="0"/>
              <a:t>satisfies</a:t>
            </a:r>
            <a:r>
              <a:rPr lang="en-US" dirty="0"/>
              <a:t> some </a:t>
            </a:r>
            <a:r>
              <a:rPr lang="en-US" b="1" dirty="0"/>
              <a:t>conditions</a:t>
            </a:r>
            <a:r>
              <a:rPr lang="en-US" dirty="0"/>
              <a:t>, performs some </a:t>
            </a:r>
            <a:r>
              <a:rPr lang="en-US" b="1" dirty="0"/>
              <a:t>actions</a:t>
            </a:r>
            <a:r>
              <a:rPr lang="en-US" dirty="0"/>
              <a:t>/activity or waits for some </a:t>
            </a:r>
            <a:r>
              <a:rPr lang="en-US" b="1" dirty="0"/>
              <a:t>events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180C8-00DF-085D-5AB7-BD0C3E74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6F990C-9912-F68D-12CE-90F9136B7035}"/>
              </a:ext>
            </a:extLst>
          </p:cNvPr>
          <p:cNvSpPr/>
          <p:nvPr/>
        </p:nvSpPr>
        <p:spPr>
          <a:xfrm>
            <a:off x="5537939" y="3681585"/>
            <a:ext cx="1431235" cy="6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5C58B-6A71-2A52-6FFD-A15EF2E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74" y="3417507"/>
            <a:ext cx="1979357" cy="20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6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5F0D-013C-B373-2CCB-136988A2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7"/>
            <a:ext cx="10515600" cy="53405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State Transition </a:t>
            </a:r>
          </a:p>
          <a:p>
            <a:r>
              <a:rPr lang="en-US" dirty="0"/>
              <a:t>changes in the attribute of an object or in the links an object has with other objects</a:t>
            </a:r>
          </a:p>
          <a:p>
            <a:r>
              <a:rPr lang="en-US" dirty="0"/>
              <a:t>Shown as a solid arrow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Event</a:t>
            </a:r>
            <a:r>
              <a:rPr lang="en-US" dirty="0"/>
              <a:t> </a:t>
            </a:r>
          </a:p>
          <a:p>
            <a:r>
              <a:rPr lang="en-US" dirty="0"/>
              <a:t>Is something that takes place at a certain point in time</a:t>
            </a:r>
          </a:p>
          <a:p>
            <a:r>
              <a:rPr lang="en-US" dirty="0"/>
              <a:t>Events trigger state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D3EC0-D2DB-D3F6-78FC-BD76858E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7BBAFE-A820-A32D-1FE6-2961E21C4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2" y="3200367"/>
            <a:ext cx="1729705" cy="576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EFD4DF-DBE3-A5B0-104C-DEC335334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57" y="977349"/>
            <a:ext cx="1152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72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9D93-307E-D0A9-C553-2A668B11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499ED-25DD-CED8-27A2-EC396E6D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36525"/>
            <a:ext cx="9356034" cy="59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2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F2CD-3275-6725-F718-84817BA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36970A-3F28-A475-2CB3-9FFAD7FB9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810885"/>
          </a:xfrm>
        </p:spPr>
        <p:txBody>
          <a:bodyPr>
            <a:normAutofit/>
          </a:bodyPr>
          <a:lstStyle/>
          <a:p>
            <a:r>
              <a:rPr lang="en-US" dirty="0"/>
              <a:t>A type of state diagram</a:t>
            </a:r>
          </a:p>
          <a:p>
            <a:r>
              <a:rPr lang="en-US" dirty="0"/>
              <a:t>Describes flow of system</a:t>
            </a:r>
          </a:p>
          <a:p>
            <a:r>
              <a:rPr lang="en-US" dirty="0"/>
              <a:t>Shows how activities are performed with system flow</a:t>
            </a:r>
          </a:p>
          <a:p>
            <a:r>
              <a:rPr lang="en-US" dirty="0"/>
              <a:t>Describes sequence from one activity to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A2711-E520-C577-FDA8-00D83E6B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5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F37EB-19DD-AAB0-E197-18444138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F2A9D-8AAC-292F-9F4A-3C4982B3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8" y="318052"/>
            <a:ext cx="5181600" cy="61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4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8D60-355D-0B5C-EF1C-0D57FDB9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1CE2-7988-C687-7B91-AC2FB798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takes the objects as the basis. </a:t>
            </a:r>
          </a:p>
          <a:p>
            <a:r>
              <a:rPr lang="en-US" dirty="0"/>
              <a:t>first the </a:t>
            </a:r>
            <a:r>
              <a:rPr lang="en-US" b="1" dirty="0"/>
              <a:t>system</a:t>
            </a:r>
            <a:r>
              <a:rPr lang="en-US" dirty="0"/>
              <a:t> to be </a:t>
            </a:r>
            <a:r>
              <a:rPr lang="en-US" b="1" dirty="0"/>
              <a:t>developed</a:t>
            </a:r>
            <a:r>
              <a:rPr lang="en-US" dirty="0"/>
              <a:t> is </a:t>
            </a:r>
            <a:r>
              <a:rPr lang="en-US" b="1" dirty="0"/>
              <a:t>observed</a:t>
            </a:r>
            <a:r>
              <a:rPr lang="en-US" dirty="0"/>
              <a:t> and </a:t>
            </a:r>
            <a:r>
              <a:rPr lang="en-US" b="1" dirty="0"/>
              <a:t>analyzed</a:t>
            </a:r>
            <a:r>
              <a:rPr lang="en-US" dirty="0"/>
              <a:t> and the </a:t>
            </a:r>
            <a:r>
              <a:rPr lang="en-US" b="1" dirty="0"/>
              <a:t>requirements</a:t>
            </a:r>
            <a:r>
              <a:rPr lang="en-US" dirty="0"/>
              <a:t> are defined</a:t>
            </a:r>
          </a:p>
          <a:p>
            <a:r>
              <a:rPr lang="en-US" dirty="0"/>
              <a:t>Once this is done, the </a:t>
            </a:r>
            <a:r>
              <a:rPr lang="en-US" b="1" dirty="0"/>
              <a:t>objects</a:t>
            </a:r>
            <a:r>
              <a:rPr lang="en-US" dirty="0"/>
              <a:t> in the required system are </a:t>
            </a:r>
            <a:r>
              <a:rPr lang="en-US" b="1" dirty="0"/>
              <a:t>identified</a:t>
            </a:r>
            <a:r>
              <a:rPr lang="en-US" dirty="0"/>
              <a:t>. </a:t>
            </a:r>
          </a:p>
          <a:p>
            <a:r>
              <a:rPr lang="en-US" dirty="0" err="1"/>
              <a:t>Eg</a:t>
            </a:r>
            <a:r>
              <a:rPr lang="en-US" dirty="0"/>
              <a:t>, in Banking System, a </a:t>
            </a:r>
            <a:r>
              <a:rPr lang="en-US" b="1" dirty="0"/>
              <a:t>customer</a:t>
            </a:r>
            <a:r>
              <a:rPr lang="en-US" dirty="0"/>
              <a:t> is an </a:t>
            </a:r>
            <a:r>
              <a:rPr lang="en-US" b="1" dirty="0"/>
              <a:t>object</a:t>
            </a:r>
            <a:r>
              <a:rPr lang="en-US" dirty="0"/>
              <a:t>, a </a:t>
            </a:r>
            <a:r>
              <a:rPr lang="en-US" b="1" dirty="0" err="1"/>
              <a:t>chequebook</a:t>
            </a:r>
            <a:r>
              <a:rPr lang="en-US" dirty="0"/>
              <a:t> is an </a:t>
            </a:r>
            <a:r>
              <a:rPr lang="en-US" b="1" dirty="0"/>
              <a:t>object</a:t>
            </a:r>
            <a:r>
              <a:rPr lang="en-US" dirty="0"/>
              <a:t>, and even an </a:t>
            </a:r>
            <a:r>
              <a:rPr lang="en-US" b="1" dirty="0"/>
              <a:t>account</a:t>
            </a:r>
            <a:r>
              <a:rPr lang="en-US" dirty="0"/>
              <a:t> is an object.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31A2D-0819-C46A-E5C5-25B9C04D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5686-D163-147D-9B96-472391EE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60323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Object oriented development life cycle contains:</a:t>
            </a:r>
          </a:p>
          <a:p>
            <a:pPr marL="514350" indent="-514350">
              <a:buAutoNum type="arabicPeriod"/>
            </a:pPr>
            <a:r>
              <a:rPr lang="en-US" b="1" dirty="0"/>
              <a:t>System Analysis</a:t>
            </a:r>
          </a:p>
          <a:p>
            <a:r>
              <a:rPr lang="en-US" dirty="0"/>
              <a:t>first phase of development in case of </a:t>
            </a:r>
            <a:r>
              <a:rPr lang="en-US" b="1" dirty="0"/>
              <a:t>Object Modeling </a:t>
            </a:r>
            <a:r>
              <a:rPr lang="en-US" dirty="0"/>
              <a:t>too. </a:t>
            </a:r>
          </a:p>
          <a:p>
            <a:r>
              <a:rPr lang="en-US" b="1" dirty="0"/>
              <a:t>developer</a:t>
            </a:r>
            <a:r>
              <a:rPr lang="en-US" dirty="0"/>
              <a:t> interacts with the </a:t>
            </a:r>
            <a:r>
              <a:rPr lang="en-US" b="1" dirty="0"/>
              <a:t>user</a:t>
            </a:r>
            <a:r>
              <a:rPr lang="en-US" dirty="0"/>
              <a:t> of the </a:t>
            </a:r>
            <a:r>
              <a:rPr lang="en-US" b="1" dirty="0"/>
              <a:t>system</a:t>
            </a:r>
            <a:r>
              <a:rPr lang="en-US" dirty="0"/>
              <a:t> to find out the user </a:t>
            </a:r>
            <a:r>
              <a:rPr lang="en-US" b="1" dirty="0"/>
              <a:t>requirements</a:t>
            </a:r>
            <a:r>
              <a:rPr lang="en-US" dirty="0"/>
              <a:t> </a:t>
            </a:r>
          </a:p>
          <a:p>
            <a:r>
              <a:rPr lang="en-US" dirty="0"/>
              <a:t>and </a:t>
            </a:r>
            <a:r>
              <a:rPr lang="en-US" b="1" dirty="0"/>
              <a:t>analyses</a:t>
            </a:r>
            <a:r>
              <a:rPr lang="en-US" dirty="0"/>
              <a:t> the system to understand the functioning. </a:t>
            </a:r>
          </a:p>
          <a:p>
            <a:r>
              <a:rPr lang="en-US" dirty="0"/>
              <a:t>Based on this system study, </a:t>
            </a:r>
            <a:r>
              <a:rPr lang="en-US" b="1" dirty="0"/>
              <a:t>analyst</a:t>
            </a:r>
            <a:r>
              <a:rPr lang="en-US" dirty="0"/>
              <a:t> prepares a </a:t>
            </a:r>
            <a:r>
              <a:rPr lang="en-US" b="1" dirty="0"/>
              <a:t>model</a:t>
            </a:r>
            <a:r>
              <a:rPr lang="en-US" dirty="0"/>
              <a:t> of the desired system to analyze and depict these 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This model is purely based on </a:t>
            </a:r>
            <a:r>
              <a:rPr lang="en-US" b="1" dirty="0"/>
              <a:t>what the system </a:t>
            </a:r>
            <a:r>
              <a:rPr lang="en-US" dirty="0"/>
              <a:t>is </a:t>
            </a:r>
            <a:r>
              <a:rPr lang="en-US" b="1" dirty="0"/>
              <a:t>required</a:t>
            </a:r>
            <a:r>
              <a:rPr lang="en-US" dirty="0"/>
              <a:t> </a:t>
            </a:r>
            <a:r>
              <a:rPr lang="en-US" b="1" dirty="0"/>
              <a:t>to do</a:t>
            </a:r>
            <a:r>
              <a:rPr lang="en-US" dirty="0"/>
              <a:t>. </a:t>
            </a:r>
          </a:p>
          <a:p>
            <a:r>
              <a:rPr lang="en-US" dirty="0"/>
              <a:t>based on the idea that the </a:t>
            </a:r>
            <a:r>
              <a:rPr lang="en-US" b="1" dirty="0"/>
              <a:t>system</a:t>
            </a:r>
            <a:r>
              <a:rPr lang="en-US" dirty="0"/>
              <a:t> is made up of a set of </a:t>
            </a:r>
            <a:r>
              <a:rPr lang="en-US" b="1" dirty="0"/>
              <a:t>interacting 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85CB-9A1B-19CA-C8AA-9A52B4E4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5686-D163-147D-9B96-472391EE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61688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methodology supports and uses three basic Models:</a:t>
            </a:r>
          </a:p>
          <a:p>
            <a:pPr marL="514350" indent="-514350">
              <a:buAutoNum type="alphaLcPeriod"/>
            </a:pPr>
            <a:r>
              <a:rPr lang="en-US" b="1" dirty="0"/>
              <a:t>Object Model</a:t>
            </a:r>
          </a:p>
          <a:p>
            <a:r>
              <a:rPr lang="en-US" dirty="0"/>
              <a:t>describes the </a:t>
            </a:r>
            <a:r>
              <a:rPr lang="en-US" b="1" dirty="0"/>
              <a:t>objects</a:t>
            </a:r>
            <a:r>
              <a:rPr lang="en-US" dirty="0"/>
              <a:t> in a system and their </a:t>
            </a:r>
            <a:r>
              <a:rPr lang="en-US" b="1" dirty="0"/>
              <a:t>interrelationships</a:t>
            </a:r>
            <a:r>
              <a:rPr lang="en-US" dirty="0"/>
              <a:t>. </a:t>
            </a:r>
          </a:p>
          <a:p>
            <a:r>
              <a:rPr lang="en-US" dirty="0"/>
              <a:t>observes all the </a:t>
            </a:r>
            <a:r>
              <a:rPr lang="en-US" b="1" dirty="0"/>
              <a:t>objects</a:t>
            </a:r>
            <a:r>
              <a:rPr lang="en-US" dirty="0"/>
              <a:t> as </a:t>
            </a:r>
            <a:r>
              <a:rPr lang="en-US" b="1" dirty="0"/>
              <a:t>static</a:t>
            </a:r>
            <a:r>
              <a:rPr lang="en-US" dirty="0"/>
              <a:t> and does </a:t>
            </a:r>
            <a:r>
              <a:rPr lang="en-US" b="1" dirty="0"/>
              <a:t>not</a:t>
            </a:r>
            <a:r>
              <a:rPr lang="en-US" dirty="0"/>
              <a:t> pay any </a:t>
            </a:r>
            <a:r>
              <a:rPr lang="en-US" b="1" dirty="0"/>
              <a:t>attention</a:t>
            </a:r>
            <a:r>
              <a:rPr lang="en-US" dirty="0"/>
              <a:t> to their </a:t>
            </a:r>
            <a:r>
              <a:rPr lang="en-US" b="1" dirty="0"/>
              <a:t>dynamic</a:t>
            </a:r>
            <a:r>
              <a:rPr lang="en-US" dirty="0"/>
              <a:t> nature.</a:t>
            </a:r>
          </a:p>
          <a:p>
            <a:pPr marL="0" indent="0">
              <a:buNone/>
            </a:pPr>
            <a:r>
              <a:rPr lang="en-US" b="1" dirty="0"/>
              <a:t>b. Dynamic Model: </a:t>
            </a:r>
          </a:p>
          <a:p>
            <a:r>
              <a:rPr lang="en-US" dirty="0"/>
              <a:t>depicts the </a:t>
            </a:r>
            <a:r>
              <a:rPr lang="en-US" b="1" dirty="0"/>
              <a:t>dynamic</a:t>
            </a:r>
            <a:r>
              <a:rPr lang="en-US" dirty="0"/>
              <a:t> aspects of the system. </a:t>
            </a:r>
          </a:p>
          <a:p>
            <a:r>
              <a:rPr lang="en-US" dirty="0"/>
              <a:t>It portrays the </a:t>
            </a:r>
            <a:r>
              <a:rPr lang="en-US" b="1" dirty="0"/>
              <a:t>changes</a:t>
            </a:r>
            <a:r>
              <a:rPr lang="en-US" dirty="0"/>
              <a:t> occurring in the </a:t>
            </a:r>
            <a:r>
              <a:rPr lang="en-US" b="1" dirty="0"/>
              <a:t>states</a:t>
            </a:r>
            <a:r>
              <a:rPr lang="en-US" dirty="0"/>
              <a:t> of </a:t>
            </a:r>
            <a:r>
              <a:rPr lang="en-US" b="1" dirty="0"/>
              <a:t>various objects </a:t>
            </a:r>
            <a:r>
              <a:rPr lang="en-US" dirty="0"/>
              <a:t>with the events that might occur in the system.</a:t>
            </a:r>
          </a:p>
          <a:p>
            <a:pPr marL="0" indent="0">
              <a:buNone/>
            </a:pPr>
            <a:r>
              <a:rPr lang="en-US" b="1" dirty="0"/>
              <a:t>c. Functional Model: </a:t>
            </a:r>
          </a:p>
          <a:p>
            <a:r>
              <a:rPr lang="en-US" dirty="0"/>
              <a:t>describes the </a:t>
            </a:r>
            <a:r>
              <a:rPr lang="en-US" b="1" dirty="0"/>
              <a:t>data transformations </a:t>
            </a:r>
            <a:r>
              <a:rPr lang="en-US" dirty="0"/>
              <a:t>of the system. </a:t>
            </a:r>
          </a:p>
          <a:p>
            <a:r>
              <a:rPr lang="en-US" dirty="0"/>
              <a:t>describes the flow of </a:t>
            </a:r>
            <a:r>
              <a:rPr lang="en-US" b="1" dirty="0"/>
              <a:t>data</a:t>
            </a:r>
            <a:r>
              <a:rPr lang="en-US" dirty="0"/>
              <a:t> and the </a:t>
            </a:r>
            <a:r>
              <a:rPr lang="en-US" b="1" dirty="0"/>
              <a:t>changes</a:t>
            </a:r>
            <a:r>
              <a:rPr lang="en-US" dirty="0"/>
              <a:t> that occur to the </a:t>
            </a:r>
            <a:r>
              <a:rPr lang="en-US" b="1" dirty="0"/>
              <a:t>data throughout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85CB-9A1B-19CA-C8AA-9A52B4E4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2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5686-D163-147D-9B96-472391EE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6349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2. System Design</a:t>
            </a:r>
          </a:p>
          <a:p>
            <a:r>
              <a:rPr lang="en-US" dirty="0"/>
              <a:t>next development stage where the </a:t>
            </a:r>
            <a:r>
              <a:rPr lang="en-US" b="1" dirty="0"/>
              <a:t>overall architecture </a:t>
            </a:r>
            <a:r>
              <a:rPr lang="en-US" dirty="0"/>
              <a:t>of the desired system is decided. </a:t>
            </a:r>
          </a:p>
          <a:p>
            <a:r>
              <a:rPr lang="en-US" dirty="0"/>
              <a:t>The system is organized as a set of </a:t>
            </a:r>
            <a:r>
              <a:rPr lang="en-US" b="1" dirty="0"/>
              <a:t>sub systems </a:t>
            </a:r>
            <a:r>
              <a:rPr lang="en-US" dirty="0"/>
              <a:t>interacting with each other.</a:t>
            </a:r>
          </a:p>
          <a:p>
            <a:r>
              <a:rPr lang="en-US" b="1" dirty="0"/>
              <a:t>analyst</a:t>
            </a:r>
            <a:r>
              <a:rPr lang="en-US" dirty="0"/>
              <a:t> takes care of </a:t>
            </a:r>
            <a:r>
              <a:rPr lang="en-US" b="1" dirty="0"/>
              <a:t>specifications</a:t>
            </a:r>
            <a:r>
              <a:rPr lang="en-US" dirty="0"/>
              <a:t> as observed in system </a:t>
            </a:r>
            <a:r>
              <a:rPr lang="en-US" b="1" dirty="0"/>
              <a:t>analysis</a:t>
            </a:r>
            <a:r>
              <a:rPr lang="en-US" dirty="0"/>
              <a:t> as well as what is </a:t>
            </a:r>
            <a:r>
              <a:rPr lang="en-US" b="1" dirty="0"/>
              <a:t>required</a:t>
            </a:r>
            <a:r>
              <a:rPr lang="en-US" dirty="0"/>
              <a:t> out of the </a:t>
            </a:r>
            <a:r>
              <a:rPr lang="en-US" b="1" dirty="0"/>
              <a:t>new system </a:t>
            </a:r>
            <a:r>
              <a:rPr lang="en-US" dirty="0"/>
              <a:t>by the end </a:t>
            </a:r>
            <a:r>
              <a:rPr lang="en-US" b="1" dirty="0"/>
              <a:t>user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3. Object Design</a:t>
            </a:r>
          </a:p>
          <a:p>
            <a:r>
              <a:rPr lang="en-US" b="1" dirty="0"/>
              <a:t>details</a:t>
            </a:r>
            <a:r>
              <a:rPr lang="en-US" dirty="0"/>
              <a:t> of the system </a:t>
            </a:r>
            <a:r>
              <a:rPr lang="en-US" b="1" dirty="0"/>
              <a:t>analysis</a:t>
            </a:r>
            <a:r>
              <a:rPr lang="en-US" dirty="0"/>
              <a:t> and system </a:t>
            </a:r>
            <a:r>
              <a:rPr lang="en-US" b="1" dirty="0"/>
              <a:t>design</a:t>
            </a:r>
            <a:r>
              <a:rPr lang="en-US" dirty="0"/>
              <a:t> are implemented. </a:t>
            </a:r>
          </a:p>
          <a:p>
            <a:r>
              <a:rPr lang="en-US" b="1" dirty="0"/>
              <a:t>Objects</a:t>
            </a:r>
            <a:r>
              <a:rPr lang="en-US" dirty="0"/>
              <a:t> identified in the system </a:t>
            </a:r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phase</a:t>
            </a:r>
            <a:r>
              <a:rPr lang="en-US" dirty="0"/>
              <a:t> are designed. </a:t>
            </a:r>
          </a:p>
          <a:p>
            <a:r>
              <a:rPr lang="en-US" b="1" dirty="0"/>
              <a:t>objects</a:t>
            </a:r>
            <a:r>
              <a:rPr lang="en-US" dirty="0"/>
              <a:t> are created using </a:t>
            </a:r>
            <a:r>
              <a:rPr lang="en-US" b="1" dirty="0"/>
              <a:t>data structures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, we can define a </a:t>
            </a:r>
            <a:r>
              <a:rPr lang="en-US" b="1" dirty="0"/>
              <a:t>data type </a:t>
            </a:r>
            <a:r>
              <a:rPr lang="en-US" dirty="0"/>
              <a:t>called </a:t>
            </a:r>
            <a:r>
              <a:rPr lang="en-US" b="1" dirty="0"/>
              <a:t>pen</a:t>
            </a:r>
            <a:r>
              <a:rPr lang="en-US" dirty="0"/>
              <a:t> and then create and use several objects of this data type like (ink pen, gel pen)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85CB-9A1B-19CA-C8AA-9A52B4E4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6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5686-D163-147D-9B96-472391EE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634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Implementation</a:t>
            </a:r>
          </a:p>
          <a:p>
            <a:r>
              <a:rPr lang="en-US" b="1" dirty="0"/>
              <a:t>objects</a:t>
            </a:r>
            <a:r>
              <a:rPr lang="en-US" dirty="0"/>
              <a:t> and their interrelationships </a:t>
            </a:r>
            <a:r>
              <a:rPr lang="en-US" b="1" dirty="0"/>
              <a:t>translated/coded</a:t>
            </a:r>
            <a:r>
              <a:rPr lang="en-US" dirty="0"/>
              <a:t> using the programming language</a:t>
            </a:r>
          </a:p>
          <a:p>
            <a:r>
              <a:rPr lang="en-US" dirty="0"/>
              <a:t>The databases are made and the complete system is given a functional shape.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85CB-9A1B-19CA-C8AA-9A52B4E4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0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9506-5C0A-11F2-6967-7508E060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17788"/>
            <a:ext cx="120904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Characteristics Of Object Oriented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097-6DFB-F056-8B8C-1B3100C1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7601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Class: </a:t>
            </a:r>
          </a:p>
          <a:p>
            <a:pPr marL="0" indent="0">
              <a:buNone/>
            </a:pPr>
            <a:r>
              <a:rPr lang="en-US" dirty="0"/>
              <a:t>Object- real life entity</a:t>
            </a:r>
          </a:p>
          <a:p>
            <a:pPr marL="0" indent="0">
              <a:buNone/>
            </a:pPr>
            <a:r>
              <a:rPr lang="en-US" dirty="0"/>
              <a:t>Class- entity type</a:t>
            </a:r>
            <a:endParaRPr lang="en-US" b="1" dirty="0"/>
          </a:p>
          <a:p>
            <a:r>
              <a:rPr lang="en-US" dirty="0"/>
              <a:t>Is Objects with same </a:t>
            </a:r>
            <a:r>
              <a:rPr lang="en-US" b="1" dirty="0"/>
              <a:t>data structure </a:t>
            </a:r>
            <a:r>
              <a:rPr lang="en-US" dirty="0"/>
              <a:t>and </a:t>
            </a:r>
            <a:r>
              <a:rPr lang="en-US" b="1" dirty="0"/>
              <a:t>behavior</a:t>
            </a:r>
            <a:r>
              <a:rPr lang="en-US" dirty="0"/>
              <a:t> grouped in to a class. </a:t>
            </a:r>
          </a:p>
          <a:p>
            <a:r>
              <a:rPr lang="en-US" dirty="0"/>
              <a:t>i.e. collection of similar objects</a:t>
            </a:r>
          </a:p>
          <a:p>
            <a:r>
              <a:rPr lang="en-US" dirty="0"/>
              <a:t>class defines the basic </a:t>
            </a:r>
            <a:r>
              <a:rPr lang="en-US" b="1" dirty="0"/>
              <a:t>attributes</a:t>
            </a:r>
            <a:r>
              <a:rPr lang="en-US" dirty="0"/>
              <a:t> and the </a:t>
            </a:r>
            <a:r>
              <a:rPr lang="en-US" b="1" dirty="0"/>
              <a:t>operations</a:t>
            </a:r>
            <a:r>
              <a:rPr lang="en-US" dirty="0"/>
              <a:t> of the </a:t>
            </a:r>
            <a:r>
              <a:rPr lang="en-US" b="1" dirty="0"/>
              <a:t>objects</a:t>
            </a:r>
            <a:r>
              <a:rPr lang="en-US" dirty="0"/>
              <a:t> of that type</a:t>
            </a:r>
          </a:p>
          <a:p>
            <a:r>
              <a:rPr lang="en-US" dirty="0"/>
              <a:t>i.e. is a </a:t>
            </a:r>
            <a:r>
              <a:rPr lang="en-US" b="1" dirty="0"/>
              <a:t>template</a:t>
            </a:r>
            <a:r>
              <a:rPr lang="en-US" dirty="0"/>
              <a:t> where certain basic </a:t>
            </a:r>
            <a:r>
              <a:rPr lang="en-US" b="1" dirty="0"/>
              <a:t>characteristics</a:t>
            </a:r>
            <a:r>
              <a:rPr lang="en-US" dirty="0"/>
              <a:t> of a set of objects are defined</a:t>
            </a:r>
          </a:p>
          <a:p>
            <a:r>
              <a:rPr lang="en-US" dirty="0"/>
              <a:t>Defining a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does not </a:t>
            </a:r>
            <a:r>
              <a:rPr lang="en-US" dirty="0"/>
              <a:t>define any </a:t>
            </a:r>
            <a:r>
              <a:rPr lang="en-US" b="1" dirty="0"/>
              <a:t>object</a:t>
            </a:r>
            <a:r>
              <a:rPr lang="en-US" dirty="0"/>
              <a:t>, but it only creates a </a:t>
            </a:r>
            <a:r>
              <a:rPr lang="en-US" b="1" dirty="0"/>
              <a:t>template</a:t>
            </a:r>
          </a:p>
          <a:p>
            <a:r>
              <a:rPr lang="en-US" dirty="0"/>
              <a:t>For objects to be actually created instances of the class are created as per the requirement of the case.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189E1-54FF-B339-5712-EBA804E2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8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2191</Words>
  <Application>Microsoft Office PowerPoint</Application>
  <PresentationFormat>Widescreen</PresentationFormat>
  <Paragraphs>332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Object Oriented Analysis and Design </vt:lpstr>
      <vt:lpstr>PowerPoint Presentation</vt:lpstr>
      <vt:lpstr>Object Oriented Development Life Cycle</vt:lpstr>
      <vt:lpstr>PowerPoint Presentation</vt:lpstr>
      <vt:lpstr>PowerPoint Presentation</vt:lpstr>
      <vt:lpstr>PowerPoint Presentation</vt:lpstr>
      <vt:lpstr>PowerPoint Presentation</vt:lpstr>
      <vt:lpstr>Basic Characteristics Of Object Oriented System</vt:lpstr>
      <vt:lpstr>PowerPoint Presentation</vt:lpstr>
      <vt:lpstr>PowerPoint Presentation</vt:lpstr>
      <vt:lpstr>PowerPoint Presentation</vt:lpstr>
      <vt:lpstr>PowerPoint Presentation</vt:lpstr>
      <vt:lpstr>UML Diagram</vt:lpstr>
      <vt:lpstr>UML includes many diagrams that represent different perspectives of a system.  </vt:lpstr>
      <vt:lpstr>PowerPoint Presentation</vt:lpstr>
      <vt:lpstr>Fig: Class diagram showing  2 classes</vt:lpstr>
      <vt:lpstr>PowerPoint Presentation</vt:lpstr>
      <vt:lpstr>PowerPoint Presentation</vt:lpstr>
      <vt:lpstr>Relationships within the class diagram</vt:lpstr>
      <vt:lpstr>PowerPoint Presentation</vt:lpstr>
      <vt:lpstr>PowerPoint Presentation</vt:lpstr>
      <vt:lpstr>PowerPoint Presentation</vt:lpstr>
      <vt:lpstr>Use Case Diagram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State Diagram</vt:lpstr>
      <vt:lpstr>PowerPoint Presentation</vt:lpstr>
      <vt:lpstr>PowerPoint Presentation</vt:lpstr>
      <vt:lpstr>Activity Diagram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PriyankaTamang</cp:lastModifiedBy>
  <cp:revision>303</cp:revision>
  <dcterms:created xsi:type="dcterms:W3CDTF">2021-12-25T02:17:32Z</dcterms:created>
  <dcterms:modified xsi:type="dcterms:W3CDTF">2024-07-12T03:17:10Z</dcterms:modified>
</cp:coreProperties>
</file>