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92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8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4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61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1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5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57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5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10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11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35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85855-CDCA-4C4A-9DB9-BD9227A74099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5601-3144-4329-A29E-C4FE7876A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232208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Дебаты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1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Окончание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Обсуждение аргументов продолжается до тех пор, пока команды способны сказать что-то новое и релевантное к актуальным аргументам для данного раунда.</a:t>
            </a:r>
          </a:p>
          <a:p>
            <a:endParaRPr lang="ru-RU" dirty="0"/>
          </a:p>
          <a:p>
            <a:r>
              <a:rPr lang="ru-RU" dirty="0" smtClean="0"/>
              <a:t>Дебаты конечны по 2-м причинам:</a:t>
            </a:r>
            <a:br>
              <a:rPr lang="ru-RU" dirty="0" smtClean="0"/>
            </a:br>
            <a:r>
              <a:rPr lang="ru-RU" dirty="0" smtClean="0"/>
              <a:t>1. Область рассмотрения вопроса ограничивается аргументами первого уровня.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2. На данном раунде обсуждаются исключительно аргументы предыдущего раунда.</a:t>
            </a:r>
          </a:p>
        </p:txBody>
      </p:sp>
    </p:spTree>
    <p:extLst>
      <p:ext uri="{BB962C8B-B14F-4D97-AF65-F5344CB8AC3E}">
        <p14:creationId xmlns:p14="http://schemas.microsoft.com/office/powerpoint/2010/main" val="23915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4455"/>
          </a:xfrm>
        </p:spPr>
        <p:txBody>
          <a:bodyPr/>
          <a:lstStyle/>
          <a:p>
            <a:r>
              <a:rPr lang="ru-RU" dirty="0" smtClean="0"/>
              <a:t>По идее, все листья полученного дерева должны быть однозначными и неделимыми истинными утверждениями касательно данного вопроса.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315017"/>
            <a:ext cx="10515600" cy="1354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Истинные аргументы </a:t>
            </a:r>
            <a:r>
              <a:rPr lang="ru-RU" b="1" dirty="0" smtClean="0"/>
              <a:t>ЗА </a:t>
            </a:r>
            <a:r>
              <a:rPr lang="ru-RU" dirty="0" smtClean="0"/>
              <a:t>– это хорошо</a:t>
            </a:r>
          </a:p>
          <a:p>
            <a:r>
              <a:rPr lang="ru-RU" dirty="0" smtClean="0"/>
              <a:t>Истинные аргументы </a:t>
            </a:r>
            <a:r>
              <a:rPr lang="ru-RU" b="1" dirty="0" smtClean="0"/>
              <a:t>ПРОТИВ </a:t>
            </a:r>
            <a:r>
              <a:rPr lang="ru-RU" dirty="0" smtClean="0"/>
              <a:t>– это то, что </a:t>
            </a:r>
            <a:r>
              <a:rPr lang="ru-RU" strike="sngStrike" dirty="0" smtClean="0"/>
              <a:t>можно</a:t>
            </a:r>
            <a:r>
              <a:rPr lang="ru-RU" dirty="0" smtClean="0"/>
              <a:t> нужно усовершенствовать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4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 (если рассматривать как игру)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Акцент делается на сути информации, а не на форме её предоставления</a:t>
            </a:r>
          </a:p>
          <a:p>
            <a:r>
              <a:rPr lang="ru-RU" dirty="0" smtClean="0"/>
              <a:t>Игроки должны быстро соображать, потому что потом нельзя вернуться к аргументам, на которые они не отреагировали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5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 (если не как игра)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Остаётся только одно ограничение – дочерние аргументы должны быть </a:t>
            </a:r>
            <a:r>
              <a:rPr lang="ru-RU" dirty="0" err="1" smtClean="0"/>
              <a:t>релевантны</a:t>
            </a:r>
            <a:r>
              <a:rPr lang="ru-RU" dirty="0" smtClean="0"/>
              <a:t> для своего предка.</a:t>
            </a:r>
          </a:p>
          <a:p>
            <a:r>
              <a:rPr lang="ru-RU" dirty="0" smtClean="0"/>
              <a:t>3 сторона должна соответствовать требованиям компетентности и независимости.</a:t>
            </a:r>
          </a:p>
          <a:p>
            <a:r>
              <a:rPr lang="ru-RU" dirty="0" smtClean="0"/>
              <a:t>Размер команд неограничен. Аргументы отбираются при помощи голосования (либо же представители различных точек зрения выбирают своих лидеров мнения).</a:t>
            </a:r>
          </a:p>
          <a:p>
            <a:r>
              <a:rPr lang="ru-RU" dirty="0" smtClean="0"/>
              <a:t>3 сторона не просто даёт оценку аргументам команд, но и сама может отвечать на их аргументы.</a:t>
            </a:r>
          </a:p>
        </p:txBody>
      </p:sp>
    </p:spTree>
    <p:extLst>
      <p:ext uri="{BB962C8B-B14F-4D97-AF65-F5344CB8AC3E}">
        <p14:creationId xmlns:p14="http://schemas.microsoft.com/office/powerpoint/2010/main" val="7409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Отделить суть от формы</a:t>
            </a:r>
          </a:p>
          <a:p>
            <a:r>
              <a:rPr lang="ru-RU" dirty="0" smtClean="0"/>
              <a:t>Наглядное отображение различных аспектов вопроса, причины и следствия, аргумента и контраргумента</a:t>
            </a:r>
          </a:p>
          <a:p>
            <a:r>
              <a:rPr lang="ru-RU" dirty="0" smtClean="0"/>
              <a:t>В случае с использованием не как для игры – развенчивание </a:t>
            </a:r>
            <a:r>
              <a:rPr lang="ru-RU" dirty="0" err="1" smtClean="0"/>
              <a:t>фейков</a:t>
            </a:r>
            <a:r>
              <a:rPr lang="ru-RU" dirty="0" smtClean="0"/>
              <a:t> (мнение 3 компетентной стороны) и </a:t>
            </a:r>
            <a:r>
              <a:rPr lang="ru-RU" dirty="0" err="1" smtClean="0"/>
              <a:t>вовлечённость</a:t>
            </a:r>
            <a:r>
              <a:rPr lang="ru-RU" dirty="0" smtClean="0"/>
              <a:t> широких масс в обсуждение насущных вопросов (в случае с законами (например, про </a:t>
            </a:r>
            <a:r>
              <a:rPr lang="ru-RU" dirty="0" err="1" smtClean="0"/>
              <a:t>Мараторий</a:t>
            </a:r>
            <a:r>
              <a:rPr lang="ru-RU" dirty="0" smtClean="0"/>
              <a:t>, </a:t>
            </a:r>
            <a:r>
              <a:rPr lang="ru-RU" dirty="0" err="1" smtClean="0"/>
              <a:t>Дія.Сіті</a:t>
            </a:r>
            <a:r>
              <a:rPr lang="ru-RU" dirty="0" smtClean="0"/>
              <a:t>) – повышение правовой культуры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Связь со стороной, принимающей 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7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Формирование 3 независимой и компетентной стороны</a:t>
            </a:r>
          </a:p>
          <a:p>
            <a:r>
              <a:rPr lang="ru-RU" dirty="0" smtClean="0"/>
              <a:t>Система отбора аргументов при обсуждении</a:t>
            </a:r>
          </a:p>
          <a:p>
            <a:r>
              <a:rPr lang="ru-RU" dirty="0" smtClean="0"/>
              <a:t>Окончательный вердикт по вопросу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3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Стороны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ru-RU" b="1" dirty="0" smtClean="0">
                <a:solidFill>
                  <a:schemeClr val="accent6"/>
                </a:solidFill>
              </a:rPr>
              <a:t>ЗА</a:t>
            </a:r>
          </a:p>
          <a:p>
            <a:r>
              <a:rPr lang="ru-RU" dirty="0" smtClean="0"/>
              <a:t>Команда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ПРОТИВ</a:t>
            </a:r>
          </a:p>
          <a:p>
            <a:r>
              <a:rPr lang="ru-RU" b="1" dirty="0" smtClean="0"/>
              <a:t>ЖЮРИ </a:t>
            </a:r>
            <a:r>
              <a:rPr lang="ru-RU" dirty="0" smtClean="0"/>
              <a:t>– третья компетентная и независимая сторона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39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57303" y="235131"/>
            <a:ext cx="4702628" cy="748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Тезис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2184" y="1645920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16183" y="1645919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40182" y="1645918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stCxn id="8" idx="0"/>
            <a:endCxn id="4" idx="2"/>
          </p:cNvCxnSpPr>
          <p:nvPr/>
        </p:nvCxnSpPr>
        <p:spPr>
          <a:xfrm flipV="1">
            <a:off x="4119154" y="984069"/>
            <a:ext cx="1689463" cy="66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7" idx="0"/>
            <a:endCxn id="4" idx="2"/>
          </p:cNvCxnSpPr>
          <p:nvPr/>
        </p:nvCxnSpPr>
        <p:spPr>
          <a:xfrm flipV="1">
            <a:off x="2595155" y="984069"/>
            <a:ext cx="3213462" cy="66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0"/>
            <a:endCxn id="4" idx="2"/>
          </p:cNvCxnSpPr>
          <p:nvPr/>
        </p:nvCxnSpPr>
        <p:spPr>
          <a:xfrm flipV="1">
            <a:off x="1071156" y="984069"/>
            <a:ext cx="4737461" cy="66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4584" y="396239"/>
            <a:ext cx="248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Команда </a:t>
            </a:r>
            <a:r>
              <a:rPr lang="ru-RU" b="1" dirty="0" smtClean="0">
                <a:solidFill>
                  <a:schemeClr val="accent6"/>
                </a:solidFill>
              </a:rPr>
              <a:t>ЗА </a:t>
            </a:r>
            <a:r>
              <a:rPr lang="ru-RU" dirty="0" smtClean="0"/>
              <a:t>выкладывает свои аргументы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92184" y="4101737"/>
            <a:ext cx="6496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Аргументы первого уровня должны иметь непосредственное отношение к тезису.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Аргументы первого уровня составляют основу стратегии Команды.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аргументов первого уровня не может быть изменено в ходе игры (нужно думать сразу).</a:t>
            </a:r>
            <a:endParaRPr lang="ru-RU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7654833" y="1972038"/>
            <a:ext cx="4049486" cy="3884025"/>
            <a:chOff x="7672252" y="1645918"/>
            <a:chExt cx="4049486" cy="3884025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7672252" y="1645918"/>
              <a:ext cx="4049486" cy="3884025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87524" y="1755555"/>
              <a:ext cx="2218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Структура аргумента</a:t>
              </a:r>
              <a:endParaRPr lang="ru-RU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7805057" y="2383964"/>
              <a:ext cx="3783873" cy="80554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chemeClr val="tx1"/>
                  </a:solidFill>
                </a:rPr>
                <a:t>Тезис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7805057" y="3448584"/>
              <a:ext cx="3783873" cy="80554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Пояснение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7805057" y="4576128"/>
              <a:ext cx="3783873" cy="80554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Подтверждающие факты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1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57303" y="235131"/>
            <a:ext cx="4702628" cy="748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Тезис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2184" y="1645920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16183" y="1645919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40182" y="1645918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stCxn id="8" idx="0"/>
            <a:endCxn id="4" idx="2"/>
          </p:cNvCxnSpPr>
          <p:nvPr/>
        </p:nvCxnSpPr>
        <p:spPr>
          <a:xfrm flipV="1">
            <a:off x="4119154" y="984069"/>
            <a:ext cx="1689463" cy="66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7" idx="0"/>
            <a:endCxn id="4" idx="2"/>
          </p:cNvCxnSpPr>
          <p:nvPr/>
        </p:nvCxnSpPr>
        <p:spPr>
          <a:xfrm flipV="1">
            <a:off x="2595155" y="984069"/>
            <a:ext cx="3213462" cy="66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0"/>
            <a:endCxn id="4" idx="2"/>
          </p:cNvCxnSpPr>
          <p:nvPr/>
        </p:nvCxnSpPr>
        <p:spPr>
          <a:xfrm flipV="1">
            <a:off x="1071156" y="984069"/>
            <a:ext cx="4737461" cy="66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058299" y="1645918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582298" y="1645917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106297" y="1645916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061269" y="235131"/>
            <a:ext cx="248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Команда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ПРОТИВ</a:t>
            </a:r>
            <a:r>
              <a:rPr lang="ru-RU" b="1" dirty="0" smtClean="0">
                <a:solidFill>
                  <a:schemeClr val="accent6"/>
                </a:solidFill>
              </a:rPr>
              <a:t> </a:t>
            </a:r>
            <a:r>
              <a:rPr lang="ru-RU" dirty="0" smtClean="0"/>
              <a:t>выкладывает свои аргументы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>
            <a:stCxn id="15" idx="0"/>
            <a:endCxn id="4" idx="2"/>
          </p:cNvCxnSpPr>
          <p:nvPr/>
        </p:nvCxnSpPr>
        <p:spPr>
          <a:xfrm flipH="1" flipV="1">
            <a:off x="5808617" y="984069"/>
            <a:ext cx="1728654" cy="66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0"/>
            <a:endCxn id="4" idx="2"/>
          </p:cNvCxnSpPr>
          <p:nvPr/>
        </p:nvCxnSpPr>
        <p:spPr>
          <a:xfrm flipH="1" flipV="1">
            <a:off x="5808617" y="984069"/>
            <a:ext cx="3252653" cy="66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7" idx="0"/>
            <a:endCxn id="4" idx="2"/>
          </p:cNvCxnSpPr>
          <p:nvPr/>
        </p:nvCxnSpPr>
        <p:spPr>
          <a:xfrm flipH="1" flipV="1">
            <a:off x="5808617" y="984069"/>
            <a:ext cx="4776652" cy="66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2184" y="4101737"/>
            <a:ext cx="1080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Аргументы первого уровня должны иметь непосредственное отношение к тезису.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Аргументы первого уровня составляют основу стратегии Команды.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аргументов первого уровня не может быть изменено в ходе игры (нужно думать сразу).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6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57303" y="235131"/>
            <a:ext cx="4702628" cy="748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Тезис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2184" y="1645920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16183" y="1645919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40182" y="1645918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stCxn id="8" idx="0"/>
            <a:endCxn id="4" idx="2"/>
          </p:cNvCxnSpPr>
          <p:nvPr/>
        </p:nvCxnSpPr>
        <p:spPr>
          <a:xfrm flipV="1">
            <a:off x="4119154" y="984069"/>
            <a:ext cx="1689463" cy="66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7" idx="0"/>
            <a:endCxn id="4" idx="2"/>
          </p:cNvCxnSpPr>
          <p:nvPr/>
        </p:nvCxnSpPr>
        <p:spPr>
          <a:xfrm flipV="1">
            <a:off x="2595155" y="984069"/>
            <a:ext cx="3213462" cy="66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0"/>
            <a:endCxn id="4" idx="2"/>
          </p:cNvCxnSpPr>
          <p:nvPr/>
        </p:nvCxnSpPr>
        <p:spPr>
          <a:xfrm flipV="1">
            <a:off x="1071156" y="984069"/>
            <a:ext cx="4737461" cy="66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058299" y="1645918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582298" y="1645917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106297" y="1645916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061269" y="235131"/>
            <a:ext cx="248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И пытается опровергнуть  аргументы команды </a:t>
            </a:r>
            <a:r>
              <a:rPr lang="ru-RU" b="1" dirty="0" smtClean="0">
                <a:solidFill>
                  <a:schemeClr val="accent6"/>
                </a:solidFill>
              </a:rPr>
              <a:t>ЗА</a:t>
            </a:r>
            <a:endParaRPr lang="ru-RU" b="1" dirty="0">
              <a:solidFill>
                <a:schemeClr val="accent6"/>
              </a:solidFill>
            </a:endParaRPr>
          </a:p>
        </p:txBody>
      </p:sp>
      <p:cxnSp>
        <p:nvCxnSpPr>
          <p:cNvPr id="23" name="Прямая соединительная линия 22"/>
          <p:cNvCxnSpPr>
            <a:stCxn id="15" idx="0"/>
            <a:endCxn id="4" idx="2"/>
          </p:cNvCxnSpPr>
          <p:nvPr/>
        </p:nvCxnSpPr>
        <p:spPr>
          <a:xfrm flipH="1" flipV="1">
            <a:off x="5808617" y="984069"/>
            <a:ext cx="1728654" cy="66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0"/>
            <a:endCxn id="4" idx="2"/>
          </p:cNvCxnSpPr>
          <p:nvPr/>
        </p:nvCxnSpPr>
        <p:spPr>
          <a:xfrm flipH="1" flipV="1">
            <a:off x="5808617" y="984069"/>
            <a:ext cx="3252653" cy="66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7" idx="0"/>
            <a:endCxn id="4" idx="2"/>
          </p:cNvCxnSpPr>
          <p:nvPr/>
        </p:nvCxnSpPr>
        <p:spPr>
          <a:xfrm flipH="1" flipV="1">
            <a:off x="5808617" y="984069"/>
            <a:ext cx="4776652" cy="66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2116183" y="3122020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640182" y="3122019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>
            <a:stCxn id="29" idx="0"/>
            <a:endCxn id="7" idx="2"/>
          </p:cNvCxnSpPr>
          <p:nvPr/>
        </p:nvCxnSpPr>
        <p:spPr>
          <a:xfrm flipV="1">
            <a:off x="2595155" y="2603862"/>
            <a:ext cx="0" cy="5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30" idx="0"/>
            <a:endCxn id="8" idx="2"/>
          </p:cNvCxnSpPr>
          <p:nvPr/>
        </p:nvCxnSpPr>
        <p:spPr>
          <a:xfrm flipV="1">
            <a:off x="4119154" y="2603861"/>
            <a:ext cx="0" cy="5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2183" y="4876800"/>
            <a:ext cx="10855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Ответы на аргументы должны относиться только к тезисам аргумента-отца (отец в смысле непосредственный предок в нашем дереве).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Команды могут отвечать только на тезисы, добавленные соперниками в предыдущем раунде. Либо же отстаивать свои аргументы, добавленные в своём предыдущем раунде в случае, если соперники в предыдущем раунде попытались оспорить этот аргумент.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6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58" y="418789"/>
            <a:ext cx="400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Способы опровержения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3936275" y="226582"/>
            <a:ext cx="4049486" cy="75374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4793932" y="3061875"/>
            <a:ext cx="3026501" cy="3323987"/>
            <a:chOff x="4776515" y="3400305"/>
            <a:chExt cx="3026501" cy="3323987"/>
          </a:xfrm>
        </p:grpSpPr>
        <p:sp>
          <p:nvSpPr>
            <p:cNvPr id="8" name="TextBox 7"/>
            <p:cNvSpPr txBox="1"/>
            <p:nvPr/>
          </p:nvSpPr>
          <p:spPr>
            <a:xfrm>
              <a:off x="4869722" y="3400305"/>
              <a:ext cx="2835731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Истинное следствие отлично от заявленного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 smtClean="0"/>
            </a:p>
            <a:p>
              <a:r>
                <a:rPr lang="ru-RU" sz="1200" dirty="0" smtClean="0"/>
                <a:t>Хлорка обладает дезинфицирующими средствами -</a:t>
              </a:r>
              <a:r>
                <a:rPr lang="en-US" sz="1200" dirty="0" smtClean="0"/>
                <a:t>&gt;</a:t>
              </a:r>
              <a:r>
                <a:rPr lang="ru-RU" sz="1200" dirty="0" smtClean="0"/>
                <a:t> нужно ею делать ингаляции и полоскать горло, чтобы убить всех микробов и вирусов в носоглотке и легких</a:t>
              </a:r>
            </a:p>
            <a:p>
              <a:pPr algn="ctr"/>
              <a:r>
                <a:rPr lang="ru-RU" sz="1200" dirty="0" smtClean="0"/>
                <a:t>Опровержение</a:t>
              </a:r>
            </a:p>
            <a:p>
              <a:r>
                <a:rPr lang="ru-RU" sz="1200" dirty="0" smtClean="0"/>
                <a:t>Вирус находится не только в легких и носоглотке -</a:t>
              </a:r>
              <a:r>
                <a:rPr lang="en-US" sz="1200" dirty="0" smtClean="0"/>
                <a:t>&gt; </a:t>
              </a:r>
              <a:r>
                <a:rPr lang="ru-RU" sz="1200" dirty="0" smtClean="0"/>
                <a:t>Цель полоскания хлоркой не будет достигнута, но хлорка однозначно нанесёт урон здоровью и может привести к смерти.</a:t>
              </a:r>
            </a:p>
            <a:p>
              <a:endParaRPr lang="ru-RU" sz="1200" dirty="0" smtClean="0"/>
            </a:p>
            <a:p>
              <a:endParaRPr lang="ru-RU" sz="12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776515" y="3400305"/>
              <a:ext cx="3022143" cy="657889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780873" y="4151156"/>
              <a:ext cx="3022143" cy="219739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033524" y="3061875"/>
            <a:ext cx="3030851" cy="3508653"/>
            <a:chOff x="8521748" y="2725775"/>
            <a:chExt cx="3030851" cy="3508653"/>
          </a:xfrm>
        </p:grpSpPr>
        <p:sp>
          <p:nvSpPr>
            <p:cNvPr id="7" name="TextBox 6"/>
            <p:cNvSpPr txBox="1"/>
            <p:nvPr/>
          </p:nvSpPr>
          <p:spPr>
            <a:xfrm>
              <a:off x="8614955" y="2725775"/>
              <a:ext cx="2835731" cy="350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Подмена понятий </a:t>
              </a:r>
              <a:r>
                <a:rPr lang="ru-RU" dirty="0"/>
                <a:t>и</a:t>
              </a:r>
              <a:r>
                <a:rPr lang="ru-RU" dirty="0" smtClean="0"/>
                <a:t> образов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 smtClean="0"/>
            </a:p>
            <a:p>
              <a:r>
                <a:rPr lang="ru-RU" sz="1200" dirty="0" smtClean="0"/>
                <a:t>Украинцы – фашисты. Война с Украиной – война против фашизма.</a:t>
              </a:r>
            </a:p>
            <a:p>
              <a:pPr algn="ctr"/>
              <a:r>
                <a:rPr lang="ru-RU" sz="1200" dirty="0" smtClean="0"/>
                <a:t>Опровержение</a:t>
              </a:r>
            </a:p>
            <a:p>
              <a:r>
                <a:rPr lang="ru-RU" sz="1200" dirty="0" smtClean="0"/>
                <a:t>Украинцы – это восточнославянский народ, проживающий преимущественно на Украине, а также в составе крупных диаспор в России, США, Канаде и других государствах. Да, есть радикальные меньшинства, но они меньшинства. -</a:t>
              </a:r>
              <a:r>
                <a:rPr lang="en-US" sz="1200" dirty="0" smtClean="0"/>
                <a:t>&gt; </a:t>
              </a:r>
              <a:r>
                <a:rPr lang="ru-RU" sz="1200" dirty="0" smtClean="0"/>
                <a:t>Украинцы не фашисты. </a:t>
              </a:r>
              <a:r>
                <a:rPr lang="en-US" sz="1200" dirty="0" smtClean="0"/>
                <a:t>-&gt; </a:t>
              </a:r>
              <a:r>
                <a:rPr lang="ru-RU" sz="1200" dirty="0" smtClean="0"/>
                <a:t>Военная агрессия против Украины – не борьба с фашизмом, а …</a:t>
              </a:r>
            </a:p>
            <a:p>
              <a:endParaRPr lang="ru-RU" sz="1200" dirty="0" smtClean="0"/>
            </a:p>
            <a:p>
              <a:endParaRPr lang="ru-RU" sz="12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521748" y="2749143"/>
              <a:ext cx="3022143" cy="657889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8530456" y="3511077"/>
              <a:ext cx="3022143" cy="23585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7359019" y="1475201"/>
            <a:ext cx="3352524" cy="830997"/>
            <a:chOff x="7298059" y="1402858"/>
            <a:chExt cx="335252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323908" y="1402858"/>
              <a:ext cx="33266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Некорректная причинно-следственная связь</a:t>
              </a:r>
            </a:p>
            <a:p>
              <a:endParaRPr lang="ru-RU" sz="1200" dirty="0" smtClean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98059" y="1402858"/>
              <a:ext cx="3022143" cy="657889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48387" y="1475201"/>
            <a:ext cx="3022143" cy="3036372"/>
            <a:chOff x="485499" y="1561754"/>
            <a:chExt cx="3022143" cy="3036372"/>
          </a:xfrm>
        </p:grpSpPr>
        <p:sp>
          <p:nvSpPr>
            <p:cNvPr id="5" name="TextBox 4"/>
            <p:cNvSpPr txBox="1"/>
            <p:nvPr/>
          </p:nvSpPr>
          <p:spPr>
            <a:xfrm>
              <a:off x="485499" y="1598907"/>
              <a:ext cx="302214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Отсутствие причинно-следственной связи:</a:t>
              </a:r>
            </a:p>
            <a:p>
              <a:endParaRPr lang="ru-RU" sz="1200" dirty="0" smtClean="0"/>
            </a:p>
            <a:p>
              <a:r>
                <a:rPr lang="ru-RU" sz="1200" dirty="0" smtClean="0"/>
                <a:t>Несколько </a:t>
              </a:r>
              <a:r>
                <a:rPr lang="ru-RU" sz="1200" dirty="0"/>
                <a:t>человек умерли от тромбоза после прививки от </a:t>
              </a:r>
              <a:r>
                <a:rPr lang="ru-RU" sz="1200" dirty="0" err="1"/>
                <a:t>коронавируса</a:t>
              </a:r>
              <a:r>
                <a:rPr lang="ru-RU" sz="1200" dirty="0"/>
                <a:t> -</a:t>
              </a:r>
              <a:r>
                <a:rPr lang="en-US" sz="1200" dirty="0"/>
                <a:t>&gt; </a:t>
              </a:r>
              <a:r>
                <a:rPr lang="ru-RU" sz="1200" dirty="0"/>
                <a:t>Прививка от </a:t>
              </a:r>
              <a:r>
                <a:rPr lang="ru-RU" sz="1200" dirty="0" err="1"/>
                <a:t>коронавируса</a:t>
              </a:r>
              <a:r>
                <a:rPr lang="ru-RU" sz="1200" dirty="0"/>
                <a:t> повышает шансы умереть от </a:t>
              </a:r>
              <a:r>
                <a:rPr lang="ru-RU" sz="1200" dirty="0" smtClean="0"/>
                <a:t>тромбоза</a:t>
              </a:r>
            </a:p>
            <a:p>
              <a:pPr algn="ctr"/>
              <a:r>
                <a:rPr lang="ru-RU" sz="1200" dirty="0" smtClean="0"/>
                <a:t>Опровержение</a:t>
              </a:r>
            </a:p>
            <a:p>
              <a:r>
                <a:rPr lang="ru-RU" sz="1200" dirty="0" smtClean="0"/>
                <a:t>У миллионов людей не возникало тромбоза после прививки -</a:t>
              </a:r>
              <a:r>
                <a:rPr lang="en-US" sz="1200" dirty="0" smtClean="0"/>
                <a:t>&gt; </a:t>
              </a:r>
              <a:r>
                <a:rPr lang="ru-RU" sz="1200" dirty="0" smtClean="0"/>
                <a:t>С вероятностью …% тромбоз не связан с вакцинацией. При этом риск появления тромбоза от короны – 15%, основываясь на … данных.</a:t>
              </a:r>
              <a:endParaRPr lang="ru-RU" sz="1200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85499" y="1561754"/>
              <a:ext cx="3022143" cy="657889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85499" y="2327424"/>
              <a:ext cx="3022143" cy="227070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11268760" y="3085243"/>
            <a:ext cx="725936" cy="65788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9" idx="2"/>
            <a:endCxn id="19" idx="0"/>
          </p:cNvCxnSpPr>
          <p:nvPr/>
        </p:nvCxnSpPr>
        <p:spPr>
          <a:xfrm flipH="1">
            <a:off x="2159459" y="980327"/>
            <a:ext cx="3801559" cy="49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7" idx="0"/>
            <a:endCxn id="9" idx="2"/>
          </p:cNvCxnSpPr>
          <p:nvPr/>
        </p:nvCxnSpPr>
        <p:spPr>
          <a:xfrm flipH="1" flipV="1">
            <a:off x="5961018" y="980327"/>
            <a:ext cx="2909073" cy="49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1" idx="0"/>
            <a:endCxn id="17" idx="2"/>
          </p:cNvCxnSpPr>
          <p:nvPr/>
        </p:nvCxnSpPr>
        <p:spPr>
          <a:xfrm flipV="1">
            <a:off x="6305004" y="2133090"/>
            <a:ext cx="2565087" cy="92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4" idx="0"/>
            <a:endCxn id="17" idx="2"/>
          </p:cNvCxnSpPr>
          <p:nvPr/>
        </p:nvCxnSpPr>
        <p:spPr>
          <a:xfrm flipH="1" flipV="1">
            <a:off x="8870091" y="2133090"/>
            <a:ext cx="674505" cy="95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2" idx="0"/>
            <a:endCxn id="17" idx="2"/>
          </p:cNvCxnSpPr>
          <p:nvPr/>
        </p:nvCxnSpPr>
        <p:spPr>
          <a:xfrm flipH="1" flipV="1">
            <a:off x="8870091" y="2133090"/>
            <a:ext cx="2761637" cy="95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57303" y="235131"/>
            <a:ext cx="4702628" cy="748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Тезис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2184" y="1645920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16183" y="1645919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40182" y="1645918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stCxn id="8" idx="0"/>
            <a:endCxn id="4" idx="2"/>
          </p:cNvCxnSpPr>
          <p:nvPr/>
        </p:nvCxnSpPr>
        <p:spPr>
          <a:xfrm flipV="1">
            <a:off x="4119154" y="984069"/>
            <a:ext cx="1689463" cy="66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7" idx="0"/>
            <a:endCxn id="4" idx="2"/>
          </p:cNvCxnSpPr>
          <p:nvPr/>
        </p:nvCxnSpPr>
        <p:spPr>
          <a:xfrm flipV="1">
            <a:off x="2595155" y="984069"/>
            <a:ext cx="3213462" cy="66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0"/>
            <a:endCxn id="4" idx="2"/>
          </p:cNvCxnSpPr>
          <p:nvPr/>
        </p:nvCxnSpPr>
        <p:spPr>
          <a:xfrm flipV="1">
            <a:off x="1071156" y="984069"/>
            <a:ext cx="4737461" cy="66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058299" y="1645918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582298" y="1645917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106297" y="1645916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15" idx="0"/>
            <a:endCxn id="4" idx="2"/>
          </p:cNvCxnSpPr>
          <p:nvPr/>
        </p:nvCxnSpPr>
        <p:spPr>
          <a:xfrm flipH="1" flipV="1">
            <a:off x="5808617" y="984069"/>
            <a:ext cx="1728654" cy="66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0"/>
            <a:endCxn id="4" idx="2"/>
          </p:cNvCxnSpPr>
          <p:nvPr/>
        </p:nvCxnSpPr>
        <p:spPr>
          <a:xfrm flipH="1" flipV="1">
            <a:off x="5808617" y="984069"/>
            <a:ext cx="3252653" cy="66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7" idx="0"/>
            <a:endCxn id="4" idx="2"/>
          </p:cNvCxnSpPr>
          <p:nvPr/>
        </p:nvCxnSpPr>
        <p:spPr>
          <a:xfrm flipH="1" flipV="1">
            <a:off x="5808617" y="984069"/>
            <a:ext cx="4776652" cy="66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2116183" y="3122020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640182" y="3122019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>
            <a:stCxn id="29" idx="0"/>
            <a:endCxn id="7" idx="2"/>
          </p:cNvCxnSpPr>
          <p:nvPr/>
        </p:nvCxnSpPr>
        <p:spPr>
          <a:xfrm flipV="1">
            <a:off x="2595155" y="2603862"/>
            <a:ext cx="0" cy="5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30" idx="0"/>
            <a:endCxn id="8" idx="2"/>
          </p:cNvCxnSpPr>
          <p:nvPr/>
        </p:nvCxnSpPr>
        <p:spPr>
          <a:xfrm flipV="1">
            <a:off x="4119154" y="2603861"/>
            <a:ext cx="0" cy="5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4584" y="396239"/>
            <a:ext cx="2481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. Команда </a:t>
            </a:r>
            <a:r>
              <a:rPr lang="ru-RU" b="1" dirty="0" smtClean="0">
                <a:solidFill>
                  <a:schemeClr val="accent6"/>
                </a:solidFill>
              </a:rPr>
              <a:t>ЗА </a:t>
            </a:r>
            <a:r>
              <a:rPr lang="ru-RU" dirty="0" smtClean="0"/>
              <a:t>пытается опровергнуть аргументы команды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ПРОТИВ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058298" y="3122020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8582297" y="3122019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>
            <a:stCxn id="36" idx="0"/>
            <a:endCxn id="15" idx="2"/>
          </p:cNvCxnSpPr>
          <p:nvPr/>
        </p:nvCxnSpPr>
        <p:spPr>
          <a:xfrm flipV="1">
            <a:off x="7537270" y="2603861"/>
            <a:ext cx="1" cy="518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37" idx="0"/>
            <a:endCxn id="16" idx="2"/>
          </p:cNvCxnSpPr>
          <p:nvPr/>
        </p:nvCxnSpPr>
        <p:spPr>
          <a:xfrm flipV="1">
            <a:off x="9061269" y="2603860"/>
            <a:ext cx="1" cy="518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2116182" y="4598121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>
            <a:endCxn id="31" idx="0"/>
          </p:cNvCxnSpPr>
          <p:nvPr/>
        </p:nvCxnSpPr>
        <p:spPr>
          <a:xfrm flipH="1">
            <a:off x="2595154" y="4079963"/>
            <a:ext cx="1" cy="5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57303" y="235131"/>
            <a:ext cx="4702628" cy="748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Тезис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2184" y="1645920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16183" y="1645919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40182" y="1645918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stCxn id="8" idx="0"/>
            <a:endCxn id="4" idx="2"/>
          </p:cNvCxnSpPr>
          <p:nvPr/>
        </p:nvCxnSpPr>
        <p:spPr>
          <a:xfrm flipV="1">
            <a:off x="4119154" y="984069"/>
            <a:ext cx="1689463" cy="66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7" idx="0"/>
            <a:endCxn id="4" idx="2"/>
          </p:cNvCxnSpPr>
          <p:nvPr/>
        </p:nvCxnSpPr>
        <p:spPr>
          <a:xfrm flipV="1">
            <a:off x="2595155" y="984069"/>
            <a:ext cx="3213462" cy="66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0"/>
            <a:endCxn id="4" idx="2"/>
          </p:cNvCxnSpPr>
          <p:nvPr/>
        </p:nvCxnSpPr>
        <p:spPr>
          <a:xfrm flipV="1">
            <a:off x="1071156" y="984069"/>
            <a:ext cx="4737461" cy="66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058299" y="1645918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582298" y="1645917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106297" y="1645916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15" idx="0"/>
            <a:endCxn id="4" idx="2"/>
          </p:cNvCxnSpPr>
          <p:nvPr/>
        </p:nvCxnSpPr>
        <p:spPr>
          <a:xfrm flipH="1" flipV="1">
            <a:off x="5808617" y="984069"/>
            <a:ext cx="1728654" cy="66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0"/>
            <a:endCxn id="4" idx="2"/>
          </p:cNvCxnSpPr>
          <p:nvPr/>
        </p:nvCxnSpPr>
        <p:spPr>
          <a:xfrm flipH="1" flipV="1">
            <a:off x="5808617" y="984069"/>
            <a:ext cx="3252653" cy="66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7" idx="0"/>
            <a:endCxn id="4" idx="2"/>
          </p:cNvCxnSpPr>
          <p:nvPr/>
        </p:nvCxnSpPr>
        <p:spPr>
          <a:xfrm flipH="1" flipV="1">
            <a:off x="5808617" y="984069"/>
            <a:ext cx="4776652" cy="66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2116183" y="3122020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640182" y="3122019"/>
            <a:ext cx="957943" cy="957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>
            <a:stCxn id="29" idx="0"/>
            <a:endCxn id="7" idx="2"/>
          </p:cNvCxnSpPr>
          <p:nvPr/>
        </p:nvCxnSpPr>
        <p:spPr>
          <a:xfrm flipV="1">
            <a:off x="2595155" y="2603862"/>
            <a:ext cx="0" cy="5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30" idx="0"/>
            <a:endCxn id="8" idx="2"/>
          </p:cNvCxnSpPr>
          <p:nvPr/>
        </p:nvCxnSpPr>
        <p:spPr>
          <a:xfrm flipV="1">
            <a:off x="4119154" y="2603861"/>
            <a:ext cx="0" cy="5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4584" y="396239"/>
            <a:ext cx="248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. Команда </a:t>
            </a:r>
            <a:r>
              <a:rPr lang="ru-RU" b="1" dirty="0" smtClean="0">
                <a:solidFill>
                  <a:schemeClr val="accent6"/>
                </a:solidFill>
              </a:rPr>
              <a:t>ЗА </a:t>
            </a:r>
            <a:r>
              <a:rPr lang="ru-RU" dirty="0" smtClean="0"/>
              <a:t>отстаивает свои аргументы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7058298" y="3122020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8582297" y="3122019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>
            <a:stCxn id="36" idx="0"/>
            <a:endCxn id="15" idx="2"/>
          </p:cNvCxnSpPr>
          <p:nvPr/>
        </p:nvCxnSpPr>
        <p:spPr>
          <a:xfrm flipV="1">
            <a:off x="7537270" y="2603861"/>
            <a:ext cx="1" cy="518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37" idx="0"/>
            <a:endCxn id="16" idx="2"/>
          </p:cNvCxnSpPr>
          <p:nvPr/>
        </p:nvCxnSpPr>
        <p:spPr>
          <a:xfrm flipV="1">
            <a:off x="9061269" y="2603860"/>
            <a:ext cx="1" cy="518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5164179" y="3122018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>
            <a:stCxn id="8" idx="2"/>
            <a:endCxn id="31" idx="0"/>
          </p:cNvCxnSpPr>
          <p:nvPr/>
        </p:nvCxnSpPr>
        <p:spPr>
          <a:xfrm>
            <a:off x="4119154" y="2603861"/>
            <a:ext cx="1523997" cy="51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535680" y="1550126"/>
            <a:ext cx="2717074" cy="26299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164179" y="4622851"/>
            <a:ext cx="822955" cy="390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6125023" y="4608442"/>
            <a:ext cx="5931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Команда </a:t>
            </a:r>
            <a:r>
              <a:rPr lang="ru-RU" b="1" dirty="0" smtClean="0">
                <a:solidFill>
                  <a:schemeClr val="accent6"/>
                </a:solidFill>
              </a:rPr>
              <a:t>ЗА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lang="ru-RU" dirty="0" smtClean="0"/>
              <a:t>не опровергает контраргумент, но пытается отстоять свой аргумент -</a:t>
            </a:r>
            <a:r>
              <a:rPr lang="en-US" dirty="0" smtClean="0"/>
              <a:t>&gt; </a:t>
            </a:r>
            <a:r>
              <a:rPr lang="ru-RU" dirty="0" smtClean="0"/>
              <a:t>изначальный аргумент можно </a:t>
            </a:r>
            <a:r>
              <a:rPr lang="ru-RU" u="sng" dirty="0" smtClean="0"/>
              <a:t>разбить на несколько тезисов </a:t>
            </a:r>
            <a:r>
              <a:rPr lang="ru-RU" dirty="0" smtClean="0"/>
              <a:t>(некоторые правильные, а некоторые нет).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122122" y="5967918"/>
            <a:ext cx="585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Возможна и суперпозиция обоих вариантов</a:t>
            </a:r>
            <a:r>
              <a:rPr lang="en-US" dirty="0" smtClean="0"/>
              <a:t> – </a:t>
            </a:r>
            <a:r>
              <a:rPr lang="ru-RU" dirty="0" smtClean="0"/>
              <a:t>опровержение контраргумента и отстаивание аргумента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116182" y="4598121"/>
            <a:ext cx="957943" cy="95794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/>
          <p:cNvCxnSpPr>
            <a:endCxn id="33" idx="0"/>
          </p:cNvCxnSpPr>
          <p:nvPr/>
        </p:nvCxnSpPr>
        <p:spPr>
          <a:xfrm flipH="1">
            <a:off x="2595154" y="4079963"/>
            <a:ext cx="1" cy="51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Разбиение тезисов на составляющие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0215"/>
          </a:xfrm>
        </p:spPr>
        <p:txBody>
          <a:bodyPr/>
          <a:lstStyle/>
          <a:p>
            <a:r>
              <a:rPr lang="ru-RU" dirty="0" smtClean="0"/>
              <a:t>В ходе дебатов утверждение, содержащее несколько тезисов может разбиться на несколько неделимых и однозначных утверждений, которые команды либо опровергнут, либо подтвердят.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3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708</Words>
  <Application>Microsoft Office PowerPoint</Application>
  <PresentationFormat>Широкоэкранный</PresentationFormat>
  <Paragraphs>75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Дебаты</vt:lpstr>
      <vt:lpstr>Стороны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Разбиение тезисов на составляющие</vt:lpstr>
      <vt:lpstr>Окончание игры</vt:lpstr>
      <vt:lpstr>Крона</vt:lpstr>
      <vt:lpstr>Итог (если рассматривать как игру)</vt:lpstr>
      <vt:lpstr>Обсуждение (если не как игра)</vt:lpstr>
      <vt:lpstr>Зачем?</vt:lpstr>
      <vt:lpstr>Открытые 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28</cp:revision>
  <dcterms:created xsi:type="dcterms:W3CDTF">2021-03-29T12:17:46Z</dcterms:created>
  <dcterms:modified xsi:type="dcterms:W3CDTF">2021-03-29T19:20:57Z</dcterms:modified>
</cp:coreProperties>
</file>