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2" r:id="rId5"/>
    <p:sldId id="293" r:id="rId6"/>
    <p:sldId id="305" r:id="rId7"/>
    <p:sldId id="296" r:id="rId8"/>
    <p:sldId id="294" r:id="rId9"/>
    <p:sldId id="295" r:id="rId10"/>
    <p:sldId id="304" r:id="rId11"/>
    <p:sldId id="297" r:id="rId12"/>
    <p:sldId id="298" r:id="rId13"/>
    <p:sldId id="299" r:id="rId14"/>
    <p:sldId id="306" r:id="rId15"/>
    <p:sldId id="307" r:id="rId16"/>
    <p:sldId id="308" r:id="rId17"/>
    <p:sldId id="309" r:id="rId18"/>
    <p:sldId id="310" r:id="rId19"/>
    <p:sldId id="300" r:id="rId20"/>
    <p:sldId id="301" r:id="rId21"/>
    <p:sldId id="303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>
        <p:scale>
          <a:sx n="59" d="100"/>
          <a:sy n="59" d="100"/>
        </p:scale>
        <p:origin x="48" y="10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oclinic.org/diseases-conditions/cleft-palate/symptoms-causes/syc-203709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yoclinic.org/diseases-conditions/cleft-palate/symptoms-causes/syc-20370985" TargetMode="External"/><Relationship Id="rId4" Type="http://schemas.openxmlformats.org/officeDocument/2006/relationships/hyperlink" Target="https://www.hopkinsmedicine.org/otolaryngology/specialty_areas/facial-plastic-reconstructive/reconstructive/cleft-palat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therapyroots.com/product/speech-sound-development-char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Consonant Development In Children with Cleft lip/palate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Meg Rosales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EC0B-1464-4694-B38B-56670A69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Consonant Inventory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3D4B4-409B-47E2-972C-FD6B82BD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5166"/>
            <a:ext cx="6755447" cy="433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B6E65-7F51-44D3-A741-6A1CBF7C76D5}"/>
              </a:ext>
            </a:extLst>
          </p:cNvPr>
          <p:cNvSpPr txBox="1"/>
          <p:nvPr/>
        </p:nvSpPr>
        <p:spPr>
          <a:xfrm>
            <a:off x="8026400" y="1705166"/>
            <a:ext cx="3623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Kids with CLP start and end with smaller mean size of consonant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Developmental trend seems to be about the same for both groups – increase in size of inventory for each ~4 mo.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if any group x time interaction</a:t>
            </a:r>
          </a:p>
        </p:txBody>
      </p:sp>
    </p:spTree>
    <p:extLst>
      <p:ext uri="{BB962C8B-B14F-4D97-AF65-F5344CB8AC3E}">
        <p14:creationId xmlns:p14="http://schemas.microsoft.com/office/powerpoint/2010/main" val="131267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63F2-4A5E-45C6-AC07-8F05D578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Consonant Inventory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2D8CE-B908-43CB-8BA7-77B8B79E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7273"/>
            <a:ext cx="5830813" cy="4538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8980B-6401-4457-9ED9-A3F9E5366230}"/>
              </a:ext>
            </a:extLst>
          </p:cNvPr>
          <p:cNvSpPr txBox="1"/>
          <p:nvPr/>
        </p:nvSpPr>
        <p:spPr>
          <a:xfrm>
            <a:off x="7157156" y="1705166"/>
            <a:ext cx="44929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w/o CLP starts at ~ 10 consonants; child w/ CLP starts ~ 6 consonants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difference b/w kid w/ CLP and kid w/o CLP (p &lt; 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increases in number of consonants for all sessions from 17 – 39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months is borderline (2 consonants, p = 0.07); would consider this clinically relevant though not technically significant at p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group x time interaction – develop consonants at the same 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9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D0D5-BBBF-4D69-861B-61251563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True consonants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051BA-76D9-4867-BC06-89860DA4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48178"/>
            <a:ext cx="6425570" cy="400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85E13-1705-4650-9FC4-24497227F75A}"/>
              </a:ext>
            </a:extLst>
          </p:cNvPr>
          <p:cNvSpPr txBox="1"/>
          <p:nvPr/>
        </p:nvSpPr>
        <p:spPr>
          <a:xfrm>
            <a:off x="8026400" y="1705166"/>
            <a:ext cx="3623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Kids with CLP start and end with fewer true consonants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Developmental trend seems to be about the same for both groups – increase in number of true consonants for each ~4 mo.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if any group x time interaction</a:t>
            </a:r>
          </a:p>
        </p:txBody>
      </p:sp>
    </p:spTree>
    <p:extLst>
      <p:ext uri="{BB962C8B-B14F-4D97-AF65-F5344CB8AC3E}">
        <p14:creationId xmlns:p14="http://schemas.microsoft.com/office/powerpoint/2010/main" val="208614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A154-8D93-4114-BD8A-5F8D72BB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True consonants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5F653-7418-4392-A44A-5B2117DA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8750"/>
            <a:ext cx="5918253" cy="4752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12C18-F870-452C-80A1-20DB55409A8E}"/>
              </a:ext>
            </a:extLst>
          </p:cNvPr>
          <p:cNvSpPr txBox="1"/>
          <p:nvPr/>
        </p:nvSpPr>
        <p:spPr>
          <a:xfrm>
            <a:off x="7191023" y="1608750"/>
            <a:ext cx="44929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w/o CLP starts at ~ 7 true consonants; child w/ CLP starts at ~ 3 consonants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difference b/w kid w/ CLP and kid w/o CLP (p &lt; 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increases in number of consonants for all sessions from 17 – 39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months is borderline again (2 consonants, p = 0.06); would consider this clinically relevant though not technically significant at p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group x time interaction – develop consonants at the same 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2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6A4B-D219-411E-96EE-D25E582E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Percent total correct stop consonants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0DBCB-EA16-4BF7-9294-9C33243B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3333"/>
            <a:ext cx="5715926" cy="3556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B3A516-8C76-4EF9-8310-342B90FEB150}"/>
              </a:ext>
            </a:extLst>
          </p:cNvPr>
          <p:cNvSpPr txBox="1"/>
          <p:nvPr/>
        </p:nvSpPr>
        <p:spPr>
          <a:xfrm>
            <a:off x="7388578" y="1693333"/>
            <a:ext cx="3623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Kids with CLP start and end with lower accuracy for stop consonant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Developmental trend seems to be about the same for both groups – increase in size of inventory for each ~4 mo.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if any group x time interaction</a:t>
            </a:r>
          </a:p>
        </p:txBody>
      </p:sp>
    </p:spTree>
    <p:extLst>
      <p:ext uri="{BB962C8B-B14F-4D97-AF65-F5344CB8AC3E}">
        <p14:creationId xmlns:p14="http://schemas.microsoft.com/office/powerpoint/2010/main" val="191306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6418-37B5-4F6E-AE85-ECF2AB87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Percent total correct stop consonants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C17B1-C02D-41D2-8CF5-E3E9E9B1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83644"/>
            <a:ext cx="5749401" cy="3923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0D01E-9290-493A-8CB3-1D692DD3EF57}"/>
              </a:ext>
            </a:extLst>
          </p:cNvPr>
          <p:cNvSpPr txBox="1"/>
          <p:nvPr/>
        </p:nvSpPr>
        <p:spPr>
          <a:xfrm>
            <a:off x="7157156" y="1705166"/>
            <a:ext cx="4492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w/o CLP starts at 44% accuracy for stop consonants; child w/ CLP starts at 30% 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b/w kid w/ CLP and kid w/o CLP is not technically significant at p &lt;0.05 (p = 0.08), but a 13% difference in accuracy seems clinically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increases in stop consonant accuracy for all sessions from 27 – 39 months – big jump from 21 to 27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group x time interaction – accuracy develops at the same 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7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6E99-170E-4E93-B8D5-01ACC778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C987-A76A-43A1-BD58-6613EF29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6231"/>
            <a:ext cx="10058400" cy="3849624"/>
          </a:xfrm>
        </p:spPr>
        <p:txBody>
          <a:bodyPr/>
          <a:lstStyle/>
          <a:p>
            <a:r>
              <a:rPr lang="en-US" dirty="0"/>
              <a:t>The data support the earlier hypothesis that children with cleft will have smaller consonant inventories and lower consonant production accuracy than children who don’t have cleft.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Small sample size: lack of power</a:t>
            </a:r>
          </a:p>
          <a:p>
            <a:pPr lvl="1"/>
            <a:r>
              <a:rPr lang="en-US" dirty="0"/>
              <a:t>This isn’t the full dataset</a:t>
            </a:r>
          </a:p>
          <a:p>
            <a:pPr lvl="1"/>
            <a:r>
              <a:rPr lang="en-US" dirty="0"/>
              <a:t>I left the NAs in, but it seems that </a:t>
            </a:r>
            <a:r>
              <a:rPr lang="en-US" dirty="0" err="1"/>
              <a:t>lmer</a:t>
            </a:r>
            <a:r>
              <a:rPr lang="en-US" dirty="0"/>
              <a:t>() removes those cases by default.</a:t>
            </a:r>
          </a:p>
          <a:p>
            <a:pPr lvl="1"/>
            <a:r>
              <a:rPr lang="en-US" dirty="0"/>
              <a:t>Unbalanced sample? – though LMEM should be able to handle this, not sure if there’s a limit though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7A49-FC3A-4E8F-9907-3CFC0406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4A84-C2EB-49C3-9FC1-1807B97F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3164"/>
            <a:ext cx="10058400" cy="3849624"/>
          </a:xfrm>
        </p:spPr>
        <p:txBody>
          <a:bodyPr/>
          <a:lstStyle/>
          <a:p>
            <a:r>
              <a:rPr lang="en-US" dirty="0"/>
              <a:t>From ages 9 – 39 months,  a child with a cleft starts and ends with fewer consonants in their inventory than a peer without a cleft.</a:t>
            </a:r>
          </a:p>
          <a:p>
            <a:r>
              <a:rPr lang="en-US" dirty="0"/>
              <a:t>From ages 17 – 39 months, a child with a cleft starts and ends with lower accuracy in consonant production than a peer without a cleft.</a:t>
            </a:r>
          </a:p>
          <a:p>
            <a:r>
              <a:rPr lang="en-US" dirty="0"/>
              <a:t>Rate of speech sound development is the same for a child with a cleft and a non-cleft peer. </a:t>
            </a:r>
          </a:p>
          <a:p>
            <a:pPr marL="0" indent="0">
              <a:buNone/>
            </a:pPr>
            <a:r>
              <a:rPr lang="en-US" b="1" dirty="0"/>
              <a:t>Future directions:</a:t>
            </a:r>
          </a:p>
          <a:p>
            <a:r>
              <a:rPr lang="en-US" dirty="0"/>
              <a:t>Look at timelines /rates of development/accuracy of production by specific sounds</a:t>
            </a:r>
          </a:p>
          <a:p>
            <a:r>
              <a:rPr lang="en-US" dirty="0"/>
              <a:t>Stratify by gender</a:t>
            </a:r>
          </a:p>
        </p:txBody>
      </p:sp>
    </p:spTree>
    <p:extLst>
      <p:ext uri="{BB962C8B-B14F-4D97-AF65-F5344CB8AC3E}">
        <p14:creationId xmlns:p14="http://schemas.microsoft.com/office/powerpoint/2010/main" val="153807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C09D-3811-40F4-8F3C-DFDD3F6AB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409166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87EE-9250-4856-AD26-B7C7ACCD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F40E-DFAA-477D-8893-E6524BC6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2044"/>
            <a:ext cx="10058400" cy="4270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Chapman, K. (2004). Is </a:t>
            </a:r>
            <a:r>
              <a:rPr lang="en-US" dirty="0" err="1"/>
              <a:t>presurgery</a:t>
            </a:r>
            <a:r>
              <a:rPr lang="en-US" dirty="0"/>
              <a:t> and early </a:t>
            </a:r>
            <a:r>
              <a:rPr lang="en-US" dirty="0" err="1"/>
              <a:t>postsurgery</a:t>
            </a:r>
            <a:r>
              <a:rPr lang="en-US" dirty="0"/>
              <a:t> performance related to speech and language outcomes at 3 years of age for children with cleft palate? </a:t>
            </a:r>
            <a:r>
              <a:rPr lang="en-US" i="1" dirty="0"/>
              <a:t>Clinical Linguistics &amp; Phonetics,</a:t>
            </a:r>
            <a:r>
              <a:rPr lang="en-US" dirty="0"/>
              <a:t> </a:t>
            </a:r>
            <a:r>
              <a:rPr lang="en-US" i="1" dirty="0"/>
              <a:t>18</a:t>
            </a:r>
            <a:r>
              <a:rPr lang="en-US" dirty="0"/>
              <a:t>(4-5), 235-257.</a:t>
            </a:r>
          </a:p>
          <a:p>
            <a:pPr marL="0" indent="0">
              <a:buNone/>
            </a:pPr>
            <a:r>
              <a:rPr lang="en-US" dirty="0"/>
              <a:t>Chapman, K. L., &amp; Hardin, M. A. (1992). Phonetic and phonologic skills of two-year-</a:t>
            </a:r>
            <a:r>
              <a:rPr lang="en-US" dirty="0" err="1"/>
              <a:t>olds</a:t>
            </a:r>
            <a:r>
              <a:rPr lang="en-US" dirty="0"/>
              <a:t> with cleft palate. </a:t>
            </a:r>
            <a:r>
              <a:rPr lang="en-US" i="1" dirty="0"/>
              <a:t>The Cleft palate-craniofacial journal</a:t>
            </a:r>
            <a:r>
              <a:rPr lang="en-US" dirty="0"/>
              <a:t>, </a:t>
            </a:r>
            <a:r>
              <a:rPr lang="en-US" i="1" dirty="0"/>
              <a:t>29</a:t>
            </a:r>
            <a:r>
              <a:rPr lang="en-US" dirty="0"/>
              <a:t>(5), 435-443.</a:t>
            </a:r>
          </a:p>
          <a:p>
            <a:pPr marL="0" indent="0">
              <a:buNone/>
            </a:pPr>
            <a:r>
              <a:rPr lang="en-US" dirty="0"/>
              <a:t>Chapman, K., Hardin-Jones, M., &amp; Halter, K. (2003). The relationship between early speech and later speech and language performance for children with cleft lip and palate. </a:t>
            </a:r>
            <a:r>
              <a:rPr lang="en-US" i="1" dirty="0"/>
              <a:t>Clinical Linguistics &amp; Phonetics,17</a:t>
            </a:r>
            <a:r>
              <a:rPr lang="en-US" dirty="0"/>
              <a:t>(3), 173-197.</a:t>
            </a:r>
          </a:p>
          <a:p>
            <a:pPr marL="0" indent="0">
              <a:buNone/>
            </a:pPr>
            <a:r>
              <a:rPr lang="en-US" dirty="0"/>
              <a:t>“Cleft lip &amp; cleft palate.” (2020). </a:t>
            </a:r>
            <a:r>
              <a:rPr lang="en-US" dirty="0" err="1"/>
              <a:t>MayoClinic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https://www.mayoclinic.org/diseases-conditions/cleft-palate/symptoms-causes/syc-20370985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Hutters</a:t>
            </a:r>
            <a:r>
              <a:rPr lang="en-US" dirty="0"/>
              <a:t>, B., </a:t>
            </a:r>
            <a:r>
              <a:rPr lang="en-US" dirty="0" err="1"/>
              <a:t>Bau</a:t>
            </a:r>
            <a:r>
              <a:rPr lang="en-US" dirty="0"/>
              <a:t>, A., &amp; </a:t>
            </a:r>
            <a:r>
              <a:rPr lang="en-US" dirty="0" err="1"/>
              <a:t>Brøndsted</a:t>
            </a:r>
            <a:r>
              <a:rPr lang="en-US" dirty="0"/>
              <a:t>, K. (2001). A longitudinal group study of speech development in Danish children born with and without cleft lip and palate. </a:t>
            </a:r>
            <a:r>
              <a:rPr lang="en-US" i="1" dirty="0"/>
              <a:t>International Journal of Language &amp; Communication Disorders</a:t>
            </a:r>
            <a:r>
              <a:rPr lang="en-US" dirty="0"/>
              <a:t>, </a:t>
            </a:r>
            <a:r>
              <a:rPr lang="en-US" i="1" dirty="0"/>
              <a:t>36</a:t>
            </a:r>
            <a:r>
              <a:rPr lang="en-US" dirty="0"/>
              <a:t>(4), 447-470.</a:t>
            </a:r>
          </a:p>
          <a:p>
            <a:pPr marL="0" indent="0">
              <a:buNone/>
            </a:pPr>
            <a:r>
              <a:rPr lang="en-US" dirty="0" err="1"/>
              <a:t>Lohmander</a:t>
            </a:r>
            <a:r>
              <a:rPr lang="en-US" dirty="0"/>
              <a:t>, A., &amp; Persson, C. (2008). A longitudinal study of speech production in Swedish children with unilateral cleft lip and palate and two-stage palatal repair. </a:t>
            </a:r>
            <a:r>
              <a:rPr lang="en-US" i="1" dirty="0"/>
              <a:t>The Cleft Palate-Craniofacial Journal</a:t>
            </a:r>
            <a:r>
              <a:rPr lang="en-US" dirty="0"/>
              <a:t>, </a:t>
            </a:r>
            <a:r>
              <a:rPr lang="en-US" i="1" dirty="0"/>
              <a:t>45</a:t>
            </a:r>
            <a:r>
              <a:rPr lang="en-US" dirty="0"/>
              <a:t>(1), 32-41.</a:t>
            </a:r>
          </a:p>
          <a:p>
            <a:pPr marL="0" indent="0">
              <a:buNone/>
            </a:pPr>
            <a:r>
              <a:rPr lang="en-US" dirty="0"/>
              <a:t>Scherer, N. J., Williams, A. L., &amp; Proctor-Williams, K. (2008). Early and later vocalization skills in children with and without cleft palate. </a:t>
            </a:r>
            <a:r>
              <a:rPr lang="en-US" i="1" dirty="0"/>
              <a:t>International Journal of Pediatric Otorhinolaryngology</a:t>
            </a:r>
            <a:r>
              <a:rPr lang="en-US" dirty="0"/>
              <a:t>, </a:t>
            </a:r>
            <a:r>
              <a:rPr lang="en-US" i="1" dirty="0"/>
              <a:t>72</a:t>
            </a:r>
            <a:r>
              <a:rPr lang="en-US" dirty="0"/>
              <a:t>(6), 827-840.</a:t>
            </a:r>
          </a:p>
          <a:p>
            <a:pPr marL="0" indent="0">
              <a:buNone/>
            </a:pPr>
            <a:r>
              <a:rPr lang="en-US" dirty="0" err="1"/>
              <a:t>Stoel</a:t>
            </a:r>
            <a:r>
              <a:rPr lang="en-US" dirty="0"/>
              <a:t>-Gammon, C., (1989).  </a:t>
            </a:r>
            <a:r>
              <a:rPr lang="en-US" dirty="0" err="1"/>
              <a:t>Prespeech</a:t>
            </a:r>
            <a:r>
              <a:rPr lang="en-US" dirty="0"/>
              <a:t> and early speech development of two late talkers. </a:t>
            </a:r>
            <a:r>
              <a:rPr lang="en-US" i="1" dirty="0"/>
              <a:t>First Language, 9, </a:t>
            </a:r>
            <a:r>
              <a:rPr lang="en-US" dirty="0"/>
              <a:t>207–223.</a:t>
            </a:r>
          </a:p>
        </p:txBody>
      </p:sp>
    </p:spTree>
    <p:extLst>
      <p:ext uri="{BB962C8B-B14F-4D97-AF65-F5344CB8AC3E}">
        <p14:creationId xmlns:p14="http://schemas.microsoft.com/office/powerpoint/2010/main" val="34929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72B6-FF3C-41A3-A5D5-F3585257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47A-86B4-4A00-96AE-B487560E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889" y="1713653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dirty="0"/>
              <a:t>Before statistics, I was a speech-language pathologist (speech therapist if you’re more familiar with that term).</a:t>
            </a:r>
          </a:p>
          <a:p>
            <a:r>
              <a:rPr lang="en-US" sz="1800" dirty="0"/>
              <a:t>I worked in the Phonology and Cleft Palate Lab under Dr. Kathy Chapman in the Department of Communication Sciences and Disorders for five years.</a:t>
            </a:r>
          </a:p>
          <a:p>
            <a:r>
              <a:rPr lang="en-US" sz="1800" dirty="0"/>
              <a:t>The data I am using comes from a longitudinal study done by Dr. Chapman and colleagues many years ago (1990s)  on speech sound development in children with cleft lip/palate (still plenty of data to analyze)</a:t>
            </a:r>
          </a:p>
          <a:p>
            <a:r>
              <a:rPr lang="en-US" sz="1800" dirty="0"/>
              <a:t>I used to clean this data for work. Thought it might be nice to use some of my cool new statistics tools to analyze it.</a:t>
            </a:r>
          </a:p>
        </p:txBody>
      </p:sp>
    </p:spTree>
    <p:extLst>
      <p:ext uri="{BB962C8B-B14F-4D97-AF65-F5344CB8AC3E}">
        <p14:creationId xmlns:p14="http://schemas.microsoft.com/office/powerpoint/2010/main" val="195088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52BD-81CA-4D0F-9587-5674B863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3189-C89D-4163-853D-E4DFDE44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4942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dirty="0"/>
              <a:t>Literature is still developing in this field compared to other fields (newer field, focus on clinical practice rather than research)</a:t>
            </a:r>
          </a:p>
          <a:p>
            <a:r>
              <a:rPr lang="en-US" sz="1800" dirty="0"/>
              <a:t>Understanding the differences in how children with cleft lip/palate develop sounds compared to their non-cleft peers can better inform speech therapy goals, resulting in more effective speech treatment for these children.</a:t>
            </a:r>
          </a:p>
        </p:txBody>
      </p:sp>
    </p:spTree>
    <p:extLst>
      <p:ext uri="{BB962C8B-B14F-4D97-AF65-F5344CB8AC3E}">
        <p14:creationId xmlns:p14="http://schemas.microsoft.com/office/powerpoint/2010/main" val="401636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06A1-D14F-43AE-92DD-C73EAD71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cleft lip/palate?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B52B-6CFF-4029-B711-296CE78C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7" y="1766710"/>
            <a:ext cx="5074355" cy="3849624"/>
          </a:xfrm>
        </p:spPr>
        <p:txBody>
          <a:bodyPr/>
          <a:lstStyle/>
          <a:p>
            <a:r>
              <a:rPr lang="en-US" sz="1800" dirty="0"/>
              <a:t>One or two-sided split in the lip or the roof of the mouth due to facial tissue not fusing properly when a baby is developing</a:t>
            </a:r>
          </a:p>
          <a:p>
            <a:pPr lvl="1"/>
            <a:r>
              <a:rPr lang="en-US" sz="1800" dirty="0"/>
              <a:t>Commonly occurs as a birth defect by itself</a:t>
            </a:r>
          </a:p>
          <a:p>
            <a:pPr lvl="1"/>
            <a:r>
              <a:rPr lang="en-US" sz="1800" dirty="0"/>
              <a:t>Often syndromic</a:t>
            </a:r>
          </a:p>
          <a:p>
            <a:pPr lvl="1"/>
            <a:r>
              <a:rPr lang="en-US" sz="1800" dirty="0"/>
              <a:t>Typically corrected with surgery</a:t>
            </a:r>
          </a:p>
          <a:p>
            <a:pPr lvl="1"/>
            <a:r>
              <a:rPr lang="en-US" sz="1800" dirty="0"/>
              <a:t>Affects production of speech sounds and thus, speech development in children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382EB-9EBA-4374-AFA3-3B0DE4B2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66711"/>
            <a:ext cx="2909705" cy="1941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E999E-20DA-4AD6-A6F9-843BF680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762" y="3708401"/>
            <a:ext cx="2444149" cy="259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EE4AB-3C2A-463D-A77B-AEBA5BB73E1C}"/>
              </a:ext>
            </a:extLst>
          </p:cNvPr>
          <p:cNvSpPr txBox="1"/>
          <p:nvPr/>
        </p:nvSpPr>
        <p:spPr>
          <a:xfrm>
            <a:off x="533302" y="4667984"/>
            <a:ext cx="2909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sources:</a:t>
            </a:r>
          </a:p>
          <a:p>
            <a:r>
              <a:rPr lang="en-US" sz="1000" dirty="0"/>
              <a:t>(Top)</a:t>
            </a:r>
          </a:p>
          <a:p>
            <a:r>
              <a:rPr lang="en-US" sz="1000" dirty="0">
                <a:hlinkClick r:id="rId4"/>
              </a:rPr>
              <a:t>https://www.hopkinsmedicine.org/otolaryngology/specialty_areas/facial-plastic-reconstructive/reconstructive/cleft-palate.html</a:t>
            </a:r>
            <a:endParaRPr lang="en-US" sz="1000" dirty="0"/>
          </a:p>
          <a:p>
            <a:r>
              <a:rPr lang="en-US" sz="1000" dirty="0"/>
              <a:t>(Side)</a:t>
            </a:r>
          </a:p>
          <a:p>
            <a:r>
              <a:rPr lang="en-US" sz="1000" dirty="0">
                <a:hlinkClick r:id="rId5"/>
              </a:rPr>
              <a:t>https://www.mayoclinic.org/diseases-conditions/cleft-palate/symptoms-causes/syc-20370985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36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7376-AFB7-41F6-9ACB-23426D60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sound development: A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FC08-F35B-4233-A5E0-C3E91E5E8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2706"/>
            <a:ext cx="4453467" cy="4359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Consonant: sound produced by blocking the air somewhere in your speech mechanism</a:t>
            </a:r>
          </a:p>
          <a:p>
            <a:r>
              <a:rPr lang="en-US" dirty="0"/>
              <a:t>True consonant: consonants where the airflow is blocked/disrupted somewhere in the mouth (consonants that aren’t </a:t>
            </a:r>
            <a:r>
              <a:rPr lang="en-US" dirty="0" err="1"/>
              <a:t>glottals</a:t>
            </a:r>
            <a:r>
              <a:rPr lang="en-US" dirty="0"/>
              <a:t> or glides, /h/, /j/, /w/, or / ʔ/ , (</a:t>
            </a:r>
            <a:r>
              <a:rPr lang="en-US" dirty="0" err="1"/>
              <a:t>Stoel</a:t>
            </a:r>
            <a:r>
              <a:rPr lang="en-US" dirty="0"/>
              <a:t>-Gammon, 1989)). </a:t>
            </a:r>
          </a:p>
          <a:p>
            <a:pPr lvl="1"/>
            <a:r>
              <a:rPr lang="en-US" dirty="0"/>
              <a:t>For consonants like /h/, /j/, /w/, mouth/tongue/throat moves but doesn’t really disrupt the airflow</a:t>
            </a:r>
          </a:p>
          <a:p>
            <a:pPr lvl="1"/>
            <a:r>
              <a:rPr lang="en-US" dirty="0"/>
              <a:t>/ ʔ/ is the catch-in-throat sound (e.g., “uh-oh”)</a:t>
            </a:r>
          </a:p>
          <a:p>
            <a:r>
              <a:rPr lang="en-US" dirty="0"/>
              <a:t>Consonant inventory: set of consonants a kid is able to produce consistently</a:t>
            </a:r>
          </a:p>
          <a:p>
            <a:r>
              <a:rPr lang="en-US" dirty="0"/>
              <a:t>Why are we looking at consonants?</a:t>
            </a:r>
          </a:p>
          <a:p>
            <a:pPr lvl="1"/>
            <a:r>
              <a:rPr lang="en-US" dirty="0"/>
              <a:t>Early developing</a:t>
            </a:r>
          </a:p>
          <a:p>
            <a:pPr lvl="1"/>
            <a:r>
              <a:rPr lang="en-US" dirty="0"/>
              <a:t>Really important for understanding what a kid is saying</a:t>
            </a:r>
          </a:p>
          <a:p>
            <a:pPr lvl="1"/>
            <a:r>
              <a:rPr lang="en-US" dirty="0"/>
              <a:t>Impacted by physical difficulties caused by cleft lip/palate</a:t>
            </a:r>
          </a:p>
          <a:p>
            <a:pPr lvl="1"/>
            <a:r>
              <a:rPr lang="en-US" dirty="0"/>
              <a:t>This is what we’re going to be targeting in therapy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C1372-3B4E-4FD8-9B26-DFEC6240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689" y="1792706"/>
            <a:ext cx="5361407" cy="442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5DA53-1711-4E9A-8DFB-088DB867A8C5}"/>
              </a:ext>
            </a:extLst>
          </p:cNvPr>
          <p:cNvSpPr txBox="1"/>
          <p:nvPr/>
        </p:nvSpPr>
        <p:spPr>
          <a:xfrm>
            <a:off x="6259689" y="6215406"/>
            <a:ext cx="5361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https://speechtherapyroots.com/product/speech-sound-development-chart/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9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6563-28F5-4D99-B0E9-5FE4163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Consonant development in kids with cleft: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AFE70-EA53-4AF7-A981-5E6131AB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5430"/>
            <a:ext cx="10058400" cy="4489591"/>
          </a:xfrm>
        </p:spPr>
        <p:txBody>
          <a:bodyPr/>
          <a:lstStyle/>
          <a:p>
            <a:r>
              <a:rPr lang="en-US" sz="1800" dirty="0"/>
              <a:t>Cleft lip and palate is associated with delayed speech in young children</a:t>
            </a:r>
          </a:p>
          <a:p>
            <a:pPr lvl="1"/>
            <a:r>
              <a:rPr lang="en-US" sz="1800" dirty="0"/>
              <a:t>Children with cleft lip/palate tend to favor sounds that don’t require them to close the palate (</a:t>
            </a:r>
            <a:r>
              <a:rPr lang="en-US" sz="1800" dirty="0" err="1"/>
              <a:t>Hutters</a:t>
            </a:r>
            <a:r>
              <a:rPr lang="en-US" sz="1800" dirty="0"/>
              <a:t>, </a:t>
            </a:r>
            <a:r>
              <a:rPr lang="en-US" sz="1800" dirty="0" err="1"/>
              <a:t>Bau</a:t>
            </a:r>
            <a:r>
              <a:rPr lang="en-US" sz="1800" dirty="0"/>
              <a:t>,&amp; </a:t>
            </a:r>
            <a:r>
              <a:rPr lang="en-US" sz="1800" dirty="0" err="1"/>
              <a:t>Brøndsted</a:t>
            </a:r>
            <a:r>
              <a:rPr lang="en-US" sz="1800" dirty="0"/>
              <a:t>, (2001))</a:t>
            </a:r>
          </a:p>
          <a:p>
            <a:pPr lvl="1"/>
            <a:r>
              <a:rPr lang="en-US" sz="1800" dirty="0"/>
              <a:t>Children with cleft lip/palate demonstrated more speech errors than noncleft peers </a:t>
            </a:r>
          </a:p>
          <a:p>
            <a:pPr lvl="2"/>
            <a:r>
              <a:rPr lang="en-US" sz="1700" dirty="0"/>
              <a:t>(Chapman &amp; Hardin, 1992): Study of two-year </a:t>
            </a:r>
            <a:r>
              <a:rPr lang="en-US" sz="1700" dirty="0" err="1"/>
              <a:t>olds</a:t>
            </a:r>
            <a:endParaRPr lang="en-US" sz="1700" dirty="0"/>
          </a:p>
          <a:p>
            <a:pPr lvl="2"/>
            <a:r>
              <a:rPr lang="en-US" sz="1700" dirty="0"/>
              <a:t>(</a:t>
            </a:r>
            <a:r>
              <a:rPr lang="en-US" sz="1700" dirty="0" err="1"/>
              <a:t>Lohmander</a:t>
            </a:r>
            <a:r>
              <a:rPr lang="en-US" sz="1700" dirty="0"/>
              <a:t> &amp; Persson, 2008): Longitudinal study of 3, 5, and 7 year </a:t>
            </a:r>
            <a:r>
              <a:rPr lang="en-US" sz="1700" dirty="0" err="1"/>
              <a:t>olds</a:t>
            </a:r>
            <a:endParaRPr lang="en-US" sz="1700" dirty="0"/>
          </a:p>
          <a:p>
            <a:pPr lvl="1"/>
            <a:r>
              <a:rPr lang="en-US" sz="1800" dirty="0"/>
              <a:t>Children with cleft lip/palate have smaller consonant inventories and lower accuracy of production but similar development rate of speech (Chapman, Hardin-Jones, &amp; Halter, 2003)</a:t>
            </a:r>
          </a:p>
          <a:p>
            <a:pPr lvl="2"/>
            <a:r>
              <a:rPr lang="en-US" sz="1800" dirty="0"/>
              <a:t>I’m using a subset of the data from this study. They compared measures including the ones I’m using at each point using t-tests.</a:t>
            </a:r>
          </a:p>
          <a:p>
            <a:r>
              <a:rPr lang="en-US" sz="1800" dirty="0"/>
              <a:t>Speech delays persist even after the palate is surgically closed (Scherer, Williams, &amp; Proctor-Williams, 2008)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5D68-1D58-4540-9FE6-A4D92882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09A8-A428-4310-9010-A0AD32BA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Is there any difference in size of consonant inventory over time for a kid with a cleft vs. a non-cleft peer?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Is there any difference in accuracy of consonant production over time for a kid with a cleft vs. a non-cleft peer?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Hypothesis: Poorer performance on all measures for a kid with cleft, rate over time of speech sound development should not differ for a kid with cleft vs. one without cleft assuming no other non-related speech/cognition issues are present</a:t>
            </a:r>
          </a:p>
        </p:txBody>
      </p:sp>
    </p:spTree>
    <p:extLst>
      <p:ext uri="{BB962C8B-B14F-4D97-AF65-F5344CB8AC3E}">
        <p14:creationId xmlns:p14="http://schemas.microsoft.com/office/powerpoint/2010/main" val="364488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5A47-57D4-4A48-9417-7C7D6643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F380-7904-4DDC-BA82-C7021B3F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3654"/>
            <a:ext cx="10058400" cy="38496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Longitudinal data gathered for one site (study occurred over multiple sites, using subset of data)</a:t>
            </a:r>
          </a:p>
          <a:p>
            <a:r>
              <a:rPr lang="en-US" b="1" dirty="0"/>
              <a:t>Participants: </a:t>
            </a:r>
            <a:r>
              <a:rPr lang="en-US" dirty="0"/>
              <a:t>39 children with and without CLP</a:t>
            </a:r>
          </a:p>
          <a:p>
            <a:pPr lvl="1"/>
            <a:r>
              <a:rPr lang="en-US" dirty="0"/>
              <a:t>27 children with CLP, 12 without CLP</a:t>
            </a:r>
          </a:p>
          <a:p>
            <a:pPr lvl="1"/>
            <a:r>
              <a:rPr lang="en-US" b="1" dirty="0"/>
              <a:t>Criteria: </a:t>
            </a:r>
            <a:r>
              <a:rPr lang="en-US" dirty="0"/>
              <a:t>“complete cleft of the hard and soft palate¡ cleft lip, non-syndromic, normal cognitive functioning, no multiple congenital anomalies, neurological impairment or sensorineural hearing loss” (Chapman, 2004)</a:t>
            </a:r>
            <a:endParaRPr lang="en-US" b="1" dirty="0"/>
          </a:p>
          <a:p>
            <a:r>
              <a:rPr lang="en-US" b="1" dirty="0"/>
              <a:t>Timepoints: </a:t>
            </a:r>
            <a:r>
              <a:rPr lang="en-US" dirty="0"/>
              <a:t>9, 13, 17, 21, 27, 33, 39 months of age</a:t>
            </a:r>
          </a:p>
          <a:p>
            <a:pPr lvl="1"/>
            <a:r>
              <a:rPr lang="en-US" dirty="0"/>
              <a:t>Several of the kids missed at least one, maybe a few time points – data appear to be missing at random (MAR) </a:t>
            </a:r>
          </a:p>
          <a:p>
            <a:pPr lvl="2"/>
            <a:r>
              <a:rPr lang="en-US" dirty="0"/>
              <a:t>(Need formal analysis of this? Visually inspected)</a:t>
            </a:r>
          </a:p>
          <a:p>
            <a:r>
              <a:rPr lang="en-US" b="1" dirty="0"/>
              <a:t>Study design: </a:t>
            </a:r>
            <a:r>
              <a:rPr lang="en-US" dirty="0"/>
              <a:t>Natural speech sample was taken during caregiver/examiner play with the child. Sample was then transcribed by trained listeners and entered into software that calculates consonant inventory data and percent correct for different classes of sounds/sounds over the entire sample.</a:t>
            </a:r>
          </a:p>
          <a:p>
            <a:r>
              <a:rPr lang="en-US" b="1" dirty="0"/>
              <a:t>Outcome variables:</a:t>
            </a:r>
          </a:p>
          <a:p>
            <a:pPr lvl="1"/>
            <a:r>
              <a:rPr lang="en-US" b="1" dirty="0"/>
              <a:t>Size of consonant inventory: </a:t>
            </a:r>
            <a:r>
              <a:rPr lang="en-US" dirty="0"/>
              <a:t>Number of consonants kid is able to produce at a given age</a:t>
            </a:r>
          </a:p>
          <a:p>
            <a:pPr lvl="1"/>
            <a:r>
              <a:rPr lang="en-US" b="1" dirty="0"/>
              <a:t>Number of true consonants in inventory: </a:t>
            </a:r>
            <a:r>
              <a:rPr lang="en-US" dirty="0"/>
              <a:t>Number of true consonants kid is able to produce at a given age</a:t>
            </a:r>
          </a:p>
          <a:p>
            <a:pPr lvl="1"/>
            <a:r>
              <a:rPr lang="en-US" b="1" dirty="0"/>
              <a:t>Percentage correct stop consonants produced: </a:t>
            </a:r>
            <a:r>
              <a:rPr lang="en-US" dirty="0"/>
              <a:t>Percentage of stop consonants kid is produced correctly (number of stops produced correctly/total number of stops produced in sample)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6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7D81-1F2C-41B3-908D-BEF08832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E23A-3AA1-4C91-BB16-6ABD3128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1076"/>
            <a:ext cx="10058400" cy="3849624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Is there any difference in size of consonant inventory over time for kids with cleft vs. their non-cleft peers?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Consonant inventory: Linear mixed effects model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Outcome:  </a:t>
            </a:r>
            <a:r>
              <a:rPr lang="en-US" dirty="0" err="1">
                <a:solidFill>
                  <a:srgbClr val="7030A0"/>
                </a:solidFill>
              </a:rPr>
              <a:t>concount</a:t>
            </a:r>
            <a:r>
              <a:rPr lang="en-US" dirty="0">
                <a:solidFill>
                  <a:srgbClr val="7030A0"/>
                </a:solidFill>
              </a:rPr>
              <a:t> (continuous)  = Size of child's consonant inventory at age (should I be using Poisson instead? Could think of as count)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Fixed effects: Cleft (binary) = Whether child has a cleft (1) or not (0), Months (factor) = Because only a few time points and it looked like slope might differ between time points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Random effect: Subject (want to make inference generalizable outside this study, interpret at the subject level)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True consonant inventory: Linear mixed effects model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Outcome:  </a:t>
            </a:r>
            <a:r>
              <a:rPr lang="en-US" dirty="0" err="1">
                <a:solidFill>
                  <a:srgbClr val="7030A0"/>
                </a:solidFill>
              </a:rPr>
              <a:t>tccount</a:t>
            </a:r>
            <a:r>
              <a:rPr lang="en-US" dirty="0">
                <a:solidFill>
                  <a:srgbClr val="7030A0"/>
                </a:solidFill>
              </a:rPr>
              <a:t> (continuous)  = Size of true consonant inventory at age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Fixed effects: Cleft (binary) = Whether child has a cleft (1) or not (0), Months (factor)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Random effect: Subject </a:t>
            </a:r>
          </a:p>
          <a:p>
            <a:r>
              <a:rPr lang="en-US" b="1" dirty="0"/>
              <a:t>Is there any difference in accuracy of consonant production over time for kids with cleft vs. their non-cleft peers?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Percent total correct stop consonants  : Linear mixed effects model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Outcome:  </a:t>
            </a:r>
            <a:r>
              <a:rPr lang="en-US" dirty="0" err="1">
                <a:solidFill>
                  <a:srgbClr val="7030A0"/>
                </a:solidFill>
              </a:rPr>
              <a:t>tcorplos</a:t>
            </a:r>
            <a:r>
              <a:rPr lang="en-US" dirty="0">
                <a:solidFill>
                  <a:srgbClr val="7030A0"/>
                </a:solidFill>
              </a:rPr>
              <a:t> (continuous)  = Percent of stop consonants correctly produced during  child’s speech sample at age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Fixed effect: Cleft (binary) = Whether child has a cleft (1) or not (0), Months (factor)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Random effect: Subject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Only examine from 17-39 months because children don’t produce enough stop consonants in order to measure this before 17 months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58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{2675D8AC-7DF1-4CBE-9B24-C3831B8E2F95}tf78829772</Template>
  <TotalTime>0</TotalTime>
  <Words>2149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Garamond</vt:lpstr>
      <vt:lpstr>Sagona Book</vt:lpstr>
      <vt:lpstr>Sagona ExtraLight</vt:lpstr>
      <vt:lpstr>SavonVTI</vt:lpstr>
      <vt:lpstr>Consonant Development In Children with Cleft lip/palate</vt:lpstr>
      <vt:lpstr>Background</vt:lpstr>
      <vt:lpstr>Motivation: Why should we care?</vt:lpstr>
      <vt:lpstr>What is cleft lip/palate?</vt:lpstr>
      <vt:lpstr>Speech sound development: A crash course</vt:lpstr>
      <vt:lpstr>Consonant development in kids with cleft: The literature</vt:lpstr>
      <vt:lpstr>Research questions</vt:lpstr>
      <vt:lpstr>The data</vt:lpstr>
      <vt:lpstr>Approach</vt:lpstr>
      <vt:lpstr>Results: Consonant Inventory</vt:lpstr>
      <vt:lpstr>Results: Consonant Inventory</vt:lpstr>
      <vt:lpstr>Results: True consonants</vt:lpstr>
      <vt:lpstr>Results: True consonants</vt:lpstr>
      <vt:lpstr>Results: Percent total correct stop consonants</vt:lpstr>
      <vt:lpstr>Results: Percent total correct stop consonants</vt:lpstr>
      <vt:lpstr>Discussion</vt:lpstr>
      <vt:lpstr>Conclusions</vt:lpstr>
      <vt:lpstr>Thank you!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2020-04-19T22:47:11Z</dcterms:created>
  <dcterms:modified xsi:type="dcterms:W3CDTF">2020-05-02T05:50:58Z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