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-18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b790a55c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1b790a55c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Kolumny są object zawierają nazwy(słowa) a nie liczby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Również przedziały w kolumnie DEP_TIME_BLK wymagały zmiany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Kolumny typu object zostały zamienione na float + (utworzyło się 495 nowych kolumn)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1b790a55c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1b790a55c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Obrazuje rozkład danych w poszczególnych kolumnach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b790a55c_1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1b790a55c_1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Jeżeli jedno rośnie o 1 to drugie rośnie o dany współczynnik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b790a55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b790a55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b790a55c_1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1b790a55c_1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Scalowanie - przekształcanie wartości, aby miały w miarę podobny przedział, pofitowanie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1b790a55c_1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1b790a55c_1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Zmiana (c=) nie wpłynęła na wyniki (lambda)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1b790a55c_1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1b790a55c_1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lambda nic nie zmienia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b790a55c_1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b790a55c_1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1b790a55c_1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1b790a55c_1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1b790a55c_1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1b790a55c_1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b790a55c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b790a55c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1b790a55c_1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1b790a55c_1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1b790a55c_1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1b790a55c_1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14c3ed08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14c3ed08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1b790a55c_1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1b790a55c_1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1b790a55c_1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1b790a55c_1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4c3ed08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4c3ed08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b790a55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b790a55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b790a55c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b790a55c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Przyjrzenie się danym którymi dysponujemy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DEP_TIME_BLK PRZEDZIAŁY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b790a55c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b790a55c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0- na czas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1- spóźnienie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b790a55c_1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b790a55c_1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b790a55c_1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1b790a55c_1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Robi się to aby prawidłowo tworzyć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Jeżeli - True to brakuje wartości, jeżeli false, to nie brakuje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b790a55c_1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b790a55c_1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Robi się to po to aby ograniczyć wszelkie problemy w tworzeniu i wizualizacji modeli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Odrzucenie krańcowych wartości w poszczególnych kolumnach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100" dirty="0"/>
              <a:t>AirSuccess projekt</a:t>
            </a:r>
            <a:endParaRPr sz="41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135800" y="2956000"/>
            <a:ext cx="3008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One-Hot Encoding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50" y="1562550"/>
            <a:ext cx="239509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981850" y="1254750"/>
            <a:ext cx="5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Przed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018" y="1562550"/>
            <a:ext cx="32099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7014338" y="1254750"/>
            <a:ext cx="41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Histogramy rozkładu danych w poszczególnych kolumnach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1190550"/>
            <a:ext cx="5815649" cy="38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Korelacja pomiędzy poszczególnymi kolumnami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363" y="949850"/>
            <a:ext cx="4291284" cy="41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ctrTitle"/>
          </p:nvPr>
        </p:nvSpPr>
        <p:spPr>
          <a:xfrm>
            <a:off x="4630425" y="1140750"/>
            <a:ext cx="3239700" cy="3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900"/>
              <a:t>Trzeci Etap: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9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60">
                <a:latin typeface="Lato"/>
                <a:ea typeface="Lato"/>
                <a:cs typeface="Lato"/>
                <a:sym typeface="Lato"/>
              </a:rPr>
              <a:t>Budowa modeli </a:t>
            </a:r>
            <a:endParaRPr sz="1360">
              <a:latin typeface="Lato"/>
              <a:ea typeface="Lato"/>
              <a:cs typeface="Lato"/>
              <a:sym typeface="Lato"/>
            </a:endParaRPr>
          </a:p>
          <a:p>
            <a:pPr marL="457200" lvl="0" indent="-3149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Lato"/>
              <a:buChar char="●"/>
            </a:pPr>
            <a:r>
              <a:rPr lang="pl" sz="1360">
                <a:latin typeface="Lato"/>
                <a:ea typeface="Lato"/>
                <a:cs typeface="Lato"/>
                <a:sym typeface="Lato"/>
              </a:rPr>
              <a:t>k-najbliższych sąsiadów (KNN)</a:t>
            </a:r>
            <a:endParaRPr sz="1360">
              <a:latin typeface="Lato"/>
              <a:ea typeface="Lato"/>
              <a:cs typeface="Lato"/>
              <a:sym typeface="Lato"/>
            </a:endParaRPr>
          </a:p>
          <a:p>
            <a:pPr marL="4572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Font typeface="Lato"/>
              <a:buChar char="●"/>
            </a:pPr>
            <a:r>
              <a:rPr lang="pl" sz="1360">
                <a:latin typeface="Lato"/>
                <a:ea typeface="Lato"/>
                <a:cs typeface="Lato"/>
                <a:sym typeface="Lato"/>
              </a:rPr>
              <a:t>regresji logistycznej </a:t>
            </a:r>
            <a:endParaRPr sz="1360">
              <a:latin typeface="Lato"/>
              <a:ea typeface="Lato"/>
              <a:cs typeface="Lato"/>
              <a:sym typeface="Lato"/>
            </a:endParaRPr>
          </a:p>
          <a:p>
            <a:pPr marL="914400" lvl="1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Font typeface="Lato"/>
              <a:buChar char="○"/>
            </a:pPr>
            <a:r>
              <a:rPr lang="pl" sz="1360">
                <a:latin typeface="Lato"/>
                <a:ea typeface="Lato"/>
                <a:cs typeface="Lato"/>
                <a:sym typeface="Lato"/>
              </a:rPr>
              <a:t>lasso</a:t>
            </a:r>
            <a:endParaRPr sz="1360">
              <a:latin typeface="Lato"/>
              <a:ea typeface="Lato"/>
              <a:cs typeface="Lato"/>
              <a:sym typeface="Lato"/>
            </a:endParaRPr>
          </a:p>
          <a:p>
            <a:pPr marL="914400" lvl="1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Font typeface="Lato"/>
              <a:buChar char="○"/>
            </a:pPr>
            <a:r>
              <a:rPr lang="pl" sz="1360">
                <a:latin typeface="Lato"/>
                <a:ea typeface="Lato"/>
                <a:cs typeface="Lato"/>
                <a:sym typeface="Lato"/>
              </a:rPr>
              <a:t>ridge</a:t>
            </a:r>
            <a:endParaRPr sz="136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50" y="838575"/>
            <a:ext cx="5769601" cy="34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460225" y="1455750"/>
            <a:ext cx="23088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Zdefiniowanie x (cechy) oraz y (target).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Podział na zbiór testowy oraz treningowy.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Uruchomienie modelu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095925" y="361575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350" y="797950"/>
            <a:ext cx="5608576" cy="32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416450" y="730600"/>
            <a:ext cx="24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905975" y="1028938"/>
            <a:ext cx="20895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Zdefiniowanie x (cechy) oraz y (target).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Podział na zbiór testowy oraz treningowy.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Uruchomienie modelu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432025" y="253600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Lasso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432025" y="253600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Ridge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100" y="1233325"/>
            <a:ext cx="5632750" cy="26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905975" y="1194138"/>
            <a:ext cx="20895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Zdefiniowanie x (cechy) oraz y (target).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Podział na zbiór testowy oraz treningowy.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Uruchomienie modelu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wyników raportów modeli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Główne założenia</a:t>
            </a:r>
            <a:endParaRPr sz="280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618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675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Arial"/>
              <a:buChar char="●"/>
            </a:pPr>
            <a:r>
              <a:rPr lang="pl" sz="1450" b="1" i="1">
                <a:latin typeface="Arial"/>
                <a:ea typeface="Arial"/>
                <a:cs typeface="Arial"/>
                <a:sym typeface="Arial"/>
              </a:rPr>
              <a:t>Accuracy(dokładność): </a:t>
            </a:r>
            <a:r>
              <a:rPr lang="pl" sz="1450">
                <a:latin typeface="Arial"/>
                <a:ea typeface="Arial"/>
                <a:cs typeface="Arial"/>
                <a:sym typeface="Arial"/>
              </a:rPr>
              <a:t>Odsetek poprawnie sklasyfikowanych przypadków, czyli stosunek liczby poprawnie sklasyfikowanych próbek do ogólnej liczby próbek. Mierzy ogólną skuteczność klasyfikatora.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Arial"/>
              <a:buChar char="●"/>
            </a:pPr>
            <a:r>
              <a:rPr lang="pl" sz="1450" b="1" i="1">
                <a:latin typeface="Arial"/>
                <a:ea typeface="Arial"/>
                <a:cs typeface="Arial"/>
                <a:sym typeface="Arial"/>
              </a:rPr>
              <a:t>Precision (precyzja)</a:t>
            </a:r>
            <a:r>
              <a:rPr lang="pl" sz="1450">
                <a:latin typeface="Arial"/>
                <a:ea typeface="Arial"/>
                <a:cs typeface="Arial"/>
                <a:sym typeface="Arial"/>
              </a:rPr>
              <a:t>: Proporcja prawdziwie pozytywnych przypadków do sumy prawdziwie pozytywnych i fałszywie pozytywnych przypadków. Mierzy dokładność klasyfikacji pozytywnych przypadków.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Arial"/>
              <a:buChar char="●"/>
            </a:pPr>
            <a:r>
              <a:rPr lang="pl" sz="1450" b="1" i="1">
                <a:latin typeface="Arial"/>
                <a:ea typeface="Arial"/>
                <a:cs typeface="Arial"/>
                <a:sym typeface="Arial"/>
              </a:rPr>
              <a:t>Recall (czułość)</a:t>
            </a:r>
            <a:r>
              <a:rPr lang="pl" sz="1450">
                <a:latin typeface="Arial"/>
                <a:ea typeface="Arial"/>
                <a:cs typeface="Arial"/>
                <a:sym typeface="Arial"/>
              </a:rPr>
              <a:t>:  Proporcja prawdziwie pozytywnych przypadków do sumy prawdziwie pozytywnych i fałszywie negatywnych przypadków. Mierzy zdolność klasyfikatora do poprawnego wykrywania pozytywnych przypadków.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" y="1733538"/>
            <a:ext cx="42100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50" y="799388"/>
            <a:ext cx="4476750" cy="354473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1716825" y="13954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6190675" y="399200"/>
            <a:ext cx="134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Krzywa ROC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1015575" y="360800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334325" y="6592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/>
              <a:t>Etapy projektu:</a:t>
            </a:r>
            <a:endParaRPr u="sng"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4514125" y="1487550"/>
            <a:ext cx="3778200" cy="29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l" sz="1760"/>
              <a:t>Odpowiednie przygotowanie danych </a:t>
            </a:r>
            <a:endParaRPr sz="1760"/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l" sz="1760"/>
              <a:t>Budowa modelu k-najbliższych sąsiadów (KNN)</a:t>
            </a:r>
            <a:endParaRPr sz="1760"/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l" sz="1760"/>
              <a:t>Budowa modeli regresji logistycznej z regularyzacjami lasso oraz ridge</a:t>
            </a:r>
            <a:endParaRPr sz="1760"/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l" sz="1760"/>
              <a:t>Wizualizacja i analiza wyników</a:t>
            </a:r>
            <a:endParaRPr sz="1760"/>
          </a:p>
          <a:p>
            <a:pPr marL="457200" lvl="0" indent="-340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pl" sz="1760"/>
              <a:t>Wnioski</a:t>
            </a:r>
            <a:endParaRPr sz="176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747838"/>
            <a:ext cx="43529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25" y="862163"/>
            <a:ext cx="4341176" cy="341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1825688" y="13881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251177" y="461975"/>
            <a:ext cx="13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Krzywa ROC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183625" y="268200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Lasso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5" y="1719250"/>
            <a:ext cx="43910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925" y="1029163"/>
            <a:ext cx="4032751" cy="3085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2041075" y="1319050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297952" y="628975"/>
            <a:ext cx="13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Krzywa ROC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1358950" y="224375"/>
            <a:ext cx="103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Ridge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4856075" y="1956000"/>
            <a:ext cx="3407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Podsumowanie i wnioski</a:t>
            </a:r>
            <a:endParaRPr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611975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Przygotowane przez nas modele będą dobrze radziły sobie z przewidywaniem lotów na czas, natomiast mogą mieć problem z trafnym przewidywaniem opóźnień lotów.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Rekomendujemy, kontynuację naszej współpracy, dzięki czemu będziemy mogli zastosować kolejne modele, tkj. drzewo decyzyjne, las losowy.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2138925" y="1485450"/>
            <a:ext cx="1762500" cy="21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Koniec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810750" y="673875"/>
            <a:ext cx="3868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Jesteśmy zespołem Data Science, który jest odpowiedzialny za budowę modelu prognozującego opóźnienia samolotu.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Dzięki opracowaniu tego modelu, AirSuccess będzie w stanie: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optymalizować zarządzanie lotami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minimalizować opóźnienia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zapewniać pasażerom niezawodność i punktualność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dostosowywać operacje lotnicze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optymalizować planowanie załóg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minimalizować koszty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4294967295"/>
          </p:nvPr>
        </p:nvSpPr>
        <p:spPr>
          <a:xfrm>
            <a:off x="4887325" y="46374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5" y="1457425"/>
            <a:ext cx="4642700" cy="309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17025" y="847500"/>
            <a:ext cx="4587000" cy="3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93"/>
              <a:buFont typeface="Arial"/>
              <a:buNone/>
            </a:pPr>
            <a:r>
              <a:rPr lang="pl" sz="1979">
                <a:latin typeface="Lato"/>
                <a:ea typeface="Lato"/>
                <a:cs typeface="Lato"/>
                <a:sym typeface="Lato"/>
              </a:rPr>
              <a:t>Istnieją pewne czynniki, takie jak czas, pogoda, ilość lotów równoczesnych, które mają wpływ na wystąpienie opóźnień w lotach samolotów. Zakładamy, że możemy wykorzystać te czynniki do skonstruowania modelu predykcyjnego, który będzie w stanie skutecznie przewidywać opóźnienia samolotów na podstawie dostępnych danych.</a:t>
            </a:r>
            <a:endParaRPr sz="197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1147050" y="812025"/>
            <a:ext cx="32001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95">
                <a:solidFill>
                  <a:schemeClr val="lt1"/>
                </a:solidFill>
              </a:rPr>
              <a:t>Pierwszy etap: </a:t>
            </a:r>
            <a:endParaRPr sz="1995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95">
                <a:solidFill>
                  <a:schemeClr val="lt1"/>
                </a:solidFill>
              </a:rPr>
              <a:t>Import bibliotek oraz spojrzenie na wygląd poszczególnych kolumn.</a:t>
            </a:r>
            <a:endParaRPr sz="2002">
              <a:solidFill>
                <a:schemeClr val="lt1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98075"/>
            <a:ext cx="8839197" cy="194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825" y="499500"/>
            <a:ext cx="4014150" cy="21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173300" y="437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Kolumna DEP_DEL15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173300" y="1415550"/>
            <a:ext cx="3952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Wśród wszystkich kolumn, znajdowała się jedna określona mianem “TARGET”. Ta kolumna była naszym (Y) :))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925" y="2947800"/>
            <a:ext cx="4800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434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260"/>
              <a:t>Drugi Etap (przygotowanie danych):</a:t>
            </a:r>
            <a:endParaRPr sz="22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460"/>
              <a:t>Zaadresowanie brakujących wartości, wartości odstających,  one-hot encoding zmiennych kategorycznych.</a:t>
            </a:r>
            <a:endParaRPr sz="14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02525" y="415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Zaadresowanie brakujących wartości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5950"/>
            <a:ext cx="8839201" cy="295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l" sz="2560"/>
              <a:t>Zaadresowanie wartości odstających</a:t>
            </a:r>
            <a:endParaRPr sz="35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162" y="1307850"/>
            <a:ext cx="396168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3678F4E235244B9507EB8485451BDF" ma:contentTypeVersion="2" ma:contentTypeDescription="Utwórz nowy dokument." ma:contentTypeScope="" ma:versionID="c188c3bf993e33aa6413d1d75f3da195">
  <xsd:schema xmlns:xsd="http://www.w3.org/2001/XMLSchema" xmlns:xs="http://www.w3.org/2001/XMLSchema" xmlns:p="http://schemas.microsoft.com/office/2006/metadata/properties" xmlns:ns2="61b3dc87-1d6a-4050-9cd2-cab72ba686f6" targetNamespace="http://schemas.microsoft.com/office/2006/metadata/properties" ma:root="true" ma:fieldsID="2bf364bdba835a4b6b4d28f06b7b17f4" ns2:_="">
    <xsd:import namespace="61b3dc87-1d6a-4050-9cd2-cab72ba686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3dc87-1d6a-4050-9cd2-cab72ba68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189B3B-4274-4A1D-8DB2-BD512ABD6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3dc87-1d6a-4050-9cd2-cab72ba686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88B723-1BCE-4B26-AB38-0930C583F5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550</Words>
  <Application>Microsoft Office PowerPoint</Application>
  <PresentationFormat>Pokaz na ekranie (16:9)</PresentationFormat>
  <Paragraphs>84</Paragraphs>
  <Slides>24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Montserrat</vt:lpstr>
      <vt:lpstr>Lato</vt:lpstr>
      <vt:lpstr>Focus</vt:lpstr>
      <vt:lpstr>AirSuccess projekt</vt:lpstr>
      <vt:lpstr>Etapy projektu:</vt:lpstr>
      <vt:lpstr>Jesteśmy zespołem Data Science, który jest odpowiedzialny za budowę modelu prognozującego opóźnienia samolotu. Dzięki opracowaniu tego modelu, AirSuccess będzie w stanie: optymalizować zarządzanie lotami minimalizować opóźnienia zapewniać pasażerom niezawodność i punktualność dostosowywać operacje lotnicze optymalizować planowanie załóg minimalizować koszty</vt:lpstr>
      <vt:lpstr>Istnieją pewne czynniki, takie jak czas, pogoda, ilość lotów równoczesnych, które mają wpływ na wystąpienie opóźnień w lotach samolotów. Zakładamy, że możemy wykorzystać te czynniki do skonstruowania modelu predykcyjnego, który będzie w stanie skutecznie przewidywać opóźnienia samolotów na podstawie dostępnych danych.</vt:lpstr>
      <vt:lpstr>Prezentacja programu PowerPoint</vt:lpstr>
      <vt:lpstr>Kolumna DEP_DEL15</vt:lpstr>
      <vt:lpstr>Drugi Etap (przygotowanie danych):  Zaadresowanie brakujących wartości, wartości odstających,  one-hot encoding zmiennych kategorycznych.</vt:lpstr>
      <vt:lpstr>Zaadresowanie brakujących wartości</vt:lpstr>
      <vt:lpstr>Zaadresowanie wartości odstających</vt:lpstr>
      <vt:lpstr>One-Hot Encoding</vt:lpstr>
      <vt:lpstr>Histogramy rozkładu danych w poszczególnych kolumnach</vt:lpstr>
      <vt:lpstr>Korelacja pomiędzy poszczególnymi kolumnami</vt:lpstr>
      <vt:lpstr>Trzeci Etap:  Budowa modeli  k-najbliższych sąsiadów (KNN) regresji logistycznej  lasso ridge</vt:lpstr>
      <vt:lpstr>Prezentacja programu PowerPoint</vt:lpstr>
      <vt:lpstr>Prezentacja programu PowerPoint</vt:lpstr>
      <vt:lpstr>Prezentacja programu PowerPoint</vt:lpstr>
      <vt:lpstr>Analiza wyników raportów modeli</vt:lpstr>
      <vt:lpstr>Główne założenia</vt:lpstr>
      <vt:lpstr>Prezentacja programu PowerPoint</vt:lpstr>
      <vt:lpstr>Prezentacja programu PowerPoint</vt:lpstr>
      <vt:lpstr>Prezentacja programu PowerPoint</vt:lpstr>
      <vt:lpstr>Prezentacja programu PowerPoint</vt:lpstr>
      <vt:lpstr>Przygotowane przez nas modele będą dobrze radziły sobie z przewidywaniem lotów na czas, natomiast mogą mieć problem z trafnym przewidywaniem opóźnień lotów. Rekomendujemy, kontynuację naszej współpracy, dzięki czemu będziemy mogli zastosować kolejne modele, tkj. drzewo decyzyjne, las losowy.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AirSuccess projekt</dc:title>
  <dc:creator>Kuba Rożek</dc:creator>
  <cp:lastModifiedBy>Rożek Jakub</cp:lastModifiedBy>
  <cp:revision>2</cp:revision>
  <dcterms:modified xsi:type="dcterms:W3CDTF">2024-03-17T19:12:57Z</dcterms:modified>
</cp:coreProperties>
</file>