
<file path=[Content_Types].xml><?xml version="1.0" encoding="utf-8"?>
<Types xmlns="http://schemas.openxmlformats.org/package/2006/content-types">
  <Default Extension="gif" ContentType="image/gif"/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916" r:id="rId2"/>
    <p:sldId id="1945" r:id="rId3"/>
    <p:sldId id="257" r:id="rId4"/>
    <p:sldId id="256" r:id="rId5"/>
    <p:sldId id="258" r:id="rId6"/>
    <p:sldId id="25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24" y="-46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DC82DA-FED0-4493-8EAD-89C027ED11D5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621340-7FB5-4065-8163-2CA78F268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028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25 minute talk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18F3B7-3696-45BF-AF4C-73856AD7B843}" type="slidenum">
              <a:rPr lang="en-SG" smtClean="0"/>
              <a:pPr>
                <a:defRPr/>
              </a:pPr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22560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518F3B7-3696-45BF-AF4C-73856AD7B843}" type="slidenum">
              <a:rPr lang="en-SG" smtClean="0"/>
              <a:pPr>
                <a:defRPr/>
              </a:pPr>
              <a:t>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96127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49B60-F00D-4778-8B24-121326E4225D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81709-F505-4650-B721-39309425E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941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49B60-F00D-4778-8B24-121326E4225D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81709-F505-4650-B721-39309425E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587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49B60-F00D-4778-8B24-121326E4225D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81709-F505-4650-B721-39309425E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719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49B60-F00D-4778-8B24-121326E4225D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81709-F505-4650-B721-39309425E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541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49B60-F00D-4778-8B24-121326E4225D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81709-F505-4650-B721-39309425E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652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49B60-F00D-4778-8B24-121326E4225D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81709-F505-4650-B721-39309425E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553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49B60-F00D-4778-8B24-121326E4225D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81709-F505-4650-B721-39309425E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996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49B60-F00D-4778-8B24-121326E4225D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81709-F505-4650-B721-39309425E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235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49B60-F00D-4778-8B24-121326E4225D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81709-F505-4650-B721-39309425E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321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49B60-F00D-4778-8B24-121326E4225D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81709-F505-4650-B721-39309425E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001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49B60-F00D-4778-8B24-121326E4225D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81709-F505-4650-B721-39309425E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205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C49B60-F00D-4778-8B24-121326E4225D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181709-F505-4650-B721-39309425E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110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jf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127.0.0.1:8787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enomebiology-biomedcentral/articles/10.1186/s13059-019-1874-1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satijalab.org/seurat/articles/get_started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96958" y="369333"/>
            <a:ext cx="10363200" cy="1070361"/>
          </a:xfrm>
        </p:spPr>
        <p:txBody>
          <a:bodyPr>
            <a:normAutofit/>
          </a:bodyPr>
          <a:lstStyle/>
          <a:p>
            <a:pPr algn="l"/>
            <a:r>
              <a:rPr lang="en-US" sz="3200" dirty="0"/>
              <a:t>Single cell RNA-seq analysis workshop at </a:t>
            </a:r>
            <a:br>
              <a:rPr lang="en-US" sz="3200" dirty="0"/>
            </a:br>
            <a:r>
              <a:rPr lang="en-US" sz="3200" dirty="0"/>
              <a:t>Chang Gung University Molecular Medicine Research Center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FB4C55-9A55-45A0-A2A5-ECC3126D7CB8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524000" y="-184666"/>
            <a:ext cx="31290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en-US" dirty="0">
                <a:latin typeface="Arial" panose="020B0604020202020204" pitchFamily="34" charset="0"/>
              </a:rPr>
              <a:t> 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6" name="Picture 2" descr="https://ssl.gstatic.com/ui/v1/icons/mail/images/cleardot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501" y="1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A painting of people on a park&#10;&#10;Description automatically generated">
            <a:extLst>
              <a:ext uri="{FF2B5EF4-FFF2-40B4-BE49-F238E27FC236}">
                <a16:creationId xmlns:a16="http://schemas.microsoft.com/office/drawing/2014/main" id="{CCBEFA6B-43EA-97E9-68F4-5ABC9AF68F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2183" y="3302540"/>
            <a:ext cx="4324350" cy="28575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8804B9D-C129-2954-4323-933E48C4B41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3108" t="2761" r="8320" b="9048"/>
          <a:stretch/>
        </p:blipFill>
        <p:spPr>
          <a:xfrm>
            <a:off x="3730174" y="2359934"/>
            <a:ext cx="3210214" cy="4128733"/>
          </a:xfrm>
          <a:prstGeom prst="rect">
            <a:avLst/>
          </a:prstGeom>
        </p:spPr>
      </p:pic>
      <p:sp>
        <p:nvSpPr>
          <p:cNvPr id="7" name="Subtitle 6">
            <a:extLst>
              <a:ext uri="{FF2B5EF4-FFF2-40B4-BE49-F238E27FC236}">
                <a16:creationId xmlns:a16="http://schemas.microsoft.com/office/drawing/2014/main" id="{42932B11-9EE9-4B96-A336-1693F16835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6959" y="2009000"/>
            <a:ext cx="4597556" cy="3244333"/>
          </a:xfrm>
        </p:spPr>
        <p:txBody>
          <a:bodyPr>
            <a:normAutofit/>
          </a:bodyPr>
          <a:lstStyle/>
          <a:p>
            <a:pPr algn="l"/>
            <a:r>
              <a:rPr lang="en-US" sz="2800" dirty="0"/>
              <a:t>Steven G. Rozen </a:t>
            </a:r>
          </a:p>
          <a:p>
            <a:pPr algn="l"/>
            <a:r>
              <a:rPr lang="en-US" sz="2800" dirty="0"/>
              <a:t>with contributions from Ian Zhang, Chen-Yang Huang, Yinuo Zhang, and Yi Xie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steverozen@pm.me</a:t>
            </a:r>
          </a:p>
          <a:p>
            <a:pPr algn="l"/>
            <a:r>
              <a:rPr lang="en-US" sz="2400" dirty="0"/>
              <a:t>August 29 to September 5, 2023</a:t>
            </a:r>
          </a:p>
          <a:p>
            <a:pPr algn="l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70212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7239D59-EB78-BB54-DD6B-80D4AC743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718" y="132924"/>
            <a:ext cx="10972800" cy="777307"/>
          </a:xfrm>
        </p:spPr>
        <p:txBody>
          <a:bodyPr/>
          <a:lstStyle/>
          <a:p>
            <a:pPr algn="l"/>
            <a:r>
              <a:rPr lang="en-US" sz="4000" dirty="0"/>
              <a:t>Thank you for sponsoring my visit and this workshop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912EE3-69C8-D38B-5C25-B70D3EBE4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90000" y="6378040"/>
            <a:ext cx="2844800" cy="365125"/>
          </a:xfrm>
        </p:spPr>
        <p:txBody>
          <a:bodyPr/>
          <a:lstStyle/>
          <a:p>
            <a:pPr>
              <a:defRPr/>
            </a:pPr>
            <a:fld id="{FFFB4C55-9A55-45A0-A2A5-ECC3126D7CB8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B69A0FD-C4DE-0692-979F-E07ECA40375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4943"/>
          <a:stretch/>
        </p:blipFill>
        <p:spPr>
          <a:xfrm>
            <a:off x="914400" y="4114800"/>
            <a:ext cx="4575374" cy="7843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F5D82E4-E4CE-B06E-59A3-7E8DE61C4A8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7762"/>
          <a:stretch/>
        </p:blipFill>
        <p:spPr>
          <a:xfrm>
            <a:off x="1066800" y="956293"/>
            <a:ext cx="2932764" cy="54676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4CDF218-ED5D-7C82-FB58-E0A1823AECBB}"/>
              </a:ext>
            </a:extLst>
          </p:cNvPr>
          <p:cNvSpPr txBox="1"/>
          <p:nvPr/>
        </p:nvSpPr>
        <p:spPr>
          <a:xfrm rot="10800000" flipV="1">
            <a:off x="990600" y="4953000"/>
            <a:ext cx="10093036" cy="1000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>
              <a:spcAft>
                <a:spcPts val="300"/>
              </a:spcAft>
            </a:pPr>
            <a:r>
              <a:rPr lang="en-US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Dean Chun-Yen Lin </a:t>
            </a:r>
            <a:r>
              <a:rPr lang="zh-HK" alt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林俊彥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教授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Dean of College of Medicine, CGU</a:t>
            </a:r>
            <a:endParaRPr lang="en-US" b="1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algn="l" rtl="0">
              <a:spcAft>
                <a:spcPts val="300"/>
              </a:spcAft>
            </a:pPr>
            <a:r>
              <a:rPr lang="en-US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Professor Ming-Ling Kuo 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PMingLiU" panose="02020500000000000000" pitchFamily="18" charset="-120"/>
                <a:ea typeface="PMingLiU" panose="02020500000000000000" pitchFamily="18" charset="-120"/>
              </a:rPr>
              <a:t>郭敏玲</a:t>
            </a:r>
            <a:r>
              <a:rPr lang="zh-CN" altLang="en-US" dirty="0">
                <a:solidFill>
                  <a:srgbClr val="222222"/>
                </a:solidFill>
                <a:latin typeface="PMingLiU" panose="02020500000000000000" pitchFamily="18" charset="-120"/>
                <a:ea typeface="PMingLiU" panose="02020500000000000000" pitchFamily="18" charset="-120"/>
              </a:rPr>
              <a:t>教授</a:t>
            </a:r>
            <a:r>
              <a:rPr lang="en-US" altLang="zh-CN" dirty="0">
                <a:solidFill>
                  <a:srgbClr val="222222"/>
                </a:solidFill>
                <a:latin typeface="Arial" panose="020B0604020202020204" pitchFamily="34" charset="0"/>
              </a:rPr>
              <a:t>, Director, Graduate Institute of Biomedical Sciences, CGU</a:t>
            </a:r>
          </a:p>
          <a:p>
            <a:pPr algn="l" rtl="0">
              <a:spcAft>
                <a:spcPts val="300"/>
              </a:spcAft>
            </a:pPr>
            <a:r>
              <a:rPr lang="en-US" altLang="zh-CN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Dr Ian Y. </a:t>
            </a:r>
            <a:r>
              <a:rPr lang="en-US" altLang="zh-CN" b="1" dirty="0">
                <a:solidFill>
                  <a:srgbClr val="222222"/>
                </a:solidFill>
                <a:latin typeface="Arial" panose="020B0604020202020204" pitchFamily="34" charset="0"/>
              </a:rPr>
              <a:t>F. </a:t>
            </a:r>
            <a:r>
              <a:rPr lang="en-US" altLang="zh-CN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Zhang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zh-HK" alt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張益峯</a:t>
            </a:r>
            <a:r>
              <a:rPr lang="en-US" altLang="zh-HK" dirty="0">
                <a:solidFill>
                  <a:srgbClr val="222222"/>
                </a:solidFill>
                <a:latin typeface="Arial" panose="020B0604020202020204" pitchFamily="34" charset="0"/>
              </a:rPr>
              <a:t>, 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Molecular Medicine Research Center, CGU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AA8B995-657A-2FF4-18C0-886BF28A2E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6800" y="3124200"/>
            <a:ext cx="4069475" cy="85934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835B5DE-DA0B-53B1-54E4-AB6B8C53EFF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552"/>
          <a:stretch/>
        </p:blipFill>
        <p:spPr>
          <a:xfrm>
            <a:off x="990600" y="2286000"/>
            <a:ext cx="4834670" cy="730334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520511C8-3FEE-0B45-FF0B-BD9F54AE854F}"/>
              </a:ext>
            </a:extLst>
          </p:cNvPr>
          <p:cNvGrpSpPr/>
          <p:nvPr/>
        </p:nvGrpSpPr>
        <p:grpSpPr>
          <a:xfrm>
            <a:off x="1066800" y="1647113"/>
            <a:ext cx="7885593" cy="546764"/>
            <a:chOff x="1258408" y="1647113"/>
            <a:chExt cx="7885593" cy="546764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93AEE005-EC25-38E5-BA56-CAED029B8FBE}"/>
                </a:ext>
              </a:extLst>
            </p:cNvPr>
            <p:cNvSpPr txBox="1"/>
            <p:nvPr/>
          </p:nvSpPr>
          <p:spPr>
            <a:xfrm>
              <a:off x="3962401" y="1671935"/>
              <a:ext cx="5181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latin typeface="Avenir Next LT Pro" panose="020B0504020202020204" pitchFamily="34" charset="0"/>
                </a:rPr>
                <a:t>| </a:t>
              </a:r>
              <a:r>
                <a:rPr lang="en-US" sz="2000" dirty="0">
                  <a:latin typeface="Avenir Next LT Pro" panose="020B0504020202020204" pitchFamily="34" charset="0"/>
                </a:rPr>
                <a:t>Graduate Institute of Biomedical Sciences</a:t>
              </a:r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FD80AE22-C2A2-5793-8131-AC8CBADE1D8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7762" r="7800"/>
            <a:stretch/>
          </p:blipFill>
          <p:spPr>
            <a:xfrm>
              <a:off x="1258408" y="1647113"/>
              <a:ext cx="2703993" cy="5467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36203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4C708-1ED9-BEC4-AE7D-2E5903B7F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0" y="365126"/>
            <a:ext cx="7886700" cy="1920874"/>
          </a:xfrm>
        </p:spPr>
        <p:txBody>
          <a:bodyPr>
            <a:normAutofit/>
          </a:bodyPr>
          <a:lstStyle/>
          <a:p>
            <a:r>
              <a:rPr lang="en-US" dirty="0"/>
              <a:t>Chang Gung University</a:t>
            </a:r>
            <a:br>
              <a:rPr lang="en-US" dirty="0"/>
            </a:br>
            <a:r>
              <a:rPr lang="en-US" dirty="0"/>
              <a:t>RNA seq workshop Aug 2023</a:t>
            </a:r>
            <a:br>
              <a:rPr lang="en-US" dirty="0"/>
            </a:br>
            <a:r>
              <a:rPr lang="en-US" dirty="0"/>
              <a:t>Mechanics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762AE-90E3-CEDF-ADAC-37A0D0C7B9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2650" y="2626468"/>
            <a:ext cx="7886700" cy="3550495"/>
          </a:xfrm>
        </p:spPr>
        <p:txBody>
          <a:bodyPr>
            <a:normAutofit/>
          </a:bodyPr>
          <a:lstStyle/>
          <a:p>
            <a:r>
              <a:rPr lang="en-US" dirty="0"/>
              <a:t>Windows subsystem for Linux (WSL)</a:t>
            </a:r>
          </a:p>
          <a:p>
            <a:pPr lvl="1"/>
            <a:r>
              <a:rPr lang="en-US" dirty="0"/>
              <a:t>This is Linux running on a Microsoft Windows PC</a:t>
            </a:r>
          </a:p>
          <a:p>
            <a:r>
              <a:rPr lang="en-US" dirty="0"/>
              <a:t>Rstudio server</a:t>
            </a:r>
          </a:p>
          <a:p>
            <a:r>
              <a:rPr lang="en-US" dirty="0">
                <a:hlinkClick r:id="rId2"/>
              </a:rPr>
              <a:t>http://127.0.0.1:8787</a:t>
            </a:r>
            <a:endParaRPr lang="en-US" dirty="0"/>
          </a:p>
          <a:p>
            <a:r>
              <a:rPr lang="en-US" dirty="0"/>
              <a:t>123qwe</a:t>
            </a:r>
          </a:p>
          <a:p>
            <a:r>
              <a:rPr lang="en-US" dirty="0" err="1"/>
              <a:t>github</a:t>
            </a:r>
            <a:r>
              <a:rPr lang="en-US" dirty="0"/>
              <a:t> repo for workshop: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sz="2400" dirty="0"/>
              <a:t>https://github.com/Rozen-Lab/Taiwan_RNAseq_Workshop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703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CASC workflow">
            <a:extLst>
              <a:ext uri="{FF2B5EF4-FFF2-40B4-BE49-F238E27FC236}">
                <a16:creationId xmlns:a16="http://schemas.microsoft.com/office/drawing/2014/main" id="{4B4E69D5-925E-A7F8-ED2A-48055A9A6B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6815" y="1077759"/>
            <a:ext cx="6779380" cy="5138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07DDE22-7274-3A8A-C283-AB4E22704250}"/>
              </a:ext>
            </a:extLst>
          </p:cNvPr>
          <p:cNvSpPr txBox="1"/>
          <p:nvPr/>
        </p:nvSpPr>
        <p:spPr>
          <a:xfrm>
            <a:off x="2866816" y="6215815"/>
            <a:ext cx="7072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https://kendomaniac.github.io/rCASC/articles/rCASC_vignette.html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2BC645-0DDB-0B78-8BB6-DA91A54AC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0" y="170597"/>
            <a:ext cx="7886700" cy="627072"/>
          </a:xfrm>
        </p:spPr>
        <p:txBody>
          <a:bodyPr>
            <a:normAutofit fontScale="90000"/>
          </a:bodyPr>
          <a:lstStyle/>
          <a:p>
            <a:r>
              <a:rPr lang="en-US" dirty="0"/>
              <a:t>Another single cell RNA seq workflow</a:t>
            </a:r>
          </a:p>
        </p:txBody>
      </p:sp>
    </p:spTree>
    <p:extLst>
      <p:ext uri="{BB962C8B-B14F-4D97-AF65-F5344CB8AC3E}">
        <p14:creationId xmlns:p14="http://schemas.microsoft.com/office/powerpoint/2010/main" val="2989850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AC22E-0A9C-EA03-F2D2-EF5DBA1DA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0" y="365127"/>
            <a:ext cx="7886700" cy="1055112"/>
          </a:xfrm>
        </p:spPr>
        <p:txBody>
          <a:bodyPr/>
          <a:lstStyle/>
          <a:p>
            <a:r>
              <a:rPr lang="en-US" dirty="0"/>
              <a:t>Normalization of UMI counts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20A3C9-5B89-A158-45F5-E967E10E64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3346" y="2282729"/>
            <a:ext cx="5303980" cy="172989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E1C0404-6C5F-F314-5C28-B09171F43AE0}"/>
              </a:ext>
            </a:extLst>
          </p:cNvPr>
          <p:cNvSpPr txBox="1"/>
          <p:nvPr/>
        </p:nvSpPr>
        <p:spPr>
          <a:xfrm>
            <a:off x="2564590" y="1631297"/>
            <a:ext cx="56814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</a:t>
            </a:r>
            <a:r>
              <a:rPr lang="en-US" dirty="0" err="1"/>
              <a:t>LogNormalize</a:t>
            </a:r>
            <a:r>
              <a:rPr lang="en-US" dirty="0"/>
              <a:t>” (default in Seurat function </a:t>
            </a:r>
            <a:r>
              <a:rPr lang="en-US" dirty="0" err="1"/>
              <a:t>NormalizeData</a:t>
            </a:r>
            <a:r>
              <a:rPr lang="en-US" dirty="0"/>
              <a:t>)</a:t>
            </a:r>
          </a:p>
          <a:p>
            <a:r>
              <a:rPr lang="en-US" dirty="0"/>
              <a:t>https://satijalab.org/seurat/reference/normalizedata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856885-ED82-A408-79D7-409C50F42ABC}"/>
              </a:ext>
            </a:extLst>
          </p:cNvPr>
          <p:cNvSpPr txBox="1"/>
          <p:nvPr/>
        </p:nvSpPr>
        <p:spPr>
          <a:xfrm>
            <a:off x="2497284" y="4223676"/>
            <a:ext cx="7372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https://blog.bioturing.com/2022/01/27/a-guide-to-scrna-seq-normalization/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494E10-29E8-57CD-5106-D4E4754A5BD0}"/>
              </a:ext>
            </a:extLst>
          </p:cNvPr>
          <p:cNvSpPr txBox="1"/>
          <p:nvPr/>
        </p:nvSpPr>
        <p:spPr>
          <a:xfrm>
            <a:off x="2418675" y="4826676"/>
            <a:ext cx="718901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Problems with this approach shown in</a:t>
            </a:r>
          </a:p>
          <a:p>
            <a:r>
              <a:rPr lang="en-US" dirty="0"/>
              <a:t> </a:t>
            </a:r>
            <a:r>
              <a:rPr lang="en-US" dirty="0">
                <a:hlinkClick r:id="rId3"/>
              </a:rPr>
              <a:t>https://genomebiology-biomedcentral/articles/10.1186/s13059-019-1874-1</a:t>
            </a:r>
            <a:endParaRPr lang="en-US" dirty="0"/>
          </a:p>
          <a:p>
            <a:r>
              <a:rPr lang="en-US" dirty="0"/>
              <a:t>which offers alternative  </a:t>
            </a:r>
            <a:r>
              <a:rPr lang="en-US" dirty="0" err="1"/>
              <a:t>sctransform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sctransform</a:t>
            </a:r>
            <a:r>
              <a:rPr lang="en-US" dirty="0"/>
              <a:t> handles UMI count normalization and identification of highly variable transcripts</a:t>
            </a:r>
          </a:p>
        </p:txBody>
      </p:sp>
    </p:spTree>
    <p:extLst>
      <p:ext uri="{BB962C8B-B14F-4D97-AF65-F5344CB8AC3E}">
        <p14:creationId xmlns:p14="http://schemas.microsoft.com/office/powerpoint/2010/main" val="13212619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31C4A-DAA0-195F-12A8-5B779DED1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5648A5-1D0A-9206-8663-52C98FC058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Seurat tutorials: </a:t>
            </a:r>
            <a:r>
              <a:rPr lang="en-US" dirty="0">
                <a:hlinkClick r:id="rId2"/>
              </a:rPr>
              <a:t>https://satijalab.org/seurat/articles/get_started</a:t>
            </a:r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https://github.com/Rozen-Lab/Taiwan_RNAseq_</a:t>
            </a:r>
            <a:r>
              <a:rPr lang="en-US">
                <a:solidFill>
                  <a:srgbClr val="FF0000"/>
                </a:solidFill>
              </a:rPr>
              <a:t>Workshop/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>
                <a:solidFill>
                  <a:srgbClr val="FF0000"/>
                </a:solidFill>
              </a:rPr>
              <a:t>blob</a:t>
            </a:r>
            <a:r>
              <a:rPr lang="en-US" dirty="0">
                <a:solidFill>
                  <a:srgbClr val="FF0000"/>
                </a:solidFill>
              </a:rPr>
              <a:t>/main/chapter3-end.pdf</a:t>
            </a:r>
          </a:p>
        </p:txBody>
      </p:sp>
    </p:spTree>
    <p:extLst>
      <p:ext uri="{BB962C8B-B14F-4D97-AF65-F5344CB8AC3E}">
        <p14:creationId xmlns:p14="http://schemas.microsoft.com/office/powerpoint/2010/main" val="35274296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2262</TotalTime>
  <Words>296</Words>
  <Application>Microsoft Office PowerPoint</Application>
  <PresentationFormat>Widescreen</PresentationFormat>
  <Paragraphs>40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PMingLiU</vt:lpstr>
      <vt:lpstr>Arial</vt:lpstr>
      <vt:lpstr>Avenir Next LT Pro</vt:lpstr>
      <vt:lpstr>Calibri</vt:lpstr>
      <vt:lpstr>Calibri Light</vt:lpstr>
      <vt:lpstr>Office Theme</vt:lpstr>
      <vt:lpstr>Single cell RNA-seq analysis workshop at  Chang Gung University Molecular Medicine Research Center </vt:lpstr>
      <vt:lpstr>Thank you for sponsoring my visit and this workshop</vt:lpstr>
      <vt:lpstr>Chang Gung University RNA seq workshop Aug 2023 Mechanics</vt:lpstr>
      <vt:lpstr>Another single cell RNA seq workflow</vt:lpstr>
      <vt:lpstr>Normalization of UMI counts</vt:lpstr>
      <vt:lpstr>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 George Rozen</dc:creator>
  <cp:lastModifiedBy>Steven George Rozen</cp:lastModifiedBy>
  <cp:revision>6</cp:revision>
  <dcterms:created xsi:type="dcterms:W3CDTF">2023-08-28T14:57:10Z</dcterms:created>
  <dcterms:modified xsi:type="dcterms:W3CDTF">2023-08-31T02:26:58Z</dcterms:modified>
</cp:coreProperties>
</file>