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35"/>
  </p:notesMasterIdLst>
  <p:sldIdLst>
    <p:sldId id="256" r:id="rId2"/>
    <p:sldId id="25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321" r:id="rId24"/>
    <p:sldId id="298" r:id="rId25"/>
    <p:sldId id="299" r:id="rId26"/>
    <p:sldId id="300" r:id="rId27"/>
    <p:sldId id="302" r:id="rId28"/>
    <p:sldId id="303" r:id="rId29"/>
    <p:sldId id="322" r:id="rId30"/>
    <p:sldId id="326" r:id="rId31"/>
    <p:sldId id="323" r:id="rId32"/>
    <p:sldId id="325" r:id="rId33"/>
    <p:sldId id="275" r:id="rId34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88" autoAdjust="0"/>
    <p:restoredTop sz="54674" autoAdjust="0"/>
  </p:normalViewPr>
  <p:slideViewPr>
    <p:cSldViewPr snapToGrid="0" snapToObjects="1">
      <p:cViewPr varScale="1">
        <p:scale>
          <a:sx n="37" d="100"/>
          <a:sy n="37" d="100"/>
        </p:scale>
        <p:origin x="1128" y="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872C1-8850-460E-8513-D44E76F7E52C}" type="datetimeFigureOut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67D8B-2035-4BAC-9F96-0CBEA4527A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98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67D8B-2035-4BAC-9F96-0CBEA4527A0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560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67D8B-2035-4BAC-9F96-0CBEA4527A0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163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Given {</a:t>
            </a:r>
            <a:r>
              <a:rPr lang="en-US" altLang="zh-TW" dirty="0" err="1"/>
              <a:t>a,d</a:t>
            </a:r>
            <a:r>
              <a:rPr lang="en-US" altLang="zh-TW" dirty="0"/>
              <a:t>}-&gt;{</a:t>
            </a:r>
            <a:r>
              <a:rPr lang="en-US" altLang="zh-TW" dirty="0" err="1"/>
              <a:t>c,e,f,g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This is generated from the large </a:t>
            </a:r>
            <a:r>
              <a:rPr lang="en-US" altLang="zh-TW" dirty="0" err="1"/>
              <a:t>itemset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s={</a:t>
            </a:r>
            <a:r>
              <a:rPr lang="en-US" altLang="zh-TW" dirty="0" err="1"/>
              <a:t>a,d</a:t>
            </a:r>
            <a:r>
              <a:rPr lang="en-US" altLang="zh-TW" dirty="0"/>
              <a:t>}, l-s = {</a:t>
            </a:r>
            <a:r>
              <a:rPr lang="en-US" altLang="zh-TW" dirty="0" err="1"/>
              <a:t>c,e,f,g</a:t>
            </a:r>
            <a:r>
              <a:rPr lang="en-US" altLang="zh-TW" dirty="0"/>
              <a:t>}</a:t>
            </a:r>
            <a:br>
              <a:rPr lang="en-US" altLang="zh-TW" dirty="0"/>
            </a:br>
            <a:r>
              <a:rPr lang="en-US" altLang="zh-TW" dirty="0"/>
              <a:t>l = {</a:t>
            </a:r>
            <a:r>
              <a:rPr lang="en-US" altLang="zh-TW" dirty="0" err="1"/>
              <a:t>a,c,d,e,f,g</a:t>
            </a:r>
            <a:r>
              <a:rPr lang="en-US" altLang="zh-TW" dirty="0"/>
              <a:t>};</a:t>
            </a:r>
          </a:p>
          <a:p>
            <a:r>
              <a:rPr lang="en-US" altLang="zh-TW" dirty="0"/>
              <a:t>Since</a:t>
            </a:r>
            <a:r>
              <a:rPr lang="en-US" altLang="zh-TW" baseline="0" dirty="0"/>
              <a:t> {</a:t>
            </a:r>
            <a:r>
              <a:rPr lang="en-US" altLang="zh-TW" baseline="0" dirty="0" err="1"/>
              <a:t>a,d</a:t>
            </a:r>
            <a:r>
              <a:rPr lang="en-US" altLang="zh-TW" baseline="0" dirty="0"/>
              <a:t>}-&gt;{</a:t>
            </a:r>
            <a:r>
              <a:rPr lang="en-US" altLang="zh-TW" baseline="0" dirty="0" err="1"/>
              <a:t>c,e,f,g</a:t>
            </a:r>
            <a:r>
              <a:rPr lang="en-US" altLang="zh-TW" baseline="0" dirty="0"/>
              <a:t>} is an association rule, we have:</a:t>
            </a:r>
          </a:p>
          <a:p>
            <a:r>
              <a:rPr lang="en-US" altLang="zh-TW" baseline="0" dirty="0"/>
              <a:t>conf. = sup(l) / sup(s) &gt;= </a:t>
            </a:r>
            <a:r>
              <a:rPr lang="en-US" altLang="zh-TW" baseline="0" dirty="0" err="1"/>
              <a:t>min_conf</a:t>
            </a:r>
            <a:endParaRPr lang="en-US" altLang="zh-TW" baseline="0" dirty="0"/>
          </a:p>
          <a:p>
            <a:r>
              <a:rPr lang="en-US" altLang="zh-TW" baseline="0" dirty="0"/>
              <a:t>sup. = sup(l) &gt;= </a:t>
            </a:r>
            <a:r>
              <a:rPr lang="en-US" altLang="zh-TW" baseline="0" dirty="0" err="1"/>
              <a:t>min_sup</a:t>
            </a:r>
            <a:endParaRPr lang="en-US" altLang="zh-TW" baseline="0" dirty="0"/>
          </a:p>
          <a:p>
            <a:endParaRPr lang="en-US" altLang="zh-TW" baseline="0" dirty="0"/>
          </a:p>
          <a:p>
            <a:r>
              <a:rPr lang="en-US" altLang="zh-TW" baseline="0" dirty="0"/>
              <a:t>1) Then, for {</a:t>
            </a:r>
            <a:r>
              <a:rPr lang="en-US" altLang="zh-TW" baseline="0" dirty="0" err="1"/>
              <a:t>a,d</a:t>
            </a:r>
            <a:r>
              <a:rPr lang="en-US" altLang="zh-TW" baseline="0" dirty="0"/>
              <a:t>} and {</a:t>
            </a:r>
            <a:r>
              <a:rPr lang="en-US" altLang="zh-TW" baseline="0" dirty="0" err="1"/>
              <a:t>c,e,f</a:t>
            </a:r>
            <a:r>
              <a:rPr lang="en-US" altLang="zh-TW" baseline="0" dirty="0"/>
              <a:t>}</a:t>
            </a:r>
          </a:p>
          <a:p>
            <a:r>
              <a:rPr lang="en-US" altLang="zh-TW" baseline="0" dirty="0"/>
              <a:t>Sup({</a:t>
            </a:r>
            <a:r>
              <a:rPr lang="en-US" altLang="zh-TW" baseline="0" dirty="0" err="1"/>
              <a:t>a,c,d,e,f</a:t>
            </a:r>
            <a:r>
              <a:rPr lang="en-US" altLang="zh-TW" baseline="0" dirty="0"/>
              <a:t>})&gt;= </a:t>
            </a:r>
            <a:r>
              <a:rPr lang="en-US" altLang="zh-TW" baseline="0" dirty="0" err="1"/>
              <a:t>min_sup</a:t>
            </a:r>
            <a:r>
              <a:rPr lang="en-US" altLang="zh-TW" baseline="0" dirty="0"/>
              <a:t> because of sup(l) (downward closure property}</a:t>
            </a:r>
          </a:p>
          <a:p>
            <a:r>
              <a:rPr lang="en-US" altLang="zh-TW" baseline="0" dirty="0"/>
              <a:t>=&gt; {</a:t>
            </a:r>
            <a:r>
              <a:rPr lang="en-US" altLang="zh-TW" baseline="0" dirty="0" err="1"/>
              <a:t>a,d</a:t>
            </a:r>
            <a:r>
              <a:rPr lang="en-US" altLang="zh-TW" baseline="0" dirty="0"/>
              <a:t>} -&gt; {</a:t>
            </a:r>
            <a:r>
              <a:rPr lang="en-US" altLang="zh-TW" baseline="0" dirty="0" err="1"/>
              <a:t>c,e,f</a:t>
            </a:r>
            <a:r>
              <a:rPr lang="en-US" altLang="zh-TW" baseline="0" dirty="0"/>
              <a:t>} YES</a:t>
            </a:r>
          </a:p>
          <a:p>
            <a:endParaRPr lang="en-US" altLang="zh-TW" baseline="0" dirty="0"/>
          </a:p>
          <a:p>
            <a:r>
              <a:rPr lang="en-US" altLang="zh-TW" dirty="0"/>
              <a:t>2) For {a}-&gt;{</a:t>
            </a:r>
            <a:r>
              <a:rPr lang="en-US" altLang="zh-TW" dirty="0" err="1"/>
              <a:t>c,e,f,g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s = {a}, l-s = {</a:t>
            </a:r>
            <a:r>
              <a:rPr lang="en-US" altLang="zh-TW" dirty="0" err="1"/>
              <a:t>c,e,f,g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sup({</a:t>
            </a:r>
            <a:r>
              <a:rPr lang="en-US" altLang="zh-TW" dirty="0" err="1"/>
              <a:t>a,c,e,f,g</a:t>
            </a:r>
            <a:r>
              <a:rPr lang="en-US" altLang="zh-TW" dirty="0"/>
              <a:t>}) &gt;= </a:t>
            </a:r>
            <a:r>
              <a:rPr lang="en-US" altLang="zh-TW" dirty="0" err="1"/>
              <a:t>min_sup</a:t>
            </a:r>
            <a:r>
              <a:rPr lang="en-US" altLang="zh-TW" dirty="0"/>
              <a:t> because of sup(I)</a:t>
            </a:r>
          </a:p>
          <a:p>
            <a:r>
              <a:rPr lang="en-US" altLang="zh-TW" dirty="0" err="1"/>
              <a:t>conf</a:t>
            </a:r>
            <a:r>
              <a:rPr lang="en-US" altLang="zh-TW" dirty="0"/>
              <a:t> ({</a:t>
            </a:r>
            <a:r>
              <a:rPr lang="en-US" altLang="zh-TW" dirty="0" err="1"/>
              <a:t>a,c,e,f,g</a:t>
            </a:r>
            <a:r>
              <a:rPr lang="en-US" altLang="zh-TW" dirty="0"/>
              <a:t>}) = sup({</a:t>
            </a:r>
            <a:r>
              <a:rPr lang="en-US" altLang="zh-TW" dirty="0" err="1"/>
              <a:t>a,c,e,f,g</a:t>
            </a:r>
            <a:r>
              <a:rPr lang="en-US" altLang="zh-TW" dirty="0"/>
              <a:t>}) / sup({a}) =&gt; </a:t>
            </a:r>
            <a:r>
              <a:rPr lang="zh-TW" altLang="en-US" dirty="0"/>
              <a:t>不一定喲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67D8B-2035-4BAC-9F96-0CBEA4527A00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534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3C51A13-8488-43F2-BB14-247853F3DFB3}" type="slidenum">
              <a:rPr lang="en-US" altLang="zh-TW" smtClean="0"/>
              <a:pPr>
                <a:spcBef>
                  <a:spcPct val="0"/>
                </a:spcBef>
              </a:pPr>
              <a:t>29</a:t>
            </a:fld>
            <a:endParaRPr lang="en-US" altLang="zh-TW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57360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CDDB94D-E09B-466A-A4A5-E84B6EA4C9AC}" type="slidenum">
              <a:rPr lang="en-US" altLang="zh-TW" smtClean="0"/>
              <a:pPr>
                <a:spcBef>
                  <a:spcPct val="0"/>
                </a:spcBef>
              </a:pPr>
              <a:t>31</a:t>
            </a:fld>
            <a:endParaRPr lang="en-US" altLang="zh-TW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/>
              <a:t>就是拿</a:t>
            </a:r>
            <a:r>
              <a:rPr lang="en-US" altLang="zh-TW" dirty="0"/>
              <a:t>global</a:t>
            </a:r>
            <a:r>
              <a:rPr lang="en-US" altLang="zh-TW" baseline="0" dirty="0"/>
              <a:t> support ratio</a:t>
            </a:r>
            <a:r>
              <a:rPr lang="zh-TW" altLang="en-US" baseline="0" dirty="0"/>
              <a:t>去乘</a:t>
            </a:r>
            <a:r>
              <a:rPr lang="en-US" altLang="zh-TW" baseline="0" dirty="0" err="1"/>
              <a:t>parition</a:t>
            </a:r>
            <a:r>
              <a:rPr lang="zh-TW" altLang="en-US" baseline="0" dirty="0"/>
              <a:t>大小，得出新的</a:t>
            </a:r>
            <a:r>
              <a:rPr lang="en-US" altLang="zh-TW" baseline="0" dirty="0"/>
              <a:t>min support count</a:t>
            </a:r>
          </a:p>
          <a:p>
            <a:endParaRPr lang="en-US" altLang="zh-TW" baseline="0" dirty="0"/>
          </a:p>
          <a:p>
            <a:r>
              <a:rPr lang="zh-TW" altLang="en-US" dirty="0"/>
              <a:t>因為我們說，</a:t>
            </a:r>
            <a:r>
              <a:rPr lang="en-US" altLang="zh-TW" dirty="0"/>
              <a:t>10</a:t>
            </a:r>
            <a:r>
              <a:rPr lang="zh-TW" altLang="en-US" dirty="0"/>
              <a:t>個東西的平均</a:t>
            </a:r>
            <a:r>
              <a:rPr lang="en-US" altLang="zh-TW" dirty="0"/>
              <a:t>&gt;=x</a:t>
            </a:r>
            <a:r>
              <a:rPr lang="zh-TW" altLang="en-US" dirty="0"/>
              <a:t>的話，至少有一個東西</a:t>
            </a:r>
            <a:r>
              <a:rPr lang="en-US" altLang="zh-TW" dirty="0"/>
              <a:t>&gt;=x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316601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CDDB94D-E09B-466A-A4A5-E84B6EA4C9AC}" type="slidenum">
              <a:rPr lang="en-US" altLang="zh-TW" smtClean="0"/>
              <a:pPr>
                <a:spcBef>
                  <a:spcPct val="0"/>
                </a:spcBef>
              </a:pPr>
              <a:t>32</a:t>
            </a:fld>
            <a:endParaRPr lang="en-US" altLang="zh-TW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81937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 userDrawn="1"/>
        </p:nvSpPr>
        <p:spPr>
          <a:xfrm rot="16200000" flipH="1">
            <a:off x="2667000" y="-2667000"/>
            <a:ext cx="6858000" cy="12192000"/>
          </a:xfrm>
          <a:prstGeom prst="parallelogram">
            <a:avLst>
              <a:gd name="adj" fmla="val 54128"/>
            </a:avLst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 flipH="1">
            <a:off x="995289" y="-995291"/>
            <a:ext cx="6858004" cy="8848581"/>
          </a:xfrm>
          <a:custGeom>
            <a:avLst/>
            <a:gdLst>
              <a:gd name="connsiteX0" fmla="*/ 0 w 6858003"/>
              <a:gd name="connsiteY0" fmla="*/ 3777175 h 3777175"/>
              <a:gd name="connsiteX1" fmla="*/ 0 w 6858003"/>
              <a:gd name="connsiteY1" fmla="*/ 0 h 3777175"/>
              <a:gd name="connsiteX2" fmla="*/ 6858003 w 6858003"/>
              <a:gd name="connsiteY2" fmla="*/ 3777175 h 3777175"/>
              <a:gd name="connsiteX3" fmla="*/ 0 w 6858003"/>
              <a:gd name="connsiteY3" fmla="*/ 3777175 h 3777175"/>
              <a:gd name="connsiteX0" fmla="*/ 0 w 6829867"/>
              <a:gd name="connsiteY0" fmla="*/ 5486400 h 5486400"/>
              <a:gd name="connsiteX1" fmla="*/ 0 w 6829867"/>
              <a:gd name="connsiteY1" fmla="*/ 1709225 h 5486400"/>
              <a:gd name="connsiteX2" fmla="*/ 6829867 w 6829867"/>
              <a:gd name="connsiteY2" fmla="*/ 0 h 5486400"/>
              <a:gd name="connsiteX3" fmla="*/ 0 w 6829867"/>
              <a:gd name="connsiteY3" fmla="*/ 5486400 h 5486400"/>
              <a:gd name="connsiteX0" fmla="*/ 0 w 6815802"/>
              <a:gd name="connsiteY0" fmla="*/ 5458265 h 5458265"/>
              <a:gd name="connsiteX1" fmla="*/ 0 w 6815802"/>
              <a:gd name="connsiteY1" fmla="*/ 1681090 h 5458265"/>
              <a:gd name="connsiteX2" fmla="*/ 6815802 w 6815802"/>
              <a:gd name="connsiteY2" fmla="*/ 0 h 5458265"/>
              <a:gd name="connsiteX3" fmla="*/ 0 w 6815802"/>
              <a:gd name="connsiteY3" fmla="*/ 5458265 h 545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5802" h="5458265">
                <a:moveTo>
                  <a:pt x="0" y="5458265"/>
                </a:moveTo>
                <a:lnTo>
                  <a:pt x="0" y="1681090"/>
                </a:lnTo>
                <a:lnTo>
                  <a:pt x="6815802" y="0"/>
                </a:lnTo>
                <a:lnTo>
                  <a:pt x="0" y="545826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011802" y="1951208"/>
            <a:ext cx="3291717" cy="147779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5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011801" y="3428999"/>
            <a:ext cx="3291717" cy="1157069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5669460" y="1951207"/>
            <a:ext cx="3291717" cy="147779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5669459" y="3428997"/>
            <a:ext cx="3291717" cy="115706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DBDE-6A99-4348-A836-0B43D07BE4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62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380008" y="291220"/>
            <a:ext cx="4023180" cy="651315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DBDE-6A99-4348-A836-0B43D07BE4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72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 userDrawn="1"/>
        </p:nvSpPr>
        <p:spPr>
          <a:xfrm rot="16200000" flipH="1">
            <a:off x="2667000" y="-2667000"/>
            <a:ext cx="6858000" cy="12192000"/>
          </a:xfrm>
          <a:prstGeom prst="parallelogram">
            <a:avLst>
              <a:gd name="adj" fmla="val 54128"/>
            </a:avLst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 flipH="1">
            <a:off x="995289" y="-995291"/>
            <a:ext cx="6858004" cy="8848581"/>
          </a:xfrm>
          <a:custGeom>
            <a:avLst/>
            <a:gdLst>
              <a:gd name="connsiteX0" fmla="*/ 0 w 6858003"/>
              <a:gd name="connsiteY0" fmla="*/ 3777175 h 3777175"/>
              <a:gd name="connsiteX1" fmla="*/ 0 w 6858003"/>
              <a:gd name="connsiteY1" fmla="*/ 0 h 3777175"/>
              <a:gd name="connsiteX2" fmla="*/ 6858003 w 6858003"/>
              <a:gd name="connsiteY2" fmla="*/ 3777175 h 3777175"/>
              <a:gd name="connsiteX3" fmla="*/ 0 w 6858003"/>
              <a:gd name="connsiteY3" fmla="*/ 3777175 h 3777175"/>
              <a:gd name="connsiteX0" fmla="*/ 0 w 6829867"/>
              <a:gd name="connsiteY0" fmla="*/ 5486400 h 5486400"/>
              <a:gd name="connsiteX1" fmla="*/ 0 w 6829867"/>
              <a:gd name="connsiteY1" fmla="*/ 1709225 h 5486400"/>
              <a:gd name="connsiteX2" fmla="*/ 6829867 w 6829867"/>
              <a:gd name="connsiteY2" fmla="*/ 0 h 5486400"/>
              <a:gd name="connsiteX3" fmla="*/ 0 w 6829867"/>
              <a:gd name="connsiteY3" fmla="*/ 5486400 h 5486400"/>
              <a:gd name="connsiteX0" fmla="*/ 0 w 6815802"/>
              <a:gd name="connsiteY0" fmla="*/ 5458265 h 5458265"/>
              <a:gd name="connsiteX1" fmla="*/ 0 w 6815802"/>
              <a:gd name="connsiteY1" fmla="*/ 1681090 h 5458265"/>
              <a:gd name="connsiteX2" fmla="*/ 6815802 w 6815802"/>
              <a:gd name="connsiteY2" fmla="*/ 0 h 5458265"/>
              <a:gd name="connsiteX3" fmla="*/ 0 w 6815802"/>
              <a:gd name="connsiteY3" fmla="*/ 5458265 h 545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5802" h="5458265">
                <a:moveTo>
                  <a:pt x="0" y="5458265"/>
                </a:moveTo>
                <a:lnTo>
                  <a:pt x="0" y="1681090"/>
                </a:lnTo>
                <a:lnTo>
                  <a:pt x="6815802" y="0"/>
                </a:lnTo>
                <a:lnTo>
                  <a:pt x="0" y="545826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38"/>
          <p:cNvGrpSpPr/>
          <p:nvPr userDrawn="1"/>
        </p:nvGrpSpPr>
        <p:grpSpPr>
          <a:xfrm>
            <a:off x="0" y="0"/>
            <a:ext cx="8305800" cy="6858000"/>
            <a:chOff x="0" y="0"/>
            <a:chExt cx="8305800" cy="6858000"/>
          </a:xfrm>
          <a:solidFill>
            <a:schemeClr val="bg1"/>
          </a:solidFill>
        </p:grpSpPr>
        <p:sp>
          <p:nvSpPr>
            <p:cNvPr id="9" name="矩形 8"/>
            <p:cNvSpPr/>
            <p:nvPr/>
          </p:nvSpPr>
          <p:spPr>
            <a:xfrm>
              <a:off x="0" y="0"/>
              <a:ext cx="48387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2"/>
            <p:cNvSpPr/>
            <p:nvPr/>
          </p:nvSpPr>
          <p:spPr>
            <a:xfrm rot="5400000">
              <a:off x="3143250" y="1695450"/>
              <a:ext cx="6858000" cy="3467100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DBDE-6A99-4348-A836-0B43D07BE4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3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 userDrawn="1"/>
        </p:nvSpPr>
        <p:spPr>
          <a:xfrm rot="16200000" flipH="1">
            <a:off x="2667000" y="-2667000"/>
            <a:ext cx="6858000" cy="12192000"/>
          </a:xfrm>
          <a:prstGeom prst="parallelogram">
            <a:avLst>
              <a:gd name="adj" fmla="val 54128"/>
            </a:avLst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 flipH="1">
            <a:off x="995289" y="-995291"/>
            <a:ext cx="6858004" cy="8848581"/>
          </a:xfrm>
          <a:custGeom>
            <a:avLst/>
            <a:gdLst>
              <a:gd name="connsiteX0" fmla="*/ 0 w 6858003"/>
              <a:gd name="connsiteY0" fmla="*/ 3777175 h 3777175"/>
              <a:gd name="connsiteX1" fmla="*/ 0 w 6858003"/>
              <a:gd name="connsiteY1" fmla="*/ 0 h 3777175"/>
              <a:gd name="connsiteX2" fmla="*/ 6858003 w 6858003"/>
              <a:gd name="connsiteY2" fmla="*/ 3777175 h 3777175"/>
              <a:gd name="connsiteX3" fmla="*/ 0 w 6858003"/>
              <a:gd name="connsiteY3" fmla="*/ 3777175 h 3777175"/>
              <a:gd name="connsiteX0" fmla="*/ 0 w 6829867"/>
              <a:gd name="connsiteY0" fmla="*/ 5486400 h 5486400"/>
              <a:gd name="connsiteX1" fmla="*/ 0 w 6829867"/>
              <a:gd name="connsiteY1" fmla="*/ 1709225 h 5486400"/>
              <a:gd name="connsiteX2" fmla="*/ 6829867 w 6829867"/>
              <a:gd name="connsiteY2" fmla="*/ 0 h 5486400"/>
              <a:gd name="connsiteX3" fmla="*/ 0 w 6829867"/>
              <a:gd name="connsiteY3" fmla="*/ 5486400 h 5486400"/>
              <a:gd name="connsiteX0" fmla="*/ 0 w 6815802"/>
              <a:gd name="connsiteY0" fmla="*/ 5458265 h 5458265"/>
              <a:gd name="connsiteX1" fmla="*/ 0 w 6815802"/>
              <a:gd name="connsiteY1" fmla="*/ 1681090 h 5458265"/>
              <a:gd name="connsiteX2" fmla="*/ 6815802 w 6815802"/>
              <a:gd name="connsiteY2" fmla="*/ 0 h 5458265"/>
              <a:gd name="connsiteX3" fmla="*/ 0 w 6815802"/>
              <a:gd name="connsiteY3" fmla="*/ 5458265 h 545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5802" h="5458265">
                <a:moveTo>
                  <a:pt x="0" y="5458265"/>
                </a:moveTo>
                <a:lnTo>
                  <a:pt x="0" y="1681090"/>
                </a:lnTo>
                <a:lnTo>
                  <a:pt x="6815802" y="0"/>
                </a:lnTo>
                <a:lnTo>
                  <a:pt x="0" y="545826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平行四边形 10"/>
          <p:cNvSpPr/>
          <p:nvPr userDrawn="1"/>
        </p:nvSpPr>
        <p:spPr>
          <a:xfrm>
            <a:off x="-2" y="-3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380008" y="291220"/>
            <a:ext cx="4023180" cy="651315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DBDE-6A99-4348-A836-0B43D07BE4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160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 userDrawn="1"/>
        </p:nvSpPr>
        <p:spPr>
          <a:xfrm rot="16200000" flipH="1">
            <a:off x="2667000" y="-2667000"/>
            <a:ext cx="6858000" cy="12192000"/>
          </a:xfrm>
          <a:prstGeom prst="parallelogram">
            <a:avLst>
              <a:gd name="adj" fmla="val 54128"/>
            </a:avLst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 flipH="1">
            <a:off x="995289" y="-995291"/>
            <a:ext cx="6858004" cy="8848581"/>
          </a:xfrm>
          <a:custGeom>
            <a:avLst/>
            <a:gdLst>
              <a:gd name="connsiteX0" fmla="*/ 0 w 6858003"/>
              <a:gd name="connsiteY0" fmla="*/ 3777175 h 3777175"/>
              <a:gd name="connsiteX1" fmla="*/ 0 w 6858003"/>
              <a:gd name="connsiteY1" fmla="*/ 0 h 3777175"/>
              <a:gd name="connsiteX2" fmla="*/ 6858003 w 6858003"/>
              <a:gd name="connsiteY2" fmla="*/ 3777175 h 3777175"/>
              <a:gd name="connsiteX3" fmla="*/ 0 w 6858003"/>
              <a:gd name="connsiteY3" fmla="*/ 3777175 h 3777175"/>
              <a:gd name="connsiteX0" fmla="*/ 0 w 6829867"/>
              <a:gd name="connsiteY0" fmla="*/ 5486400 h 5486400"/>
              <a:gd name="connsiteX1" fmla="*/ 0 w 6829867"/>
              <a:gd name="connsiteY1" fmla="*/ 1709225 h 5486400"/>
              <a:gd name="connsiteX2" fmla="*/ 6829867 w 6829867"/>
              <a:gd name="connsiteY2" fmla="*/ 0 h 5486400"/>
              <a:gd name="connsiteX3" fmla="*/ 0 w 6829867"/>
              <a:gd name="connsiteY3" fmla="*/ 5486400 h 5486400"/>
              <a:gd name="connsiteX0" fmla="*/ 0 w 6815802"/>
              <a:gd name="connsiteY0" fmla="*/ 5458265 h 5458265"/>
              <a:gd name="connsiteX1" fmla="*/ 0 w 6815802"/>
              <a:gd name="connsiteY1" fmla="*/ 1681090 h 5458265"/>
              <a:gd name="connsiteX2" fmla="*/ 6815802 w 6815802"/>
              <a:gd name="connsiteY2" fmla="*/ 0 h 5458265"/>
              <a:gd name="connsiteX3" fmla="*/ 0 w 6815802"/>
              <a:gd name="connsiteY3" fmla="*/ 5458265 h 545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5802" h="5458265">
                <a:moveTo>
                  <a:pt x="0" y="5458265"/>
                </a:moveTo>
                <a:lnTo>
                  <a:pt x="0" y="1681090"/>
                </a:lnTo>
                <a:lnTo>
                  <a:pt x="6815802" y="0"/>
                </a:lnTo>
                <a:lnTo>
                  <a:pt x="0" y="545826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流程图: 手动输入 3"/>
          <p:cNvSpPr/>
          <p:nvPr userDrawn="1"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手动输入 1"/>
          <p:cNvSpPr/>
          <p:nvPr userDrawn="1"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手动输入 2"/>
          <p:cNvSpPr/>
          <p:nvPr userDrawn="1"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380008" y="291220"/>
            <a:ext cx="4023180" cy="651315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DBDE-6A99-4348-A836-0B43D07BE4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 userDrawn="1"/>
        </p:nvSpPr>
        <p:spPr>
          <a:xfrm rot="16200000" flipH="1">
            <a:off x="2667000" y="-2667000"/>
            <a:ext cx="6858000" cy="12192000"/>
          </a:xfrm>
          <a:prstGeom prst="parallelogram">
            <a:avLst>
              <a:gd name="adj" fmla="val 54128"/>
            </a:avLst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 flipH="1">
            <a:off x="995289" y="-995291"/>
            <a:ext cx="6858004" cy="8848581"/>
          </a:xfrm>
          <a:custGeom>
            <a:avLst/>
            <a:gdLst>
              <a:gd name="connsiteX0" fmla="*/ 0 w 6858003"/>
              <a:gd name="connsiteY0" fmla="*/ 3777175 h 3777175"/>
              <a:gd name="connsiteX1" fmla="*/ 0 w 6858003"/>
              <a:gd name="connsiteY1" fmla="*/ 0 h 3777175"/>
              <a:gd name="connsiteX2" fmla="*/ 6858003 w 6858003"/>
              <a:gd name="connsiteY2" fmla="*/ 3777175 h 3777175"/>
              <a:gd name="connsiteX3" fmla="*/ 0 w 6858003"/>
              <a:gd name="connsiteY3" fmla="*/ 3777175 h 3777175"/>
              <a:gd name="connsiteX0" fmla="*/ 0 w 6829867"/>
              <a:gd name="connsiteY0" fmla="*/ 5486400 h 5486400"/>
              <a:gd name="connsiteX1" fmla="*/ 0 w 6829867"/>
              <a:gd name="connsiteY1" fmla="*/ 1709225 h 5486400"/>
              <a:gd name="connsiteX2" fmla="*/ 6829867 w 6829867"/>
              <a:gd name="connsiteY2" fmla="*/ 0 h 5486400"/>
              <a:gd name="connsiteX3" fmla="*/ 0 w 6829867"/>
              <a:gd name="connsiteY3" fmla="*/ 5486400 h 5486400"/>
              <a:gd name="connsiteX0" fmla="*/ 0 w 6815802"/>
              <a:gd name="connsiteY0" fmla="*/ 5458265 h 5458265"/>
              <a:gd name="connsiteX1" fmla="*/ 0 w 6815802"/>
              <a:gd name="connsiteY1" fmla="*/ 1681090 h 5458265"/>
              <a:gd name="connsiteX2" fmla="*/ 6815802 w 6815802"/>
              <a:gd name="connsiteY2" fmla="*/ 0 h 5458265"/>
              <a:gd name="connsiteX3" fmla="*/ 0 w 6815802"/>
              <a:gd name="connsiteY3" fmla="*/ 5458265 h 545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5802" h="5458265">
                <a:moveTo>
                  <a:pt x="0" y="5458265"/>
                </a:moveTo>
                <a:lnTo>
                  <a:pt x="0" y="1681090"/>
                </a:lnTo>
                <a:lnTo>
                  <a:pt x="6815802" y="0"/>
                </a:lnTo>
                <a:lnTo>
                  <a:pt x="0" y="545826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380008" y="291220"/>
            <a:ext cx="4023180" cy="651315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DBDE-6A99-4348-A836-0B43D07BE4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55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 flipH="1">
            <a:off x="-1" y="-1"/>
            <a:ext cx="3435927" cy="6890395"/>
          </a:xfrm>
          <a:custGeom>
            <a:avLst/>
            <a:gdLst>
              <a:gd name="connsiteX0" fmla="*/ 2438399 w 2438399"/>
              <a:gd name="connsiteY0" fmla="*/ 0 h 4889956"/>
              <a:gd name="connsiteX1" fmla="*/ 2438399 w 2438399"/>
              <a:gd name="connsiteY1" fmla="*/ 4889956 h 4889956"/>
              <a:gd name="connsiteX2" fmla="*/ 2195308 w 2438399"/>
              <a:gd name="connsiteY2" fmla="*/ 4877681 h 4889956"/>
              <a:gd name="connsiteX3" fmla="*/ 0 w 2438399"/>
              <a:gd name="connsiteY3" fmla="*/ 2444978 h 4889956"/>
              <a:gd name="connsiteX4" fmla="*/ 2195308 w 2438399"/>
              <a:gd name="connsiteY4" fmla="*/ 12275 h 488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399" h="4889956">
                <a:moveTo>
                  <a:pt x="2438399" y="0"/>
                </a:moveTo>
                <a:lnTo>
                  <a:pt x="2438399" y="4889956"/>
                </a:lnTo>
                <a:lnTo>
                  <a:pt x="2195308" y="4877681"/>
                </a:lnTo>
                <a:cubicBezTo>
                  <a:pt x="962237" y="4752456"/>
                  <a:pt x="0" y="3711088"/>
                  <a:pt x="0" y="2444978"/>
                </a:cubicBezTo>
                <a:cubicBezTo>
                  <a:pt x="0" y="1178868"/>
                  <a:pt x="962237" y="137500"/>
                  <a:pt x="2195308" y="1227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136" y="2999963"/>
            <a:ext cx="2421652" cy="8904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TITLE</a:t>
            </a:r>
            <a:endParaRPr kumimoji="1" lang="zh-CN" altLang="en-US" dirty="0"/>
          </a:p>
        </p:txBody>
      </p:sp>
      <p:sp>
        <p:nvSpPr>
          <p:cNvPr id="5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DBDE-6A99-4348-A836-0B43D07BE4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87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DBDE-6A99-4348-A836-0B43D07BE4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770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AA50A-8E3B-41F2-8123-1C3EA2863DAC}" type="datetimeFigureOut">
              <a:rPr lang="zh-TW" altLang="en-US"/>
              <a:pPr>
                <a:defRPr/>
              </a:pPr>
              <a:t>2020/4/24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7C21E-6D0E-4B87-8309-1E864C83B4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1565276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 userDrawn="1"/>
        </p:nvSpPr>
        <p:spPr>
          <a:xfrm rot="16200000" flipH="1">
            <a:off x="2667000" y="-2667000"/>
            <a:ext cx="6858000" cy="12192000"/>
          </a:xfrm>
          <a:prstGeom prst="parallelogram">
            <a:avLst>
              <a:gd name="adj" fmla="val 54128"/>
            </a:avLst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 flipH="1">
            <a:off x="995289" y="-995291"/>
            <a:ext cx="6858004" cy="8848581"/>
          </a:xfrm>
          <a:custGeom>
            <a:avLst/>
            <a:gdLst>
              <a:gd name="connsiteX0" fmla="*/ 0 w 6858003"/>
              <a:gd name="connsiteY0" fmla="*/ 3777175 h 3777175"/>
              <a:gd name="connsiteX1" fmla="*/ 0 w 6858003"/>
              <a:gd name="connsiteY1" fmla="*/ 0 h 3777175"/>
              <a:gd name="connsiteX2" fmla="*/ 6858003 w 6858003"/>
              <a:gd name="connsiteY2" fmla="*/ 3777175 h 3777175"/>
              <a:gd name="connsiteX3" fmla="*/ 0 w 6858003"/>
              <a:gd name="connsiteY3" fmla="*/ 3777175 h 3777175"/>
              <a:gd name="connsiteX0" fmla="*/ 0 w 6829867"/>
              <a:gd name="connsiteY0" fmla="*/ 5486400 h 5486400"/>
              <a:gd name="connsiteX1" fmla="*/ 0 w 6829867"/>
              <a:gd name="connsiteY1" fmla="*/ 1709225 h 5486400"/>
              <a:gd name="connsiteX2" fmla="*/ 6829867 w 6829867"/>
              <a:gd name="connsiteY2" fmla="*/ 0 h 5486400"/>
              <a:gd name="connsiteX3" fmla="*/ 0 w 6829867"/>
              <a:gd name="connsiteY3" fmla="*/ 5486400 h 5486400"/>
              <a:gd name="connsiteX0" fmla="*/ 0 w 6815802"/>
              <a:gd name="connsiteY0" fmla="*/ 5458265 h 5458265"/>
              <a:gd name="connsiteX1" fmla="*/ 0 w 6815802"/>
              <a:gd name="connsiteY1" fmla="*/ 1681090 h 5458265"/>
              <a:gd name="connsiteX2" fmla="*/ 6815802 w 6815802"/>
              <a:gd name="connsiteY2" fmla="*/ 0 h 5458265"/>
              <a:gd name="connsiteX3" fmla="*/ 0 w 6815802"/>
              <a:gd name="connsiteY3" fmla="*/ 5458265 h 545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5802" h="5458265">
                <a:moveTo>
                  <a:pt x="0" y="5458265"/>
                </a:moveTo>
                <a:lnTo>
                  <a:pt x="0" y="1681090"/>
                </a:lnTo>
                <a:lnTo>
                  <a:pt x="6815802" y="0"/>
                </a:lnTo>
                <a:lnTo>
                  <a:pt x="0" y="545826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011802" y="966471"/>
            <a:ext cx="3291717" cy="89046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5669460" y="966470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5669459" y="1448974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5669460" y="2141123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5669459" y="2623627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5669460" y="3327742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5669459" y="3810246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DBDE-6A99-4348-A836-0B43D07BE4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51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 userDrawn="1"/>
        </p:nvSpPr>
        <p:spPr>
          <a:xfrm rot="16200000" flipH="1">
            <a:off x="2667000" y="-2667000"/>
            <a:ext cx="6858000" cy="12192000"/>
          </a:xfrm>
          <a:prstGeom prst="parallelogram">
            <a:avLst>
              <a:gd name="adj" fmla="val 54128"/>
            </a:avLst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 flipH="1">
            <a:off x="995289" y="-995291"/>
            <a:ext cx="6858004" cy="8848581"/>
          </a:xfrm>
          <a:custGeom>
            <a:avLst/>
            <a:gdLst>
              <a:gd name="connsiteX0" fmla="*/ 0 w 6858003"/>
              <a:gd name="connsiteY0" fmla="*/ 3777175 h 3777175"/>
              <a:gd name="connsiteX1" fmla="*/ 0 w 6858003"/>
              <a:gd name="connsiteY1" fmla="*/ 0 h 3777175"/>
              <a:gd name="connsiteX2" fmla="*/ 6858003 w 6858003"/>
              <a:gd name="connsiteY2" fmla="*/ 3777175 h 3777175"/>
              <a:gd name="connsiteX3" fmla="*/ 0 w 6858003"/>
              <a:gd name="connsiteY3" fmla="*/ 3777175 h 3777175"/>
              <a:gd name="connsiteX0" fmla="*/ 0 w 6829867"/>
              <a:gd name="connsiteY0" fmla="*/ 5486400 h 5486400"/>
              <a:gd name="connsiteX1" fmla="*/ 0 w 6829867"/>
              <a:gd name="connsiteY1" fmla="*/ 1709225 h 5486400"/>
              <a:gd name="connsiteX2" fmla="*/ 6829867 w 6829867"/>
              <a:gd name="connsiteY2" fmla="*/ 0 h 5486400"/>
              <a:gd name="connsiteX3" fmla="*/ 0 w 6829867"/>
              <a:gd name="connsiteY3" fmla="*/ 5486400 h 5486400"/>
              <a:gd name="connsiteX0" fmla="*/ 0 w 6815802"/>
              <a:gd name="connsiteY0" fmla="*/ 5458265 h 5458265"/>
              <a:gd name="connsiteX1" fmla="*/ 0 w 6815802"/>
              <a:gd name="connsiteY1" fmla="*/ 1681090 h 5458265"/>
              <a:gd name="connsiteX2" fmla="*/ 6815802 w 6815802"/>
              <a:gd name="connsiteY2" fmla="*/ 0 h 5458265"/>
              <a:gd name="connsiteX3" fmla="*/ 0 w 6815802"/>
              <a:gd name="connsiteY3" fmla="*/ 5458265 h 545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5802" h="5458265">
                <a:moveTo>
                  <a:pt x="0" y="5458265"/>
                </a:moveTo>
                <a:lnTo>
                  <a:pt x="0" y="1681090"/>
                </a:lnTo>
                <a:lnTo>
                  <a:pt x="6815802" y="0"/>
                </a:lnTo>
                <a:lnTo>
                  <a:pt x="0" y="545826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011802" y="966471"/>
            <a:ext cx="3291717" cy="89046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5669460" y="966470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5669459" y="1448974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5669460" y="2141123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5669459" y="2623627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5669460" y="3332677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5669459" y="3815181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8"/>
          </p:nvPr>
        </p:nvSpPr>
        <p:spPr>
          <a:xfrm>
            <a:off x="5669460" y="4507330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5669459" y="4989834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DBDE-6A99-4348-A836-0B43D07BE4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40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 userDrawn="1"/>
        </p:nvSpPr>
        <p:spPr>
          <a:xfrm rot="16200000" flipH="1">
            <a:off x="2667000" y="-2667000"/>
            <a:ext cx="6858000" cy="12192000"/>
          </a:xfrm>
          <a:prstGeom prst="parallelogram">
            <a:avLst>
              <a:gd name="adj" fmla="val 54128"/>
            </a:avLst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 flipH="1">
            <a:off x="995289" y="-995291"/>
            <a:ext cx="6858004" cy="8848581"/>
          </a:xfrm>
          <a:custGeom>
            <a:avLst/>
            <a:gdLst>
              <a:gd name="connsiteX0" fmla="*/ 0 w 6858003"/>
              <a:gd name="connsiteY0" fmla="*/ 3777175 h 3777175"/>
              <a:gd name="connsiteX1" fmla="*/ 0 w 6858003"/>
              <a:gd name="connsiteY1" fmla="*/ 0 h 3777175"/>
              <a:gd name="connsiteX2" fmla="*/ 6858003 w 6858003"/>
              <a:gd name="connsiteY2" fmla="*/ 3777175 h 3777175"/>
              <a:gd name="connsiteX3" fmla="*/ 0 w 6858003"/>
              <a:gd name="connsiteY3" fmla="*/ 3777175 h 3777175"/>
              <a:gd name="connsiteX0" fmla="*/ 0 w 6829867"/>
              <a:gd name="connsiteY0" fmla="*/ 5486400 h 5486400"/>
              <a:gd name="connsiteX1" fmla="*/ 0 w 6829867"/>
              <a:gd name="connsiteY1" fmla="*/ 1709225 h 5486400"/>
              <a:gd name="connsiteX2" fmla="*/ 6829867 w 6829867"/>
              <a:gd name="connsiteY2" fmla="*/ 0 h 5486400"/>
              <a:gd name="connsiteX3" fmla="*/ 0 w 6829867"/>
              <a:gd name="connsiteY3" fmla="*/ 5486400 h 5486400"/>
              <a:gd name="connsiteX0" fmla="*/ 0 w 6815802"/>
              <a:gd name="connsiteY0" fmla="*/ 5458265 h 5458265"/>
              <a:gd name="connsiteX1" fmla="*/ 0 w 6815802"/>
              <a:gd name="connsiteY1" fmla="*/ 1681090 h 5458265"/>
              <a:gd name="connsiteX2" fmla="*/ 6815802 w 6815802"/>
              <a:gd name="connsiteY2" fmla="*/ 0 h 5458265"/>
              <a:gd name="connsiteX3" fmla="*/ 0 w 6815802"/>
              <a:gd name="connsiteY3" fmla="*/ 5458265 h 545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5802" h="5458265">
                <a:moveTo>
                  <a:pt x="0" y="5458265"/>
                </a:moveTo>
                <a:lnTo>
                  <a:pt x="0" y="1681090"/>
                </a:lnTo>
                <a:lnTo>
                  <a:pt x="6815802" y="0"/>
                </a:lnTo>
                <a:lnTo>
                  <a:pt x="0" y="545826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011802" y="966471"/>
            <a:ext cx="3291717" cy="89046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5669460" y="483968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5669459" y="966472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5669460" y="1658621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5669459" y="2141125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5669460" y="2850175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5669459" y="3332679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8"/>
          </p:nvPr>
        </p:nvSpPr>
        <p:spPr>
          <a:xfrm>
            <a:off x="5669460" y="4024828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5669459" y="4507332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20"/>
          </p:nvPr>
        </p:nvSpPr>
        <p:spPr>
          <a:xfrm>
            <a:off x="5669460" y="5199482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21"/>
          </p:nvPr>
        </p:nvSpPr>
        <p:spPr>
          <a:xfrm>
            <a:off x="5669459" y="5681986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DBDE-6A99-4348-A836-0B43D07BE4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71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 userDrawn="1"/>
        </p:nvSpPr>
        <p:spPr>
          <a:xfrm rot="16200000" flipH="1">
            <a:off x="2667000" y="-2667000"/>
            <a:ext cx="6858000" cy="12192000"/>
          </a:xfrm>
          <a:prstGeom prst="parallelogram">
            <a:avLst>
              <a:gd name="adj" fmla="val 54128"/>
            </a:avLst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 flipH="1">
            <a:off x="995289" y="-995291"/>
            <a:ext cx="6858004" cy="8848581"/>
          </a:xfrm>
          <a:custGeom>
            <a:avLst/>
            <a:gdLst>
              <a:gd name="connsiteX0" fmla="*/ 0 w 6858003"/>
              <a:gd name="connsiteY0" fmla="*/ 3777175 h 3777175"/>
              <a:gd name="connsiteX1" fmla="*/ 0 w 6858003"/>
              <a:gd name="connsiteY1" fmla="*/ 0 h 3777175"/>
              <a:gd name="connsiteX2" fmla="*/ 6858003 w 6858003"/>
              <a:gd name="connsiteY2" fmla="*/ 3777175 h 3777175"/>
              <a:gd name="connsiteX3" fmla="*/ 0 w 6858003"/>
              <a:gd name="connsiteY3" fmla="*/ 3777175 h 3777175"/>
              <a:gd name="connsiteX0" fmla="*/ 0 w 6829867"/>
              <a:gd name="connsiteY0" fmla="*/ 5486400 h 5486400"/>
              <a:gd name="connsiteX1" fmla="*/ 0 w 6829867"/>
              <a:gd name="connsiteY1" fmla="*/ 1709225 h 5486400"/>
              <a:gd name="connsiteX2" fmla="*/ 6829867 w 6829867"/>
              <a:gd name="connsiteY2" fmla="*/ 0 h 5486400"/>
              <a:gd name="connsiteX3" fmla="*/ 0 w 6829867"/>
              <a:gd name="connsiteY3" fmla="*/ 5486400 h 5486400"/>
              <a:gd name="connsiteX0" fmla="*/ 0 w 6815802"/>
              <a:gd name="connsiteY0" fmla="*/ 5458265 h 5458265"/>
              <a:gd name="connsiteX1" fmla="*/ 0 w 6815802"/>
              <a:gd name="connsiteY1" fmla="*/ 1681090 h 5458265"/>
              <a:gd name="connsiteX2" fmla="*/ 6815802 w 6815802"/>
              <a:gd name="connsiteY2" fmla="*/ 0 h 5458265"/>
              <a:gd name="connsiteX3" fmla="*/ 0 w 6815802"/>
              <a:gd name="connsiteY3" fmla="*/ 5458265 h 545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5802" h="5458265">
                <a:moveTo>
                  <a:pt x="0" y="5458265"/>
                </a:moveTo>
                <a:lnTo>
                  <a:pt x="0" y="1681090"/>
                </a:lnTo>
                <a:lnTo>
                  <a:pt x="6815802" y="0"/>
                </a:lnTo>
                <a:lnTo>
                  <a:pt x="0" y="545826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011802" y="966471"/>
            <a:ext cx="3291717" cy="89046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5669460" y="343291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5669459" y="825795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5669460" y="1374434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5669459" y="1856938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5669460" y="2405578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5669459" y="2888082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8"/>
          </p:nvPr>
        </p:nvSpPr>
        <p:spPr>
          <a:xfrm>
            <a:off x="5669460" y="3436721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5669459" y="3919225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20"/>
          </p:nvPr>
        </p:nvSpPr>
        <p:spPr>
          <a:xfrm>
            <a:off x="5669460" y="4470695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21"/>
          </p:nvPr>
        </p:nvSpPr>
        <p:spPr>
          <a:xfrm>
            <a:off x="5669459" y="4953199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22"/>
          </p:nvPr>
        </p:nvSpPr>
        <p:spPr>
          <a:xfrm>
            <a:off x="5669460" y="5501838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23"/>
          </p:nvPr>
        </p:nvSpPr>
        <p:spPr>
          <a:xfrm>
            <a:off x="5669459" y="5984342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DBDE-6A99-4348-A836-0B43D07BE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 userDrawn="1"/>
        </p:nvSpPr>
        <p:spPr>
          <a:xfrm rot="16200000" flipH="1">
            <a:off x="2667000" y="-2667000"/>
            <a:ext cx="6858000" cy="12192000"/>
          </a:xfrm>
          <a:prstGeom prst="parallelogram">
            <a:avLst>
              <a:gd name="adj" fmla="val 54128"/>
            </a:avLst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 flipH="1">
            <a:off x="995289" y="-995291"/>
            <a:ext cx="6858004" cy="8848581"/>
          </a:xfrm>
          <a:custGeom>
            <a:avLst/>
            <a:gdLst>
              <a:gd name="connsiteX0" fmla="*/ 0 w 6858003"/>
              <a:gd name="connsiteY0" fmla="*/ 3777175 h 3777175"/>
              <a:gd name="connsiteX1" fmla="*/ 0 w 6858003"/>
              <a:gd name="connsiteY1" fmla="*/ 0 h 3777175"/>
              <a:gd name="connsiteX2" fmla="*/ 6858003 w 6858003"/>
              <a:gd name="connsiteY2" fmla="*/ 3777175 h 3777175"/>
              <a:gd name="connsiteX3" fmla="*/ 0 w 6858003"/>
              <a:gd name="connsiteY3" fmla="*/ 3777175 h 3777175"/>
              <a:gd name="connsiteX0" fmla="*/ 0 w 6829867"/>
              <a:gd name="connsiteY0" fmla="*/ 5486400 h 5486400"/>
              <a:gd name="connsiteX1" fmla="*/ 0 w 6829867"/>
              <a:gd name="connsiteY1" fmla="*/ 1709225 h 5486400"/>
              <a:gd name="connsiteX2" fmla="*/ 6829867 w 6829867"/>
              <a:gd name="connsiteY2" fmla="*/ 0 h 5486400"/>
              <a:gd name="connsiteX3" fmla="*/ 0 w 6829867"/>
              <a:gd name="connsiteY3" fmla="*/ 5486400 h 5486400"/>
              <a:gd name="connsiteX0" fmla="*/ 0 w 6815802"/>
              <a:gd name="connsiteY0" fmla="*/ 5458265 h 5458265"/>
              <a:gd name="connsiteX1" fmla="*/ 0 w 6815802"/>
              <a:gd name="connsiteY1" fmla="*/ 1681090 h 5458265"/>
              <a:gd name="connsiteX2" fmla="*/ 6815802 w 6815802"/>
              <a:gd name="connsiteY2" fmla="*/ 0 h 5458265"/>
              <a:gd name="connsiteX3" fmla="*/ 0 w 6815802"/>
              <a:gd name="connsiteY3" fmla="*/ 5458265 h 545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5802" h="5458265">
                <a:moveTo>
                  <a:pt x="0" y="5458265"/>
                </a:moveTo>
                <a:lnTo>
                  <a:pt x="0" y="1681090"/>
                </a:lnTo>
                <a:lnTo>
                  <a:pt x="6815802" y="0"/>
                </a:lnTo>
                <a:lnTo>
                  <a:pt x="0" y="545826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194561" y="1951208"/>
            <a:ext cx="2996364" cy="14777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XXXX</a:t>
            </a:r>
            <a:endParaRPr kumimoji="1"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5379722" y="1795679"/>
            <a:ext cx="4457700" cy="3238500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5669460" y="1951207"/>
            <a:ext cx="3910638" cy="5387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5669460" y="3123028"/>
            <a:ext cx="3910638" cy="178375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矩形 12"/>
          <p:cNvSpPr/>
          <p:nvPr userDrawn="1"/>
        </p:nvSpPr>
        <p:spPr>
          <a:xfrm>
            <a:off x="2065019" y="1795679"/>
            <a:ext cx="3238500" cy="3238500"/>
          </a:xfrm>
          <a:prstGeom prst="rect">
            <a:avLst/>
          </a:prstGeom>
          <a:noFill/>
          <a:ln w="127000">
            <a:solidFill>
              <a:schemeClr val="accent1">
                <a:lumMod val="40000"/>
                <a:lumOff val="6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186087" y="3428997"/>
            <a:ext cx="2996364" cy="14777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0000</a:t>
            </a:r>
            <a:endParaRPr kumimoji="1" lang="zh-CN" altLang="en-US" dirty="0"/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5669460" y="2489983"/>
            <a:ext cx="3910638" cy="32355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DBDE-6A99-4348-A836-0B43D07BE4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80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 userDrawn="1"/>
        </p:nvSpPr>
        <p:spPr>
          <a:xfrm rot="16200000" flipH="1">
            <a:off x="2667000" y="-2667000"/>
            <a:ext cx="6858000" cy="12192000"/>
          </a:xfrm>
          <a:prstGeom prst="parallelogram">
            <a:avLst>
              <a:gd name="adj" fmla="val 54128"/>
            </a:avLst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 flipH="1">
            <a:off x="995289" y="-995291"/>
            <a:ext cx="6858004" cy="8848581"/>
          </a:xfrm>
          <a:custGeom>
            <a:avLst/>
            <a:gdLst>
              <a:gd name="connsiteX0" fmla="*/ 0 w 6858003"/>
              <a:gd name="connsiteY0" fmla="*/ 3777175 h 3777175"/>
              <a:gd name="connsiteX1" fmla="*/ 0 w 6858003"/>
              <a:gd name="connsiteY1" fmla="*/ 0 h 3777175"/>
              <a:gd name="connsiteX2" fmla="*/ 6858003 w 6858003"/>
              <a:gd name="connsiteY2" fmla="*/ 3777175 h 3777175"/>
              <a:gd name="connsiteX3" fmla="*/ 0 w 6858003"/>
              <a:gd name="connsiteY3" fmla="*/ 3777175 h 3777175"/>
              <a:gd name="connsiteX0" fmla="*/ 0 w 6829867"/>
              <a:gd name="connsiteY0" fmla="*/ 5486400 h 5486400"/>
              <a:gd name="connsiteX1" fmla="*/ 0 w 6829867"/>
              <a:gd name="connsiteY1" fmla="*/ 1709225 h 5486400"/>
              <a:gd name="connsiteX2" fmla="*/ 6829867 w 6829867"/>
              <a:gd name="connsiteY2" fmla="*/ 0 h 5486400"/>
              <a:gd name="connsiteX3" fmla="*/ 0 w 6829867"/>
              <a:gd name="connsiteY3" fmla="*/ 5486400 h 5486400"/>
              <a:gd name="connsiteX0" fmla="*/ 0 w 6815802"/>
              <a:gd name="connsiteY0" fmla="*/ 5458265 h 5458265"/>
              <a:gd name="connsiteX1" fmla="*/ 0 w 6815802"/>
              <a:gd name="connsiteY1" fmla="*/ 1681090 h 5458265"/>
              <a:gd name="connsiteX2" fmla="*/ 6815802 w 6815802"/>
              <a:gd name="connsiteY2" fmla="*/ 0 h 5458265"/>
              <a:gd name="connsiteX3" fmla="*/ 0 w 6815802"/>
              <a:gd name="connsiteY3" fmla="*/ 5458265 h 545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5802" h="5458265">
                <a:moveTo>
                  <a:pt x="0" y="5458265"/>
                </a:moveTo>
                <a:lnTo>
                  <a:pt x="0" y="1681090"/>
                </a:lnTo>
                <a:lnTo>
                  <a:pt x="6815802" y="0"/>
                </a:lnTo>
                <a:lnTo>
                  <a:pt x="0" y="545826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 rot="18900000">
            <a:off x="2457726" y="639117"/>
            <a:ext cx="1218647" cy="121864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76206" y="632364"/>
            <a:ext cx="1181685" cy="14777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9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DBDE-6A99-4348-A836-0B43D07BE4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03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 userDrawn="1"/>
        </p:nvSpPr>
        <p:spPr>
          <a:xfrm rot="16200000" flipH="1">
            <a:off x="2667000" y="-2667000"/>
            <a:ext cx="6858000" cy="12192000"/>
          </a:xfrm>
          <a:prstGeom prst="parallelogram">
            <a:avLst>
              <a:gd name="adj" fmla="val 54128"/>
            </a:avLst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 flipH="1">
            <a:off x="995289" y="-995291"/>
            <a:ext cx="6858004" cy="8848581"/>
          </a:xfrm>
          <a:custGeom>
            <a:avLst/>
            <a:gdLst>
              <a:gd name="connsiteX0" fmla="*/ 0 w 6858003"/>
              <a:gd name="connsiteY0" fmla="*/ 3777175 h 3777175"/>
              <a:gd name="connsiteX1" fmla="*/ 0 w 6858003"/>
              <a:gd name="connsiteY1" fmla="*/ 0 h 3777175"/>
              <a:gd name="connsiteX2" fmla="*/ 6858003 w 6858003"/>
              <a:gd name="connsiteY2" fmla="*/ 3777175 h 3777175"/>
              <a:gd name="connsiteX3" fmla="*/ 0 w 6858003"/>
              <a:gd name="connsiteY3" fmla="*/ 3777175 h 3777175"/>
              <a:gd name="connsiteX0" fmla="*/ 0 w 6829867"/>
              <a:gd name="connsiteY0" fmla="*/ 5486400 h 5486400"/>
              <a:gd name="connsiteX1" fmla="*/ 0 w 6829867"/>
              <a:gd name="connsiteY1" fmla="*/ 1709225 h 5486400"/>
              <a:gd name="connsiteX2" fmla="*/ 6829867 w 6829867"/>
              <a:gd name="connsiteY2" fmla="*/ 0 h 5486400"/>
              <a:gd name="connsiteX3" fmla="*/ 0 w 6829867"/>
              <a:gd name="connsiteY3" fmla="*/ 5486400 h 5486400"/>
              <a:gd name="connsiteX0" fmla="*/ 0 w 6815802"/>
              <a:gd name="connsiteY0" fmla="*/ 5458265 h 5458265"/>
              <a:gd name="connsiteX1" fmla="*/ 0 w 6815802"/>
              <a:gd name="connsiteY1" fmla="*/ 1681090 h 5458265"/>
              <a:gd name="connsiteX2" fmla="*/ 6815802 w 6815802"/>
              <a:gd name="connsiteY2" fmla="*/ 0 h 5458265"/>
              <a:gd name="connsiteX3" fmla="*/ 0 w 6815802"/>
              <a:gd name="connsiteY3" fmla="*/ 5458265 h 545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5802" h="5458265">
                <a:moveTo>
                  <a:pt x="0" y="5458265"/>
                </a:moveTo>
                <a:lnTo>
                  <a:pt x="0" y="1681090"/>
                </a:lnTo>
                <a:lnTo>
                  <a:pt x="6815802" y="0"/>
                </a:lnTo>
                <a:lnTo>
                  <a:pt x="0" y="545826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807200" y="0"/>
            <a:ext cx="53847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DBDE-6A99-4348-A836-0B43D07BE4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62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 userDrawn="1"/>
        </p:nvSpPr>
        <p:spPr>
          <a:xfrm rot="16200000" flipH="1">
            <a:off x="2667000" y="-2667000"/>
            <a:ext cx="6858000" cy="12192000"/>
          </a:xfrm>
          <a:prstGeom prst="parallelogram">
            <a:avLst>
              <a:gd name="adj" fmla="val 54128"/>
            </a:avLst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 flipH="1">
            <a:off x="995289" y="-995291"/>
            <a:ext cx="6858004" cy="8848581"/>
          </a:xfrm>
          <a:custGeom>
            <a:avLst/>
            <a:gdLst>
              <a:gd name="connsiteX0" fmla="*/ 0 w 6858003"/>
              <a:gd name="connsiteY0" fmla="*/ 3777175 h 3777175"/>
              <a:gd name="connsiteX1" fmla="*/ 0 w 6858003"/>
              <a:gd name="connsiteY1" fmla="*/ 0 h 3777175"/>
              <a:gd name="connsiteX2" fmla="*/ 6858003 w 6858003"/>
              <a:gd name="connsiteY2" fmla="*/ 3777175 h 3777175"/>
              <a:gd name="connsiteX3" fmla="*/ 0 w 6858003"/>
              <a:gd name="connsiteY3" fmla="*/ 3777175 h 3777175"/>
              <a:gd name="connsiteX0" fmla="*/ 0 w 6829867"/>
              <a:gd name="connsiteY0" fmla="*/ 5486400 h 5486400"/>
              <a:gd name="connsiteX1" fmla="*/ 0 w 6829867"/>
              <a:gd name="connsiteY1" fmla="*/ 1709225 h 5486400"/>
              <a:gd name="connsiteX2" fmla="*/ 6829867 w 6829867"/>
              <a:gd name="connsiteY2" fmla="*/ 0 h 5486400"/>
              <a:gd name="connsiteX3" fmla="*/ 0 w 6829867"/>
              <a:gd name="connsiteY3" fmla="*/ 5486400 h 5486400"/>
              <a:gd name="connsiteX0" fmla="*/ 0 w 6815802"/>
              <a:gd name="connsiteY0" fmla="*/ 5458265 h 5458265"/>
              <a:gd name="connsiteX1" fmla="*/ 0 w 6815802"/>
              <a:gd name="connsiteY1" fmla="*/ 1681090 h 5458265"/>
              <a:gd name="connsiteX2" fmla="*/ 6815802 w 6815802"/>
              <a:gd name="connsiteY2" fmla="*/ 0 h 5458265"/>
              <a:gd name="connsiteX3" fmla="*/ 0 w 6815802"/>
              <a:gd name="connsiteY3" fmla="*/ 5458265 h 545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5802" h="5458265">
                <a:moveTo>
                  <a:pt x="0" y="5458265"/>
                </a:moveTo>
                <a:lnTo>
                  <a:pt x="0" y="1681090"/>
                </a:lnTo>
                <a:lnTo>
                  <a:pt x="6815802" y="0"/>
                </a:lnTo>
                <a:lnTo>
                  <a:pt x="0" y="545826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剪去单角的矩形 2"/>
          <p:cNvSpPr/>
          <p:nvPr userDrawn="1"/>
        </p:nvSpPr>
        <p:spPr>
          <a:xfrm flipH="1">
            <a:off x="0" y="2"/>
            <a:ext cx="12191999" cy="6858000"/>
          </a:xfrm>
          <a:prstGeom prst="snip1Rect">
            <a:avLst>
              <a:gd name="adj" fmla="val 359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55036" y="125927"/>
            <a:ext cx="1181685" cy="14777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9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DBDE-6A99-4348-A836-0B43D07BE4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33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DBDE-6A99-4348-A836-0B43D07BE4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95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9" r:id="rId2"/>
    <p:sldLayoutId id="2147483690" r:id="rId3"/>
    <p:sldLayoutId id="2147483691" r:id="rId4"/>
    <p:sldLayoutId id="2147483692" r:id="rId5"/>
    <p:sldLayoutId id="2147483688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687" r:id="rId16"/>
    <p:sldLayoutId id="214748370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25150" y="2069026"/>
            <a:ext cx="5723397" cy="1659739"/>
          </a:xfrm>
        </p:spPr>
        <p:txBody>
          <a:bodyPr/>
          <a:lstStyle/>
          <a:p>
            <a:r>
              <a:rPr lang="en-US" altLang="zh-TW" sz="7000" dirty="0"/>
              <a:t>Frequent Patterns and Association Rules</a:t>
            </a:r>
            <a:endParaRPr kumimoji="1" lang="zh-CN" altLang="en-US" sz="7000" dirty="0"/>
          </a:p>
        </p:txBody>
      </p:sp>
      <p:cxnSp>
        <p:nvCxnSpPr>
          <p:cNvPr id="6" name="直接连接符 3"/>
          <p:cNvCxnSpPr/>
          <p:nvPr/>
        </p:nvCxnSpPr>
        <p:spPr>
          <a:xfrm>
            <a:off x="6591031" y="2137342"/>
            <a:ext cx="0" cy="1797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6591031" y="2137342"/>
            <a:ext cx="5116728" cy="1477791"/>
          </a:xfrm>
        </p:spPr>
        <p:txBody>
          <a:bodyPr/>
          <a:lstStyle/>
          <a:p>
            <a:pPr algn="ctr"/>
            <a:r>
              <a:rPr lang="en-US" altLang="zh-TW" sz="2600" dirty="0"/>
              <a:t>Shen, </a:t>
            </a:r>
            <a:r>
              <a:rPr lang="en-US" altLang="zh-TW" sz="2600" dirty="0" err="1"/>
              <a:t>Chih-Ya</a:t>
            </a:r>
            <a:r>
              <a:rPr lang="en-US" altLang="zh-TW" sz="2600" dirty="0"/>
              <a:t> (</a:t>
            </a:r>
            <a:r>
              <a:rPr lang="zh-TW" altLang="en-US" sz="2600" dirty="0"/>
              <a:t>沈之涯</a:t>
            </a:r>
            <a:r>
              <a:rPr lang="en-US" altLang="zh-TW" sz="2600" dirty="0"/>
              <a:t>)</a:t>
            </a:r>
          </a:p>
          <a:p>
            <a:pPr algn="ctr"/>
            <a:r>
              <a:rPr lang="en-US" altLang="zh-TW" sz="2600" dirty="0"/>
              <a:t>Assistant Professor</a:t>
            </a:r>
          </a:p>
          <a:p>
            <a:pPr algn="ctr"/>
            <a:r>
              <a:rPr lang="en-US" altLang="zh-TW" sz="2600" dirty="0"/>
              <a:t>Department of Computer Science</a:t>
            </a:r>
          </a:p>
          <a:p>
            <a:pPr algn="ctr"/>
            <a:r>
              <a:rPr lang="en-US" altLang="zh-TW" sz="2600" dirty="0"/>
              <a:t>National Tsing Hua University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48622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38DBDE-6A99-4348-A836-0B43D07BE495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2489200" y="613677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Example of Association Rules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097280" y="4353790"/>
            <a:ext cx="10058400" cy="151530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70000"/>
              <a:buFont typeface="Arial" panose="020B0604020202020204" pitchFamily="34" charset="0"/>
              <a:buNone/>
            </a:pPr>
            <a:r>
              <a:rPr lang="en-US" altLang="zh-TW" sz="2600" dirty="0">
                <a:solidFill>
                  <a:schemeClr val="tx2"/>
                </a:solidFill>
                <a:latin typeface="Arial" panose="020B0604020202020204" pitchFamily="34" charset="0"/>
              </a:rPr>
              <a:t>Let </a:t>
            </a:r>
            <a:r>
              <a:rPr lang="en-US" altLang="zh-TW" sz="2600" dirty="0">
                <a:solidFill>
                  <a:srgbClr val="0070C0"/>
                </a:solidFill>
                <a:latin typeface="Arial" panose="020B0604020202020204" pitchFamily="34" charset="0"/>
              </a:rPr>
              <a:t>min. support = 50%, min. confidence = 50%</a:t>
            </a:r>
          </a:p>
          <a:p>
            <a:pPr lvl="1">
              <a:buSzPct val="75000"/>
              <a:buFont typeface="Wingdings" panose="05000000000000000000" pitchFamily="2" charset="2"/>
              <a:buChar char="l"/>
            </a:pPr>
            <a:r>
              <a:rPr lang="en-US" altLang="zh-TW" sz="2600" dirty="0">
                <a:solidFill>
                  <a:schemeClr val="tx2"/>
                </a:solidFill>
                <a:latin typeface="Arial" panose="020B0604020202020204" pitchFamily="34" charset="0"/>
              </a:rPr>
              <a:t>Frequent patterns: {A:3, B:3, D:4, E:3, AD:3}</a:t>
            </a:r>
          </a:p>
          <a:p>
            <a:pPr lvl="1">
              <a:buSzPct val="75000"/>
              <a:buFont typeface="Wingdings" panose="05000000000000000000" pitchFamily="2" charset="2"/>
              <a:buChar char="l"/>
            </a:pPr>
            <a:r>
              <a:rPr lang="en-US" altLang="zh-TW" sz="2600" dirty="0">
                <a:solidFill>
                  <a:schemeClr val="tx2"/>
                </a:solidFill>
                <a:latin typeface="Arial" panose="020B0604020202020204" pitchFamily="34" charset="0"/>
              </a:rPr>
              <a:t>Association rules:</a:t>
            </a:r>
          </a:p>
          <a:p>
            <a:endParaRPr lang="zh-TW" altLang="en-US" sz="2600" dirty="0"/>
          </a:p>
        </p:txBody>
      </p:sp>
      <p:graphicFrame>
        <p:nvGraphicFramePr>
          <p:cNvPr id="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1853628"/>
              </p:ext>
            </p:extLst>
          </p:nvPr>
        </p:nvGraphicFramePr>
        <p:xfrm>
          <a:off x="4038124" y="1845734"/>
          <a:ext cx="4176712" cy="2227260"/>
        </p:xfrm>
        <a:graphic>
          <a:graphicData uri="http://schemas.openxmlformats.org/drawingml/2006/table">
            <a:tbl>
              <a:tblPr/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2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Transaction-id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Items bought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A, B,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A, C,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A, D,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B, E, 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0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B, C, D, E, 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3735388" y="5188321"/>
            <a:ext cx="733547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zh-TW" b="1" dirty="0">
                <a:solidFill>
                  <a:srgbClr val="C00000"/>
                </a:solidFill>
                <a:latin typeface="Arial" panose="020B0604020202020204" pitchFamily="34" charset="0"/>
              </a:rPr>
              <a:t>A </a:t>
            </a:r>
            <a:r>
              <a:rPr lang="en-US" altLang="zh-TW" sz="1800" dirty="0">
                <a:solidFill>
                  <a:srgbClr val="C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TW" sz="1800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TW" b="1" dirty="0">
                <a:solidFill>
                  <a:srgbClr val="C00000"/>
                </a:solidFill>
                <a:latin typeface="Arial" panose="020B0604020202020204" pitchFamily="34" charset="0"/>
              </a:rPr>
              <a:t>D  </a:t>
            </a:r>
            <a:r>
              <a:rPr kumimoji="0" lang="en-US" altLang="zh-TW" b="1" dirty="0">
                <a:solidFill>
                  <a:srgbClr val="C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(support = 60%, confidence = 100%)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kumimoji="0" lang="en-US" altLang="zh-TW" b="1" dirty="0">
                <a:solidFill>
                  <a:srgbClr val="C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 </a:t>
            </a:r>
            <a:r>
              <a:rPr lang="en-US" altLang="zh-TW" sz="1800" dirty="0">
                <a:solidFill>
                  <a:srgbClr val="C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zh-TW" sz="1800" dirty="0">
                <a:solidFill>
                  <a:srgbClr val="C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zh-TW" b="1" dirty="0">
                <a:solidFill>
                  <a:srgbClr val="C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  (support = 60%, confidence = 75%)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25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38DBDE-6A99-4348-A836-0B43D07BE495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247904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Mining Strong Association Rules in Transaction Databases (2/2)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2600" dirty="0"/>
              <a:t>We are often interested in only strong associations, i.e.,</a:t>
            </a:r>
          </a:p>
          <a:p>
            <a:pPr lvl="1"/>
            <a:r>
              <a:rPr lang="en-US" altLang="zh-TW" sz="2600" b="1" i="1" dirty="0">
                <a:solidFill>
                  <a:srgbClr val="0070C0"/>
                </a:solidFill>
              </a:rPr>
              <a:t>support</a:t>
            </a:r>
            <a:r>
              <a:rPr lang="en-US" altLang="zh-TW" sz="2600" dirty="0">
                <a:solidFill>
                  <a:srgbClr val="0070C0"/>
                </a:solidFill>
              </a:rPr>
              <a:t> </a:t>
            </a:r>
            <a:r>
              <a:rPr lang="en-US" altLang="zh-TW" sz="2600" dirty="0">
                <a:solidFill>
                  <a:srgbClr val="0070C0"/>
                </a:solidFill>
                <a:sym typeface="Symbol" panose="05050102010706020507" pitchFamily="18" charset="2"/>
              </a:rPr>
              <a:t></a:t>
            </a:r>
            <a:r>
              <a:rPr lang="en-US" altLang="zh-TW" sz="2600" dirty="0">
                <a:solidFill>
                  <a:srgbClr val="0070C0"/>
                </a:solidFill>
              </a:rPr>
              <a:t> </a:t>
            </a:r>
            <a:r>
              <a:rPr lang="en-US" altLang="zh-TW" sz="2600" b="1" i="1" dirty="0" err="1">
                <a:solidFill>
                  <a:srgbClr val="0070C0"/>
                </a:solidFill>
              </a:rPr>
              <a:t>min_sup</a:t>
            </a:r>
            <a:endParaRPr lang="en-US" altLang="zh-TW" sz="2600" dirty="0"/>
          </a:p>
          <a:p>
            <a:pPr lvl="1"/>
            <a:r>
              <a:rPr lang="en-US" altLang="zh-TW" sz="2600" b="1" i="1" dirty="0">
                <a:solidFill>
                  <a:srgbClr val="0070C0"/>
                </a:solidFill>
              </a:rPr>
              <a:t>confidence</a:t>
            </a:r>
            <a:r>
              <a:rPr lang="en-US" altLang="zh-TW" sz="2600" dirty="0">
                <a:solidFill>
                  <a:srgbClr val="0070C0"/>
                </a:solidFill>
              </a:rPr>
              <a:t> </a:t>
            </a:r>
            <a:r>
              <a:rPr lang="en-US" altLang="zh-TW" sz="2600" dirty="0">
                <a:solidFill>
                  <a:srgbClr val="0070C0"/>
                </a:solidFill>
                <a:sym typeface="Symbol" panose="05050102010706020507" pitchFamily="18" charset="2"/>
              </a:rPr>
              <a:t></a:t>
            </a:r>
            <a:r>
              <a:rPr lang="en-US" altLang="zh-TW" sz="2600" dirty="0">
                <a:solidFill>
                  <a:srgbClr val="0070C0"/>
                </a:solidFill>
              </a:rPr>
              <a:t> </a:t>
            </a:r>
            <a:r>
              <a:rPr lang="en-US" altLang="zh-TW" sz="2600" b="1" i="1" dirty="0" err="1">
                <a:solidFill>
                  <a:srgbClr val="0070C0"/>
                </a:solidFill>
              </a:rPr>
              <a:t>min_conf</a:t>
            </a:r>
            <a:endParaRPr lang="en-US" altLang="zh-TW" sz="2600" i="1" dirty="0"/>
          </a:p>
          <a:p>
            <a:endParaRPr lang="en-US" altLang="zh-TW" sz="2600" i="1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600" dirty="0"/>
              <a:t>Examples:</a:t>
            </a:r>
          </a:p>
          <a:p>
            <a:pPr lvl="1"/>
            <a:r>
              <a:rPr lang="en-US" altLang="zh-TW" sz="2600" dirty="0"/>
              <a:t>milk </a:t>
            </a:r>
            <a:r>
              <a:rPr lang="en-US" altLang="zh-TW" sz="2600" dirty="0">
                <a:sym typeface="Symbol" panose="05050102010706020507" pitchFamily="18" charset="2"/>
              </a:rPr>
              <a:t> bread [5%, 60%]</a:t>
            </a:r>
          </a:p>
          <a:p>
            <a:pPr lvl="1"/>
            <a:r>
              <a:rPr lang="en-US" altLang="zh-TW" sz="2600" dirty="0">
                <a:sym typeface="Symbol" panose="05050102010706020507" pitchFamily="18" charset="2"/>
              </a:rPr>
              <a:t>tire and </a:t>
            </a:r>
            <a:r>
              <a:rPr lang="en-US" altLang="zh-TW" sz="2600" dirty="0" err="1">
                <a:sym typeface="Symbol" panose="05050102010706020507" pitchFamily="18" charset="2"/>
              </a:rPr>
              <a:t>auto_accessories</a:t>
            </a:r>
            <a:r>
              <a:rPr lang="en-US" altLang="zh-TW" sz="2600" dirty="0">
                <a:sym typeface="Symbol" panose="05050102010706020507" pitchFamily="18" charset="2"/>
              </a:rPr>
              <a:t> </a:t>
            </a:r>
            <a:r>
              <a:rPr lang="zh-TW" altLang="en-US" sz="2600" dirty="0">
                <a:sym typeface="Symbol" panose="05050102010706020507" pitchFamily="18" charset="2"/>
              </a:rPr>
              <a:t> </a:t>
            </a:r>
            <a:r>
              <a:rPr lang="en-US" altLang="zh-TW" sz="2600" dirty="0" err="1">
                <a:sym typeface="Symbol" panose="05050102010706020507" pitchFamily="18" charset="2"/>
              </a:rPr>
              <a:t>auto_services</a:t>
            </a:r>
            <a:r>
              <a:rPr lang="en-US" altLang="zh-TW" sz="2600" dirty="0">
                <a:sym typeface="Symbol" panose="05050102010706020507" pitchFamily="18" charset="2"/>
              </a:rPr>
              <a:t> [2%, 80%].</a:t>
            </a:r>
            <a:endParaRPr lang="zh-TW" altLang="en-US" sz="2600" dirty="0"/>
          </a:p>
          <a:p>
            <a:endParaRPr lang="en-US" altLang="zh-TW" sz="2600" dirty="0"/>
          </a:p>
          <a:p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176338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38DBDE-6A99-4348-A836-0B43D07BE495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2499360" y="540487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Illustration Example</a:t>
            </a:r>
            <a:endParaRPr lang="zh-TW" altLang="en-US" dirty="0"/>
          </a:p>
        </p:txBody>
      </p:sp>
      <p:pic>
        <p:nvPicPr>
          <p:cNvPr id="5" name="內容版面配置區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21" y="2094310"/>
            <a:ext cx="5037770" cy="292124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566" y="1900881"/>
            <a:ext cx="5327606" cy="382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3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38DBDE-6A99-4348-A836-0B43D07BE495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4" name="內容版面配置區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553" y="966818"/>
            <a:ext cx="4630966" cy="26845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310" y="572050"/>
            <a:ext cx="4524284" cy="324438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55463" y="3994343"/>
            <a:ext cx="1021842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57200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TW" sz="2600" dirty="0">
                <a:solidFill>
                  <a:schemeClr val="hlink"/>
                </a:solidFill>
                <a:sym typeface="Symbol" panose="05050102010706020507" pitchFamily="18" charset="2"/>
              </a:rPr>
              <a:t>support</a:t>
            </a:r>
            <a:r>
              <a:rPr lang="en-US" altLang="zh-TW" sz="2600" dirty="0">
                <a:sym typeface="Symbol" panose="05050102010706020507" pitchFamily="18" charset="2"/>
              </a:rPr>
              <a:t>, </a:t>
            </a:r>
            <a:r>
              <a:rPr lang="en-US" altLang="zh-TW" sz="2600" i="1" dirty="0">
                <a:sym typeface="Symbol" panose="05050102010706020507" pitchFamily="18" charset="2"/>
              </a:rPr>
              <a:t>s</a:t>
            </a:r>
            <a:r>
              <a:rPr lang="en-US" altLang="zh-TW" sz="2600" dirty="0">
                <a:sym typeface="Symbol" panose="05050102010706020507" pitchFamily="18" charset="2"/>
              </a:rPr>
              <a:t>, </a:t>
            </a:r>
            <a:r>
              <a:rPr lang="en-US" altLang="zh-TW" sz="2600" dirty="0">
                <a:solidFill>
                  <a:schemeClr val="tx2"/>
                </a:solidFill>
                <a:sym typeface="Symbol" panose="05050102010706020507" pitchFamily="18" charset="2"/>
              </a:rPr>
              <a:t>probability</a:t>
            </a:r>
            <a:r>
              <a:rPr lang="en-US" altLang="zh-TW" sz="2600" dirty="0">
                <a:sym typeface="Symbol" panose="05050102010706020507" pitchFamily="18" charset="2"/>
              </a:rPr>
              <a:t> that a transaction contains </a:t>
            </a:r>
            <a:r>
              <a:rPr lang="en-US" altLang="zh-TW" sz="2600" dirty="0">
                <a:solidFill>
                  <a:srgbClr val="FF0000"/>
                </a:solidFill>
                <a:sym typeface="Symbol" panose="05050102010706020507" pitchFamily="18" charset="2"/>
              </a:rPr>
              <a:t>A  B</a:t>
            </a:r>
          </a:p>
          <a:p>
            <a:pPr marL="571500" indent="-457200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TW" sz="2600" dirty="0">
                <a:solidFill>
                  <a:schemeClr val="hlink"/>
                </a:solidFill>
                <a:sym typeface="Symbol" panose="05050102010706020507" pitchFamily="18" charset="2"/>
              </a:rPr>
              <a:t>confidence</a:t>
            </a:r>
            <a:r>
              <a:rPr lang="en-US" altLang="zh-TW" sz="2600" dirty="0">
                <a:sym typeface="Symbol" panose="05050102010706020507" pitchFamily="18" charset="2"/>
              </a:rPr>
              <a:t>, </a:t>
            </a:r>
            <a:r>
              <a:rPr lang="en-US" altLang="zh-TW" sz="2600" i="1" dirty="0">
                <a:sym typeface="Symbol" panose="05050102010706020507" pitchFamily="18" charset="2"/>
              </a:rPr>
              <a:t>c,</a:t>
            </a:r>
            <a:r>
              <a:rPr lang="en-US" altLang="zh-TW" sz="2600" dirty="0">
                <a:sym typeface="Symbol" panose="05050102010706020507" pitchFamily="18" charset="2"/>
              </a:rPr>
              <a:t> </a:t>
            </a:r>
            <a:r>
              <a:rPr lang="en-US" altLang="zh-TW" sz="2600" dirty="0">
                <a:solidFill>
                  <a:schemeClr val="tx2"/>
                </a:solidFill>
                <a:sym typeface="Symbol" panose="05050102010706020507" pitchFamily="18" charset="2"/>
              </a:rPr>
              <a:t>conditional probability</a:t>
            </a:r>
            <a:r>
              <a:rPr lang="en-US" altLang="zh-TW" sz="2600" dirty="0">
                <a:sym typeface="Symbol" panose="05050102010706020507" pitchFamily="18" charset="2"/>
              </a:rPr>
              <a:t> that a transaction having A also contains </a:t>
            </a:r>
            <a:r>
              <a:rPr lang="en-US" altLang="zh-TW" sz="2600" i="1" dirty="0">
                <a:sym typeface="Symbol" panose="05050102010706020507" pitchFamily="18" charset="2"/>
              </a:rPr>
              <a:t>B</a:t>
            </a:r>
          </a:p>
          <a:p>
            <a:pPr marL="571500" indent="-457200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endParaRPr lang="en-US" altLang="zh-TW" sz="2600" i="1" dirty="0">
              <a:sym typeface="Symbol" panose="05050102010706020507" pitchFamily="18" charset="2"/>
            </a:endParaRPr>
          </a:p>
        </p:txBody>
      </p:sp>
      <p:sp>
        <p:nvSpPr>
          <p:cNvPr id="7" name="向下箭號 6"/>
          <p:cNvSpPr/>
          <p:nvPr/>
        </p:nvSpPr>
        <p:spPr bwMode="auto">
          <a:xfrm rot="3770417">
            <a:off x="9413622" y="3772051"/>
            <a:ext cx="457200" cy="762000"/>
          </a:xfrm>
          <a:prstGeom prst="downArrow">
            <a:avLst>
              <a:gd name="adj1" fmla="val 23275"/>
              <a:gd name="adj2" fmla="val 613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文字方塊 1"/>
          <p:cNvSpPr txBox="1">
            <a:spLocks noChangeArrowheads="1"/>
          </p:cNvSpPr>
          <p:nvPr/>
        </p:nvSpPr>
        <p:spPr bwMode="auto">
          <a:xfrm>
            <a:off x="9128730" y="3236895"/>
            <a:ext cx="3287712" cy="707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 sz="2000" dirty="0">
                <a:solidFill>
                  <a:srgbClr val="FF0000"/>
                </a:solidFill>
              </a:rPr>
              <a:t>This means “A and B” appear at the same time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pic>
        <p:nvPicPr>
          <p:cNvPr id="9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36" y="5469201"/>
            <a:ext cx="3843337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372" y="5469201"/>
            <a:ext cx="7995556" cy="882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421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38DBDE-6A99-4348-A836-0B43D07BE495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4" name="內容版面配置區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553" y="1259300"/>
            <a:ext cx="4630966" cy="268456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76498" y="4665009"/>
            <a:ext cx="10218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57200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sym typeface="Symbol" panose="05050102010706020507" pitchFamily="18" charset="2"/>
              </a:rPr>
              <a:t>support(Beer  Diaper)=3/5=60%</a:t>
            </a:r>
            <a:endParaRPr lang="en-US" altLang="zh-TW" sz="3200" dirty="0">
              <a:sym typeface="Symbol" panose="05050102010706020507" pitchFamily="18" charset="2"/>
            </a:endParaRPr>
          </a:p>
          <a:p>
            <a:pPr marL="571500" indent="-457200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sym typeface="Symbol" panose="05050102010706020507" pitchFamily="18" charset="2"/>
              </a:rPr>
              <a:t>confidence(Beer=&gt;Diaper)=3/3=100%</a:t>
            </a:r>
            <a:endParaRPr lang="en-US" altLang="zh-TW" sz="3200" dirty="0">
              <a:sym typeface="Symbol" panose="05050102010706020507" pitchFamily="18" charset="2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l="1143" r="1"/>
          <a:stretch/>
        </p:blipFill>
        <p:spPr>
          <a:xfrm>
            <a:off x="6504709" y="920755"/>
            <a:ext cx="4790209" cy="3361654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7294418" y="2601582"/>
            <a:ext cx="1309255" cy="276463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7481453" y="1864875"/>
            <a:ext cx="3529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/>
              <a:t>3</a:t>
            </a:r>
            <a:endParaRPr lang="zh-TW" altLang="en-US" sz="2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388185" y="1864875"/>
            <a:ext cx="3529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/>
              <a:t>4</a:t>
            </a:r>
            <a:endParaRPr lang="zh-TW" altLang="en-US" sz="2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427182" y="1994789"/>
            <a:ext cx="3529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/>
              <a:t>3</a:t>
            </a:r>
            <a:endParaRPr lang="zh-TW" altLang="en-US" sz="26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0492046" y="3271111"/>
            <a:ext cx="3529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/>
              <a:t>5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907799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38DBDE-6A99-4348-A836-0B43D07BE495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2499360" y="553065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Basic Concepts: Frequent Patterns</a:t>
            </a:r>
            <a:endParaRPr lang="zh-TW" altLang="en-US" dirty="0"/>
          </a:p>
        </p:txBody>
      </p:sp>
      <p:pic>
        <p:nvPicPr>
          <p:cNvPr id="5" name="內容版面配置區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494" y="1830542"/>
            <a:ext cx="3597813" cy="208625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358" y="3916801"/>
            <a:ext cx="3290083" cy="235933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933049" y="1971219"/>
            <a:ext cx="596311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TW" sz="2600" dirty="0"/>
              <a:t>Find all the rules </a:t>
            </a:r>
            <a:r>
              <a:rPr lang="en-US" altLang="zh-TW" sz="2600" i="1" dirty="0">
                <a:solidFill>
                  <a:srgbClr val="0070C0"/>
                </a:solidFill>
              </a:rPr>
              <a:t>X </a:t>
            </a:r>
            <a:r>
              <a:rPr lang="en-US" altLang="zh-TW" sz="26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altLang="zh-TW" sz="2600" i="1" dirty="0">
                <a:solidFill>
                  <a:srgbClr val="0070C0"/>
                </a:solidFill>
                <a:sym typeface="Wingdings" panose="05000000000000000000" pitchFamily="2" charset="2"/>
              </a:rPr>
              <a:t>Y</a:t>
            </a:r>
            <a:r>
              <a:rPr lang="en-US" altLang="zh-TW" sz="2600" i="1" dirty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en-US" altLang="zh-TW" sz="2600" dirty="0"/>
              <a:t>with minimum support and confidence</a:t>
            </a:r>
            <a:endParaRPr lang="en-US" altLang="zh-TW" sz="2600" dirty="0">
              <a:sym typeface="Symbol" panose="05050102010706020507" pitchFamily="18" charset="2"/>
            </a:endParaRPr>
          </a:p>
          <a:p>
            <a:pPr marL="457200" indent="-457200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TW" sz="2600" i="1" dirty="0"/>
              <a:t>Let  </a:t>
            </a:r>
            <a:r>
              <a:rPr lang="en-US" altLang="zh-TW" sz="2600" i="1" dirty="0" err="1">
                <a:solidFill>
                  <a:srgbClr val="0070C0"/>
                </a:solidFill>
              </a:rPr>
              <a:t>minsup</a:t>
            </a:r>
            <a:r>
              <a:rPr lang="en-US" altLang="zh-TW" sz="2600" i="1" dirty="0">
                <a:solidFill>
                  <a:srgbClr val="0070C0"/>
                </a:solidFill>
              </a:rPr>
              <a:t> = 50%, </a:t>
            </a:r>
            <a:r>
              <a:rPr lang="en-US" altLang="zh-TW" sz="2600" i="1" dirty="0" err="1">
                <a:solidFill>
                  <a:srgbClr val="0070C0"/>
                </a:solidFill>
              </a:rPr>
              <a:t>minconf</a:t>
            </a:r>
            <a:r>
              <a:rPr lang="en-US" altLang="zh-TW" sz="2600" i="1" dirty="0">
                <a:solidFill>
                  <a:srgbClr val="0070C0"/>
                </a:solidFill>
              </a:rPr>
              <a:t> = 50%</a:t>
            </a:r>
          </a:p>
          <a:p>
            <a:pPr marL="457200" indent="-457200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TW" sz="2600" i="1" dirty="0"/>
              <a:t>Frequent Pattern: </a:t>
            </a:r>
            <a:br>
              <a:rPr lang="en-US" altLang="zh-TW" sz="2600" i="1" dirty="0"/>
            </a:br>
            <a:r>
              <a:rPr lang="en-US" altLang="zh-TW" sz="2600" dirty="0">
                <a:solidFill>
                  <a:srgbClr val="0070C0"/>
                </a:solidFill>
              </a:rPr>
              <a:t>Beer</a:t>
            </a:r>
            <a:r>
              <a:rPr lang="en-US" altLang="zh-TW" sz="2600" dirty="0"/>
              <a:t>:3, </a:t>
            </a:r>
            <a:r>
              <a:rPr lang="en-US" altLang="zh-TW" sz="2600" dirty="0">
                <a:solidFill>
                  <a:srgbClr val="0070C0"/>
                </a:solidFill>
              </a:rPr>
              <a:t>Nuts</a:t>
            </a:r>
            <a:r>
              <a:rPr lang="en-US" altLang="zh-TW" sz="2600" dirty="0"/>
              <a:t>:3, </a:t>
            </a:r>
            <a:r>
              <a:rPr lang="en-US" altLang="zh-TW" sz="2600" dirty="0">
                <a:solidFill>
                  <a:srgbClr val="0070C0"/>
                </a:solidFill>
              </a:rPr>
              <a:t>Diaper</a:t>
            </a:r>
            <a:r>
              <a:rPr lang="en-US" altLang="zh-TW" sz="2600" dirty="0"/>
              <a:t>:4, </a:t>
            </a:r>
            <a:r>
              <a:rPr lang="en-US" altLang="zh-TW" sz="2600" dirty="0">
                <a:solidFill>
                  <a:srgbClr val="0070C0"/>
                </a:solidFill>
              </a:rPr>
              <a:t>Eggs</a:t>
            </a:r>
            <a:r>
              <a:rPr lang="en-US" altLang="zh-TW" sz="2600" dirty="0"/>
              <a:t>:3, </a:t>
            </a:r>
            <a:r>
              <a:rPr lang="en-US" altLang="zh-TW" sz="2600" dirty="0">
                <a:solidFill>
                  <a:srgbClr val="0070C0"/>
                </a:solidFill>
              </a:rPr>
              <a:t>{Beer, Diaper}</a:t>
            </a:r>
            <a:r>
              <a:rPr lang="en-US" altLang="zh-TW" sz="2600" dirty="0"/>
              <a:t>:3, </a:t>
            </a:r>
            <a:r>
              <a:rPr lang="en-US" altLang="zh-TW" sz="2600" dirty="0">
                <a:solidFill>
                  <a:srgbClr val="0070C0"/>
                </a:solidFill>
              </a:rPr>
              <a:t>{Nuts, Diaper}</a:t>
            </a:r>
            <a:r>
              <a:rPr lang="en-US" altLang="zh-TW" sz="2600" dirty="0"/>
              <a:t>:2</a:t>
            </a:r>
          </a:p>
          <a:p>
            <a:pPr marL="457200" indent="-457200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TW" sz="2600" i="1" dirty="0"/>
              <a:t>Association rules: (many more!)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TW" sz="2600" i="1" dirty="0"/>
              <a:t> Beer </a:t>
            </a:r>
            <a:r>
              <a:rPr lang="en-US" altLang="zh-TW" sz="2600" i="1" dirty="0">
                <a:sym typeface="Wingdings" panose="05000000000000000000" pitchFamily="2" charset="2"/>
              </a:rPr>
              <a:t></a:t>
            </a:r>
            <a:r>
              <a:rPr lang="en-US" altLang="zh-TW" sz="2600" i="1" dirty="0">
                <a:sym typeface="Symbol" panose="05050102010706020507" pitchFamily="18" charset="2"/>
              </a:rPr>
              <a:t> Diaper  (60%, 100%)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TW" sz="2600" i="1" dirty="0"/>
              <a:t> Diaper </a:t>
            </a:r>
            <a:r>
              <a:rPr lang="en-US" altLang="zh-TW" sz="2600" i="1" dirty="0">
                <a:sym typeface="Wingdings" panose="05000000000000000000" pitchFamily="2" charset="2"/>
              </a:rPr>
              <a:t></a:t>
            </a:r>
            <a:r>
              <a:rPr lang="en-US" altLang="zh-TW" sz="2600" i="1" dirty="0">
                <a:sym typeface="Symbol" panose="05050102010706020507" pitchFamily="18" charset="2"/>
              </a:rPr>
              <a:t> Beer  (60%, 75%)</a:t>
            </a:r>
          </a:p>
          <a:p>
            <a:pPr marL="571500" indent="-457200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endParaRPr lang="en-US" altLang="zh-TW" sz="2600" dirty="0">
              <a:sym typeface="Symbol" panose="05050102010706020507" pitchFamily="18" charset="2"/>
            </a:endParaRPr>
          </a:p>
        </p:txBody>
      </p:sp>
      <p:grpSp>
        <p:nvGrpSpPr>
          <p:cNvPr id="8" name="群組 7"/>
          <p:cNvGrpSpPr>
            <a:grpSpLocks/>
          </p:cNvGrpSpPr>
          <p:nvPr/>
        </p:nvGrpSpPr>
        <p:grpSpPr bwMode="auto">
          <a:xfrm>
            <a:off x="7951909" y="4046448"/>
            <a:ext cx="2124075" cy="298450"/>
            <a:chOff x="6868236" y="3628232"/>
            <a:chExt cx="1600200" cy="207962"/>
          </a:xfrm>
        </p:grpSpPr>
        <p:cxnSp>
          <p:nvCxnSpPr>
            <p:cNvPr id="9" name="直線接點 8"/>
            <p:cNvCxnSpPr/>
            <p:nvPr/>
          </p:nvCxnSpPr>
          <p:spPr>
            <a:xfrm flipV="1">
              <a:off x="6868236" y="3628232"/>
              <a:ext cx="1600200" cy="20796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>
              <a:off x="6868236" y="3655887"/>
              <a:ext cx="1600200" cy="15265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3560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38DBDE-6A99-4348-A836-0B43D07BE495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920240" y="633099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Two Steps for Mining Association Rules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TW">
                <a:solidFill>
                  <a:schemeClr val="accent3"/>
                </a:solidFill>
              </a:rPr>
              <a:t> Determining “large (frequent) itemsets”</a:t>
            </a:r>
          </a:p>
          <a:p>
            <a:pPr lvl="1">
              <a:defRPr/>
            </a:pPr>
            <a:r>
              <a:rPr lang="en-US" altLang="zh-TW" sz="2800"/>
              <a:t>The main factor for overall performance</a:t>
            </a:r>
          </a:p>
          <a:p>
            <a:pPr lvl="1">
              <a:defRPr/>
            </a:pPr>
            <a:r>
              <a:rPr lang="en-US" altLang="zh-TW" sz="2800"/>
              <a:t>The </a:t>
            </a:r>
            <a:r>
              <a:rPr lang="en-US" altLang="zh-TW" sz="2800" b="1" u="sng">
                <a:solidFill>
                  <a:srgbClr val="FF0000"/>
                </a:solidFill>
              </a:rPr>
              <a:t>downward closure property</a:t>
            </a:r>
            <a:r>
              <a:rPr lang="en-US" altLang="zh-TW" sz="2800">
                <a:solidFill>
                  <a:srgbClr val="FF0000"/>
                </a:solidFill>
              </a:rPr>
              <a:t> </a:t>
            </a:r>
            <a:r>
              <a:rPr lang="en-US" altLang="zh-TW" sz="2800"/>
              <a:t>of frequent patterns</a:t>
            </a:r>
          </a:p>
          <a:p>
            <a:pPr lvl="2">
              <a:defRPr/>
            </a:pPr>
            <a:r>
              <a:rPr lang="en-US" altLang="zh-TW" sz="2800" u="sng"/>
              <a:t>Any subset of a frequent itemset must be frequent</a:t>
            </a:r>
          </a:p>
          <a:p>
            <a:pPr lvl="2">
              <a:defRPr/>
            </a:pPr>
            <a:r>
              <a:rPr lang="en-US" altLang="zh-TW" sz="2800"/>
              <a:t>If {beer, diaper, nuts} is frequent, so is {beer, diaper}</a:t>
            </a:r>
          </a:p>
          <a:p>
            <a:pPr lvl="2">
              <a:defRPr/>
            </a:pPr>
            <a:r>
              <a:rPr lang="en-US" altLang="zh-TW" sz="2800"/>
              <a:t>i.e., every transaction having {beer, diaper, nuts} also contains {beer, diaper}</a:t>
            </a: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TW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>
                <a:solidFill>
                  <a:schemeClr val="accent3"/>
                </a:solidFill>
              </a:rPr>
              <a:t>Generating rules</a:t>
            </a:r>
            <a:endParaRPr lang="zh-TW" altLang="en-US">
              <a:solidFill>
                <a:schemeClr val="accent3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2420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38DBDE-6A99-4348-A836-0B43D07BE495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79120" y="3537803"/>
            <a:ext cx="57912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000" dirty="0"/>
              <a:t>Scalable Frequent </a:t>
            </a:r>
            <a:r>
              <a:rPr lang="en-US" altLang="zh-TW" sz="6000" dirty="0" err="1"/>
              <a:t>Itemset</a:t>
            </a:r>
            <a:r>
              <a:rPr lang="en-US" altLang="zh-TW" sz="6000" dirty="0"/>
              <a:t> Mining Methods</a:t>
            </a:r>
            <a:endParaRPr lang="zh-TW" altLang="en-US" sz="600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7645400" y="-85299"/>
            <a:ext cx="3708400" cy="12333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80000"/>
              </a:lnSpc>
              <a:buNone/>
            </a:pPr>
            <a:r>
              <a:rPr lang="en-US" altLang="zh-TW" sz="6000" b="1" u="sng" dirty="0" err="1">
                <a:solidFill>
                  <a:schemeClr val="bg1"/>
                </a:solidFill>
              </a:rPr>
              <a:t>Apriori</a:t>
            </a:r>
            <a:endParaRPr lang="en-US" altLang="zh-TW" sz="6000" b="1" u="sng" dirty="0"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741921" y="1993483"/>
            <a:ext cx="418592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3000" dirty="0">
                <a:solidFill>
                  <a:schemeClr val="bg1"/>
                </a:solidFill>
              </a:rPr>
              <a:t>A Candidate Generation-and-Test Approach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TW" altLang="en-US" sz="3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0616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38DBDE-6A99-4348-A836-0B43D07BE495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2509520" y="5914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Brute-Force Approach</a:t>
            </a:r>
            <a:endParaRPr lang="zh-TW" altLang="en-US" dirty="0"/>
          </a:p>
        </p:txBody>
      </p:sp>
      <p:pic>
        <p:nvPicPr>
          <p:cNvPr id="6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04" y="1899016"/>
            <a:ext cx="4613279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1367204" y="1912816"/>
            <a:ext cx="5112727" cy="4277947"/>
          </a:xfrm>
          <a:prstGeom prst="rect">
            <a:avLst/>
          </a:prstGeom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TW" sz="2800" dirty="0"/>
              <a:t> List all items</a:t>
            </a:r>
          </a:p>
          <a:p>
            <a:pPr marL="0" indent="0">
              <a:buNone/>
            </a:pPr>
            <a:br>
              <a:rPr lang="en-US" altLang="zh-TW" sz="2400" dirty="0"/>
            </a:br>
            <a:endParaRPr lang="en-US" altLang="zh-TW" sz="2400" dirty="0"/>
          </a:p>
          <a:p>
            <a:pPr marL="201168" lvl="1" indent="0">
              <a:buNone/>
            </a:pP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l="36533" t="3147" r="12477" b="2447"/>
          <a:stretch/>
        </p:blipFill>
        <p:spPr>
          <a:xfrm>
            <a:off x="9783308" y="3925555"/>
            <a:ext cx="178377" cy="26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21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38DBDE-6A99-4348-A836-0B43D07BE495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2509520" y="5914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Brute-Force Approach</a:t>
            </a:r>
            <a:endParaRPr lang="zh-TW" altLang="en-US" dirty="0"/>
          </a:p>
        </p:txBody>
      </p:sp>
      <p:pic>
        <p:nvPicPr>
          <p:cNvPr id="6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04" y="1899016"/>
            <a:ext cx="4613279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1367204" y="1912816"/>
            <a:ext cx="5112727" cy="4277947"/>
          </a:xfrm>
          <a:prstGeom prst="rect">
            <a:avLst/>
          </a:prstGeom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TW" sz="2800" dirty="0"/>
              <a:t> List all items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sz="2800" dirty="0"/>
              <a:t> But…</a:t>
            </a:r>
            <a:endParaRPr lang="en-US" altLang="zh-TW" sz="2400" dirty="0"/>
          </a:p>
          <a:p>
            <a:pPr lvl="1"/>
            <a:r>
              <a:rPr lang="en-US" altLang="zh-TW" sz="2400" dirty="0"/>
              <a:t>1) </a:t>
            </a:r>
            <a:r>
              <a:rPr lang="en-US" altLang="zh-TW" sz="2600" dirty="0"/>
              <a:t>Unnecessary </a:t>
            </a:r>
            <a:r>
              <a:rPr lang="en-US" altLang="zh-TW" sz="2600" dirty="0" err="1"/>
              <a:t>itemset</a:t>
            </a:r>
            <a:r>
              <a:rPr lang="en-US" altLang="zh-TW" sz="2600" dirty="0"/>
              <a:t> examination, i.e., constructing too many non-frequent </a:t>
            </a:r>
            <a:r>
              <a:rPr lang="en-US" altLang="zh-TW" sz="2600" dirty="0" err="1"/>
              <a:t>itemsets</a:t>
            </a:r>
            <a:br>
              <a:rPr lang="en-US" altLang="zh-TW" sz="2600" dirty="0"/>
            </a:br>
            <a:endParaRPr lang="en-US" altLang="zh-TW" sz="2600" dirty="0"/>
          </a:p>
          <a:p>
            <a:pPr marL="201168" lvl="1" indent="0">
              <a:buNone/>
            </a:pP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l="36533" t="3147" r="12477" b="2447"/>
          <a:stretch/>
        </p:blipFill>
        <p:spPr>
          <a:xfrm>
            <a:off x="9783308" y="3925555"/>
            <a:ext cx="178377" cy="26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0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5529500" y="2690103"/>
            <a:ext cx="5824300" cy="538775"/>
          </a:xfrm>
        </p:spPr>
        <p:txBody>
          <a:bodyPr/>
          <a:lstStyle/>
          <a:p>
            <a:r>
              <a:rPr lang="en-US" altLang="zh-TW" sz="6000" dirty="0"/>
              <a:t>Frequent Pattern Analysis</a:t>
            </a:r>
            <a:endParaRPr lang="zh-TW" altLang="en-US" sz="6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38DBDE-6A99-4348-A836-0B43D07BE49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631626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38DBDE-6A99-4348-A836-0B43D07BE495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2509520" y="5914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Brute-Force Approach</a:t>
            </a:r>
            <a:endParaRPr lang="zh-TW" altLang="en-US" dirty="0"/>
          </a:p>
        </p:txBody>
      </p:sp>
      <p:pic>
        <p:nvPicPr>
          <p:cNvPr id="6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04" y="1899016"/>
            <a:ext cx="4613279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1367204" y="1912816"/>
            <a:ext cx="5112727" cy="4277947"/>
          </a:xfrm>
          <a:prstGeom prst="rect">
            <a:avLst/>
          </a:prstGeom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TW" sz="2800" dirty="0"/>
              <a:t> List all items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sz="2800" dirty="0"/>
              <a:t> But…</a:t>
            </a:r>
            <a:endParaRPr lang="en-US" altLang="zh-TW" sz="2400" dirty="0"/>
          </a:p>
          <a:p>
            <a:pPr lvl="1"/>
            <a:r>
              <a:rPr lang="en-US" altLang="zh-TW" sz="2400" dirty="0"/>
              <a:t>1) </a:t>
            </a:r>
            <a:r>
              <a:rPr lang="en-US" altLang="zh-TW" sz="2600" dirty="0"/>
              <a:t>Unnecessary </a:t>
            </a:r>
            <a:r>
              <a:rPr lang="en-US" altLang="zh-TW" sz="2600" dirty="0" err="1"/>
              <a:t>itemset</a:t>
            </a:r>
            <a:r>
              <a:rPr lang="en-US" altLang="zh-TW" sz="2600" dirty="0"/>
              <a:t> examination, i.e., constructing too many non-frequent </a:t>
            </a:r>
            <a:r>
              <a:rPr lang="en-US" altLang="zh-TW" sz="2600" dirty="0" err="1"/>
              <a:t>itemsets</a:t>
            </a:r>
            <a:br>
              <a:rPr lang="en-US" altLang="zh-TW" sz="2600" dirty="0"/>
            </a:br>
            <a:endParaRPr lang="en-US" altLang="zh-TW" sz="2600" dirty="0"/>
          </a:p>
          <a:p>
            <a:pPr lvl="1"/>
            <a:r>
              <a:rPr lang="en-US" altLang="zh-TW" sz="2400" dirty="0"/>
              <a:t>2) </a:t>
            </a:r>
            <a:r>
              <a:rPr lang="en-US" altLang="zh-TW" sz="2600" dirty="0"/>
              <a:t>Generating duplicate </a:t>
            </a:r>
            <a:r>
              <a:rPr lang="en-US" altLang="zh-TW" sz="2600" dirty="0" err="1"/>
              <a:t>itemsets</a:t>
            </a:r>
            <a:endParaRPr lang="zh-TW" altLang="en-US" sz="26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l="36533" t="3147" r="12477" b="2447"/>
          <a:stretch/>
        </p:blipFill>
        <p:spPr>
          <a:xfrm>
            <a:off x="9783308" y="3925555"/>
            <a:ext cx="178377" cy="265811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6692828" y="3925555"/>
            <a:ext cx="3564704" cy="98934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6692828" y="5240215"/>
            <a:ext cx="3822772" cy="38850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415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38DBDE-6A99-4348-A836-0B43D07BE495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2550160" y="611348"/>
            <a:ext cx="8929077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To Avoid Unnecessary Examination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153551" y="2062105"/>
            <a:ext cx="10058400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chemeClr val="tx2"/>
                </a:solidFill>
              </a:rPr>
              <a:t> </a:t>
            </a:r>
            <a:r>
              <a:rPr lang="en-US" altLang="zh-TW" sz="3200" dirty="0" err="1"/>
              <a:t>Apriori</a:t>
            </a:r>
            <a:r>
              <a:rPr lang="en-US" altLang="zh-TW" sz="3200" dirty="0"/>
              <a:t> Pruning Principle, </a:t>
            </a:r>
            <a:r>
              <a:rPr lang="en-US" altLang="zh-TW" sz="3200" dirty="0" err="1"/>
              <a:t>a.k.a</a:t>
            </a:r>
            <a:r>
              <a:rPr lang="en-US" altLang="zh-TW" sz="3200" dirty="0"/>
              <a:t> </a:t>
            </a:r>
            <a:r>
              <a:rPr lang="en-US" altLang="zh-TW" sz="3000" dirty="0">
                <a:solidFill>
                  <a:schemeClr val="tx2"/>
                </a:solidFill>
              </a:rPr>
              <a:t>Downward Closure Property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chemeClr val="tx2"/>
                </a:solidFill>
              </a:rPr>
              <a:t> If there is </a:t>
            </a:r>
            <a:r>
              <a:rPr lang="en-US" altLang="zh-TW" sz="3000" dirty="0">
                <a:solidFill>
                  <a:schemeClr val="hlink"/>
                </a:solidFill>
              </a:rPr>
              <a:t>any</a:t>
            </a:r>
            <a:r>
              <a:rPr lang="en-US" altLang="zh-TW" sz="3000" dirty="0">
                <a:solidFill>
                  <a:schemeClr val="tx2"/>
                </a:solidFill>
              </a:rPr>
              <a:t> </a:t>
            </a:r>
            <a:r>
              <a:rPr lang="en-US" altLang="zh-TW" sz="3000" dirty="0" err="1">
                <a:solidFill>
                  <a:schemeClr val="tx2"/>
                </a:solidFill>
              </a:rPr>
              <a:t>itemset</a:t>
            </a:r>
            <a:r>
              <a:rPr lang="en-US" altLang="zh-TW" sz="3000" dirty="0">
                <a:solidFill>
                  <a:schemeClr val="tx2"/>
                </a:solidFill>
              </a:rPr>
              <a:t> which is </a:t>
            </a:r>
            <a:r>
              <a:rPr lang="en-US" altLang="zh-TW" sz="3000" dirty="0">
                <a:solidFill>
                  <a:srgbClr val="FF0000"/>
                </a:solidFill>
              </a:rPr>
              <a:t>infrequent</a:t>
            </a:r>
            <a:r>
              <a:rPr lang="en-US" altLang="zh-TW" sz="3000" dirty="0">
                <a:solidFill>
                  <a:schemeClr val="tx2"/>
                </a:solidFill>
              </a:rPr>
              <a:t>, its superset should not be generated/tested! </a:t>
            </a:r>
            <a:endParaRPr lang="en-US" altLang="zh-TW" sz="3000" dirty="0"/>
          </a:p>
          <a:p>
            <a:pPr>
              <a:buFont typeface="Wingdings" panose="05000000000000000000" pitchFamily="2" charset="2"/>
              <a:buChar char="p"/>
            </a:pPr>
            <a:endParaRPr lang="zh-TW" altLang="en-US" sz="3000" dirty="0"/>
          </a:p>
        </p:txBody>
      </p:sp>
      <p:grpSp>
        <p:nvGrpSpPr>
          <p:cNvPr id="6" name="群組 5"/>
          <p:cNvGrpSpPr/>
          <p:nvPr/>
        </p:nvGrpSpPr>
        <p:grpSpPr>
          <a:xfrm>
            <a:off x="5742709" y="3082289"/>
            <a:ext cx="6159228" cy="3706438"/>
            <a:chOff x="2960889" y="2648886"/>
            <a:chExt cx="6939569" cy="4176024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0889" y="2648886"/>
              <a:ext cx="6939569" cy="4176024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8485476" y="6378101"/>
              <a:ext cx="1111827" cy="4468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1500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38DBDE-6A99-4348-A836-0B43D07BE495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17" y="358857"/>
            <a:ext cx="11101377" cy="599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38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38DBDE-6A99-4348-A836-0B43D07BE495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2550160" y="611348"/>
            <a:ext cx="8929077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To Avoid Generating Duplicate </a:t>
            </a:r>
            <a:r>
              <a:rPr lang="en-US" altLang="zh-TW" dirty="0" err="1"/>
              <a:t>Itemsets</a:t>
            </a:r>
            <a:r>
              <a:rPr lang="en-US" altLang="zh-TW" dirty="0"/>
              <a:t>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153551" y="2062105"/>
            <a:ext cx="10058400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3200" b="1" i="1" dirty="0"/>
              <a:t>Join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TW" sz="2500" dirty="0"/>
              <a:t>Joining 2 k-</a:t>
            </a:r>
            <a:r>
              <a:rPr lang="en-US" altLang="zh-TW" sz="2500" dirty="0" err="1"/>
              <a:t>itemsets</a:t>
            </a:r>
            <a:r>
              <a:rPr lang="en-US" altLang="zh-TW" sz="2500" dirty="0"/>
              <a:t>: </a:t>
            </a:r>
            <a:br>
              <a:rPr lang="en-US" altLang="zh-TW" sz="2500" dirty="0"/>
            </a:br>
            <a:r>
              <a:rPr lang="en-US" altLang="zh-TW" sz="2500" dirty="0"/>
              <a:t>2 k-</a:t>
            </a:r>
            <a:r>
              <a:rPr lang="en-US" altLang="zh-TW" sz="2500" dirty="0" err="1"/>
              <a:t>itemsets</a:t>
            </a:r>
            <a:r>
              <a:rPr lang="en-US" altLang="zh-TW" sz="2500" dirty="0"/>
              <a:t> I1, I2 could be joined into a (k+1)-</a:t>
            </a:r>
            <a:r>
              <a:rPr lang="en-US" altLang="zh-TW" sz="2500" dirty="0" err="1"/>
              <a:t>itemset</a:t>
            </a:r>
            <a:r>
              <a:rPr lang="en-US" altLang="zh-TW" sz="2500" dirty="0"/>
              <a:t> if I1 and I2 have the same first (k-1) items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TW" sz="2500" dirty="0"/>
              <a:t>E.g., {</a:t>
            </a:r>
            <a:r>
              <a:rPr lang="en-US" altLang="zh-TW" sz="2500" dirty="0">
                <a:solidFill>
                  <a:srgbClr val="00B050"/>
                </a:solidFill>
              </a:rPr>
              <a:t>A, B, C, D</a:t>
            </a:r>
            <a:r>
              <a:rPr lang="en-US" altLang="zh-TW" sz="2500" dirty="0"/>
              <a:t>, E} join {</a:t>
            </a:r>
            <a:r>
              <a:rPr lang="en-US" altLang="zh-TW" sz="2500" dirty="0">
                <a:solidFill>
                  <a:srgbClr val="00B050"/>
                </a:solidFill>
              </a:rPr>
              <a:t>A, B, C, D</a:t>
            </a:r>
            <a:r>
              <a:rPr lang="en-US" altLang="zh-TW" sz="2500" dirty="0"/>
              <a:t>, F} = {</a:t>
            </a:r>
            <a:r>
              <a:rPr lang="en-US" altLang="zh-TW" sz="2500" dirty="0">
                <a:solidFill>
                  <a:srgbClr val="00B050"/>
                </a:solidFill>
              </a:rPr>
              <a:t>A, B, C, D</a:t>
            </a:r>
            <a:r>
              <a:rPr lang="en-US" altLang="zh-TW" sz="2500" dirty="0"/>
              <a:t>, E, F}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TW" sz="2500" dirty="0"/>
              <a:t>However, {A, B, C, D, E} cannot join {A, B, C, E, F}</a:t>
            </a:r>
            <a:br>
              <a:rPr lang="en-US" altLang="zh-TW" sz="2500" dirty="0"/>
            </a:br>
            <a:endParaRPr lang="en-US" altLang="zh-TW" sz="3400" b="1" i="1" dirty="0"/>
          </a:p>
          <a:p>
            <a:pPr>
              <a:buFont typeface="Wingdings" panose="05000000000000000000" pitchFamily="2" charset="2"/>
              <a:buChar char="p"/>
            </a:pP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3338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38DBDE-6A99-4348-A836-0B43D07BE495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22810" y="112295"/>
            <a:ext cx="10889673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• Start with all 1-itemsets (C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• Go through data and count their support and find all “large” 1-itemsets (L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• Join them to form “candidate” 2-itemsets (C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 </a:t>
            </a:r>
          </a:p>
          <a:p>
            <a:r>
              <a:rPr lang="en-US" altLang="zh-TW" sz="2400" dirty="0"/>
              <a:t>• Go through data and count their support and find all “large” 2-itemsets (L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 </a:t>
            </a:r>
          </a:p>
          <a:p>
            <a:r>
              <a:rPr lang="en-US" altLang="zh-TW" sz="2400" dirty="0"/>
              <a:t>• Join them to form “candidate” 3-itemsets … (C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…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145922" y="5277852"/>
                <a:ext cx="8630824" cy="892552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l"/>
                </a:pPr>
                <a:r>
                  <a:rPr lang="en-US" altLang="zh-TW" sz="2600" dirty="0"/>
                  <a:t>Large </a:t>
                </a:r>
                <a:r>
                  <a:rPr lang="en-US" altLang="zh-TW" sz="2600" dirty="0" err="1"/>
                  <a:t>itemset</a:t>
                </a:r>
                <a:r>
                  <a:rPr lang="en-US" altLang="zh-TW" sz="26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600" dirty="0"/>
                  <a:t>): </a:t>
                </a:r>
                <a:r>
                  <a:rPr lang="en-US" altLang="zh-TW" sz="2600" dirty="0" err="1"/>
                  <a:t>itemset</a:t>
                </a:r>
                <a:r>
                  <a:rPr lang="en-US" altLang="zh-TW" sz="2600" dirty="0"/>
                  <a:t> with support &gt; s</a:t>
                </a:r>
              </a:p>
              <a:p>
                <a:pPr marL="457200" indent="-457200">
                  <a:buFont typeface="Wingdings" panose="05000000000000000000" pitchFamily="2" charset="2"/>
                  <a:buChar char="l"/>
                </a:pPr>
                <a:r>
                  <a:rPr lang="en-US" altLang="zh-TW" sz="2600" dirty="0"/>
                  <a:t>Candidate </a:t>
                </a:r>
                <a:r>
                  <a:rPr lang="en-US" altLang="zh-TW" sz="2600" dirty="0" err="1"/>
                  <a:t>itemset</a:t>
                </a:r>
                <a:r>
                  <a:rPr lang="en-US" altLang="zh-TW" sz="26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6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600" dirty="0"/>
                  <a:t>): </a:t>
                </a:r>
                <a:r>
                  <a:rPr lang="en-US" altLang="zh-TW" sz="2600" dirty="0" err="1"/>
                  <a:t>itemset</a:t>
                </a:r>
                <a:r>
                  <a:rPr lang="en-US" altLang="zh-TW" sz="2600" dirty="0"/>
                  <a:t> that may have support &gt; s</a:t>
                </a:r>
                <a:endParaRPr lang="zh-TW" altLang="en-US" sz="26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922" y="5277852"/>
                <a:ext cx="8630824" cy="892552"/>
              </a:xfrm>
              <a:prstGeom prst="rect">
                <a:avLst/>
              </a:prstGeom>
              <a:blipFill>
                <a:blip r:embed="rId2"/>
                <a:stretch>
                  <a:fillRect l="-915" t="-3974" b="-14570"/>
                </a:stretch>
              </a:blipFill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4179" y="2280278"/>
            <a:ext cx="71544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600" i="1" dirty="0">
                <a:latin typeface="Times New Roman" panose="02020603050405020304" pitchFamily="18" charset="0"/>
              </a:rPr>
              <a:t>C</a:t>
            </a:r>
            <a:r>
              <a:rPr lang="en-US" altLang="zh-TW" sz="2600" i="1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441699" y="2212897"/>
            <a:ext cx="48122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600" i="1" dirty="0">
                <a:latin typeface="Times New Roman" panose="02020603050405020304" pitchFamily="18" charset="0"/>
              </a:rPr>
              <a:t>L</a:t>
            </a:r>
            <a:r>
              <a:rPr lang="en-US" altLang="zh-TW" sz="2600" i="1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" name="Line 19"/>
          <p:cNvSpPr>
            <a:spLocks noChangeShapeType="1"/>
          </p:cNvSpPr>
          <p:nvPr/>
        </p:nvSpPr>
        <p:spPr bwMode="auto">
          <a:xfrm>
            <a:off x="4028658" y="3766182"/>
            <a:ext cx="5270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TW" altLang="en-US" sz="2000" dirty="0"/>
          </a:p>
        </p:txBody>
      </p:sp>
      <p:graphicFrame>
        <p:nvGraphicFramePr>
          <p:cNvPr id="9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317874"/>
              </p:ext>
            </p:extLst>
          </p:nvPr>
        </p:nvGraphicFramePr>
        <p:xfrm>
          <a:off x="1269621" y="2544592"/>
          <a:ext cx="2564441" cy="2443878"/>
        </p:xfrm>
        <a:graphic>
          <a:graphicData uri="http://schemas.openxmlformats.org/drawingml/2006/table">
            <a:tbl>
              <a:tblPr/>
              <a:tblGrid>
                <a:gridCol w="1409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Itemset</a:t>
                      </a: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sup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{A}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{B}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{C}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{D}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{E}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019575"/>
              </p:ext>
            </p:extLst>
          </p:nvPr>
        </p:nvGraphicFramePr>
        <p:xfrm>
          <a:off x="4922921" y="2705340"/>
          <a:ext cx="2356646" cy="2181910"/>
        </p:xfrm>
        <a:graphic>
          <a:graphicData uri="http://schemas.openxmlformats.org/drawingml/2006/table">
            <a:tbl>
              <a:tblPr/>
              <a:tblGrid>
                <a:gridCol w="1536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63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Itemset</a:t>
                      </a: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sup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3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{A}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3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{B}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3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{C}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3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{E}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Line 19"/>
          <p:cNvSpPr>
            <a:spLocks noChangeShapeType="1"/>
          </p:cNvSpPr>
          <p:nvPr/>
        </p:nvSpPr>
        <p:spPr bwMode="auto">
          <a:xfrm>
            <a:off x="7525837" y="3740687"/>
            <a:ext cx="5270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TW" altLang="en-US" sz="2000" dirty="0"/>
          </a:p>
        </p:txBody>
      </p:sp>
      <p:graphicFrame>
        <p:nvGraphicFramePr>
          <p:cNvPr id="12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206137"/>
              </p:ext>
            </p:extLst>
          </p:nvPr>
        </p:nvGraphicFramePr>
        <p:xfrm>
          <a:off x="8375809" y="2266038"/>
          <a:ext cx="2254069" cy="2816513"/>
        </p:xfrm>
        <a:graphic>
          <a:graphicData uri="http://schemas.openxmlformats.org/drawingml/2006/table">
            <a:tbl>
              <a:tblPr/>
              <a:tblGrid>
                <a:gridCol w="1470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Itemset</a:t>
                      </a: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sup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{A, B}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{A, C}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{A, E}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{B, C}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{B, E}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{C, E}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7687310" y="1931846"/>
            <a:ext cx="71544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600" i="1" dirty="0">
                <a:latin typeface="Times New Roman" panose="02020603050405020304" pitchFamily="18" charset="0"/>
              </a:rPr>
              <a:t>C</a:t>
            </a:r>
            <a:r>
              <a:rPr lang="en-US" altLang="zh-TW" sz="2600" i="1" baseline="-250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10952800" y="3309801"/>
            <a:ext cx="450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/>
              <a:t>…</a:t>
            </a:r>
            <a:endParaRPr lang="zh-TW" altLang="en-US" sz="3000" dirty="0"/>
          </a:p>
          <a:p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16659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38DBDE-6A99-4348-A836-0B43D07BE495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2473325" y="571829"/>
            <a:ext cx="8883162" cy="5173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The </a:t>
            </a:r>
            <a:r>
              <a:rPr lang="en-US" altLang="zh-TW" dirty="0" err="1"/>
              <a:t>Apriori</a:t>
            </a:r>
            <a:r>
              <a:rPr lang="en-US" altLang="zh-TW" dirty="0"/>
              <a:t> Algorithm—An Example </a:t>
            </a:r>
            <a:endParaRPr lang="zh-TW" altLang="en-US" dirty="0"/>
          </a:p>
        </p:txBody>
      </p:sp>
      <p:sp>
        <p:nvSpPr>
          <p:cNvPr id="5" name="Text Box 167"/>
          <p:cNvSpPr txBox="1">
            <a:spLocks noChangeArrowheads="1"/>
          </p:cNvSpPr>
          <p:nvPr/>
        </p:nvSpPr>
        <p:spPr bwMode="auto">
          <a:xfrm>
            <a:off x="8804275" y="161808"/>
            <a:ext cx="3071813" cy="36988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TW" sz="1800" b="1" dirty="0">
                <a:latin typeface="Arial" panose="020B0604020202020204" pitchFamily="34" charset="0"/>
              </a:rPr>
              <a:t>min. support =2 </a:t>
            </a:r>
            <a:r>
              <a:rPr lang="en-US" altLang="zh-TW" sz="1800" b="1" dirty="0" err="1">
                <a:latin typeface="Arial" panose="020B0604020202020204" pitchFamily="34" charset="0"/>
              </a:rPr>
              <a:t>tx’s</a:t>
            </a:r>
            <a:r>
              <a:rPr lang="en-US" altLang="zh-TW" sz="1800" b="1" dirty="0">
                <a:latin typeface="Arial" panose="020B0604020202020204" pitchFamily="34" charset="0"/>
              </a:rPr>
              <a:t> (50%)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171700" y="1519934"/>
            <a:ext cx="1985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Times New Roman" panose="02020603050405020304" pitchFamily="18" charset="0"/>
              </a:rPr>
              <a:t>Database TDB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348163" y="1972372"/>
            <a:ext cx="1090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1</a:t>
            </a:r>
            <a:r>
              <a:rPr lang="en-US" altLang="zh-TW" sz="1800" baseline="30000">
                <a:latin typeface="Times New Roman" panose="02020603050405020304" pitchFamily="18" charset="0"/>
              </a:rPr>
              <a:t>st</a:t>
            </a:r>
            <a:r>
              <a:rPr lang="en-US" altLang="zh-TW" sz="1800">
                <a:latin typeface="Times New Roman" panose="02020603050405020304" pitchFamily="18" charset="0"/>
              </a:rPr>
              <a:t> scan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468813" y="2434334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172075" y="1619947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i="1" dirty="0">
                <a:latin typeface="Times New Roman" panose="02020603050405020304" pitchFamily="18" charset="0"/>
              </a:rPr>
              <a:t>C</a:t>
            </a:r>
            <a:r>
              <a:rPr lang="en-US" altLang="zh-TW" sz="1800" i="1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958138" y="1577084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i="1">
                <a:latin typeface="Times New Roman" panose="02020603050405020304" pitchFamily="18" charset="0"/>
              </a:rPr>
              <a:t>L</a:t>
            </a:r>
            <a:r>
              <a:rPr lang="en-US" altLang="zh-TW" sz="1800" i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473325" y="3877372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i="1">
                <a:latin typeface="Times New Roman" panose="02020603050405020304" pitchFamily="18" charset="0"/>
              </a:rPr>
              <a:t>L</a:t>
            </a:r>
            <a:r>
              <a:rPr lang="en-US" altLang="zh-TW" sz="1800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900613" y="3691634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i="1">
                <a:latin typeface="Times New Roman" panose="02020603050405020304" pitchFamily="18" charset="0"/>
              </a:rPr>
              <a:t>C</a:t>
            </a:r>
            <a:r>
              <a:rPr lang="en-US" altLang="zh-TW" sz="1800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8315325" y="3620197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i="1">
                <a:latin typeface="Times New Roman" panose="02020603050405020304" pitchFamily="18" charset="0"/>
              </a:rPr>
              <a:t>C</a:t>
            </a:r>
            <a:r>
              <a:rPr lang="en-US" altLang="zh-TW" sz="1800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7299325" y="4401247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7280275" y="3899597"/>
            <a:ext cx="1157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2</a:t>
            </a:r>
            <a:r>
              <a:rPr lang="en-US" altLang="zh-TW" sz="1800" baseline="30000">
                <a:latin typeface="Times New Roman" panose="02020603050405020304" pitchFamily="18" charset="0"/>
              </a:rPr>
              <a:t>nd</a:t>
            </a:r>
            <a:r>
              <a:rPr lang="en-US" altLang="zh-TW" sz="1800">
                <a:latin typeface="Times New Roman" panose="02020603050405020304" pitchFamily="18" charset="0"/>
              </a:rPr>
              <a:t> scan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10260013" y="3293172"/>
            <a:ext cx="627062" cy="855662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4706938" y="6447534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870200" y="5950647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i="1">
                <a:latin typeface="Times New Roman" panose="02020603050405020304" pitchFamily="18" charset="0"/>
              </a:rPr>
              <a:t>C</a:t>
            </a:r>
            <a:r>
              <a:rPr lang="en-US" altLang="zh-TW" sz="1800" i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6286500" y="5939534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i="1">
                <a:latin typeface="Times New Roman" panose="02020603050405020304" pitchFamily="18" charset="0"/>
              </a:rPr>
              <a:t>L</a:t>
            </a:r>
            <a:r>
              <a:rPr lang="en-US" altLang="zh-TW" sz="1800" i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4879975" y="6030022"/>
            <a:ext cx="112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3</a:t>
            </a:r>
            <a:r>
              <a:rPr lang="en-US" altLang="zh-TW" sz="1800" baseline="30000">
                <a:latin typeface="Times New Roman" panose="02020603050405020304" pitchFamily="18" charset="0"/>
              </a:rPr>
              <a:t>rd</a:t>
            </a:r>
            <a:r>
              <a:rPr lang="en-US" altLang="zh-TW" sz="1800">
                <a:latin typeface="Times New Roman" panose="02020603050405020304" pitchFamily="18" charset="0"/>
              </a:rPr>
              <a:t> scan</a:t>
            </a:r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2373313" y="4994972"/>
            <a:ext cx="441325" cy="1249362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7573963" y="2362897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>
            <a:off x="4838700" y="4796534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24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937830"/>
              </p:ext>
            </p:extLst>
          </p:nvPr>
        </p:nvGraphicFramePr>
        <p:xfrm>
          <a:off x="2386013" y="1934272"/>
          <a:ext cx="1905000" cy="1554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Tid</a:t>
                      </a:r>
                      <a:endParaRPr kumimoji="0" lang="en-US" altLang="zh-TW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Items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A, C, D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200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B, C, E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300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A, B, C, E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400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B, E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726156"/>
              </p:ext>
            </p:extLst>
          </p:nvPr>
        </p:nvGraphicFramePr>
        <p:xfrm>
          <a:off x="5634038" y="1712022"/>
          <a:ext cx="1752600" cy="186532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Itemset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sup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{A}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{B}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{C}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{D}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{E}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6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628162"/>
              </p:ext>
            </p:extLst>
          </p:nvPr>
        </p:nvGraphicFramePr>
        <p:xfrm>
          <a:off x="8420100" y="1737422"/>
          <a:ext cx="1752600" cy="155427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Itemset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sup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{A}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{B}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{C}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{E}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090079"/>
              </p:ext>
            </p:extLst>
          </p:nvPr>
        </p:nvGraphicFramePr>
        <p:xfrm>
          <a:off x="8785225" y="3729734"/>
          <a:ext cx="1143000" cy="217646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Itemset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{A, B}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{A, C}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{A,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{B, C}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{B,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{C,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8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191707"/>
              </p:ext>
            </p:extLst>
          </p:nvPr>
        </p:nvGraphicFramePr>
        <p:xfrm>
          <a:off x="5419725" y="3786884"/>
          <a:ext cx="1752600" cy="200519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Itemset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sup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{A, B}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{A, C}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{A, E}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{B, C}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{B, E}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{C, E}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9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188687"/>
              </p:ext>
            </p:extLst>
          </p:nvPr>
        </p:nvGraphicFramePr>
        <p:xfrm>
          <a:off x="2933700" y="4010722"/>
          <a:ext cx="1752600" cy="143213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Itemset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sup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{A, C}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{B, C}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{B, E}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{C, E}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894885"/>
              </p:ext>
            </p:extLst>
          </p:nvPr>
        </p:nvGraphicFramePr>
        <p:xfrm>
          <a:off x="3314700" y="6015734"/>
          <a:ext cx="1143000" cy="65881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Itemset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{B, C, E}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216056"/>
              </p:ext>
            </p:extLst>
          </p:nvPr>
        </p:nvGraphicFramePr>
        <p:xfrm>
          <a:off x="6743700" y="6015734"/>
          <a:ext cx="1752600" cy="61912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{B, 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29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15" grpId="0"/>
      <p:bldP spid="16" grpId="0" animBg="1"/>
      <p:bldP spid="18" grpId="0"/>
      <p:bldP spid="19" grpId="0"/>
      <p:bldP spid="20" grpId="0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38DBDE-6A99-4348-A836-0B43D07BE495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2473325" y="571829"/>
            <a:ext cx="8883162" cy="5173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The </a:t>
            </a:r>
            <a:r>
              <a:rPr lang="en-US" altLang="zh-TW" dirty="0" err="1"/>
              <a:t>Apriori</a:t>
            </a:r>
            <a:r>
              <a:rPr lang="en-US" altLang="zh-TW" dirty="0"/>
              <a:t> Algorithm—An Example </a:t>
            </a:r>
            <a:endParaRPr lang="zh-TW" altLang="en-US" dirty="0"/>
          </a:p>
        </p:txBody>
      </p:sp>
      <p:sp>
        <p:nvSpPr>
          <p:cNvPr id="5" name="Text Box 167"/>
          <p:cNvSpPr txBox="1">
            <a:spLocks noChangeArrowheads="1"/>
          </p:cNvSpPr>
          <p:nvPr/>
        </p:nvSpPr>
        <p:spPr bwMode="auto">
          <a:xfrm>
            <a:off x="8804275" y="161808"/>
            <a:ext cx="3071813" cy="36988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TW" sz="1800" b="1" dirty="0">
                <a:latin typeface="Arial" panose="020B0604020202020204" pitchFamily="34" charset="0"/>
              </a:rPr>
              <a:t>min. support =2 </a:t>
            </a:r>
            <a:r>
              <a:rPr lang="en-US" altLang="zh-TW" sz="1800" b="1" dirty="0" err="1">
                <a:latin typeface="Arial" panose="020B0604020202020204" pitchFamily="34" charset="0"/>
              </a:rPr>
              <a:t>tx’s</a:t>
            </a:r>
            <a:r>
              <a:rPr lang="en-US" altLang="zh-TW" sz="1800" b="1" dirty="0">
                <a:latin typeface="Arial" panose="020B0604020202020204" pitchFamily="34" charset="0"/>
              </a:rPr>
              <a:t> (50%)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171700" y="1519934"/>
            <a:ext cx="1985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Times New Roman" panose="02020603050405020304" pitchFamily="18" charset="0"/>
              </a:rPr>
              <a:t>Database TDB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348163" y="1972372"/>
            <a:ext cx="1090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1</a:t>
            </a:r>
            <a:r>
              <a:rPr lang="en-US" altLang="zh-TW" sz="1800" baseline="30000">
                <a:latin typeface="Times New Roman" panose="02020603050405020304" pitchFamily="18" charset="0"/>
              </a:rPr>
              <a:t>st</a:t>
            </a:r>
            <a:r>
              <a:rPr lang="en-US" altLang="zh-TW" sz="1800">
                <a:latin typeface="Times New Roman" panose="02020603050405020304" pitchFamily="18" charset="0"/>
              </a:rPr>
              <a:t> scan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468813" y="2434334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172075" y="1619947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i="1" dirty="0">
                <a:latin typeface="Times New Roman" panose="02020603050405020304" pitchFamily="18" charset="0"/>
              </a:rPr>
              <a:t>C</a:t>
            </a:r>
            <a:r>
              <a:rPr lang="en-US" altLang="zh-TW" sz="1800" i="1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958138" y="1577084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i="1">
                <a:latin typeface="Times New Roman" panose="02020603050405020304" pitchFamily="18" charset="0"/>
              </a:rPr>
              <a:t>L</a:t>
            </a:r>
            <a:r>
              <a:rPr lang="en-US" altLang="zh-TW" sz="1800" i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473325" y="3877372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i="1">
                <a:latin typeface="Times New Roman" panose="02020603050405020304" pitchFamily="18" charset="0"/>
              </a:rPr>
              <a:t>L</a:t>
            </a:r>
            <a:r>
              <a:rPr lang="en-US" altLang="zh-TW" sz="1800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900613" y="3691634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i="1">
                <a:latin typeface="Times New Roman" panose="02020603050405020304" pitchFamily="18" charset="0"/>
              </a:rPr>
              <a:t>C</a:t>
            </a:r>
            <a:r>
              <a:rPr lang="en-US" altLang="zh-TW" sz="1800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8315325" y="3620197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i="1">
                <a:latin typeface="Times New Roman" panose="02020603050405020304" pitchFamily="18" charset="0"/>
              </a:rPr>
              <a:t>C</a:t>
            </a:r>
            <a:r>
              <a:rPr lang="en-US" altLang="zh-TW" sz="1800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7299325" y="4401247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7280275" y="3899597"/>
            <a:ext cx="1157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2</a:t>
            </a:r>
            <a:r>
              <a:rPr lang="en-US" altLang="zh-TW" sz="1800" baseline="30000">
                <a:latin typeface="Times New Roman" panose="02020603050405020304" pitchFamily="18" charset="0"/>
              </a:rPr>
              <a:t>nd</a:t>
            </a:r>
            <a:r>
              <a:rPr lang="en-US" altLang="zh-TW" sz="1800">
                <a:latin typeface="Times New Roman" panose="02020603050405020304" pitchFamily="18" charset="0"/>
              </a:rPr>
              <a:t> scan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10260013" y="3293172"/>
            <a:ext cx="627062" cy="855662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4706938" y="6447534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870200" y="5950647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i="1">
                <a:latin typeface="Times New Roman" panose="02020603050405020304" pitchFamily="18" charset="0"/>
              </a:rPr>
              <a:t>C</a:t>
            </a:r>
            <a:r>
              <a:rPr lang="en-US" altLang="zh-TW" sz="1800" i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6286500" y="5939534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i="1">
                <a:latin typeface="Times New Roman" panose="02020603050405020304" pitchFamily="18" charset="0"/>
              </a:rPr>
              <a:t>L</a:t>
            </a:r>
            <a:r>
              <a:rPr lang="en-US" altLang="zh-TW" sz="1800" i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4879975" y="6030022"/>
            <a:ext cx="112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3</a:t>
            </a:r>
            <a:r>
              <a:rPr lang="en-US" altLang="zh-TW" sz="1800" baseline="30000">
                <a:latin typeface="Times New Roman" panose="02020603050405020304" pitchFamily="18" charset="0"/>
              </a:rPr>
              <a:t>rd</a:t>
            </a:r>
            <a:r>
              <a:rPr lang="en-US" altLang="zh-TW" sz="1800">
                <a:latin typeface="Times New Roman" panose="02020603050405020304" pitchFamily="18" charset="0"/>
              </a:rPr>
              <a:t> scan</a:t>
            </a:r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2373313" y="4994972"/>
            <a:ext cx="441325" cy="1249362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7573963" y="2362897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>
            <a:off x="4838700" y="4796534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24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937830"/>
              </p:ext>
            </p:extLst>
          </p:nvPr>
        </p:nvGraphicFramePr>
        <p:xfrm>
          <a:off x="2386013" y="1934272"/>
          <a:ext cx="1905000" cy="1554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Tid</a:t>
                      </a:r>
                      <a:endParaRPr kumimoji="0" lang="en-US" altLang="zh-TW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Items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A, C, D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200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B, C, E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300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A, B, C, E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400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B, E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726156"/>
              </p:ext>
            </p:extLst>
          </p:nvPr>
        </p:nvGraphicFramePr>
        <p:xfrm>
          <a:off x="5634038" y="1712022"/>
          <a:ext cx="1752600" cy="186532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Itemset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sup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{A}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{B}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{C}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{D}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{E}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6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628162"/>
              </p:ext>
            </p:extLst>
          </p:nvPr>
        </p:nvGraphicFramePr>
        <p:xfrm>
          <a:off x="8420100" y="1737422"/>
          <a:ext cx="1752600" cy="155427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Itemset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sup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{A}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{B}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{C}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{E}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090079"/>
              </p:ext>
            </p:extLst>
          </p:nvPr>
        </p:nvGraphicFramePr>
        <p:xfrm>
          <a:off x="8785225" y="3729734"/>
          <a:ext cx="1143000" cy="217646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Itemset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{A, B}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{A, C}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{A,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{B, C}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{B,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{C,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8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191707"/>
              </p:ext>
            </p:extLst>
          </p:nvPr>
        </p:nvGraphicFramePr>
        <p:xfrm>
          <a:off x="5419725" y="3786884"/>
          <a:ext cx="1752600" cy="200519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Itemset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sup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{A, B}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{A, C}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{A, E}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{B, C}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{B, E}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{C, E}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9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188687"/>
              </p:ext>
            </p:extLst>
          </p:nvPr>
        </p:nvGraphicFramePr>
        <p:xfrm>
          <a:off x="2933700" y="4010722"/>
          <a:ext cx="1752600" cy="143213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Itemset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sup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{A, C}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{B, C}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{B, E}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{C, E}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894885"/>
              </p:ext>
            </p:extLst>
          </p:nvPr>
        </p:nvGraphicFramePr>
        <p:xfrm>
          <a:off x="3314700" y="6015734"/>
          <a:ext cx="1143000" cy="65881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Itemset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{B, C, E}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216056"/>
              </p:ext>
            </p:extLst>
          </p:nvPr>
        </p:nvGraphicFramePr>
        <p:xfrm>
          <a:off x="6743700" y="6015734"/>
          <a:ext cx="1752600" cy="61912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{B, 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6113800" y="3428069"/>
            <a:ext cx="4261028" cy="2308324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Arial" panose="020B0604020202020204" pitchFamily="34" charset="0"/>
              </a:rPr>
              <a:t>If {A,B,C} is a frequent item set, then {A,C}, {A,B} must exist in L2 as well.</a:t>
            </a:r>
          </a:p>
          <a:p>
            <a:endParaRPr kumimoji="1" lang="en-US" altLang="zh-TW" sz="2400" dirty="0">
              <a:latin typeface="Arial" panose="020B0604020202020204" pitchFamily="34" charset="0"/>
            </a:endParaRPr>
          </a:p>
          <a:p>
            <a:r>
              <a:rPr kumimoji="1" lang="en-US" altLang="zh-TW" sz="2400" dirty="0">
                <a:latin typeface="Arial" panose="020B0604020202020204" pitchFamily="34" charset="0"/>
              </a:rPr>
              <a:t>Here, {A,B} does not exist in L2, so no bother checking!</a:t>
            </a:r>
            <a:endParaRPr lang="zh-TW" altLang="en-US" sz="2400" dirty="0"/>
          </a:p>
        </p:txBody>
      </p:sp>
      <p:sp>
        <p:nvSpPr>
          <p:cNvPr id="33" name="向下箭號 32"/>
          <p:cNvSpPr/>
          <p:nvPr/>
        </p:nvSpPr>
        <p:spPr>
          <a:xfrm rot="4478375">
            <a:off x="5068307" y="5036002"/>
            <a:ext cx="593725" cy="1719074"/>
          </a:xfrm>
          <a:prstGeom prst="downArrow">
            <a:avLst>
              <a:gd name="adj1" fmla="val 24891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89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38DBDE-6A99-4348-A836-0B43D07BE495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4" name="內容版面配置區 5"/>
          <p:cNvSpPr txBox="1">
            <a:spLocks/>
          </p:cNvSpPr>
          <p:nvPr/>
        </p:nvSpPr>
        <p:spPr>
          <a:xfrm>
            <a:off x="1157970" y="1378546"/>
            <a:ext cx="7557825" cy="550678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  <a:defRPr/>
            </a:pPr>
            <a:r>
              <a:rPr lang="en-US" altLang="zh-TW" sz="2400" i="1" dirty="0"/>
              <a:t> </a:t>
            </a:r>
            <a:r>
              <a:rPr lang="en-US" altLang="zh-TW" sz="2400" dirty="0"/>
              <a:t>Recall that confidence is defined as:</a:t>
            </a:r>
          </a:p>
          <a:p>
            <a:pPr>
              <a:buFont typeface="Wingdings" panose="05000000000000000000" pitchFamily="2" charset="2"/>
              <a:buChar char="p"/>
              <a:defRPr/>
            </a:pPr>
            <a:endParaRPr lang="en-US" altLang="zh-TW" sz="2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  <a:defRPr/>
            </a:pPr>
            <a:endParaRPr lang="en-US" altLang="zh-TW" sz="2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  <a:defRPr/>
            </a:pPr>
            <a:r>
              <a:rPr lang="en-US" altLang="zh-TW" sz="2400" dirty="0"/>
              <a:t> For each large </a:t>
            </a:r>
            <a:r>
              <a:rPr lang="en-US" altLang="zh-TW" sz="2400" dirty="0" err="1"/>
              <a:t>itemset</a:t>
            </a:r>
            <a:r>
              <a:rPr lang="en-US" altLang="zh-TW" sz="2400" dirty="0"/>
              <a:t> </a:t>
            </a:r>
            <a:r>
              <a:rPr lang="en-US" altLang="zh-TW" sz="2400" i="1" dirty="0">
                <a:solidFill>
                  <a:srgbClr val="FF0000"/>
                </a:solidFill>
              </a:rPr>
              <a:t>l</a:t>
            </a:r>
          </a:p>
          <a:p>
            <a:pPr lvl="1">
              <a:defRPr/>
            </a:pPr>
            <a:r>
              <a:rPr lang="en-US" altLang="zh-TW" dirty="0">
                <a:solidFill>
                  <a:srgbClr val="0070C0"/>
                </a:solidFill>
              </a:rPr>
              <a:t>For each subset </a:t>
            </a:r>
            <a:r>
              <a:rPr lang="en-US" altLang="zh-TW" i="1" dirty="0">
                <a:solidFill>
                  <a:srgbClr val="FF0000"/>
                </a:solidFill>
              </a:rPr>
              <a:t>s</a:t>
            </a:r>
            <a:r>
              <a:rPr lang="en-US" altLang="zh-TW" dirty="0">
                <a:solidFill>
                  <a:srgbClr val="0070C0"/>
                </a:solidFill>
              </a:rPr>
              <a:t> of </a:t>
            </a:r>
            <a:r>
              <a:rPr lang="en-US" altLang="zh-TW" i="1" dirty="0">
                <a:solidFill>
                  <a:srgbClr val="FF0000"/>
                </a:solidFill>
              </a:rPr>
              <a:t>l</a:t>
            </a:r>
            <a:r>
              <a:rPr lang="en-US" altLang="zh-TW" i="1" dirty="0"/>
              <a:t>,</a:t>
            </a:r>
            <a:r>
              <a:rPr lang="en-US" altLang="zh-TW" i="1" dirty="0">
                <a:solidFill>
                  <a:srgbClr val="FF0000"/>
                </a:solidFill>
              </a:rPr>
              <a:t> </a:t>
            </a:r>
            <a:r>
              <a:rPr lang="en-US" altLang="zh-TW" u="sng" dirty="0"/>
              <a:t>if ( </a:t>
            </a:r>
            <a:r>
              <a:rPr lang="en-US" altLang="zh-TW" i="1" u="sng" dirty="0"/>
              <a:t>sup(l)</a:t>
            </a:r>
            <a:r>
              <a:rPr lang="en-US" altLang="zh-TW" u="sng" dirty="0"/>
              <a:t> / </a:t>
            </a:r>
            <a:r>
              <a:rPr lang="en-US" altLang="zh-TW" i="1" u="sng" dirty="0"/>
              <a:t>sup(s)</a:t>
            </a:r>
            <a:r>
              <a:rPr lang="en-US" altLang="zh-TW" u="sng" dirty="0"/>
              <a:t> </a:t>
            </a:r>
            <a:r>
              <a:rPr lang="en-US" altLang="zh-TW" u="sng" dirty="0">
                <a:sym typeface="Symbol" pitchFamily="18" charset="2"/>
              </a:rPr>
              <a:t></a:t>
            </a:r>
            <a:r>
              <a:rPr lang="en-US" altLang="zh-TW" u="sng" dirty="0"/>
              <a:t> </a:t>
            </a:r>
            <a:r>
              <a:rPr lang="en-US" altLang="zh-TW" i="1" u="sng" dirty="0" err="1"/>
              <a:t>min_conf</a:t>
            </a:r>
            <a:r>
              <a:rPr lang="en-US" altLang="zh-TW" i="1" u="sng" dirty="0"/>
              <a:t> </a:t>
            </a:r>
            <a:r>
              <a:rPr lang="en-US" altLang="zh-TW" u="sng" dirty="0"/>
              <a:t>)</a:t>
            </a:r>
          </a:p>
          <a:p>
            <a:pPr lvl="2">
              <a:defRPr/>
            </a:pPr>
            <a:r>
              <a:rPr lang="en-US" altLang="zh-TW" sz="2400" dirty="0"/>
              <a:t>output the rule </a:t>
            </a:r>
            <a:r>
              <a:rPr lang="en-US" altLang="zh-TW" sz="2400" b="1" i="1" dirty="0"/>
              <a:t>s</a:t>
            </a:r>
            <a:r>
              <a:rPr lang="en-US" altLang="zh-TW" sz="2400" b="1" i="1" dirty="0">
                <a:sym typeface="Symbol" pitchFamily="18" charset="2"/>
              </a:rPr>
              <a:t>=&gt; (l-s)</a:t>
            </a:r>
            <a:r>
              <a:rPr lang="en-US" altLang="zh-TW" sz="2400" b="1" dirty="0">
                <a:sym typeface="Symbol" pitchFamily="18" charset="2"/>
              </a:rPr>
              <a:t> </a:t>
            </a:r>
            <a:endParaRPr lang="en-US" altLang="zh-TW" sz="2400" dirty="0">
              <a:sym typeface="Symbol" pitchFamily="18" charset="2"/>
            </a:endParaRPr>
          </a:p>
          <a:p>
            <a:pPr lvl="3">
              <a:defRPr/>
            </a:pPr>
            <a:r>
              <a:rPr lang="en-US" altLang="zh-TW" sz="2400" dirty="0">
                <a:sym typeface="Symbol" pitchFamily="18" charset="2"/>
              </a:rPr>
              <a:t>conf. = sup(l)/sup(s)</a:t>
            </a:r>
          </a:p>
          <a:p>
            <a:pPr lvl="3">
              <a:defRPr/>
            </a:pPr>
            <a:r>
              <a:rPr lang="en-US" altLang="zh-TW" sz="2400" dirty="0">
                <a:sym typeface="Symbol" pitchFamily="18" charset="2"/>
              </a:rPr>
              <a:t>support = sup(l)</a:t>
            </a:r>
            <a:endParaRPr lang="en-US" altLang="zh-TW" sz="2400" dirty="0"/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TW" sz="2400" dirty="0"/>
              <a:t>E.g., </a:t>
            </a:r>
            <a:r>
              <a:rPr lang="en-US" altLang="zh-TW" sz="2400" i="1" dirty="0">
                <a:solidFill>
                  <a:srgbClr val="FF0000"/>
                </a:solidFill>
              </a:rPr>
              <a:t>l</a:t>
            </a:r>
            <a:r>
              <a:rPr lang="en-US" altLang="zh-TW" sz="2400" dirty="0"/>
              <a:t>={B, C, E} with support =2 is a frequent 3-item set, </a:t>
            </a:r>
            <a:br>
              <a:rPr lang="en-US" altLang="zh-TW" sz="2400" dirty="0"/>
            </a:br>
            <a:r>
              <a:rPr lang="en-US" altLang="zh-TW" sz="2400" dirty="0"/>
              <a:t>assume </a:t>
            </a:r>
            <a:r>
              <a:rPr lang="en-US" altLang="zh-TW" sz="2400" dirty="0" err="1">
                <a:solidFill>
                  <a:srgbClr val="0070C0"/>
                </a:solidFill>
              </a:rPr>
              <a:t>min_conf</a:t>
            </a:r>
            <a:r>
              <a:rPr lang="en-US" altLang="zh-TW" sz="2400" dirty="0"/>
              <a:t>=80%</a:t>
            </a: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TW" sz="2400" dirty="0"/>
              <a:t>Let </a:t>
            </a:r>
            <a:r>
              <a:rPr lang="en-US" altLang="zh-TW" sz="2400" i="1" dirty="0">
                <a:solidFill>
                  <a:srgbClr val="FF0000"/>
                </a:solidFill>
              </a:rPr>
              <a:t>s</a:t>
            </a:r>
            <a:r>
              <a:rPr lang="en-US" altLang="zh-TW" sz="2400" dirty="0"/>
              <a:t>={C,E}, </a:t>
            </a:r>
            <a:r>
              <a:rPr lang="en-US" altLang="zh-TW" sz="2400" i="1" u="sng" dirty="0"/>
              <a:t>sup(</a:t>
            </a:r>
            <a:r>
              <a:rPr lang="en-US" altLang="zh-TW" sz="2400" i="1" u="sng" dirty="0">
                <a:solidFill>
                  <a:srgbClr val="FF0000"/>
                </a:solidFill>
              </a:rPr>
              <a:t>l</a:t>
            </a:r>
            <a:r>
              <a:rPr lang="en-US" altLang="zh-TW" sz="2400" i="1" u="sng" dirty="0"/>
              <a:t>)</a:t>
            </a:r>
            <a:r>
              <a:rPr lang="en-US" altLang="zh-TW" sz="2400" u="sng" dirty="0"/>
              <a:t> / </a:t>
            </a:r>
            <a:r>
              <a:rPr lang="en-US" altLang="zh-TW" sz="2400" i="1" u="sng" dirty="0"/>
              <a:t>sup(</a:t>
            </a:r>
            <a:r>
              <a:rPr lang="en-US" altLang="zh-TW" sz="2400" i="1" u="sng" dirty="0">
                <a:solidFill>
                  <a:srgbClr val="FF0000"/>
                </a:solidFill>
              </a:rPr>
              <a:t>s</a:t>
            </a:r>
            <a:r>
              <a:rPr lang="en-US" altLang="zh-TW" sz="2400" i="1" u="sng" dirty="0"/>
              <a:t>)</a:t>
            </a:r>
            <a:r>
              <a:rPr lang="en-US" altLang="zh-TW" sz="2400" u="sng" dirty="0"/>
              <a:t> </a:t>
            </a:r>
            <a:r>
              <a:rPr lang="en-US" altLang="zh-TW" sz="2400" dirty="0"/>
              <a:t>=2/2=100%&gt;80%</a:t>
            </a: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TW" sz="2400" dirty="0"/>
              <a:t>Therefore, </a:t>
            </a:r>
            <a:r>
              <a:rPr lang="en-US" altLang="zh-TW" sz="2400" dirty="0">
                <a:solidFill>
                  <a:srgbClr val="0070C0"/>
                </a:solidFill>
              </a:rPr>
              <a:t>{C,E}=&gt;{B}</a:t>
            </a:r>
            <a:r>
              <a:rPr lang="en-US" altLang="zh-TW" sz="2400" dirty="0"/>
              <a:t> is an association rule with </a:t>
            </a:r>
            <a:br>
              <a:rPr lang="en-US" altLang="zh-TW" sz="2400" dirty="0"/>
            </a:br>
            <a:r>
              <a:rPr lang="en-US" altLang="zh-TW" sz="2400" dirty="0">
                <a:solidFill>
                  <a:srgbClr val="00B050"/>
                </a:solidFill>
              </a:rPr>
              <a:t>support = 50%, confidence = 100%</a:t>
            </a:r>
          </a:p>
          <a:p>
            <a:endParaRPr lang="zh-TW" altLang="en-US" sz="2400" dirty="0"/>
          </a:p>
        </p:txBody>
      </p:sp>
      <p:graphicFrame>
        <p:nvGraphicFramePr>
          <p:cNvPr id="5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042856"/>
              </p:ext>
            </p:extLst>
          </p:nvPr>
        </p:nvGraphicFramePr>
        <p:xfrm>
          <a:off x="9741739" y="746909"/>
          <a:ext cx="1905000" cy="1554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Tid</a:t>
                      </a:r>
                      <a:endParaRPr kumimoji="0" lang="en-US" altLang="zh-TW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Items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A, C, D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200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B, C, E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300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A, B, C, E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400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B, E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9436939" y="4570521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i="1" dirty="0">
                <a:latin typeface="Times New Roman" panose="02020603050405020304" pitchFamily="18" charset="0"/>
              </a:rPr>
              <a:t>L</a:t>
            </a:r>
            <a:r>
              <a:rPr lang="en-US" altLang="zh-TW" sz="1800" i="1" baseline="-25000" dirty="0">
                <a:latin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7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473048"/>
              </p:ext>
            </p:extLst>
          </p:nvPr>
        </p:nvGraphicFramePr>
        <p:xfrm>
          <a:off x="9894139" y="4646721"/>
          <a:ext cx="1752600" cy="61912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Itemset</a:t>
                      </a:r>
                      <a:endParaRPr kumimoji="0" lang="en-US" altLang="zh-TW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{B, 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9741739" y="310346"/>
            <a:ext cx="1985962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Times New Roman" panose="02020603050405020304" pitchFamily="18" charset="0"/>
              </a:rPr>
              <a:t>Database TDB</a:t>
            </a:r>
          </a:p>
        </p:txBody>
      </p:sp>
      <p:pic>
        <p:nvPicPr>
          <p:cNvPr id="9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705" y="1862655"/>
            <a:ext cx="58547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2510955" y="538946"/>
            <a:ext cx="62048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/>
              <a:t>From Large </a:t>
            </a:r>
            <a:r>
              <a:rPr lang="en-US" altLang="zh-TW" sz="4000" dirty="0" err="1"/>
              <a:t>Itemsets</a:t>
            </a:r>
            <a:r>
              <a:rPr lang="en-US" altLang="zh-TW" sz="4000" dirty="0"/>
              <a:t> to Rules</a:t>
            </a:r>
            <a:endParaRPr lang="zh-TW" altLang="en-US" sz="4000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9432177" y="259505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i="1" dirty="0">
                <a:latin typeface="Times New Roman" panose="02020603050405020304" pitchFamily="18" charset="0"/>
              </a:rPr>
              <a:t>L</a:t>
            </a:r>
            <a:r>
              <a:rPr lang="en-US" altLang="zh-TW" sz="1800" i="1" baseline="-25000" dirty="0"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12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465522"/>
              </p:ext>
            </p:extLst>
          </p:nvPr>
        </p:nvGraphicFramePr>
        <p:xfrm>
          <a:off x="9892552" y="2728400"/>
          <a:ext cx="1752600" cy="143213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Itemset</a:t>
                      </a:r>
                      <a:endParaRPr kumimoji="0" lang="en-US" altLang="zh-TW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sup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{A, C}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{B, C}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{B, E}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{C, E}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66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38DBDE-6A99-4348-A836-0B43D07BE495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2519680" y="597211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Redundant Rules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097280" y="1845734"/>
            <a:ext cx="10444480" cy="451061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TW" sz="3200" dirty="0"/>
              <a:t>For the same support and confidence, if we have a rule {</a:t>
            </a:r>
            <a:r>
              <a:rPr lang="en-US" altLang="zh-TW" sz="3200" dirty="0" err="1"/>
              <a:t>a,d</a:t>
            </a:r>
            <a:r>
              <a:rPr lang="en-US" altLang="zh-TW" sz="3200" dirty="0"/>
              <a:t>}</a:t>
            </a:r>
            <a:r>
              <a:rPr lang="en-US" altLang="zh-TW" sz="3200" dirty="0">
                <a:sym typeface="Symbol" pitchFamily="18" charset="2"/>
              </a:rPr>
              <a:t> {</a:t>
            </a:r>
            <a:r>
              <a:rPr lang="en-US" altLang="zh-TW" sz="3200" dirty="0" err="1">
                <a:sym typeface="Symbol" pitchFamily="18" charset="2"/>
              </a:rPr>
              <a:t>c,e,f,g</a:t>
            </a:r>
            <a:r>
              <a:rPr lang="en-US" altLang="zh-TW" sz="3200" dirty="0">
                <a:sym typeface="Symbol" pitchFamily="18" charset="2"/>
              </a:rPr>
              <a:t>}, </a:t>
            </a:r>
            <a:r>
              <a:rPr lang="en-US" altLang="zh-TW" sz="3200" dirty="0">
                <a:solidFill>
                  <a:srgbClr val="0070C0"/>
                </a:solidFill>
                <a:sym typeface="Symbol" pitchFamily="18" charset="2"/>
              </a:rPr>
              <a:t>do we have</a:t>
            </a:r>
            <a:r>
              <a:rPr lang="en-US" altLang="zh-TW" sz="3200" dirty="0">
                <a:sym typeface="Symbol" pitchFamily="18" charset="2"/>
              </a:rPr>
              <a:t>:</a:t>
            </a:r>
          </a:p>
          <a:p>
            <a:pPr lvl="1">
              <a:defRPr/>
            </a:pPr>
            <a:endParaRPr lang="en-US" altLang="zh-TW" sz="2800" dirty="0">
              <a:sym typeface="Symbol" pitchFamily="18" charset="2"/>
            </a:endParaRPr>
          </a:p>
          <a:p>
            <a:pPr lvl="1">
              <a:defRPr/>
            </a:pPr>
            <a:r>
              <a:rPr lang="en-US" altLang="zh-TW" sz="2800" dirty="0">
                <a:sym typeface="Symbol" pitchFamily="18" charset="2"/>
              </a:rPr>
              <a:t>{</a:t>
            </a:r>
            <a:r>
              <a:rPr lang="en-US" altLang="zh-TW" sz="2800" dirty="0" err="1">
                <a:sym typeface="Symbol" pitchFamily="18" charset="2"/>
              </a:rPr>
              <a:t>a,d</a:t>
            </a:r>
            <a:r>
              <a:rPr lang="en-US" altLang="zh-TW" sz="2800" dirty="0">
                <a:sym typeface="Symbol" pitchFamily="18" charset="2"/>
              </a:rPr>
              <a:t>} {</a:t>
            </a:r>
            <a:r>
              <a:rPr lang="en-US" altLang="zh-TW" sz="2800" dirty="0" err="1">
                <a:sym typeface="Symbol" pitchFamily="18" charset="2"/>
              </a:rPr>
              <a:t>c,e,f</a:t>
            </a:r>
            <a:r>
              <a:rPr lang="en-US" altLang="zh-TW" sz="2800" dirty="0">
                <a:sym typeface="Symbol" pitchFamily="18" charset="2"/>
              </a:rPr>
              <a:t>} </a:t>
            </a:r>
            <a:r>
              <a:rPr lang="en-US" altLang="zh-TW" sz="2800" dirty="0">
                <a:latin typeface="Arial" pitchFamily="34" charset="0"/>
                <a:cs typeface="Arial" pitchFamily="34" charset="0"/>
                <a:sym typeface="Symbol" pitchFamily="18" charset="2"/>
              </a:rPr>
              <a:t>?</a:t>
            </a:r>
            <a:endParaRPr lang="en-US" altLang="zh-TW" sz="28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1">
              <a:defRPr/>
            </a:pPr>
            <a:r>
              <a:rPr lang="en-US" altLang="zh-TW" sz="2800" dirty="0">
                <a:sym typeface="Symbol" pitchFamily="18" charset="2"/>
              </a:rPr>
              <a:t>{a} {</a:t>
            </a:r>
            <a:r>
              <a:rPr lang="en-US" altLang="zh-TW" sz="2800" dirty="0" err="1">
                <a:sym typeface="Symbol" pitchFamily="18" charset="2"/>
              </a:rPr>
              <a:t>c,e,f,g</a:t>
            </a:r>
            <a:r>
              <a:rPr lang="en-US" altLang="zh-TW" sz="2800" dirty="0">
                <a:sym typeface="Symbol" pitchFamily="18" charset="2"/>
              </a:rPr>
              <a:t>} </a:t>
            </a:r>
            <a:r>
              <a:rPr lang="en-US" altLang="zh-TW" sz="2800" dirty="0">
                <a:latin typeface="Arial" pitchFamily="34" charset="0"/>
                <a:cs typeface="Arial" pitchFamily="34" charset="0"/>
                <a:sym typeface="Symbol" pitchFamily="18" charset="2"/>
              </a:rPr>
              <a:t>?</a:t>
            </a:r>
            <a:endParaRPr lang="en-US" altLang="zh-TW" sz="28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3">
              <a:lnSpc>
                <a:spcPct val="160000"/>
              </a:lnSpc>
              <a:defRPr/>
            </a:pPr>
            <a:r>
              <a:rPr lang="en-US" altLang="zh-TW" sz="2000" b="1" dirty="0">
                <a:latin typeface="Arial" pitchFamily="34" charset="0"/>
                <a:cs typeface="Arial" pitchFamily="34" charset="0"/>
                <a:sym typeface="Symbol" pitchFamily="18" charset="2"/>
              </a:rPr>
              <a:t>Consider the example in previous page</a:t>
            </a:r>
            <a:endParaRPr lang="en-US" altLang="zh-TW" sz="3200" b="1" dirty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3">
              <a:defRPr/>
            </a:pPr>
            <a:r>
              <a:rPr lang="en-US" altLang="zh-TW" sz="2400" i="1" dirty="0">
                <a:solidFill>
                  <a:srgbClr val="FF0000"/>
                </a:solidFill>
              </a:rPr>
              <a:t>l</a:t>
            </a:r>
            <a:r>
              <a:rPr lang="en-US" altLang="zh-TW" sz="2400" dirty="0"/>
              <a:t>={B, C, E</a:t>
            </a:r>
            <a:r>
              <a:rPr lang="en-US" altLang="zh-TW" sz="2000" dirty="0"/>
              <a:t>}, </a:t>
            </a:r>
            <a:r>
              <a:rPr lang="en-US" altLang="zh-TW" sz="2800" i="1" dirty="0">
                <a:solidFill>
                  <a:srgbClr val="FF0000"/>
                </a:solidFill>
              </a:rPr>
              <a:t>s</a:t>
            </a:r>
            <a:r>
              <a:rPr lang="en-US" altLang="zh-TW" sz="2800" dirty="0"/>
              <a:t>={C,E}, then {C,E}-&gt;{B} is an association rule</a:t>
            </a:r>
          </a:p>
          <a:p>
            <a:pPr lvl="3">
              <a:defRPr/>
            </a:pPr>
            <a:r>
              <a:rPr lang="en-US" altLang="zh-TW" sz="2400" b="1" dirty="0">
                <a:latin typeface="Arial" pitchFamily="34" charset="0"/>
                <a:cs typeface="Arial" pitchFamily="34" charset="0"/>
                <a:sym typeface="Symbol" pitchFamily="18" charset="2"/>
              </a:rPr>
              <a:t>However, </a:t>
            </a:r>
            <a:r>
              <a:rPr lang="en-US" altLang="zh-TW" sz="2400" i="1" dirty="0"/>
              <a:t>l</a:t>
            </a:r>
            <a:r>
              <a:rPr lang="en-US" altLang="zh-TW" sz="2400" dirty="0"/>
              <a:t>={B, C, E}, </a:t>
            </a:r>
            <a:r>
              <a:rPr lang="en-US" altLang="zh-TW" sz="2400" i="1" dirty="0"/>
              <a:t>s</a:t>
            </a:r>
            <a:r>
              <a:rPr lang="en-US" altLang="zh-TW" sz="2400" dirty="0"/>
              <a:t>={C}, i.e., {C}-&gt;{B} is not</a:t>
            </a:r>
            <a:r>
              <a:rPr lang="en-US" altLang="zh-TW" sz="4000" dirty="0"/>
              <a:t> </a:t>
            </a:r>
            <a:endParaRPr lang="en-US" altLang="zh-TW" sz="2400" i="1" dirty="0">
              <a:latin typeface="Cambria Math" panose="02040503050406030204" pitchFamily="18" charset="0"/>
            </a:endParaRPr>
          </a:p>
          <a:p>
            <a:pPr lvl="1">
              <a:defRPr/>
            </a:pPr>
            <a:endParaRPr lang="en-US" altLang="zh-TW" sz="2800" dirty="0">
              <a:sym typeface="Symbol" pitchFamily="18" charset="2"/>
            </a:endParaRPr>
          </a:p>
          <a:p>
            <a:pPr lvl="1">
              <a:defRPr/>
            </a:pPr>
            <a:r>
              <a:rPr lang="en-US" altLang="zh-TW" sz="2800" dirty="0">
                <a:sym typeface="Symbol" pitchFamily="18" charset="2"/>
              </a:rPr>
              <a:t>{</a:t>
            </a:r>
            <a:r>
              <a:rPr lang="en-US" altLang="zh-TW" sz="2800" dirty="0" err="1">
                <a:sym typeface="Symbol" pitchFamily="18" charset="2"/>
              </a:rPr>
              <a:t>a,d,c</a:t>
            </a:r>
            <a:r>
              <a:rPr lang="en-US" altLang="zh-TW" sz="2800" dirty="0">
                <a:sym typeface="Symbol" pitchFamily="18" charset="2"/>
              </a:rPr>
              <a:t>} {</a:t>
            </a:r>
            <a:r>
              <a:rPr lang="en-US" altLang="zh-TW" sz="2800" dirty="0" err="1">
                <a:sym typeface="Symbol" pitchFamily="18" charset="2"/>
              </a:rPr>
              <a:t>e,f,g</a:t>
            </a:r>
            <a:r>
              <a:rPr lang="en-US" altLang="zh-TW" sz="2800" dirty="0">
                <a:sym typeface="Symbol" pitchFamily="18" charset="2"/>
              </a:rPr>
              <a:t>} </a:t>
            </a:r>
            <a:r>
              <a:rPr lang="en-US" altLang="zh-TW" sz="2800" dirty="0">
                <a:latin typeface="Arial" pitchFamily="34" charset="0"/>
                <a:cs typeface="Arial" pitchFamily="34" charset="0"/>
                <a:sym typeface="Symbol" pitchFamily="18" charset="2"/>
              </a:rPr>
              <a:t>?</a:t>
            </a:r>
            <a:endParaRPr lang="en-US" altLang="zh-TW" sz="28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1">
              <a:defRPr/>
            </a:pPr>
            <a:r>
              <a:rPr lang="en-US" altLang="zh-TW" sz="2800" dirty="0">
                <a:sym typeface="Symbol" pitchFamily="18" charset="2"/>
              </a:rPr>
              <a:t>{a} {</a:t>
            </a:r>
            <a:r>
              <a:rPr lang="en-US" altLang="zh-TW" sz="2800" dirty="0" err="1">
                <a:sym typeface="Symbol" pitchFamily="18" charset="2"/>
              </a:rPr>
              <a:t>c,d,e,f,g</a:t>
            </a:r>
            <a:r>
              <a:rPr lang="en-US" altLang="zh-TW" sz="2800" dirty="0">
                <a:sym typeface="Symbol" pitchFamily="18" charset="2"/>
              </a:rPr>
              <a:t>} </a:t>
            </a:r>
            <a:r>
              <a:rPr lang="en-US" altLang="zh-TW" sz="2800" dirty="0">
                <a:latin typeface="Arial" pitchFamily="34" charset="0"/>
                <a:cs typeface="Arial" pitchFamily="34" charset="0"/>
                <a:sym typeface="Symbol" pitchFamily="18" charset="2"/>
              </a:rPr>
              <a:t>?</a:t>
            </a:r>
            <a:endParaRPr lang="zh-TW" altLang="en-US" sz="2800" b="1" dirty="0">
              <a:solidFill>
                <a:schemeClr val="accent6">
                  <a:lumMod val="7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lang="en-US" altLang="zh-TW" dirty="0"/>
          </a:p>
        </p:txBody>
      </p:sp>
      <p:sp>
        <p:nvSpPr>
          <p:cNvPr id="6" name="直線圖說文字 1 5"/>
          <p:cNvSpPr/>
          <p:nvPr/>
        </p:nvSpPr>
        <p:spPr>
          <a:xfrm>
            <a:off x="4503749" y="2770461"/>
            <a:ext cx="1008063" cy="361950"/>
          </a:xfrm>
          <a:prstGeom prst="borderCallout1">
            <a:avLst>
              <a:gd name="adj1" fmla="val 58851"/>
              <a:gd name="adj2" fmla="val -3559"/>
              <a:gd name="adj3" fmla="val 107836"/>
              <a:gd name="adj4" fmla="val -4882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Yes!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直線圖說文字 1 6"/>
          <p:cNvSpPr/>
          <p:nvPr/>
        </p:nvSpPr>
        <p:spPr>
          <a:xfrm>
            <a:off x="4568678" y="3376922"/>
            <a:ext cx="1008063" cy="360363"/>
          </a:xfrm>
          <a:prstGeom prst="borderCallout1">
            <a:avLst>
              <a:gd name="adj1" fmla="val 58851"/>
              <a:gd name="adj2" fmla="val -3559"/>
              <a:gd name="adj3" fmla="val 62428"/>
              <a:gd name="adj4" fmla="val -630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b="1" dirty="0">
                <a:solidFill>
                  <a:srgbClr val="C00000"/>
                </a:solidFill>
              </a:rPr>
              <a:t>No!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8" name="直線圖說文字 1 7"/>
          <p:cNvSpPr/>
          <p:nvPr/>
        </p:nvSpPr>
        <p:spPr>
          <a:xfrm>
            <a:off x="4736783" y="5572938"/>
            <a:ext cx="1008063" cy="360362"/>
          </a:xfrm>
          <a:prstGeom prst="borderCallout1">
            <a:avLst>
              <a:gd name="adj1" fmla="val 58851"/>
              <a:gd name="adj2" fmla="val -3559"/>
              <a:gd name="adj3" fmla="val 44615"/>
              <a:gd name="adj4" fmla="val -5088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Yes!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直線圖說文字 1 8"/>
          <p:cNvSpPr/>
          <p:nvPr/>
        </p:nvSpPr>
        <p:spPr>
          <a:xfrm>
            <a:off x="4724400" y="6118244"/>
            <a:ext cx="1008063" cy="360362"/>
          </a:xfrm>
          <a:prstGeom prst="borderCallout1">
            <a:avLst>
              <a:gd name="adj1" fmla="val 58851"/>
              <a:gd name="adj2" fmla="val -3559"/>
              <a:gd name="adj3" fmla="val 15780"/>
              <a:gd name="adj4" fmla="val -519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No!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306" y="346965"/>
            <a:ext cx="4468454" cy="1256753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33053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z="3600" b="1"/>
              <a:t>Further Improvement of the Apriori Method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245477" y="1447800"/>
            <a:ext cx="11623312" cy="50292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TW" dirty="0">
                <a:solidFill>
                  <a:srgbClr val="0070C0"/>
                </a:solidFill>
              </a:rPr>
              <a:t>Major computational challenges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TW" sz="2800" dirty="0">
                <a:solidFill>
                  <a:srgbClr val="FF0000"/>
                </a:solidFill>
              </a:rPr>
              <a:t>Multiple scans </a:t>
            </a:r>
            <a:r>
              <a:rPr lang="en-US" altLang="zh-TW" sz="2800" dirty="0"/>
              <a:t>of transaction database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TW" sz="2800" dirty="0"/>
              <a:t>Huge number of candidates </a:t>
            </a:r>
            <a:r>
              <a:rPr lang="en-US" altLang="zh-TW" sz="2800" dirty="0">
                <a:solidFill>
                  <a:srgbClr val="FF0000"/>
                </a:solidFill>
              </a:rPr>
              <a:t>(especially C2)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TW" sz="2800" dirty="0"/>
              <a:t>Tedious workload of support counting for candidates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dirty="0">
                <a:solidFill>
                  <a:srgbClr val="0070C0"/>
                </a:solidFill>
              </a:rPr>
              <a:t>Improving </a:t>
            </a:r>
            <a:r>
              <a:rPr lang="en-US" altLang="zh-TW" dirty="0" err="1">
                <a:solidFill>
                  <a:srgbClr val="0070C0"/>
                </a:solidFill>
              </a:rPr>
              <a:t>Apriori</a:t>
            </a:r>
            <a:r>
              <a:rPr lang="en-US" altLang="zh-TW" dirty="0"/>
              <a:t>: general ideas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TW" sz="2800" dirty="0"/>
              <a:t>Reduce passes of transactional database scans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TW" sz="2800" dirty="0"/>
              <a:t>Shrink number of candidates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TW" sz="2800" dirty="0"/>
              <a:t>Facilitate support counting of candidates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4863877-2E01-4516-B916-F8095B3BFF6A}" type="slidenum">
              <a:rPr lang="en-US" altLang="zh-TW" sz="1200"/>
              <a:pPr/>
              <a:t>29</a:t>
            </a:fld>
            <a:endParaRPr lang="en-US" altLang="zh-TW" sz="1200"/>
          </a:p>
        </p:txBody>
      </p:sp>
    </p:spTree>
    <p:extLst>
      <p:ext uri="{BB962C8B-B14F-4D97-AF65-F5344CB8AC3E}">
        <p14:creationId xmlns:p14="http://schemas.microsoft.com/office/powerpoint/2010/main" val="1581836737"/>
      </p:ext>
    </p:extLst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38DBDE-6A99-4348-A836-0B43D07BE495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23458"/>
            <a:ext cx="1828800" cy="243840"/>
          </a:xfrm>
          <a:prstGeom prst="rect">
            <a:avLst/>
          </a:prstGeom>
        </p:spPr>
      </p:pic>
      <p:sp>
        <p:nvSpPr>
          <p:cNvPr id="11" name="標題 1"/>
          <p:cNvSpPr txBox="1">
            <a:spLocks/>
          </p:cNvSpPr>
          <p:nvPr/>
        </p:nvSpPr>
        <p:spPr>
          <a:xfrm>
            <a:off x="2468880" y="56092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Frequent Pattern Analysis</a:t>
            </a:r>
            <a:endParaRPr lang="zh-TW" altLang="en-US" dirty="0"/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hlink"/>
                </a:solidFill>
              </a:rPr>
              <a:t> Frequent pattern</a:t>
            </a:r>
            <a:r>
              <a:rPr lang="en-US" altLang="zh-TW" sz="2400" dirty="0"/>
              <a:t>: a pattern (a set of items, subsequences, substructures, etc.) that occurs frequently in a data set 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TW" sz="2400" dirty="0"/>
              <a:t> Motivation: Finding inherent regularities in data</a:t>
            </a:r>
          </a:p>
          <a:p>
            <a:pPr lvl="1">
              <a:lnSpc>
                <a:spcPct val="130000"/>
              </a:lnSpc>
            </a:pPr>
            <a:r>
              <a:rPr lang="en-US" altLang="zh-TW" dirty="0"/>
              <a:t>What products were often purchased together?</a:t>
            </a:r>
          </a:p>
          <a:p>
            <a:pPr lvl="1">
              <a:lnSpc>
                <a:spcPct val="130000"/>
              </a:lnSpc>
            </a:pPr>
            <a:r>
              <a:rPr lang="en-US" altLang="zh-TW" dirty="0"/>
              <a:t>What are the subsequent purchases after buying a PC?</a:t>
            </a:r>
          </a:p>
          <a:p>
            <a:pPr lvl="1">
              <a:lnSpc>
                <a:spcPct val="130000"/>
              </a:lnSpc>
            </a:pPr>
            <a:r>
              <a:rPr lang="en-US" altLang="zh-TW" dirty="0"/>
              <a:t>What kinds of DNA are sensitive to this new drug?</a:t>
            </a:r>
          </a:p>
          <a:p>
            <a:pPr lvl="1">
              <a:lnSpc>
                <a:spcPct val="130000"/>
              </a:lnSpc>
            </a:pPr>
            <a:r>
              <a:rPr lang="en-US" altLang="zh-TW" dirty="0"/>
              <a:t>Can we automatically classify web documents?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2888801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Transaction Reduction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37847"/>
            <a:ext cx="8589215" cy="4839116"/>
          </a:xfrm>
        </p:spPr>
        <p:txBody>
          <a:bodyPr/>
          <a:lstStyle/>
          <a:p>
            <a:r>
              <a:rPr lang="en-US" altLang="zh-TW" sz="3200" dirty="0"/>
              <a:t>Reducing future transaction scans</a:t>
            </a:r>
          </a:p>
          <a:p>
            <a:r>
              <a:rPr lang="en-US" altLang="zh-TW" sz="3200" dirty="0"/>
              <a:t>Idea:</a:t>
            </a:r>
          </a:p>
          <a:p>
            <a:pPr lvl="1"/>
            <a:r>
              <a:rPr lang="en-US" altLang="zh-TW" sz="2800" dirty="0"/>
              <a:t>A transaction that </a:t>
            </a:r>
            <a:r>
              <a:rPr lang="en-US" altLang="zh-TW" sz="2800" dirty="0">
                <a:solidFill>
                  <a:srgbClr val="0070C0"/>
                </a:solidFill>
              </a:rPr>
              <a:t>does not contain any frequent k-</a:t>
            </a:r>
            <a:r>
              <a:rPr lang="en-US" altLang="zh-TW" sz="2800" dirty="0" err="1">
                <a:solidFill>
                  <a:srgbClr val="0070C0"/>
                </a:solidFill>
              </a:rPr>
              <a:t>itemsets</a:t>
            </a:r>
            <a:r>
              <a:rPr lang="en-US" altLang="zh-TW" sz="2800" dirty="0"/>
              <a:t> -&gt; does not contain any frequent (k+1)-</a:t>
            </a:r>
            <a:r>
              <a:rPr lang="en-US" altLang="zh-TW" sz="2800" dirty="0" err="1"/>
              <a:t>itemsets</a:t>
            </a:r>
            <a:endParaRPr lang="en-US" altLang="zh-TW" sz="2800" dirty="0"/>
          </a:p>
          <a:p>
            <a:pPr lvl="1"/>
            <a:r>
              <a:rPr lang="en-US" altLang="zh-TW" sz="2800" dirty="0"/>
              <a:t>Such transactions can be marked or removed to </a:t>
            </a:r>
            <a:r>
              <a:rPr lang="en-US" altLang="zh-TW" sz="2800" dirty="0">
                <a:solidFill>
                  <a:srgbClr val="0070C0"/>
                </a:solidFill>
              </a:rPr>
              <a:t>avoid future consideration</a:t>
            </a:r>
          </a:p>
          <a:p>
            <a:pPr lvl="1"/>
            <a:endParaRPr lang="en-US" altLang="zh-TW" sz="2800" dirty="0">
              <a:solidFill>
                <a:srgbClr val="0070C0"/>
              </a:solidFill>
            </a:endParaRPr>
          </a:p>
          <a:p>
            <a:r>
              <a:rPr lang="en-US" altLang="zh-TW" sz="3200" dirty="0"/>
              <a:t>E.g., transaction 500 can be removed from further examination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53EDDF-3642-4BEA-B0C8-0F7796952DB9}" type="datetime1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7C21E-6D0E-4B87-8309-1E864C83B466}" type="slidenum">
              <a:rPr lang="en-US" altLang="zh-TW" smtClean="0"/>
              <a:pPr>
                <a:defRPr/>
              </a:pPr>
              <a:t>30</a:t>
            </a:fld>
            <a:endParaRPr lang="en-US" altLang="zh-TW" dirty="0"/>
          </a:p>
        </p:txBody>
      </p:sp>
      <p:graphicFrame>
        <p:nvGraphicFramePr>
          <p:cNvPr id="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853474"/>
              </p:ext>
            </p:extLst>
          </p:nvPr>
        </p:nvGraphicFramePr>
        <p:xfrm>
          <a:off x="9919709" y="746909"/>
          <a:ext cx="1905000" cy="1865088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Tid</a:t>
                      </a:r>
                      <a:endParaRPr kumimoji="0" lang="en-US" altLang="zh-TW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Items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A, C, D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200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B, C, E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300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A, B, C, E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400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B, E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500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X, Y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9436939" y="4570521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i="1" dirty="0">
                <a:latin typeface="Times New Roman" panose="02020603050405020304" pitchFamily="18" charset="0"/>
              </a:rPr>
              <a:t>L</a:t>
            </a:r>
            <a:r>
              <a:rPr lang="en-US" altLang="zh-TW" sz="1800" i="1" baseline="-25000" dirty="0">
                <a:latin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9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513774"/>
              </p:ext>
            </p:extLst>
          </p:nvPr>
        </p:nvGraphicFramePr>
        <p:xfrm>
          <a:off x="9894139" y="4646721"/>
          <a:ext cx="1752600" cy="61912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Itemset</a:t>
                      </a:r>
                      <a:endParaRPr kumimoji="0" lang="en-US" altLang="zh-TW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{B, 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9432177" y="259505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i="1" dirty="0">
                <a:latin typeface="Times New Roman" panose="02020603050405020304" pitchFamily="18" charset="0"/>
              </a:rPr>
              <a:t>L</a:t>
            </a:r>
            <a:r>
              <a:rPr lang="en-US" altLang="zh-TW" sz="1800" i="1" baseline="-25000" dirty="0"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11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377118"/>
              </p:ext>
            </p:extLst>
          </p:nvPr>
        </p:nvGraphicFramePr>
        <p:xfrm>
          <a:off x="9892552" y="2728400"/>
          <a:ext cx="1752600" cy="143213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Itemset</a:t>
                      </a:r>
                      <a:endParaRPr kumimoji="0" lang="en-US" altLang="zh-TW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sup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{A, C}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{B, C}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{B, E}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{C, E}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9887790" y="287884"/>
            <a:ext cx="14350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Min_sup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= 2</a:t>
            </a:r>
            <a:endParaRPr lang="en-US" altLang="zh-TW" sz="1800" baseline="-25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902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793038" cy="609600"/>
          </a:xfrm>
        </p:spPr>
        <p:txBody>
          <a:bodyPr/>
          <a:lstStyle/>
          <a:p>
            <a:pPr eaLnBrk="1" hangingPunct="1"/>
            <a:r>
              <a:rPr lang="en-US" altLang="zh-TW" sz="3600" b="1" dirty="0"/>
              <a:t>Partition: Scan Database Only Twice</a:t>
            </a:r>
            <a:endParaRPr lang="en-US" altLang="zh-TW" b="1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387227" y="936151"/>
            <a:ext cx="11285783" cy="27432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zh-TW" sz="2400" dirty="0"/>
              <a:t>Partition original DB into </a:t>
            </a:r>
            <a:r>
              <a:rPr lang="en-US" altLang="zh-TW" b="1" i="1" dirty="0">
                <a:solidFill>
                  <a:srgbClr val="FF0000"/>
                </a:solidFill>
              </a:rPr>
              <a:t>k</a:t>
            </a:r>
            <a:r>
              <a:rPr lang="en-US" altLang="zh-TW" sz="2400" dirty="0"/>
              <a:t> small DB</a:t>
            </a:r>
          </a:p>
          <a:p>
            <a:pPr>
              <a:defRPr/>
            </a:pPr>
            <a:r>
              <a:rPr lang="en-US" altLang="zh-TW" sz="2400" dirty="0"/>
              <a:t>Any </a:t>
            </a:r>
            <a:r>
              <a:rPr lang="en-US" altLang="zh-TW" sz="2400" dirty="0" err="1"/>
              <a:t>itemset</a:t>
            </a:r>
            <a:r>
              <a:rPr lang="en-US" altLang="zh-TW" sz="2400" dirty="0"/>
              <a:t> that is </a:t>
            </a:r>
            <a:r>
              <a:rPr lang="en-US" altLang="zh-TW" sz="2400" dirty="0">
                <a:solidFill>
                  <a:srgbClr val="FF0000"/>
                </a:solidFill>
              </a:rPr>
              <a:t>potentially frequent </a:t>
            </a:r>
            <a:r>
              <a:rPr lang="en-US" altLang="zh-TW" sz="2400" dirty="0"/>
              <a:t>in DB (in respect of </a:t>
            </a:r>
            <a:r>
              <a:rPr lang="en-US" altLang="zh-TW" sz="2400" b="1" i="1" dirty="0" err="1"/>
              <a:t>min_sup</a:t>
            </a:r>
            <a:r>
              <a:rPr lang="en-US" altLang="zh-TW" sz="2400" dirty="0"/>
              <a:t>) must be </a:t>
            </a:r>
            <a:r>
              <a:rPr lang="en-US" altLang="zh-TW" sz="2400" dirty="0">
                <a:solidFill>
                  <a:srgbClr val="FF0000"/>
                </a:solidFill>
              </a:rPr>
              <a:t>locally-frequent in at least one </a:t>
            </a:r>
            <a:r>
              <a:rPr lang="en-US" altLang="zh-TW" sz="2400" dirty="0"/>
              <a:t>of the partitions of DB (in respect of </a:t>
            </a:r>
            <a:r>
              <a:rPr lang="en-US" altLang="zh-TW" sz="2400" b="1" i="1" dirty="0" err="1"/>
              <a:t>min_sup</a:t>
            </a:r>
            <a:r>
              <a:rPr lang="en-US" altLang="zh-TW" sz="2400" b="1" i="1" baseline="-25000" dirty="0" err="1"/>
              <a:t>i</a:t>
            </a:r>
            <a:r>
              <a:rPr lang="en-US" altLang="zh-TW" sz="2400" dirty="0"/>
              <a:t> for partition </a:t>
            </a:r>
            <a:r>
              <a:rPr lang="en-US" altLang="zh-TW" sz="2400" b="1" i="1" dirty="0" err="1"/>
              <a:t>i</a:t>
            </a:r>
            <a:r>
              <a:rPr lang="en-US" altLang="zh-TW" sz="2400" dirty="0"/>
              <a:t>)</a:t>
            </a:r>
          </a:p>
          <a:p>
            <a:pPr lvl="1">
              <a:defRPr/>
            </a:pPr>
            <a:r>
              <a:rPr lang="en-US" altLang="zh-TW" dirty="0"/>
              <a:t>Scan 1: partition database and find local frequent patterns</a:t>
            </a:r>
          </a:p>
          <a:p>
            <a:pPr lvl="1">
              <a:defRPr/>
            </a:pPr>
            <a:r>
              <a:rPr lang="en-US" altLang="zh-TW" dirty="0"/>
              <a:t>Scan 2: consolidate global frequent patterns</a:t>
            </a:r>
          </a:p>
          <a:p>
            <a:pPr>
              <a:defRPr/>
            </a:pPr>
            <a:r>
              <a:rPr lang="en-US" altLang="zh-TW" sz="2400" dirty="0"/>
              <a:t>If the minimum </a:t>
            </a:r>
            <a:r>
              <a:rPr lang="en-US" altLang="zh-TW" sz="2400" dirty="0">
                <a:solidFill>
                  <a:srgbClr val="0070C0"/>
                </a:solidFill>
              </a:rPr>
              <a:t>support ratio </a:t>
            </a:r>
            <a:r>
              <a:rPr lang="en-US" altLang="zh-TW" sz="2400" dirty="0"/>
              <a:t>is </a:t>
            </a:r>
            <a:r>
              <a:rPr lang="en-US" altLang="zh-TW" sz="2400" b="1" i="1" dirty="0" err="1"/>
              <a:t>min_sup</a:t>
            </a:r>
            <a:r>
              <a:rPr lang="en-US" altLang="zh-TW" sz="2400" dirty="0"/>
              <a:t>, the </a:t>
            </a:r>
            <a:r>
              <a:rPr lang="en-US" altLang="zh-TW" sz="2400" b="1" i="1" dirty="0"/>
              <a:t>min support </a:t>
            </a:r>
            <a:r>
              <a:rPr lang="en-US" altLang="zh-TW" sz="2400" b="1" i="1" u="sng" dirty="0"/>
              <a:t>count</a:t>
            </a:r>
            <a:r>
              <a:rPr lang="en-US" altLang="zh-TW" sz="2400" b="1" i="1" dirty="0"/>
              <a:t> </a:t>
            </a:r>
            <a:r>
              <a:rPr lang="en-US" altLang="zh-TW" sz="2400" dirty="0"/>
              <a:t>for a partition </a:t>
            </a:r>
            <a:r>
              <a:rPr lang="en-US" altLang="zh-TW" sz="2400" dirty="0" err="1"/>
              <a:t>DB</a:t>
            </a:r>
            <a:r>
              <a:rPr lang="en-US" altLang="zh-TW" sz="2400" b="1" i="1" baseline="-25000" dirty="0" err="1"/>
              <a:t>i</a:t>
            </a:r>
            <a:r>
              <a:rPr lang="en-US" altLang="zh-TW" sz="2400" dirty="0"/>
              <a:t>, i.e., </a:t>
            </a:r>
            <a:r>
              <a:rPr lang="en-US" altLang="zh-TW" sz="2400" b="1" i="1" dirty="0" err="1">
                <a:solidFill>
                  <a:srgbClr val="FF0000"/>
                </a:solidFill>
              </a:rPr>
              <a:t>min_sup_count</a:t>
            </a:r>
            <a:r>
              <a:rPr lang="en-US" altLang="zh-TW" sz="2400" b="1" i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TW" sz="2400" dirty="0"/>
              <a:t>, is set to </a:t>
            </a:r>
            <a:r>
              <a:rPr lang="en-US" altLang="zh-TW" sz="2400" dirty="0">
                <a:solidFill>
                  <a:srgbClr val="FF0000"/>
                </a:solidFill>
              </a:rPr>
              <a:t>#</a:t>
            </a:r>
            <a:r>
              <a:rPr lang="en-US" altLang="zh-TW" sz="2400" dirty="0" err="1">
                <a:solidFill>
                  <a:srgbClr val="FF0000"/>
                </a:solidFill>
              </a:rPr>
              <a:t>tx</a:t>
            </a:r>
            <a:r>
              <a:rPr lang="en-US" altLang="zh-TW" sz="2400" dirty="0">
                <a:solidFill>
                  <a:srgbClr val="FF0000"/>
                </a:solidFill>
              </a:rPr>
              <a:t>·(</a:t>
            </a:r>
            <a:r>
              <a:rPr lang="en-US" altLang="zh-TW" sz="2400" dirty="0" err="1">
                <a:solidFill>
                  <a:srgbClr val="FF0000"/>
                </a:solidFill>
              </a:rPr>
              <a:t>min_sup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724" y="3548701"/>
            <a:ext cx="8829056" cy="330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69015"/>
      </p:ext>
    </p:extLst>
  </p:cSld>
  <p:clrMapOvr>
    <a:masterClrMapping/>
  </p:clrMapOvr>
  <p:transition spd="med"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457200"/>
            <a:ext cx="7793038" cy="609600"/>
          </a:xfrm>
        </p:spPr>
        <p:txBody>
          <a:bodyPr/>
          <a:lstStyle/>
          <a:p>
            <a:pPr eaLnBrk="1" hangingPunct="1"/>
            <a:r>
              <a:rPr lang="en-US" altLang="zh-TW" sz="3600" b="1" dirty="0"/>
              <a:t>Partition: Scan Database Only Twice</a:t>
            </a:r>
            <a:endParaRPr lang="en-US" altLang="zh-TW" b="1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78679" y="1447800"/>
            <a:ext cx="11285783" cy="4603196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zh-TW" dirty="0"/>
              <a:t>Local frequent </a:t>
            </a:r>
            <a:r>
              <a:rPr lang="en-US" altLang="zh-TW" dirty="0" err="1"/>
              <a:t>itemset</a:t>
            </a:r>
            <a:r>
              <a:rPr lang="en-US" altLang="zh-TW" dirty="0"/>
              <a:t>: </a:t>
            </a:r>
            <a:r>
              <a:rPr lang="en-US" altLang="zh-TW" dirty="0">
                <a:solidFill>
                  <a:srgbClr val="0070C0"/>
                </a:solidFill>
              </a:rPr>
              <a:t>may or may not be </a:t>
            </a:r>
            <a:r>
              <a:rPr lang="en-US" altLang="zh-TW" dirty="0"/>
              <a:t>frequent in the entire DB</a:t>
            </a: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r>
              <a:rPr lang="en-US" altLang="zh-TW" dirty="0"/>
              <a:t>However, any </a:t>
            </a:r>
            <a:r>
              <a:rPr lang="en-US" altLang="zh-TW" dirty="0" err="1"/>
              <a:t>itemset</a:t>
            </a:r>
            <a:r>
              <a:rPr lang="en-US" altLang="zh-TW" dirty="0"/>
              <a:t> which is </a:t>
            </a:r>
            <a:r>
              <a:rPr lang="en-US" altLang="zh-TW" dirty="0">
                <a:solidFill>
                  <a:srgbClr val="0070C0"/>
                </a:solidFill>
              </a:rPr>
              <a:t>frequent</a:t>
            </a:r>
            <a:r>
              <a:rPr lang="en-US" altLang="zh-TW" dirty="0"/>
              <a:t>:</a:t>
            </a:r>
          </a:p>
          <a:p>
            <a:pPr lvl="1">
              <a:defRPr/>
            </a:pPr>
            <a:r>
              <a:rPr lang="en-US" altLang="zh-TW" dirty="0"/>
              <a:t>Must occur as a </a:t>
            </a:r>
            <a:r>
              <a:rPr lang="en-US" altLang="zh-TW" dirty="0">
                <a:solidFill>
                  <a:srgbClr val="0070C0"/>
                </a:solidFill>
              </a:rPr>
              <a:t>locally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frequent </a:t>
            </a:r>
            <a:r>
              <a:rPr lang="en-US" altLang="zh-TW" dirty="0" err="1">
                <a:solidFill>
                  <a:srgbClr val="0070C0"/>
                </a:solidFill>
              </a:rPr>
              <a:t>itemset</a:t>
            </a:r>
            <a:r>
              <a:rPr lang="en-US" altLang="zh-TW" dirty="0">
                <a:solidFill>
                  <a:srgbClr val="0070C0"/>
                </a:solidFill>
              </a:rPr>
              <a:t> in at least on of the partitions</a:t>
            </a:r>
          </a:p>
          <a:p>
            <a:pPr lvl="1">
              <a:defRPr/>
            </a:pPr>
            <a:endParaRPr lang="en-US" altLang="zh-TW" sz="2800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altLang="zh-TW" dirty="0"/>
              <a:t>Frequent </a:t>
            </a:r>
            <a:r>
              <a:rPr lang="en-US" altLang="zh-TW" dirty="0" err="1"/>
              <a:t>itemsets</a:t>
            </a:r>
            <a:r>
              <a:rPr lang="en-US" altLang="zh-TW" dirty="0"/>
              <a:t> from all partitions forms the global candidate </a:t>
            </a:r>
            <a:r>
              <a:rPr lang="en-US" altLang="zh-TW" dirty="0" err="1"/>
              <a:t>itemsets</a:t>
            </a:r>
            <a:r>
              <a:rPr lang="en-US" altLang="zh-TW" dirty="0"/>
              <a:t> for the whole database</a:t>
            </a: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r>
              <a:rPr lang="en-US" altLang="zh-TW" dirty="0"/>
              <a:t>Phase II determines the actual supports and generate the global frequent </a:t>
            </a:r>
            <a:r>
              <a:rPr lang="en-US" altLang="zh-TW" dirty="0" err="1"/>
              <a:t>itemsets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4095350"/>
      </p:ext>
    </p:extLst>
  </p:cSld>
  <p:clrMapOvr>
    <a:masterClrMapping/>
  </p:clrMapOvr>
  <p:transition spd="med"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2020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5753435" y="2400302"/>
            <a:ext cx="3826232" cy="1477791"/>
          </a:xfrm>
        </p:spPr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YOU!</a:t>
            </a:r>
            <a:endParaRPr kumimoji="1" lang="zh-CN" altLang="en-US" dirty="0"/>
          </a:p>
        </p:txBody>
      </p:sp>
      <p:cxnSp>
        <p:nvCxnSpPr>
          <p:cNvPr id="6" name="直接连接符 3"/>
          <p:cNvCxnSpPr/>
          <p:nvPr/>
        </p:nvCxnSpPr>
        <p:spPr>
          <a:xfrm>
            <a:off x="5471358" y="2080804"/>
            <a:ext cx="0" cy="1797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投影片編號版面配置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38DBDE-6A99-4348-A836-0B43D07BE495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20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38DBDE-6A99-4348-A836-0B43D07BE495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2560320" y="633099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/>
              <a:t>What Is Frequent Pattern Analysis?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SzPct val="80000"/>
            </a:pPr>
            <a:r>
              <a:rPr lang="en-US" altLang="zh-TW" sz="3200" dirty="0"/>
              <a:t>Applications</a:t>
            </a:r>
            <a:endParaRPr lang="en-US" altLang="zh-TW" sz="2400" dirty="0"/>
          </a:p>
          <a:p>
            <a:pPr lvl="1">
              <a:lnSpc>
                <a:spcPct val="130000"/>
              </a:lnSpc>
              <a:buSzPct val="80000"/>
            </a:pPr>
            <a:r>
              <a:rPr lang="en-US" altLang="zh-TW" dirty="0"/>
              <a:t>Basket data analysis</a:t>
            </a:r>
          </a:p>
          <a:p>
            <a:pPr lvl="1">
              <a:lnSpc>
                <a:spcPct val="130000"/>
              </a:lnSpc>
              <a:buSzPct val="80000"/>
            </a:pPr>
            <a:r>
              <a:rPr lang="en-US" altLang="zh-TW" dirty="0"/>
              <a:t>cross-marketing</a:t>
            </a:r>
          </a:p>
          <a:p>
            <a:pPr lvl="1">
              <a:lnSpc>
                <a:spcPct val="130000"/>
              </a:lnSpc>
              <a:buSzPct val="80000"/>
            </a:pPr>
            <a:r>
              <a:rPr lang="en-US" altLang="zh-TW" dirty="0"/>
              <a:t>catalog design</a:t>
            </a:r>
          </a:p>
          <a:p>
            <a:pPr lvl="1">
              <a:lnSpc>
                <a:spcPct val="130000"/>
              </a:lnSpc>
              <a:buSzPct val="80000"/>
            </a:pPr>
            <a:r>
              <a:rPr lang="en-US" altLang="zh-TW" dirty="0"/>
              <a:t>sale campaign analysis</a:t>
            </a:r>
          </a:p>
          <a:p>
            <a:pPr lvl="1">
              <a:lnSpc>
                <a:spcPct val="130000"/>
              </a:lnSpc>
              <a:buSzPct val="80000"/>
            </a:pPr>
            <a:r>
              <a:rPr lang="en-US" altLang="zh-TW" dirty="0"/>
              <a:t>Web log (click stream) analysis</a:t>
            </a:r>
          </a:p>
          <a:p>
            <a:pPr lvl="1">
              <a:lnSpc>
                <a:spcPct val="130000"/>
              </a:lnSpc>
              <a:buSzPct val="80000"/>
            </a:pPr>
            <a:r>
              <a:rPr lang="en-US" altLang="zh-TW" dirty="0"/>
              <a:t>DNA sequence analysis</a:t>
            </a:r>
          </a:p>
          <a:p>
            <a:endParaRPr lang="zh-TW" altLang="en-US" dirty="0"/>
          </a:p>
        </p:txBody>
      </p:sp>
      <p:pic>
        <p:nvPicPr>
          <p:cNvPr id="6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666" y="1845734"/>
            <a:ext cx="3955110" cy="3070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538" y="5399726"/>
            <a:ext cx="3097530" cy="113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0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38DBDE-6A99-4348-A836-0B43D07BE495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899920" y="55076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Why Is Freq. Pattern Mining Important?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50520" y="5499111"/>
            <a:ext cx="11841480" cy="192134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4500"/>
              <a:t>An intrinsic and important property of datasets </a:t>
            </a:r>
          </a:p>
          <a:p>
            <a:endParaRPr lang="zh-TW" altLang="en-US" sz="4500" dirty="0"/>
          </a:p>
        </p:txBody>
      </p:sp>
      <p:sp>
        <p:nvSpPr>
          <p:cNvPr id="6" name="AutoShape 2" descr="「宇宙奧秘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Picture 8" descr="http://s2.sinaimg.cn/orignal/4d8fdb28h7b3ff4843f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571" y="1507323"/>
            <a:ext cx="4769029" cy="373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324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38DBDE-6A99-4348-A836-0B43D07BE495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2479040" y="376780"/>
            <a:ext cx="9428480" cy="14507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Foundation for many essential data mining tasks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097280" y="2109171"/>
            <a:ext cx="10058400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TW" sz="3000" dirty="0"/>
              <a:t> Association, correlation, and causality analysis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sz="3000" dirty="0"/>
              <a:t> Sequential, structural (e.g., sub-graph) patterns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sz="3000" dirty="0"/>
              <a:t> Pattern analysis in spatiotemporal, multimedia, time-series, and stream data 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sz="3000" dirty="0"/>
              <a:t> Classification: discriminative, frequent pattern analysis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sz="3000" dirty="0"/>
              <a:t> Cluster analysis: frequent pattern-based clustering</a:t>
            </a:r>
          </a:p>
          <a:p>
            <a:pPr>
              <a:buFont typeface="Wingdings" panose="05000000000000000000" pitchFamily="2" charset="2"/>
              <a:buChar char="p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765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38DBDE-6A99-4348-A836-0B43D07BE495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4294967295"/>
          </p:nvPr>
        </p:nvSpPr>
        <p:spPr>
          <a:xfrm>
            <a:off x="0" y="125413"/>
            <a:ext cx="1181100" cy="1477962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0" y="1519613"/>
            <a:ext cx="6010275" cy="38766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171519" y="1519613"/>
            <a:ext cx="318228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8000" dirty="0"/>
              <a:t>Beer </a:t>
            </a:r>
          </a:p>
          <a:p>
            <a:pPr algn="ctr"/>
            <a:r>
              <a:rPr lang="en-US" altLang="zh-TW" sz="8000" dirty="0"/>
              <a:t>&amp; </a:t>
            </a:r>
          </a:p>
          <a:p>
            <a:pPr algn="ctr"/>
            <a:r>
              <a:rPr lang="en-US" altLang="zh-TW" sz="8000" dirty="0"/>
              <a:t>Diaper 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876617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38DBDE-6A99-4348-A836-0B43D07BE495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6" name="標題 8"/>
          <p:cNvSpPr txBox="1">
            <a:spLocks/>
          </p:cNvSpPr>
          <p:nvPr/>
        </p:nvSpPr>
        <p:spPr>
          <a:xfrm>
            <a:off x="2499360" y="633099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Mining Association Rules</a:t>
            </a:r>
            <a:endParaRPr lang="zh-TW" altLang="en-US" dirty="0"/>
          </a:p>
        </p:txBody>
      </p:sp>
      <p:sp>
        <p:nvSpPr>
          <p:cNvPr id="7" name="內容版面配置區 9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TW" dirty="0">
                <a:solidFill>
                  <a:srgbClr val="0070C0"/>
                </a:solidFill>
              </a:rPr>
              <a:t>Transaction data analysis</a:t>
            </a:r>
            <a:r>
              <a:rPr lang="en-US" altLang="zh-TW" dirty="0"/>
              <a:t>. Given:</a:t>
            </a:r>
          </a:p>
          <a:p>
            <a:pPr lvl="1">
              <a:defRPr/>
            </a:pP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A database of transactions</a:t>
            </a:r>
            <a:r>
              <a:rPr lang="en-US" altLang="zh-TW" sz="2800" dirty="0"/>
              <a:t> (Each </a:t>
            </a:r>
            <a:r>
              <a:rPr lang="en-US" altLang="zh-TW" sz="2800" dirty="0" err="1"/>
              <a:t>tx</a:t>
            </a:r>
            <a:r>
              <a:rPr lang="en-US" altLang="zh-TW" sz="2800" dirty="0"/>
              <a:t>. has a list of items purchased)</a:t>
            </a:r>
          </a:p>
          <a:p>
            <a:pPr lvl="1">
              <a:defRPr/>
            </a:pP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Minimum confidence</a:t>
            </a:r>
            <a:r>
              <a:rPr lang="en-US" altLang="zh-TW" sz="2800" dirty="0"/>
              <a:t> and </a:t>
            </a: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minimum support</a:t>
            </a:r>
          </a:p>
          <a:p>
            <a:pPr>
              <a:defRPr/>
            </a:pPr>
            <a:r>
              <a:rPr lang="en-US" altLang="zh-TW" u="sng" dirty="0"/>
              <a:t>Find all association rules: the presence of one set of items implies the presence of another set of items</a:t>
            </a:r>
          </a:p>
          <a:p>
            <a:pPr>
              <a:defRPr/>
            </a:pPr>
            <a:r>
              <a:rPr lang="en-US" altLang="zh-TW" b="1" dirty="0" err="1"/>
              <a:t>Itemset</a:t>
            </a:r>
            <a:r>
              <a:rPr lang="en-US" altLang="zh-TW" b="1" dirty="0"/>
              <a:t>: </a:t>
            </a:r>
            <a:r>
              <a:rPr lang="en-US" altLang="zh-TW" dirty="0"/>
              <a:t>a set of items, e.g., </a:t>
            </a:r>
            <a:r>
              <a:rPr lang="en-US" altLang="zh-TW" b="1" dirty="0"/>
              <a:t>{A, C} </a:t>
            </a:r>
            <a:r>
              <a:rPr lang="en-US" altLang="zh-TW" dirty="0"/>
              <a:t>and </a:t>
            </a:r>
            <a:r>
              <a:rPr lang="en-US" altLang="zh-TW" b="1" dirty="0"/>
              <a:t>{B, E, F} </a:t>
            </a:r>
            <a:r>
              <a:rPr lang="en-US" altLang="zh-TW" dirty="0"/>
              <a:t>are two </a:t>
            </a:r>
            <a:r>
              <a:rPr lang="en-US" altLang="zh-TW" dirty="0" err="1"/>
              <a:t>itemsets</a:t>
            </a:r>
            <a:r>
              <a:rPr lang="en-US" altLang="zh-TW" dirty="0"/>
              <a:t>, and A itself is an item.</a:t>
            </a:r>
          </a:p>
          <a:p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23158" y="5586513"/>
            <a:ext cx="4334596" cy="1049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/>
              <a:t>Diaper </a:t>
            </a:r>
            <a:r>
              <a:rPr lang="en-US" altLang="zh-TW" sz="2400" dirty="0">
                <a:sym typeface="Wingdings" pitchFamily="2" charset="2"/>
              </a:rPr>
              <a:t></a:t>
            </a:r>
            <a:r>
              <a:rPr lang="en-US" altLang="zh-TW" sz="2400" dirty="0"/>
              <a:t> Beer [0.5%, 75%]</a:t>
            </a:r>
          </a:p>
          <a:p>
            <a:pPr algn="ctr" eaLnBrk="1" hangingPunct="1">
              <a:defRPr/>
            </a:pPr>
            <a:r>
              <a:rPr lang="en-US" altLang="zh-TW" sz="2400" dirty="0"/>
              <a:t>(support, confidence)</a:t>
            </a:r>
            <a:endParaRPr lang="zh-TW" altLang="en-US" sz="2400" dirty="0"/>
          </a:p>
        </p:txBody>
      </p:sp>
      <p:graphicFrame>
        <p:nvGraphicFramePr>
          <p:cNvPr id="9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6203094"/>
              </p:ext>
            </p:extLst>
          </p:nvPr>
        </p:nvGraphicFramePr>
        <p:xfrm>
          <a:off x="9005453" y="777438"/>
          <a:ext cx="2750561" cy="1466756"/>
        </p:xfrm>
        <a:graphic>
          <a:graphicData uri="http://schemas.openxmlformats.org/drawingml/2006/table">
            <a:tbl>
              <a:tblPr/>
              <a:tblGrid>
                <a:gridCol w="1129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1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Transaction-id</a:t>
                      </a:r>
                    </a:p>
                  </a:txBody>
                  <a:tcPr marL="60218" marR="60218" marT="30109" marB="301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Items bought</a:t>
                      </a:r>
                    </a:p>
                  </a:txBody>
                  <a:tcPr marL="60218" marR="60218" marT="30109" marB="301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60218" marR="60218" marT="30109" marB="301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A, B, D</a:t>
                      </a:r>
                    </a:p>
                  </a:txBody>
                  <a:tcPr marL="60218" marR="60218" marT="30109" marB="301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7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60218" marR="60218" marT="30109" marB="301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A, C, D</a:t>
                      </a:r>
                    </a:p>
                  </a:txBody>
                  <a:tcPr marL="60218" marR="60218" marT="30109" marB="301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7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60218" marR="60218" marT="30109" marB="301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A, D, E</a:t>
                      </a:r>
                    </a:p>
                  </a:txBody>
                  <a:tcPr marL="60218" marR="60218" marT="30109" marB="301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6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60218" marR="60218" marT="30109" marB="301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B, E, F</a:t>
                      </a:r>
                    </a:p>
                  </a:txBody>
                  <a:tcPr marL="60218" marR="60218" marT="30109" marB="301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60218" marR="60218" marT="30109" marB="301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B, C, D, E, F</a:t>
                      </a:r>
                    </a:p>
                  </a:txBody>
                  <a:tcPr marL="60218" marR="60218" marT="30109" marB="301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80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38DBDE-6A99-4348-A836-0B43D07BE495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6" name="標題 8"/>
          <p:cNvSpPr txBox="1">
            <a:spLocks/>
          </p:cNvSpPr>
          <p:nvPr/>
        </p:nvSpPr>
        <p:spPr>
          <a:xfrm>
            <a:off x="2499360" y="273969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Mining Strong Association Rules in Transaction Databases (1/2)</a:t>
            </a:r>
            <a:endParaRPr lang="zh-TW" altLang="en-US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3000" dirty="0"/>
              <a:t> Measurement of </a:t>
            </a:r>
            <a:r>
              <a:rPr lang="en-US" altLang="zh-TW" sz="3000" u="sng" dirty="0"/>
              <a:t>rule strength</a:t>
            </a:r>
            <a:r>
              <a:rPr lang="en-US" altLang="zh-TW" sz="3000" dirty="0"/>
              <a:t> in a transaction database.</a:t>
            </a:r>
          </a:p>
          <a:p>
            <a:endParaRPr lang="en-US" altLang="zh-TW" sz="3000" dirty="0"/>
          </a:p>
          <a:p>
            <a:endParaRPr lang="en-US" altLang="zh-TW" sz="3000" dirty="0"/>
          </a:p>
          <a:p>
            <a:endParaRPr lang="zh-TW" altLang="en-US" sz="3000" dirty="0"/>
          </a:p>
        </p:txBody>
      </p:sp>
      <p:sp>
        <p:nvSpPr>
          <p:cNvPr id="10" name="圓角矩形 9"/>
          <p:cNvSpPr/>
          <p:nvPr/>
        </p:nvSpPr>
        <p:spPr>
          <a:xfrm>
            <a:off x="3961534" y="2518023"/>
            <a:ext cx="371475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eaLnBrk="1" hangingPunct="1">
              <a:defRPr/>
            </a:pPr>
            <a:r>
              <a:rPr lang="en-US" altLang="zh-TW" sz="2000" dirty="0"/>
              <a:t>X</a:t>
            </a:r>
            <a:r>
              <a:rPr lang="en-US" altLang="zh-TW" sz="2000" dirty="0">
                <a:sym typeface="Symbol"/>
              </a:rPr>
              <a:t>Y [</a:t>
            </a:r>
            <a:r>
              <a:rPr lang="en-US" altLang="zh-TW" sz="2000" i="1" dirty="0">
                <a:sym typeface="Symbol"/>
              </a:rPr>
              <a:t>support</a:t>
            </a:r>
            <a:r>
              <a:rPr lang="en-US" altLang="zh-TW" sz="2000" dirty="0">
                <a:sym typeface="Symbol"/>
              </a:rPr>
              <a:t>, </a:t>
            </a:r>
            <a:r>
              <a:rPr lang="en-US" altLang="zh-TW" sz="2000" i="1" dirty="0">
                <a:sym typeface="Symbol"/>
              </a:rPr>
              <a:t>confidence</a:t>
            </a:r>
            <a:r>
              <a:rPr lang="en-US" altLang="zh-TW" sz="2000" dirty="0">
                <a:sym typeface="Symbol"/>
              </a:rPr>
              <a:t>]</a:t>
            </a:r>
            <a:endParaRPr lang="zh-TW" altLang="en-US" sz="2000" dirty="0"/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401341"/>
              </p:ext>
            </p:extLst>
          </p:nvPr>
        </p:nvGraphicFramePr>
        <p:xfrm>
          <a:off x="3865563" y="3214688"/>
          <a:ext cx="7710487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方程式" r:id="rId3" imgW="4127400" imgH="393480" progId="Equation.3">
                  <p:embed/>
                </p:oleObj>
              </mc:Choice>
              <mc:Fallback>
                <p:oleObj name="方程式" r:id="rId3" imgW="4127400" imgH="393480" progId="Equation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5563" y="3214688"/>
                        <a:ext cx="7710487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981733"/>
              </p:ext>
            </p:extLst>
          </p:nvPr>
        </p:nvGraphicFramePr>
        <p:xfrm>
          <a:off x="3852863" y="4143375"/>
          <a:ext cx="726122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方程式" r:id="rId5" imgW="3886200" imgH="419040" progId="Equation.3">
                  <p:embed/>
                </p:oleObj>
              </mc:Choice>
              <mc:Fallback>
                <p:oleObj name="方程式" r:id="rId5" imgW="3886200" imgH="419040" progId="Equation.3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4143375"/>
                        <a:ext cx="7261225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字方塊 2"/>
          <p:cNvSpPr txBox="1">
            <a:spLocks noChangeArrowheads="1"/>
          </p:cNvSpPr>
          <p:nvPr/>
        </p:nvSpPr>
        <p:spPr bwMode="auto">
          <a:xfrm>
            <a:off x="4263306" y="5140432"/>
            <a:ext cx="6913562" cy="92333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Arial" panose="020B0604020202020204" pitchFamily="34" charset="0"/>
              </a:rPr>
              <a:t>Note: support(XUY) means support for occurrences of transactions </a:t>
            </a:r>
            <a:r>
              <a:rPr lang="en-US" altLang="zh-TW" sz="1800" b="1" dirty="0">
                <a:latin typeface="Arial" panose="020B0604020202020204" pitchFamily="34" charset="0"/>
              </a:rPr>
              <a:t>X and Y both appear</a:t>
            </a:r>
            <a:r>
              <a:rPr lang="en-US" altLang="zh-TW" sz="1800" dirty="0">
                <a:latin typeface="Arial" panose="020B0604020202020204" pitchFamily="34" charset="0"/>
              </a:rPr>
              <a:t>. “U” is NOT the logical OR here.</a:t>
            </a:r>
            <a:endParaRPr lang="zh-TW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4315" y="3314296"/>
            <a:ext cx="3314406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16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How frequently </a:t>
            </a:r>
            <a:r>
              <a:rPr lang="en-US" altLang="zh-TW" sz="1600" kern="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itemsets</a:t>
            </a:r>
            <a:r>
              <a:rPr lang="en-US" altLang="zh-TW" sz="16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X and Y appear together</a:t>
            </a:r>
            <a:endParaRPr lang="zh-TW" altLang="en-US" sz="16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3126" y="4294195"/>
            <a:ext cx="3341285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16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How frequently </a:t>
            </a:r>
            <a:r>
              <a:rPr lang="en-US" altLang="zh-TW" sz="1600" kern="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itemset</a:t>
            </a:r>
            <a:r>
              <a:rPr lang="en-US" altLang="zh-TW" sz="16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X appears when Y appears</a:t>
            </a:r>
            <a:endParaRPr lang="zh-TW" altLang="en-US" sz="16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3439909" y="3467973"/>
            <a:ext cx="477982" cy="23552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向右箭號 14"/>
          <p:cNvSpPr/>
          <p:nvPr/>
        </p:nvSpPr>
        <p:spPr>
          <a:xfrm>
            <a:off x="3445599" y="4400448"/>
            <a:ext cx="477982" cy="23552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072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8" grpId="0" animBg="1"/>
      <p:bldP spid="15" grpId="0" animBg="1"/>
    </p:bldLst>
  </p:timing>
</p:sld>
</file>

<file path=ppt/theme/theme1.xml><?xml version="1.0" encoding="utf-8"?>
<a:theme xmlns:a="http://schemas.openxmlformats.org/drawingml/2006/main" name="模板页面">
  <a:themeElements>
    <a:clrScheme name="自定义 3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4E575F"/>
      </a:accent1>
      <a:accent2>
        <a:srgbClr val="FBC372"/>
      </a:accent2>
      <a:accent3>
        <a:srgbClr val="E96B50"/>
      </a:accent3>
      <a:accent4>
        <a:srgbClr val="AAC45E"/>
      </a:accent4>
      <a:accent5>
        <a:srgbClr val="4D9BC6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</TotalTime>
  <Words>2711</Words>
  <Application>Microsoft Office PowerPoint</Application>
  <PresentationFormat>寬螢幕</PresentationFormat>
  <Paragraphs>546</Paragraphs>
  <Slides>33</Slides>
  <Notes>6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5" baseType="lpstr">
      <vt:lpstr>Arial Unicode MS</vt:lpstr>
      <vt:lpstr>微软雅黑</vt:lpstr>
      <vt:lpstr>新細明體</vt:lpstr>
      <vt:lpstr>Arial</vt:lpstr>
      <vt:lpstr>Calibri</vt:lpstr>
      <vt:lpstr>Cambria Math</vt:lpstr>
      <vt:lpstr>Symbol</vt:lpstr>
      <vt:lpstr>Tahoma</vt:lpstr>
      <vt:lpstr>Times New Roman</vt:lpstr>
      <vt:lpstr>Wingdings</vt:lpstr>
      <vt:lpstr>模板页面</vt:lpstr>
      <vt:lpstr>方程式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Further Improvement of the Apriori Method</vt:lpstr>
      <vt:lpstr>Transaction Reduction</vt:lpstr>
      <vt:lpstr>Partition: Scan Database Only Twice</vt:lpstr>
      <vt:lpstr>Partition: Scan Database Only Twice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shenchihya</cp:lastModifiedBy>
  <cp:revision>77</cp:revision>
  <dcterms:created xsi:type="dcterms:W3CDTF">2015-08-18T02:51:41Z</dcterms:created>
  <dcterms:modified xsi:type="dcterms:W3CDTF">2020-04-24T02:23:15Z</dcterms:modified>
  <cp:category/>
</cp:coreProperties>
</file>