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65" r:id="rId2"/>
    <p:sldId id="382" r:id="rId3"/>
    <p:sldId id="383" r:id="rId4"/>
    <p:sldId id="384" r:id="rId5"/>
    <p:sldId id="398" r:id="rId6"/>
    <p:sldId id="385" r:id="rId7"/>
    <p:sldId id="393" r:id="rId8"/>
    <p:sldId id="395" r:id="rId9"/>
    <p:sldId id="394" r:id="rId10"/>
    <p:sldId id="396" r:id="rId11"/>
    <p:sldId id="386" r:id="rId12"/>
    <p:sldId id="388" r:id="rId13"/>
    <p:sldId id="397" r:id="rId14"/>
    <p:sldId id="390" r:id="rId15"/>
    <p:sldId id="392" r:id="rId16"/>
    <p:sldId id="298" r:id="rId17"/>
  </p:sldIdLst>
  <p:sldSz cx="20104100" cy="11309350"/>
  <p:notesSz cx="20104100" cy="1130935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ormular" panose="020B0604020202020204" charset="-52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9" autoAdjust="0"/>
    <p:restoredTop sz="94660"/>
  </p:normalViewPr>
  <p:slideViewPr>
    <p:cSldViewPr>
      <p:cViewPr varScale="1">
        <p:scale>
          <a:sx n="41" d="100"/>
          <a:sy n="41" d="100"/>
        </p:scale>
        <p:origin x="96" y="30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7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17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0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35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2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4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917" y="9159875"/>
            <a:ext cx="3568342" cy="1607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48649" y="9620365"/>
            <a:ext cx="4558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академия аналитики данных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при Томском государственном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университете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spc="-300" dirty="0">
                <a:solidFill>
                  <a:srgbClr val="005970"/>
                </a:solidFill>
                <a:latin typeface="Formular" panose="02000000000000000000" pitchFamily="2" charset="-52"/>
              </a:rPr>
              <a:t>data-diving</a:t>
            </a:r>
            <a:endParaRPr lang="ru-RU" sz="1100" dirty="0">
              <a:solidFill>
                <a:srgbClr val="005970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83" name="object 4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85" name="object 39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44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87" name="Группа 86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88" name="object 42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89" name="Группа 88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90" name="Группа 89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92" name="object 25"/>
                    <p:cNvGrpSpPr/>
                    <p:nvPr/>
                  </p:nvGrpSpPr>
                  <p:grpSpPr>
                    <a:xfrm>
                      <a:off x="13799695" y="6020246"/>
                      <a:ext cx="2748280" cy="298450"/>
                      <a:chOff x="13799695" y="6020246"/>
                      <a:chExt cx="2748280" cy="298450"/>
                    </a:xfrm>
                  </p:grpSpPr>
                  <p:sp>
                    <p:nvSpPr>
                      <p:cNvPr id="107" name="object 26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8" name="object 27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3" name="object 28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grpSp>
                  <p:nvGrpSpPr>
                    <p:cNvPr id="94" name="object 29"/>
                    <p:cNvGrpSpPr/>
                    <p:nvPr/>
                  </p:nvGrpSpPr>
                  <p:grpSpPr>
                    <a:xfrm>
                      <a:off x="13799704" y="6915517"/>
                      <a:ext cx="3397885" cy="298450"/>
                      <a:chOff x="13799704" y="6915517"/>
                      <a:chExt cx="3397885" cy="298450"/>
                    </a:xfrm>
                  </p:grpSpPr>
                  <p:sp>
                    <p:nvSpPr>
                      <p:cNvPr id="105" name="object 30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6" name="object 3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5" name="object 32"/>
                    <p:cNvGrpSpPr/>
                    <p:nvPr/>
                  </p:nvGrpSpPr>
                  <p:grpSpPr>
                    <a:xfrm>
                      <a:off x="13799704" y="7363137"/>
                      <a:ext cx="3397885" cy="298450"/>
                      <a:chOff x="13799704" y="7363137"/>
                      <a:chExt cx="3397885" cy="298450"/>
                    </a:xfrm>
                  </p:grpSpPr>
                  <p:sp>
                    <p:nvSpPr>
                      <p:cNvPr id="103" name="object 33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4" name="object 34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6" name="object 35"/>
                    <p:cNvGrpSpPr/>
                    <p:nvPr/>
                  </p:nvGrpSpPr>
                  <p:grpSpPr>
                    <a:xfrm>
                      <a:off x="13799695" y="7810767"/>
                      <a:ext cx="3310890" cy="447675"/>
                      <a:chOff x="13799695" y="7810767"/>
                      <a:chExt cx="3310890" cy="447675"/>
                    </a:xfrm>
                  </p:grpSpPr>
                  <p:sp>
                    <p:nvSpPr>
                      <p:cNvPr id="100" name="object 36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1" name="object 37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2" name="object 38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7" name="object 40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8" name="object 43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45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91" name="object 46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</p:grpSp>
      <p:grpSp>
        <p:nvGrpSpPr>
          <p:cNvPr id="109" name="object 124"/>
          <p:cNvGrpSpPr/>
          <p:nvPr/>
        </p:nvGrpSpPr>
        <p:grpSpPr>
          <a:xfrm>
            <a:off x="0" y="6020246"/>
            <a:ext cx="13348649" cy="2536825"/>
            <a:chOff x="0" y="6020246"/>
            <a:chExt cx="13675360" cy="2536825"/>
          </a:xfrm>
        </p:grpSpPr>
        <p:sp>
          <p:nvSpPr>
            <p:cNvPr id="110" name="object 125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26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27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28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29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30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3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32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33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34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35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36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37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38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39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40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4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13404850" y="5164039"/>
            <a:ext cx="5105400" cy="7192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Розенков Андрей Сергеевич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70050" y="1311275"/>
            <a:ext cx="124206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Итоговый проект по программе «</a:t>
            </a:r>
            <a:r>
              <a:rPr lang="en-US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Data</a:t>
            </a: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-аналитик: старт карьеры»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1674586" y="5417314"/>
            <a:ext cx="6091464" cy="4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Поток № 4 — сентябрь 2022  г.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441450" y="500661"/>
            <a:ext cx="18211800" cy="11920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Далее навыки сравнивались с образовательными курсами топовых компаний по данным направлениям и были выбраны 5 основных ниш для заказчика. Также был добавлен курс по трудоустройству, как очень важный для любого направления в программировании и учтены требования заказчика, что курсы должны быть короткие и быстро собираться.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036E48-DA7D-4DD3-906D-EB7094BE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0" y="3557391"/>
            <a:ext cx="11096625" cy="73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9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523875" y="1041919"/>
            <a:ext cx="19580225" cy="1030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исследования:  </a:t>
            </a:r>
            <a:r>
              <a:rPr lang="ru-R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Чем больше срок обучения на курсе, тем выше у него стоимость.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 </a:t>
            </a:r>
            <a:r>
              <a:rPr lang="ru-R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Количественная корреляция Пирсона.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Гипотеза подтвердилась и чем дольше обучение, тем дороже оно стоит, если сравнивать независимые группы одного сегмента.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гипотезы была построена модель, по которой: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обучения = 17560 + (8815,7152*длительность обучения мес.)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593850" y="223923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97368B8F-5DAC-4177-BC0C-B9930FE970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4925150"/>
            <a:ext cx="12725400" cy="611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365250" y="573277"/>
            <a:ext cx="17068800" cy="903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</a:t>
            </a:r>
            <a:r>
              <a:rPr lang="en-US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 рекомендации для заказчика: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A60FDC-D64E-4DDF-838B-BDEC588B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1699143"/>
            <a:ext cx="16040100" cy="92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365250" y="573277"/>
            <a:ext cx="18738850" cy="1573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</a:t>
            </a:r>
            <a:r>
              <a:rPr lang="en-US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 рекомендации для заказчика: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Найдены ниши для бизнеса по продажам образовательных продуктов для IT-специалистов в 2022 году.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Наиболее привлекательные по востребованности и оплате труда являются профессии в сфере: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-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Администрирование сетевого оборудования,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-Курс по английскому для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специалистов,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-Курсы по трудоустройству + пробные собеседования для самых востребованных специальностей. Курс по трудоустройству за рубежом.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основе проведённого исследования заказчику рекомендую открыть курсы в сфере   Администрирование ОС Linux, потому что: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Calibri" panose="020F0502020204030204" pitchFamily="34" charset="0"/>
              <a:buAutoNum type="arabicParenR"/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Очень популярная и оплачиваемая сфера для специалистов;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Calibri" panose="020F0502020204030204" pitchFamily="34" charset="0"/>
              <a:buAutoNum type="arabicParenR"/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курсом можно организовать на разный тип клиентов по платёжеспособности: для начинающих, продолжающих и профессионалов;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Calibri" panose="020F0502020204030204" pitchFamily="34" charset="0"/>
              <a:buAutoNum type="arabicParenR"/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соответствии с требованиями заказчика курсы можно собирать быстро со сроком обучения от 1 до 5 месяцев;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Calibri" panose="020F0502020204030204" pitchFamily="34" charset="0"/>
              <a:buAutoNum type="arabicParenR"/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Минимальная конкуренция со стороны крупных образовательных школ в этой сфере.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Цена на курсы будет во многом зависеть от длительности и по оценке получается: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Также нужно учитывать другие параметры, например, какие специалисты будут вести курс и их заработная плата, траты на маркетинг, цены на курсы у конкурентов и многие другие факторы, которые не учитывались в данном исследовании.</a:t>
            </a:r>
            <a:endParaRPr lang="en-US" sz="2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D3B1B2-9A5B-48C5-BAF8-8F406C5D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231" y="7952808"/>
            <a:ext cx="1600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908050" y="894590"/>
            <a:ext cx="17830800" cy="427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Перспективные направления для дальнейшего анализа: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Оценить позитивные и негативные отзывы по курсам.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Сделать соцопросы в чатах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счёт того, насколько сейчас востребованы выбранные курсы.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2036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3000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	</a:t>
            </a:r>
            <a:r>
              <a:rPr lang="ru-RU" sz="2400" kern="0" spc="-200" dirty="0">
                <a:latin typeface="Formular" panose="02000000000000000000" pitchFamily="2" charset="-52"/>
                <a:ea typeface="+mj-ea"/>
                <a:cs typeface="Tahoma"/>
              </a:rPr>
              <a:t>На </a:t>
            </a:r>
            <a:r>
              <a:rPr lang="ru-RU" sz="2400" kern="0" spc="-200" dirty="0" err="1">
                <a:latin typeface="Formular" panose="02000000000000000000" pitchFamily="2" charset="-52"/>
                <a:ea typeface="+mj-ea"/>
                <a:cs typeface="Tahoma"/>
              </a:rPr>
              <a:t>дашборде</a:t>
            </a:r>
            <a:r>
              <a:rPr lang="ru-RU" sz="2400" kern="0" spc="-200" dirty="0"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2400" kern="0" spc="-200" dirty="0" err="1">
                <a:latin typeface="Formular" panose="02000000000000000000" pitchFamily="2" charset="-52"/>
                <a:ea typeface="+mj-ea"/>
                <a:cs typeface="Tahoma"/>
              </a:rPr>
              <a:t>представленны</a:t>
            </a:r>
            <a:r>
              <a:rPr lang="ru-RU" sz="2400" kern="0" spc="-200" dirty="0">
                <a:latin typeface="Formular" panose="02000000000000000000" pitchFamily="2" charset="-52"/>
                <a:ea typeface="+mj-ea"/>
                <a:cs typeface="Tahoma"/>
              </a:rPr>
              <a:t> фильтрация по уровню зарплат, срезы по формату работы и требуемому опыту работы, накопительные диаграммы по наиболее востребованным навыкам с разбивкой по опыту работы, диаграммы с количеством вакансий и топ-работодателям по убыванию, карта и кнопка возврата к первоначальным значениям, меры с количеством вакансий и средним значением заработной платы. </a:t>
            </a:r>
            <a:endParaRPr lang="ru-RU" sz="5000" kern="0" spc="-200" dirty="0"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E91E27D-4075-4292-9699-7E9BFDA4FF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38485" y="4314145"/>
            <a:ext cx="15468600" cy="67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10966450" y="8638161"/>
            <a:ext cx="7010400" cy="732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Розенков Андрей Сергеевич</a:t>
            </a: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en-US" sz="3200" b="1" dirty="0">
                <a:latin typeface="Formular" panose="02000000000000000000" pitchFamily="2" charset="-52"/>
                <a:cs typeface="Tahoma"/>
              </a:rPr>
              <a:t>and-rozenkov@yandex.ru</a:t>
            </a:r>
            <a:endParaRPr lang="ru-RU" sz="3200" b="1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908050" y="447296"/>
            <a:ext cx="17830800" cy="1204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Название проекта: 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Аналитика вакансий и курсов </a:t>
            </a:r>
            <a:r>
              <a:rPr lang="en-US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IT</a:t>
            </a: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для выбора ниши образовательных курсов</a:t>
            </a:r>
          </a:p>
          <a:p>
            <a:pPr lvl="1">
              <a:spcAft>
                <a:spcPts val="1200"/>
              </a:spcAft>
            </a:pPr>
            <a:r>
              <a:rPr lang="ru-RU" sz="3200" kern="0" spc="-200" dirty="0">
                <a:latin typeface="Formular" panose="02000000000000000000" pitchFamily="2" charset="-52"/>
                <a:ea typeface="+mj-ea"/>
                <a:cs typeface="Tahoma"/>
              </a:rPr>
              <a:t>Бизнес-цель заказчика:</a:t>
            </a:r>
          </a:p>
          <a:p>
            <a:pPr lvl="1">
              <a:spcAft>
                <a:spcPts val="12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Найти нишу для бизнеса по продажам образовательных продуктов для</a:t>
            </a:r>
            <a:endParaRPr lang="en-US" sz="2800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IT-специалистов в 2022 году.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00000000000000000" pitchFamily="2" charset="-52"/>
                <a:ea typeface="+mj-ea"/>
                <a:cs typeface="Tahoma"/>
              </a:rPr>
              <a:t>Объект исследования:</a:t>
            </a:r>
            <a:endParaRPr lang="en-US" sz="32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Рынок труда </a:t>
            </a:r>
            <a:r>
              <a:rPr lang="en-US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IT</a:t>
            </a: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-отрасли;</a:t>
            </a:r>
            <a:endParaRPr lang="en-US" sz="2800" dirty="0">
              <a:effectLst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Крупные игроки на образовательном рынке </a:t>
            </a:r>
            <a:r>
              <a:rPr lang="en-US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IT</a:t>
            </a: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 и их продукты.</a:t>
            </a:r>
            <a:endParaRPr lang="ru-RU" sz="2800" kern="0" spc="-200" dirty="0">
              <a:ea typeface="+mj-ea"/>
              <a:cs typeface="Tahoma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3200" kern="0" spc="-200" dirty="0">
                <a:latin typeface="Formular" panose="02000000000000000000" pitchFamily="2" charset="-52"/>
                <a:ea typeface="+mj-ea"/>
                <a:cs typeface="Tahoma"/>
              </a:rPr>
              <a:t>Предмет исследования:</a:t>
            </a:r>
            <a:endParaRPr lang="en-US" sz="32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dirty="0">
                <a:ea typeface="Tahoma" panose="020B0604030504040204" pitchFamily="34" charset="0"/>
                <a:cs typeface="Calibri" panose="020F0502020204030204" pitchFamily="34" charset="0"/>
              </a:rPr>
              <a:t>В</a:t>
            </a: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акансии на рынке </a:t>
            </a:r>
            <a:r>
              <a:rPr lang="en-US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IT</a:t>
            </a: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;</a:t>
            </a:r>
            <a:endParaRPr lang="en-US" sz="2800" dirty="0">
              <a:effectLst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Информация о самых крупных игроках рынке </a:t>
            </a:r>
            <a:r>
              <a:rPr lang="en-US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IT</a:t>
            </a:r>
            <a:r>
              <a:rPr lang="ru-RU" sz="2800" dirty="0"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ru-RU" sz="2800" kern="0" spc="-200" dirty="0"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Цель исследования: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Оценить востребованность образовательных продуктов и ситуацию на рынке труда на основе: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- спроса по количеству вакансий;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- предложения по количеству опубликованных резюме.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 Сравнить содержание предлагаемых курсов с требованиями работодателей, предъявляемыми к соискателям на позиции IT-специалистов разных направлений.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060450" y="511502"/>
            <a:ext cx="17373600" cy="104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к результату анализа: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Наглядное описание ситуации на рынке труда и ситуации в дополнительном профессиональном образовании (онлайн-курсы);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Представление выводов и рекомендаций: какие образовательные продукты нужны рынку, какая цена (или диапазон цен) можно поставить, чтобы не продешевить, но и люди могли покупать. </a:t>
            </a:r>
          </a:p>
          <a:p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Риски: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Не уложиться в сроки;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Финансовые риски;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Малое количество или плохое качество данных;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Данные качественные, но закономерности в принципе отсутствуют;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В данных отсутствует необходимая информация (взаимосвязи);</a:t>
            </a:r>
          </a:p>
          <a:p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Поломка программного обеспечения или компьютера;</a:t>
            </a:r>
          </a:p>
          <a:p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Форс-мажор</a:t>
            </a:r>
            <a:endParaRPr lang="ru-RU" sz="3200" b="1" kern="0" spc="-200" dirty="0">
              <a:solidFill>
                <a:srgbClr val="00597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ts val="1145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endParaRPr lang="ru-RU" sz="4400" b="1" kern="0" spc="-200" dirty="0">
              <a:solidFill>
                <a:srgbClr val="005970"/>
              </a:solidFill>
              <a:ea typeface="Tahoma" panose="020B0604030504040204" pitchFamily="34" charset="0"/>
              <a:cs typeface="Calibri" panose="020F0502020204030204" pitchFamily="34" charset="0"/>
            </a:endParaRPr>
          </a:p>
          <a:p>
            <a:endParaRPr lang="ru-RU" sz="3200" b="1" kern="0" spc="-200" dirty="0">
              <a:solidFill>
                <a:srgbClr val="005970"/>
              </a:solidFill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060450" y="599133"/>
            <a:ext cx="16916400" cy="1000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Источники данных, типы данных: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hh.ru – крупнейшая российская компания интернет-рекрутинга</a:t>
            </a:r>
            <a:endParaRPr lang="ru-RU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Tutortop.ru – сайт для сравнения онлайн-курсов по </a:t>
            </a: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digital 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и </a:t>
            </a: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IT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ru-RU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 </a:t>
            </a:r>
          </a:p>
          <a:p>
            <a:pPr algn="just"/>
            <a:r>
              <a:rPr lang="ru-RU" sz="3200" kern="0" spc="-200" dirty="0">
                <a:ea typeface="+mj-ea"/>
                <a:cs typeface="Tahoma"/>
              </a:rPr>
              <a:t>Данные были предоставлены заказчиком и </a:t>
            </a:r>
            <a:r>
              <a:rPr lang="ru-RU" sz="3200" kern="0" spc="-200" dirty="0" err="1">
                <a:ea typeface="+mj-ea"/>
                <a:cs typeface="Tahoma"/>
              </a:rPr>
              <a:t>получины</a:t>
            </a:r>
            <a:r>
              <a:rPr lang="ru-RU" sz="3200" kern="0" spc="-200" dirty="0">
                <a:ea typeface="+mj-ea"/>
                <a:cs typeface="Tahoma"/>
              </a:rPr>
              <a:t> в результате </a:t>
            </a:r>
            <a:r>
              <a:rPr lang="ru-RU" sz="3200" kern="0" spc="-200" dirty="0" err="1">
                <a:ea typeface="+mj-ea"/>
                <a:cs typeface="Tahoma"/>
              </a:rPr>
              <a:t>парсинга</a:t>
            </a:r>
            <a:r>
              <a:rPr lang="ru-RU" sz="3200" kern="0" spc="-200" dirty="0">
                <a:ea typeface="+mj-ea"/>
                <a:cs typeface="Tahoma"/>
              </a:rPr>
              <a:t> сайтов 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hh.ru и Tutortop.ru </a:t>
            </a:r>
            <a:endParaRPr lang="ru-RU" sz="3200" kern="0" spc="-200" dirty="0">
              <a:ea typeface="+mj-ea"/>
              <a:cs typeface="Tahoma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7ACAB6-09C7-4694-B066-6C345C1C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2917671"/>
            <a:ext cx="13425357" cy="61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523875" y="599133"/>
            <a:ext cx="19281775" cy="14840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Потребности клиентов: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влияет на выбор курса у покупателей и как мы можем помочь нашим клиентам планируемыми курсами?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1)Перспектива – ЗП после обучения и в дальнейшем;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(посчитать среднюю </a:t>
            </a:r>
            <a:r>
              <a:rPr lang="ru-RU" sz="32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зп</a:t>
            </a:r>
            <a:r>
              <a:rPr lang="ru-RU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вакансиям, зависимость </a:t>
            </a:r>
            <a:r>
              <a:rPr lang="ru-RU" sz="32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зп</a:t>
            </a:r>
            <a:r>
              <a:rPr lang="ru-RU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региона)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Лёгкость получения первой работы (конкуренция на рынке, помощь с </a:t>
            </a:r>
            <a:r>
              <a:rPr lang="ru-R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трудоустойством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(Не можем оценить, нет данных)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3)Сроки обучения и необходимое количество времени на обучение; </a:t>
            </a:r>
            <a:r>
              <a:rPr lang="ru-RU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(Можем оценить по </a:t>
            </a:r>
            <a:r>
              <a:rPr lang="ru-RU" sz="32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датасету</a:t>
            </a:r>
            <a:r>
              <a:rPr lang="ru-RU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 курсов)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4)Лёгкость обучения;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5)Стоимость курса (+маркетинг, скидки); </a:t>
            </a:r>
            <a:r>
              <a:rPr lang="ru-RU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(Можем оценить)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6)Качество обучения;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7)Можно ли получить обучение по квоте от Государства или нет;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8)Общий тренд (комьюнити, нравится или нет обучение).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 </a:t>
            </a:r>
          </a:p>
          <a:p>
            <a:pPr algn="just"/>
            <a:r>
              <a:rPr lang="ru-RU" sz="3200" kern="0" spc="-200" dirty="0">
                <a:ea typeface="+mj-ea"/>
                <a:cs typeface="Tahoma"/>
              </a:rPr>
              <a:t>Данные были предоставлены заказчиком и </a:t>
            </a:r>
            <a:r>
              <a:rPr lang="ru-RU" sz="3200" kern="0" spc="-200" dirty="0" err="1">
                <a:ea typeface="+mj-ea"/>
                <a:cs typeface="Tahoma"/>
              </a:rPr>
              <a:t>получины</a:t>
            </a:r>
            <a:r>
              <a:rPr lang="ru-RU" sz="3200" kern="0" spc="-200" dirty="0">
                <a:ea typeface="+mj-ea"/>
                <a:cs typeface="Tahoma"/>
              </a:rPr>
              <a:t> в результате </a:t>
            </a:r>
            <a:r>
              <a:rPr lang="ru-RU" sz="3200" kern="0" spc="-200" dirty="0" err="1">
                <a:ea typeface="+mj-ea"/>
                <a:cs typeface="Tahoma"/>
              </a:rPr>
              <a:t>парсинга</a:t>
            </a:r>
            <a:r>
              <a:rPr lang="ru-RU" sz="3200" kern="0" spc="-200" dirty="0">
                <a:ea typeface="+mj-ea"/>
                <a:cs typeface="Tahoma"/>
              </a:rPr>
              <a:t> сайтов 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hh.ru и Tutortop.ru </a:t>
            </a:r>
            <a:endParaRPr lang="ru-RU" sz="3200" kern="0" spc="-200" dirty="0">
              <a:ea typeface="+mj-ea"/>
              <a:cs typeface="Tahoma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1EF38DF-5E78-4101-B50C-FD253F73BA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850" y="5561804"/>
            <a:ext cx="6934200" cy="5182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10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679450" y="447295"/>
            <a:ext cx="19126200" cy="1271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исследования: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kern="0" spc="-200" dirty="0">
                <a:ea typeface="+mj-ea"/>
                <a:cs typeface="Times New Roman" panose="02020603050405020304" pitchFamily="18" charset="0"/>
              </a:rPr>
              <a:t>На этапе планирования исследования: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kern="0" spc="-200" dirty="0">
                <a:ea typeface="+mj-ea"/>
                <a:cs typeface="Times New Roman" panose="02020603050405020304" pitchFamily="18" charset="0"/>
              </a:rPr>
              <a:t>Были проработано техническое задание заказчика, заполнена форма с основными параметрами исследования, такими как выбор методологии, постановка бизнес цели, определение предмета и объекта исследования, цели и инструментов, оценка рисков и другими</a:t>
            </a:r>
            <a:r>
              <a:rPr lang="ru-RU" sz="2800" kern="0" spc="-200" dirty="0">
                <a:ea typeface="+mj-ea"/>
                <a:cs typeface="Tahoma"/>
              </a:rPr>
              <a:t>;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этапе обработки данных: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данные, подвергались очистке и предобработке. В данных были удалены лишние столбцы и строки, оценены качественные и количественные характеристики, проведён разведочный анализ, визуализация с помощью столбчатых диаграмм самых востребованные профессий, навыков, топ-работодателей и приведены заработные платы к одной валюте.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effectLst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На этапе </a:t>
            </a:r>
            <a:r>
              <a:rPr lang="ru-RU" sz="2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статистического исследования данных были составлены: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-зависимости </a:t>
            </a:r>
            <a:r>
              <a:rPr lang="ru-RU" sz="28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зп</a:t>
            </a:r>
            <a:r>
              <a:rPr lang="ru-RU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от формата работы, опыта работы, оценены различия в данных группах и доказана их статистическая значимость.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-произведена фильтрация по навыкам и выбраны самые высокооплачиваемые и востребованные навыки. По этим навыкам выбраны курсы конкурентов.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a typeface="Calibri" panose="020F0502020204030204" pitchFamily="34" charset="0"/>
                <a:cs typeface="Calibri" panose="020F0502020204030204" pitchFamily="34" charset="0"/>
              </a:rPr>
              <a:t>-доказана</a:t>
            </a:r>
            <a:r>
              <a:rPr lang="ru-RU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зависимости стоимости курсов от их длительности и построена соответствующая модель. 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-проведена оценка стоимости курса от его длительности.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этапе </a:t>
            </a: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визуализации данных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был построен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дашборд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 основными параметрами и метриками для анализа ранка труда для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специалистов.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523875" y="147723"/>
            <a:ext cx="18976975" cy="808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marL="457200" indent="44196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этапе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статистического исследования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посмотрел распределение вакансий по регионам, как зависит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зп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стажа работы и формата. Проверил принадлежность распределение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зп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группах по тесту Шапиро-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Уилка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 критерию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доказал значимость различия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зп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группах.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9441D0C-AE14-49CA-ADB3-7A21AF021B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8" y="4615098"/>
            <a:ext cx="7924800" cy="642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AD7EBE27-6261-4F11-85E4-848FB0F175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668" y="1915691"/>
            <a:ext cx="10984035" cy="449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FC8B782-6349-4F37-AAF2-779E238AA7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626" y="6541380"/>
            <a:ext cx="10984035" cy="462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F4533C-08FB-47F7-8015-5AE7D82DA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96" y="2226143"/>
            <a:ext cx="7904651" cy="21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441450" y="500662"/>
            <a:ext cx="16157575" cy="11393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Проверил корреляцию опыта работы, заработной платы и навыков на основании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критерия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Спирмена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не нормального распределения и проверил статистическую значимость данных корреляций. Корреляция между опытом работы и заработной платой высокая, между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зп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навыками – низкая. Данные корреляции визуализировал с помощью тепловой карты.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0D56FA62-179F-4D80-99BC-9E47AF7D6D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682172"/>
            <a:ext cx="18821400" cy="7357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85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441450" y="500661"/>
            <a:ext cx="18211800" cy="1010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Далее выбрал топ-50 самых популярных навыков и среди них 25 самых высокооплачиваемых. Визуализировал их на гистограмме.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3E90D57F-5C48-4BC4-BA9B-F6AA9D6B45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240581"/>
            <a:ext cx="17449800" cy="8651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79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</TotalTime>
  <Words>1210</Words>
  <Application>Microsoft Office PowerPoint</Application>
  <PresentationFormat>Произвольный</PresentationFormat>
  <Paragraphs>201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Arial</vt:lpstr>
      <vt:lpstr>Tahoma</vt:lpstr>
      <vt:lpstr>Symbol</vt:lpstr>
      <vt:lpstr>Formular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Андрей</cp:lastModifiedBy>
  <cp:revision>156</cp:revision>
  <dcterms:created xsi:type="dcterms:W3CDTF">2022-03-29T11:34:13Z</dcterms:created>
  <dcterms:modified xsi:type="dcterms:W3CDTF">2022-09-03T14:22:32Z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