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65" r:id="rId2"/>
    <p:sldId id="402" r:id="rId3"/>
    <p:sldId id="384" r:id="rId4"/>
    <p:sldId id="398" r:id="rId5"/>
    <p:sldId id="399" r:id="rId6"/>
    <p:sldId id="385" r:id="rId7"/>
    <p:sldId id="395" r:id="rId8"/>
    <p:sldId id="400" r:id="rId9"/>
    <p:sldId id="401" r:id="rId10"/>
    <p:sldId id="394" r:id="rId11"/>
    <p:sldId id="397" r:id="rId12"/>
    <p:sldId id="390" r:id="rId13"/>
    <p:sldId id="298" r:id="rId14"/>
  </p:sldIdLst>
  <p:sldSz cx="20104100" cy="11309350"/>
  <p:notesSz cx="20104100" cy="1130935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ormular" panose="020B0604020202020204" charset="-52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9" autoAdjust="0"/>
    <p:restoredTop sz="94660"/>
  </p:normalViewPr>
  <p:slideViewPr>
    <p:cSldViewPr>
      <p:cViewPr varScale="1">
        <p:scale>
          <a:sx n="25" d="100"/>
          <a:sy n="25" d="100"/>
        </p:scale>
        <p:origin x="1122" y="18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17.02.2023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4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170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00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0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2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6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3350237" y="8584860"/>
            <a:ext cx="430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spc="-300" dirty="0">
                <a:solidFill>
                  <a:srgbClr val="005970"/>
                </a:solidFill>
                <a:latin typeface="Formular" panose="02000000000000000000" pitchFamily="2" charset="-52"/>
              </a:rPr>
              <a:t>data-diving</a:t>
            </a:r>
            <a:endParaRPr lang="ru-RU" sz="1100" dirty="0">
              <a:solidFill>
                <a:srgbClr val="005970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83" name="object 41"/>
            <p:cNvSpPr/>
            <p:nvPr/>
          </p:nvSpPr>
          <p:spPr>
            <a:xfrm>
              <a:off x="13799695" y="8258397"/>
              <a:ext cx="2748280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85" name="object 39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44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87" name="Группа 86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88" name="object 42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grpSp>
              <p:nvGrpSpPr>
                <p:cNvPr id="89" name="Группа 88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90" name="Группа 89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92" name="object 25"/>
                    <p:cNvGrpSpPr/>
                    <p:nvPr/>
                  </p:nvGrpSpPr>
                  <p:grpSpPr>
                    <a:xfrm>
                      <a:off x="13799695" y="6020246"/>
                      <a:ext cx="2748280" cy="298450"/>
                      <a:chOff x="13799695" y="6020246"/>
                      <a:chExt cx="2748280" cy="298450"/>
                    </a:xfrm>
                  </p:grpSpPr>
                  <p:sp>
                    <p:nvSpPr>
                      <p:cNvPr id="107" name="object 26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8" name="object 27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3" name="object 28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grpSp>
                  <p:nvGrpSpPr>
                    <p:cNvPr id="94" name="object 29"/>
                    <p:cNvGrpSpPr/>
                    <p:nvPr/>
                  </p:nvGrpSpPr>
                  <p:grpSpPr>
                    <a:xfrm>
                      <a:off x="13799704" y="6915517"/>
                      <a:ext cx="3397885" cy="298450"/>
                      <a:chOff x="13799704" y="6915517"/>
                      <a:chExt cx="3397885" cy="298450"/>
                    </a:xfrm>
                  </p:grpSpPr>
                  <p:sp>
                    <p:nvSpPr>
                      <p:cNvPr id="105" name="object 30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6" name="object 3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5" name="object 32"/>
                    <p:cNvGrpSpPr/>
                    <p:nvPr/>
                  </p:nvGrpSpPr>
                  <p:grpSpPr>
                    <a:xfrm>
                      <a:off x="13799704" y="7363137"/>
                      <a:ext cx="3397885" cy="298450"/>
                      <a:chOff x="13799704" y="7363137"/>
                      <a:chExt cx="3397885" cy="298450"/>
                    </a:xfrm>
                  </p:grpSpPr>
                  <p:sp>
                    <p:nvSpPr>
                      <p:cNvPr id="103" name="object 33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4" name="object 34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6" name="object 35"/>
                    <p:cNvGrpSpPr/>
                    <p:nvPr/>
                  </p:nvGrpSpPr>
                  <p:grpSpPr>
                    <a:xfrm>
                      <a:off x="13799695" y="7810767"/>
                      <a:ext cx="3310890" cy="447675"/>
                      <a:chOff x="13799695" y="7810767"/>
                      <a:chExt cx="3310890" cy="447675"/>
                    </a:xfrm>
                  </p:grpSpPr>
                  <p:sp>
                    <p:nvSpPr>
                      <p:cNvPr id="100" name="object 36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1" name="object 37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2" name="object 38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7" name="object 40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8" name="object 43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9" name="object 45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91" name="object 46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</p:grpSp>
      <p:grpSp>
        <p:nvGrpSpPr>
          <p:cNvPr id="109" name="object 124"/>
          <p:cNvGrpSpPr/>
          <p:nvPr/>
        </p:nvGrpSpPr>
        <p:grpSpPr>
          <a:xfrm>
            <a:off x="0" y="6020246"/>
            <a:ext cx="13348649" cy="2536825"/>
            <a:chOff x="0" y="6020246"/>
            <a:chExt cx="13675360" cy="2536825"/>
          </a:xfrm>
        </p:grpSpPr>
        <p:sp>
          <p:nvSpPr>
            <p:cNvPr id="110" name="object 125"/>
            <p:cNvSpPr/>
            <p:nvPr/>
          </p:nvSpPr>
          <p:spPr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26"/>
            <p:cNvSpPr/>
            <p:nvPr/>
          </p:nvSpPr>
          <p:spPr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27"/>
            <p:cNvSpPr/>
            <p:nvPr/>
          </p:nvSpPr>
          <p:spPr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28"/>
            <p:cNvSpPr/>
            <p:nvPr/>
          </p:nvSpPr>
          <p:spPr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29"/>
            <p:cNvSpPr/>
            <p:nvPr/>
          </p:nvSpPr>
          <p:spPr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30"/>
            <p:cNvSpPr/>
            <p:nvPr/>
          </p:nvSpPr>
          <p:spPr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31"/>
            <p:cNvSpPr/>
            <p:nvPr/>
          </p:nvSpPr>
          <p:spPr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32"/>
            <p:cNvSpPr/>
            <p:nvPr/>
          </p:nvSpPr>
          <p:spPr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33"/>
            <p:cNvSpPr/>
            <p:nvPr/>
          </p:nvSpPr>
          <p:spPr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34"/>
            <p:cNvSpPr/>
            <p:nvPr/>
          </p:nvSpPr>
          <p:spPr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35"/>
            <p:cNvSpPr/>
            <p:nvPr/>
          </p:nvSpPr>
          <p:spPr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36"/>
            <p:cNvSpPr/>
            <p:nvPr/>
          </p:nvSpPr>
          <p:spPr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37"/>
            <p:cNvSpPr/>
            <p:nvPr/>
          </p:nvSpPr>
          <p:spPr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38"/>
            <p:cNvSpPr/>
            <p:nvPr/>
          </p:nvSpPr>
          <p:spPr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39"/>
            <p:cNvSpPr/>
            <p:nvPr/>
          </p:nvSpPr>
          <p:spPr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40"/>
            <p:cNvSpPr/>
            <p:nvPr/>
          </p:nvSpPr>
          <p:spPr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41"/>
            <p:cNvSpPr/>
            <p:nvPr/>
          </p:nvSpPr>
          <p:spPr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24">
            <a:extLst>
              <a:ext uri="{FF2B5EF4-FFF2-40B4-BE49-F238E27FC236}">
                <a16:creationId xmlns:a16="http://schemas.microsoft.com/office/drawing/2014/main" id="{C061D660-2701-47EF-A286-33B2B5C4475B}"/>
              </a:ext>
            </a:extLst>
          </p:cNvPr>
          <p:cNvSpPr txBox="1"/>
          <p:nvPr/>
        </p:nvSpPr>
        <p:spPr>
          <a:xfrm>
            <a:off x="13404850" y="5164039"/>
            <a:ext cx="5105400" cy="7192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Розенков Андрей Сергеевич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70050" y="1311275"/>
            <a:ext cx="12420600" cy="29294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Формирование базы</a:t>
            </a:r>
          </a:p>
          <a:p>
            <a:pPr algn="ctr"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целевых клиентов для увеличения продаж</a:t>
            </a:r>
          </a:p>
          <a:p>
            <a:pPr algn="ctr"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 услуг по сертификации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9DF69-EFFD-4811-936B-3630CBBF02A6}"/>
              </a:ext>
            </a:extLst>
          </p:cNvPr>
          <p:cNvSpPr txBox="1"/>
          <p:nvPr/>
        </p:nvSpPr>
        <p:spPr>
          <a:xfrm>
            <a:off x="1674586" y="5417314"/>
            <a:ext cx="6091464" cy="4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январь 2023  г.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441450" y="500661"/>
            <a:ext cx="18211800" cy="1708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 на примере кейса:</a:t>
            </a:r>
            <a:endParaRPr lang="en-US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Группируем целевых клиентов по количеству сертификатов с окончанием срока и в процессе работы проверяем гипотезы и на их основе (на основе опыта экспертов и коллег) вносим корректировки в фильтры.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Гипотезы: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целевые клиенты с меньшим количеством сертификатов для переоформления будут лучше конвертироваться, но с них меньше выручка.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Также учитываем орган – конкурент. Целевые клиенты из государственных органов будут хуже конвертироваться, чем  из частных.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 холодных звонков клиенты будут конвертироваться лучше, чем через массовую рассылку, так как продукт сложный, хотя надо пробовать и если не хватает ресурсов для обзвона, можно попробовать массовую рассылку.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Часть клиентов после фильтрации может быть не доступна, поэтому прежде, чем совершать холодный звонок требуется проверить данные о статусе клиента в базе ФНС вручную. К сожалению, в автоматическом режиме отфильтровать базу по статусу клиента не представляется возможным.  Необходимо исключать в ручном режиме потенциальных клиентов, которые  были ликвидированы или имеют другие неблагоприятные для нас статусы. За время действия сертификата, потенциальные клиенты могли обанкротиться или быть ликвидированы.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У органов по сертификации с плохими отзывами будет проще увести ключевых клиентов.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Информацию из базы данных можно использовать в скриптах для продаж.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4679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365250" y="573277"/>
            <a:ext cx="18738850" cy="15252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ea typeface="Calibri" panose="020F0502020204030204" pitchFamily="34" charset="0"/>
                <a:cs typeface="Calibri" panose="020F0502020204030204" pitchFamily="34" charset="0"/>
              </a:rPr>
              <a:t>1) Найдены потенциальные клиенты для продажи базы по фильтру в Москве и негосударственные, их получилось 226 (также можно попробовать предложить услугу по формированию базы по клиентам другим органам по сертификации и консалтинговым компаниям);</a:t>
            </a:r>
          </a:p>
          <a:p>
            <a:pPr>
              <a:lnSpc>
                <a:spcPct val="107000"/>
              </a:lnSpc>
            </a:pPr>
            <a:r>
              <a:rPr lang="ru-RU" sz="4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2)  Сделаны фильтры по целевым клиентам и получены базы целевых клиентов по:</a:t>
            </a:r>
          </a:p>
          <a:p>
            <a:pPr marL="457200" indent="-457200">
              <a:lnSpc>
                <a:spcPct val="107000"/>
              </a:lnSpc>
              <a:buFontTx/>
              <a:buChar char="-"/>
            </a:pPr>
            <a:r>
              <a:rPr lang="ru-RU" sz="4400" dirty="0">
                <a:ea typeface="Calibri" panose="020F0502020204030204" pitchFamily="34" charset="0"/>
                <a:cs typeface="Calibri" panose="020F0502020204030204" pitchFamily="34" charset="0"/>
              </a:rPr>
              <a:t>дате окончания сертификата (в разрезе 3 месяцев до окончания)</a:t>
            </a:r>
            <a:endParaRPr lang="en-US" sz="4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  <a:buFontTx/>
              <a:buChar char="-"/>
            </a:pPr>
            <a:r>
              <a:rPr lang="ru-RU" sz="4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статусу сертификата (выбрал статусы действует, продлён или возобновлён)</a:t>
            </a:r>
          </a:p>
          <a:p>
            <a:pPr marL="457200" indent="-457200">
              <a:lnSpc>
                <a:spcPct val="107000"/>
              </a:lnSpc>
              <a:buFontTx/>
              <a:buChar char="-"/>
            </a:pPr>
            <a:r>
              <a:rPr lang="ru-RU" sz="4400" dirty="0">
                <a:ea typeface="Calibri" panose="020F0502020204030204" pitchFamily="34" charset="0"/>
                <a:cs typeface="Calibri" panose="020F0502020204030204" pitchFamily="34" charset="0"/>
              </a:rPr>
              <a:t>регионам заказчика услуг по сертификации</a:t>
            </a:r>
          </a:p>
          <a:p>
            <a:pPr marL="457200" indent="-457200">
              <a:lnSpc>
                <a:spcPct val="107000"/>
              </a:lnSpc>
              <a:buFontTx/>
              <a:buChar char="-"/>
            </a:pPr>
            <a:r>
              <a:rPr lang="ru-RU" sz="4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классификации продукции по предъявляемым к ней требованиям качества (отнесения к ТР ТС)</a:t>
            </a:r>
          </a:p>
          <a:p>
            <a:pPr>
              <a:lnSpc>
                <a:spcPct val="107000"/>
              </a:lnSpc>
            </a:pPr>
            <a:r>
              <a:rPr lang="ru-RU" sz="4400" dirty="0">
                <a:cs typeface="Calibri" panose="020F0502020204030204" pitchFamily="34" charset="0"/>
              </a:rPr>
              <a:t>3) Сформулированы гипотезы и рекомендации для улучшения работы с данными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93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908050" y="894590"/>
            <a:ext cx="17830800" cy="8036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Перспективные направления для дальнейшего анализа: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Проделать фильтрацию с декларациями, возможно, поработать со свидетельствами о регистрации и другими данными по разрешительной документации 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витрину данных и автоматизировать процесс получения информации через </a:t>
            </a:r>
            <a:r>
              <a:rPr lang="ru-RU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дашборд</a:t>
            </a: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 ключевых клиентах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Сделать связи между органами по сертификации, экспертами, испытательными лабораториями, консалтинговыми компаниями для частичной автоматизации создания макета сертификата и получению информации об органах сертификации заказчиками сертификатов.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ECC60396-4DA0-4E2C-BDC6-03F82576687B}"/>
              </a:ext>
            </a:extLst>
          </p:cNvPr>
          <p:cNvSpPr txBox="1"/>
          <p:nvPr/>
        </p:nvSpPr>
        <p:spPr>
          <a:xfrm>
            <a:off x="10966450" y="8638161"/>
            <a:ext cx="7010400" cy="732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Розенков Андрей Сергеевич</a:t>
            </a: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en-US" sz="3200" b="1" dirty="0">
                <a:latin typeface="Formular" panose="02000000000000000000" pitchFamily="2" charset="-52"/>
                <a:cs typeface="Tahoma"/>
              </a:rPr>
              <a:t>and-rozenkov@yandex.ru</a:t>
            </a:r>
            <a:endParaRPr lang="ru-RU" sz="3200" b="1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136650" y="320125"/>
            <a:ext cx="18364200" cy="9072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1200"/>
              </a:spcAft>
            </a:pPr>
            <a:endParaRPr lang="ru-RU" sz="4000" b="1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lvl="1">
              <a:spcAft>
                <a:spcPts val="1200"/>
              </a:spcAft>
            </a:pPr>
            <a:endParaRPr lang="ru-RU" sz="4000" b="1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lvl="1">
              <a:spcAft>
                <a:spcPts val="1200"/>
              </a:spcAft>
            </a:pPr>
            <a:endParaRPr lang="ru-RU" sz="4000" b="1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lvl="1">
              <a:spcAft>
                <a:spcPts val="1200"/>
              </a:spcAft>
            </a:pPr>
            <a:r>
              <a:rPr lang="ru-RU" sz="4000" b="1" kern="0" spc="-200" dirty="0">
                <a:latin typeface="Formular" panose="02000000000000000000" pitchFamily="2" charset="-52"/>
                <a:ea typeface="+mj-ea"/>
                <a:cs typeface="Tahoma"/>
              </a:rPr>
              <a:t>Бизнес-цель: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сформировать базу потенциальных клиентов в соответствии с ТЗ заказчика,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подготовить уникальное торговое предложение по продаже информации</a:t>
            </a: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найти клиентов для совершения сделки.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Кому будут полезны базы целевых клиентов </a:t>
            </a:r>
            <a:r>
              <a:rPr lang="ru-RU" sz="4000" b="1" kern="0" spc="-200" dirty="0">
                <a:latin typeface="Formular" panose="02000000000000000000" pitchFamily="2" charset="-52"/>
                <a:ea typeface="+mj-ea"/>
                <a:cs typeface="Tahoma"/>
              </a:rPr>
              <a:t>:</a:t>
            </a:r>
            <a:endParaRPr lang="en-US" sz="4000" b="1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Органам по сертификации, экспертам, испытательным лабораториям, консалтинговым компаниям и менеджерам по продажам в области сертификации.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endParaRPr lang="en-US" sz="40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6563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060450" y="599133"/>
            <a:ext cx="16916400" cy="10236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Источники данных, типы данных: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https://fsa.gov.ru/opendata/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– </a:t>
            </a:r>
            <a:r>
              <a:rPr lang="ru-RU" sz="3200" b="1" i="0" dirty="0" err="1">
                <a:solidFill>
                  <a:srgbClr val="333333"/>
                </a:solidFill>
                <a:effectLst/>
                <a:latin typeface="YS Text"/>
              </a:rPr>
              <a:t>Росаккредитация</a:t>
            </a:r>
            <a:r>
              <a:rPr lang="ru-RU" sz="3200" b="0" i="0" dirty="0">
                <a:solidFill>
                  <a:srgbClr val="333333"/>
                </a:solidFill>
                <a:effectLst/>
                <a:latin typeface="YS Text"/>
              </a:rPr>
              <a:t>  - орган исполнительной власти, который хранит данные о сертификатах,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0" i="0" dirty="0">
                <a:solidFill>
                  <a:srgbClr val="333333"/>
                </a:solidFill>
                <a:effectLst/>
                <a:latin typeface="YS Text"/>
              </a:rPr>
              <a:t> </a:t>
            </a:r>
            <a:r>
              <a:rPr lang="en-US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https://egrul.itsoft.ru/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– сайт с данными из федеральной налоговой службы по статусам организаций </a:t>
            </a:r>
            <a:r>
              <a:rPr lang="ru-RU" sz="3200" dirty="0">
                <a:ea typeface="Tahoma" panose="020B0604030504040204" pitchFamily="34" charset="0"/>
                <a:cs typeface="Calibri" panose="020F0502020204030204" pitchFamily="34" charset="0"/>
              </a:rPr>
              <a:t>(ликвидирована организация или нет, какие доходы, сколько сотрудников и др.)</a:t>
            </a: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Способ(ы) получения данных: </a:t>
            </a:r>
          </a:p>
          <a:p>
            <a:pPr algn="just"/>
            <a:r>
              <a:rPr lang="ru-RU" sz="3200" kern="0" spc="-200" dirty="0">
                <a:ea typeface="+mj-ea"/>
                <a:cs typeface="Tahoma"/>
              </a:rPr>
              <a:t>Данные были скачаны с сайтов </a:t>
            </a:r>
            <a:r>
              <a:rPr lang="en-US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https://fsa.gov.ru/opendata/ 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и </a:t>
            </a:r>
            <a:r>
              <a:rPr lang="en-US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https://egrul.itsoft.ru/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 в формате </a:t>
            </a:r>
            <a:r>
              <a:rPr lang="en-US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csv</a:t>
            </a:r>
            <a:endParaRPr lang="ru-RU" sz="3200" dirty="0">
              <a:effectLst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/>
            <a:endParaRPr lang="ru-RU" sz="32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Риски при работе с данными минимальны: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Не уложиться в сроки;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Финансовые риски;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Малое количество или плохое качество данных;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В данных отсутствует необходимая информация;</a:t>
            </a:r>
          </a:p>
          <a:p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Форс-мажор</a:t>
            </a:r>
            <a:endParaRPr lang="ru-RU" sz="3200" kern="0" spc="-200" dirty="0"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523875" y="599133"/>
            <a:ext cx="19281775" cy="1595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Немного про сертификацию: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DB8E1E-C3E6-4F1A-A73F-DA00CABAC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1" y="1546173"/>
            <a:ext cx="11658600" cy="89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523875" y="599133"/>
            <a:ext cx="19281775" cy="1595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Фильтрация данных об истечении сертификатов: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D241A0-64DD-4745-9265-E5407567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0" y="1486342"/>
            <a:ext cx="11811000" cy="96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679450" y="447295"/>
            <a:ext cx="19126200" cy="8071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работы: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kern="0" spc="-200" dirty="0">
                <a:ea typeface="+mj-ea"/>
                <a:cs typeface="Times New Roman" panose="02020603050405020304" pitchFamily="18" charset="0"/>
              </a:rPr>
              <a:t>На этапе планирования исследования: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Были изучены источники данных и информация в них, оценены объёмы данных, поставлена</a:t>
            </a:r>
            <a:r>
              <a:rPr lang="ru-RU" sz="2800" kern="0" spc="-200" dirty="0">
                <a:ea typeface="+mj-ea"/>
                <a:cs typeface="Times New Roman" panose="02020603050405020304" pitchFamily="18" charset="0"/>
              </a:rPr>
              <a:t> бизнес-цель инструменты  для обработки  данных и оценены риски </a:t>
            </a:r>
            <a:r>
              <a:rPr lang="ru-RU" sz="2800" kern="0" spc="-200" dirty="0">
                <a:ea typeface="+mj-ea"/>
                <a:cs typeface="Tahoma"/>
              </a:rPr>
              <a:t>;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этапе чтения и предобработки данных: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Данные были перекодированы и отсортированы по разделителям, таблицы имели разное количество столбцов, поэтому некоторую часть данных пришлось удалить. В части столбцов заменил формат столбцов на дату, для дальнейшей фильтрации. Также при знакомстве с данными были оценены пропуски и найдены объяснения им. Например, для партии изделий окончательный срок действия сертификата не ставится.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b="1" dirty="0">
              <a:effectLst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На этапе </a:t>
            </a:r>
            <a:r>
              <a:rPr lang="ru-RU" sz="2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исследования  данных была: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Проведена фильтрация данных в разрезе времени(3 месяца до окончания сертификата), статуса сертификата(действует, продлён и возобновлён), региону заказчика, специализации органа по сертификации, также можно отфильтровать информацию по другим критериям в соответствии с требование заказчика.</a:t>
            </a: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441450" y="500662"/>
            <a:ext cx="16157575" cy="1247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 на примере кейса:</a:t>
            </a:r>
            <a:endParaRPr lang="en-US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 по сертификации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СЕРТИК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находится в Москве и помогает клиентам подтвердить качество продукции согласно регламенту ТР ТС 004/2011 О безопасности низковольтного оборудования. Орган сотрудничает с электротехнической лабораторией по проверке качества и экспертами по сертификации, которые могут приехать на производство, сделать анализ документации на продукцию или/и провести аудит производства. Орган по сертификации работает более 15 лет, основной трафик клиентов идёт через рекламу в интернете, холодные звонки и работу с клиентской базой. В настоящий момент низкий поток клиентов и его необходимо увеличить </a:t>
            </a:r>
            <a:r>
              <a:rPr lang="ru-RU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с помощью холодных звонков целевой аудитории и рассылок. Требуется база целевых клиентов.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185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441450" y="500662"/>
            <a:ext cx="18374913" cy="9607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 на примере кейса:</a:t>
            </a:r>
            <a:endParaRPr lang="en-US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1)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уже существующей базой клиентов. Выгружаем данные о имеющихся клиентах и совершаем звонки по клиентам, у которых заканчивается действие сертификата. Конверсия таких клиентов и повторное заключение с ними договоров на услуги будет выше, поскольку мы с ними уже работаем.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Топ 20 органов по сертификации, где заканчиваются сертификаты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6F6367-90CB-43C4-9DB1-25DCBE646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3465276"/>
            <a:ext cx="18984513" cy="7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1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441450" y="500662"/>
            <a:ext cx="18111514" cy="1069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 на примере кейса:</a:t>
            </a:r>
            <a:endParaRPr lang="en-US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Делаем выгрузку целевых клиентов по фильтру регион – Москва (так как офис нашей организации и лаборатория находятся в Москве, то будет проще взаимодействовать с клиентом). Также делаем фильтрацию по клиентам, у которых заканчиваются сертификаты ТР ТС 004/2011 и методом проб и при холодных звонках добавим дополнительные фильтры.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Топ 20 целевых клиентов с заканчивающимися сертификатами в Москве по ТР ТС 004/2011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FA4E9-7E52-47AE-AC78-44BA87B91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6" y="3730755"/>
            <a:ext cx="19254514" cy="75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8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7704</TotalTime>
  <Words>1027</Words>
  <Application>Microsoft Office PowerPoint</Application>
  <PresentationFormat>Произвольный</PresentationFormat>
  <Paragraphs>122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Tahoma</vt:lpstr>
      <vt:lpstr>Formular</vt:lpstr>
      <vt:lpstr>Calibri</vt:lpstr>
      <vt:lpstr>YS Text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Андрей</cp:lastModifiedBy>
  <cp:revision>206</cp:revision>
  <dcterms:created xsi:type="dcterms:W3CDTF">2022-03-29T11:34:13Z</dcterms:created>
  <dcterms:modified xsi:type="dcterms:W3CDTF">2023-02-17T08:08:36Z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