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4"/>
  </p:sldMasterIdLst>
  <p:notesMasterIdLst>
    <p:notesMasterId r:id="rId15"/>
  </p:notesMasterIdLst>
  <p:sldIdLst>
    <p:sldId id="256" r:id="rId5"/>
    <p:sldId id="257" r:id="rId6"/>
    <p:sldId id="258" r:id="rId7"/>
    <p:sldId id="262" r:id="rId8"/>
    <p:sldId id="260" r:id="rId9"/>
    <p:sldId id="261" r:id="rId10"/>
    <p:sldId id="265" r:id="rId11"/>
    <p:sldId id="264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/>
    <p:restoredTop sz="94726"/>
  </p:normalViewPr>
  <p:slideViewPr>
    <p:cSldViewPr snapToGrid="0">
      <p:cViewPr>
        <p:scale>
          <a:sx n="77" d="100"/>
          <a:sy n="77" d="100"/>
        </p:scale>
        <p:origin x="98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eale Williams" userId="2025260502a18c49" providerId="LiveId" clId="{96435AC3-9F18-46B2-A314-7DAB4D8175B1}"/>
    <pc:docChg chg="custSel addSld modSld">
      <pc:chgData name="Daneale Williams" userId="2025260502a18c49" providerId="LiveId" clId="{96435AC3-9F18-46B2-A314-7DAB4D8175B1}" dt="2024-07-23T04:27:56.840" v="60" actId="255"/>
      <pc:docMkLst>
        <pc:docMk/>
      </pc:docMkLst>
      <pc:sldChg chg="modSp mod">
        <pc:chgData name="Daneale Williams" userId="2025260502a18c49" providerId="LiveId" clId="{96435AC3-9F18-46B2-A314-7DAB4D8175B1}" dt="2024-07-23T04:27:56.840" v="60" actId="255"/>
        <pc:sldMkLst>
          <pc:docMk/>
          <pc:sldMk cId="810727422" sldId="256"/>
        </pc:sldMkLst>
        <pc:spChg chg="mod">
          <ac:chgData name="Daneale Williams" userId="2025260502a18c49" providerId="LiveId" clId="{96435AC3-9F18-46B2-A314-7DAB4D8175B1}" dt="2024-07-23T04:27:56.840" v="60" actId="255"/>
          <ac:spMkLst>
            <pc:docMk/>
            <pc:sldMk cId="810727422" sldId="256"/>
            <ac:spMk id="2" creationId="{4F7A3DD4-42AD-AC50-8FED-0D9F2912E680}"/>
          </ac:spMkLst>
        </pc:spChg>
      </pc:sldChg>
      <pc:sldChg chg="modSp add mod">
        <pc:chgData name="Daneale Williams" userId="2025260502a18c49" providerId="LiveId" clId="{96435AC3-9F18-46B2-A314-7DAB4D8175B1}" dt="2024-07-23T04:26:28.322" v="25"/>
        <pc:sldMkLst>
          <pc:docMk/>
          <pc:sldMk cId="767604763" sldId="266"/>
        </pc:sldMkLst>
        <pc:spChg chg="mod">
          <ac:chgData name="Daneale Williams" userId="2025260502a18c49" providerId="LiveId" clId="{96435AC3-9F18-46B2-A314-7DAB4D8175B1}" dt="2024-07-23T04:25:37.261" v="11" actId="20577"/>
          <ac:spMkLst>
            <pc:docMk/>
            <pc:sldMk cId="767604763" sldId="266"/>
            <ac:spMk id="2" creationId="{96B9335E-9DE2-8FA6-2D9B-192F9213F730}"/>
          </ac:spMkLst>
        </pc:spChg>
        <pc:spChg chg="mod">
          <ac:chgData name="Daneale Williams" userId="2025260502a18c49" providerId="LiveId" clId="{96435AC3-9F18-46B2-A314-7DAB4D8175B1}" dt="2024-07-23T04:26:28.322" v="25"/>
          <ac:spMkLst>
            <pc:docMk/>
            <pc:sldMk cId="767604763" sldId="266"/>
            <ac:spMk id="3" creationId="{99DEB326-6DAF-D375-51AE-FC9F7EB02C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27503-02C3-A846-B7F8-F84A8D8323FE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87DBA-A92C-8B40-9B23-8F87840D9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5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87DBA-A92C-8B40-9B23-8F87840D92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3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02F1-DE46-DB48-82C3-40000E6289D9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0FD548A-A49A-9742-BC76-B42D544B64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48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9C78-C956-6247-8727-0392134EE696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D548A-A49A-9742-BC76-B42D544B646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6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30B1-69B0-9542-8E1B-94AE5DDD9ED8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D548A-A49A-9742-BC76-B42D544B64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89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6E7F-90FA-1B4A-9CB6-4061A229BCFA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D548A-A49A-9742-BC76-B42D544B646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45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1E22-AAE5-D04D-9908-00CCDEDCDF2F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D548A-A49A-9742-BC76-B42D544B64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2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21F8-3AD6-924E-844D-FBEB9F50E8CD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D548A-A49A-9742-BC76-B42D544B646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90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6CD5-6432-DC4F-970A-00CB689E5472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D548A-A49A-9742-BC76-B42D544B646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52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7148-21F2-AE46-A624-5127EC342CBD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D548A-A49A-9742-BC76-B42D544B646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85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96C3-6D18-E943-B27F-DC9FCE0DB7E7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D548A-A49A-9742-BC76-B42D544B6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4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3F0D-CFEE-7846-AE7E-FFA84441A48B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D548A-A49A-9742-BC76-B42D544B646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60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4F5CDD7-D922-C94D-BF02-BC403C184F11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D548A-A49A-9742-BC76-B42D544B646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30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6A746-3494-B849-931E-5B4C1C810C59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0FD548A-A49A-9742-BC76-B42D544B646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4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55C8A3-8EBA-57F5-6F9F-69CD8B2F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D548A-A49A-9742-BC76-B42D544B6467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A close-up of a blue and white logo&#10;&#10;AI-generated content may be incorrect.">
            <a:extLst>
              <a:ext uri="{FF2B5EF4-FFF2-40B4-BE49-F238E27FC236}">
                <a16:creationId xmlns:a16="http://schemas.microsoft.com/office/drawing/2014/main" id="{8863019C-A943-D662-1FD9-1C53EF5BAD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E2CCAA-3DD7-ACA7-C790-34EE3841A91E}"/>
              </a:ext>
            </a:extLst>
          </p:cNvPr>
          <p:cNvSpPr txBox="1"/>
          <p:nvPr/>
        </p:nvSpPr>
        <p:spPr>
          <a:xfrm>
            <a:off x="3686347" y="798973"/>
            <a:ext cx="69718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Apa STYLE "/>
              </a:rPr>
              <a:t>GROUP -2 Presents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6AC927-41C5-CDE1-DCEF-55ECA74A493E}"/>
              </a:ext>
            </a:extLst>
          </p:cNvPr>
          <p:cNvSpPr txBox="1"/>
          <p:nvPr/>
        </p:nvSpPr>
        <p:spPr>
          <a:xfrm>
            <a:off x="902109" y="1747015"/>
            <a:ext cx="125403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Financial Analysis Using AI of  JPMorgan Chase &amp; Bank of America</a:t>
            </a:r>
            <a:br>
              <a:rPr lang="en-US" sz="2800" b="1" dirty="0">
                <a:solidFill>
                  <a:schemeClr val="bg1"/>
                </a:solidFill>
                <a:highlight>
                  <a:srgbClr val="000000"/>
                </a:highlight>
              </a:rPr>
            </a:br>
            <a:endParaRPr lang="en-US" sz="2800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F20A0-8DA7-7A87-B867-72BC1877D4F6}"/>
              </a:ext>
            </a:extLst>
          </p:cNvPr>
          <p:cNvSpPr txBox="1"/>
          <p:nvPr/>
        </p:nvSpPr>
        <p:spPr>
          <a:xfrm>
            <a:off x="5612144" y="4642798"/>
            <a:ext cx="466062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Ravi Teja Pancheddula</a:t>
            </a:r>
          </a:p>
          <a:p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Vathsalya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Kumar 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Doodhi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Nagaraju 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Bonagiri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Giridhar Kishore Kalluri</a:t>
            </a:r>
          </a:p>
          <a:p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FNU Mohsin Khan Shaik</a:t>
            </a:r>
          </a:p>
        </p:txBody>
      </p:sp>
    </p:spTree>
    <p:extLst>
      <p:ext uri="{BB962C8B-B14F-4D97-AF65-F5344CB8AC3E}">
        <p14:creationId xmlns:p14="http://schemas.microsoft.com/office/powerpoint/2010/main" val="810727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B156D-5532-3EC0-32E7-81B6BB4B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D548A-A49A-9742-BC76-B42D544B6467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66A280-528C-B77F-0A5E-68B30C9F0DB2}"/>
              </a:ext>
            </a:extLst>
          </p:cNvPr>
          <p:cNvSpPr txBox="1"/>
          <p:nvPr/>
        </p:nvSpPr>
        <p:spPr>
          <a:xfrm>
            <a:off x="1291079" y="748553"/>
            <a:ext cx="513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Apa STYLE "/>
              </a:rPr>
              <a:t>REFERENCES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3B5D2-B81A-6BF0-8B5C-FED1488849AA}"/>
              </a:ext>
            </a:extLst>
          </p:cNvPr>
          <p:cNvSpPr txBox="1"/>
          <p:nvPr/>
        </p:nvSpPr>
        <p:spPr>
          <a:xfrm>
            <a:off x="1120774" y="2231199"/>
            <a:ext cx="7350125" cy="2709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25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• JPMorgan Chase 10-K 2023 – www.sec.gov</a:t>
            </a:r>
            <a:br>
              <a:rPr lang="en-US" sz="25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25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• Bank of America 10-K 2023 – www.sec.gov</a:t>
            </a:r>
            <a:br>
              <a:rPr lang="en-US" sz="25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25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• Macrotrends.net – JPM/BAC Ratios</a:t>
            </a:r>
            <a:br>
              <a:rPr lang="en-US" sz="25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25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• OpenAI ChatGPT (AI financial analysis support)</a:t>
            </a:r>
            <a:br>
              <a:rPr lang="en-US" sz="25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25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• Yahoo Finance – JPM/BAC </a:t>
            </a:r>
            <a:r>
              <a:rPr lang="en-US" sz="25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historicals</a:t>
            </a:r>
            <a:br>
              <a:rPr lang="en-US" sz="25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US" sz="25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09B29B-06B3-52C7-BD19-6440F36A8DF4}"/>
              </a:ext>
            </a:extLst>
          </p:cNvPr>
          <p:cNvSpPr txBox="1"/>
          <p:nvPr/>
        </p:nvSpPr>
        <p:spPr>
          <a:xfrm>
            <a:off x="8179904" y="5625404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Presented By Ravi Teja Pancheddula</a:t>
            </a:r>
            <a:b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60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944BF-06CC-82E5-4500-0B16032CCA9C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10460335" y="7364177"/>
            <a:ext cx="1366575" cy="1357792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500" dirty="0">
                <a:latin typeface="Apa STYLE "/>
              </a:rPr>
            </a:br>
            <a:endParaRPr lang="en-US" sz="2500" dirty="0">
              <a:latin typeface="Apa STYLE 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EAE18-F5FE-4607-0D2E-7206DD06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D548A-A49A-9742-BC76-B42D544B6467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low angle view of a tall building&#10;&#10;AI-generated content may be incorrect.">
            <a:extLst>
              <a:ext uri="{FF2B5EF4-FFF2-40B4-BE49-F238E27FC236}">
                <a16:creationId xmlns:a16="http://schemas.microsoft.com/office/drawing/2014/main" id="{29FC7140-3C24-D501-5266-263BB387A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35577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8D875C-6800-1361-BF6A-8C7F113F159D}"/>
              </a:ext>
            </a:extLst>
          </p:cNvPr>
          <p:cNvSpPr txBox="1"/>
          <p:nvPr/>
        </p:nvSpPr>
        <p:spPr>
          <a:xfrm>
            <a:off x="5205047" y="1555036"/>
            <a:ext cx="70707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pa STYLE "/>
              </a:rPr>
              <a:t>• </a:t>
            </a:r>
            <a:r>
              <a:rPr lang="en-US" b="1" dirty="0">
                <a:latin typeface="Apa STYLE "/>
              </a:rPr>
              <a:t>JPMorgan Chase &amp; Co. is one of the largest financial institutions in the world, founded in 2000 via the merger of several banking giants.</a:t>
            </a:r>
          </a:p>
          <a:p>
            <a:pPr algn="ctr"/>
            <a:br>
              <a:rPr lang="en-US" b="1" dirty="0">
                <a:latin typeface="Apa STYLE "/>
              </a:rPr>
            </a:br>
            <a:r>
              <a:rPr lang="en-US" b="1" dirty="0">
                <a:latin typeface="Apa STYLE "/>
              </a:rPr>
              <a:t>• Headquartered in New York City, it provides financial services worldwide across investment banking, consumer &amp; community banking, commercial banking, and asset &amp; wealth management.</a:t>
            </a:r>
          </a:p>
          <a:p>
            <a:pPr algn="ctr"/>
            <a:br>
              <a:rPr lang="en-US" b="1" dirty="0">
                <a:latin typeface="Apa STYLE "/>
              </a:rPr>
            </a:br>
            <a:r>
              <a:rPr lang="en-US" b="1" dirty="0">
                <a:latin typeface="Apa STYLE "/>
              </a:rPr>
              <a:t>• Product Lines: Credit cards, loans, checking/savings accounts, wealth management, investment banking.</a:t>
            </a:r>
          </a:p>
          <a:p>
            <a:pPr algn="ctr"/>
            <a:br>
              <a:rPr lang="en-US" b="1" dirty="0">
                <a:latin typeface="Apa STYLE "/>
              </a:rPr>
            </a:br>
            <a:r>
              <a:rPr lang="en-US" b="1" dirty="0">
                <a:latin typeface="Apa STYLE "/>
              </a:rPr>
              <a:t>• Industry Trends: Digitization, fintech disruption, rising interest rates, ESG regulations.</a:t>
            </a:r>
          </a:p>
          <a:p>
            <a:pPr algn="ctr"/>
            <a:br>
              <a:rPr lang="en-US" b="1" dirty="0">
                <a:latin typeface="Apa STYLE "/>
              </a:rPr>
            </a:br>
            <a:r>
              <a:rPr lang="en-US" b="1" dirty="0">
                <a:latin typeface="Apa STYLE "/>
              </a:rPr>
              <a:t>• Primary Competitor: Bank of America.</a:t>
            </a:r>
          </a:p>
          <a:p>
            <a:pPr algn="ctr"/>
            <a:br>
              <a:rPr lang="en-US" b="1" dirty="0">
                <a:latin typeface="Apa STYLE "/>
              </a:rPr>
            </a:br>
            <a:r>
              <a:rPr lang="en-US" b="1" dirty="0">
                <a:latin typeface="Apa STYLE "/>
              </a:rPr>
              <a:t>Presented by: Ravi Teja Pancheddula</a:t>
            </a:r>
            <a:br>
              <a:rPr lang="en-US" b="1" dirty="0">
                <a:latin typeface="Apa STYLE "/>
              </a:rPr>
            </a:br>
            <a:endParaRPr lang="en-US" b="1" dirty="0">
              <a:latin typeface="Apa STYLE 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C36EF7-8117-DA99-11E5-69D07A76B242}"/>
              </a:ext>
            </a:extLst>
          </p:cNvPr>
          <p:cNvSpPr txBox="1"/>
          <p:nvPr/>
        </p:nvSpPr>
        <p:spPr>
          <a:xfrm>
            <a:off x="5758333" y="501650"/>
            <a:ext cx="5666014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500" dirty="0"/>
              <a:t>Background of JPMorgan Chase – Name</a:t>
            </a:r>
          </a:p>
        </p:txBody>
      </p:sp>
      <p:pic>
        <p:nvPicPr>
          <p:cNvPr id="13" name="Picture 12" descr="A blue logo with brown text&#10;&#10;AI-generated content may be incorrect.">
            <a:extLst>
              <a:ext uri="{FF2B5EF4-FFF2-40B4-BE49-F238E27FC236}">
                <a16:creationId xmlns:a16="http://schemas.microsoft.com/office/drawing/2014/main" id="{F92CF090-04BB-B635-7F03-7FDE0AC4569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945275" y="3648754"/>
            <a:ext cx="5881635" cy="330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9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hand touching a keyboard&#10;&#10;AI-generated content may be incorrect.">
            <a:extLst>
              <a:ext uri="{FF2B5EF4-FFF2-40B4-BE49-F238E27FC236}">
                <a16:creationId xmlns:a16="http://schemas.microsoft.com/office/drawing/2014/main" id="{DC3E929E-CC3A-248C-A3C2-53DC8E1891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67"/>
          <a:stretch>
            <a:fillRect/>
          </a:stretch>
        </p:blipFill>
        <p:spPr>
          <a:xfrm>
            <a:off x="19" y="19878"/>
            <a:ext cx="12191981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A909C7-BA91-5EBB-C11D-D7466C7891B4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Common Size Financial Statement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13A89-3FC1-EF65-1CCF-9875369A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lnSpcReduction="10000"/>
          </a:bodyPr>
          <a:lstStyle/>
          <a:p>
            <a:pPr defTabSz="457200">
              <a:spcAft>
                <a:spcPts val="600"/>
              </a:spcAft>
              <a:defRPr/>
            </a:pPr>
            <a:fld id="{D0FD548A-A49A-9742-BC76-B42D544B6467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FF1E36E-7AE7-89CA-9CC9-F28E6BFEE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508149"/>
              </p:ext>
            </p:extLst>
          </p:nvPr>
        </p:nvGraphicFramePr>
        <p:xfrm>
          <a:off x="1744523" y="2044633"/>
          <a:ext cx="9458328" cy="2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525">
                  <a:extLst>
                    <a:ext uri="{9D8B030D-6E8A-4147-A177-3AD203B41FA5}">
                      <a16:colId xmlns:a16="http://schemas.microsoft.com/office/drawing/2014/main" val="142940889"/>
                    </a:ext>
                  </a:extLst>
                </a:gridCol>
                <a:gridCol w="2052639">
                  <a:extLst>
                    <a:ext uri="{9D8B030D-6E8A-4147-A177-3AD203B41FA5}">
                      <a16:colId xmlns:a16="http://schemas.microsoft.com/office/drawing/2014/main" val="809360893"/>
                    </a:ext>
                  </a:extLst>
                </a:gridCol>
                <a:gridCol w="2364582">
                  <a:extLst>
                    <a:ext uri="{9D8B030D-6E8A-4147-A177-3AD203B41FA5}">
                      <a16:colId xmlns:a16="http://schemas.microsoft.com/office/drawing/2014/main" val="2250636208"/>
                    </a:ext>
                  </a:extLst>
                </a:gridCol>
                <a:gridCol w="2364582">
                  <a:extLst>
                    <a:ext uri="{9D8B030D-6E8A-4147-A177-3AD203B41FA5}">
                      <a16:colId xmlns:a16="http://schemas.microsoft.com/office/drawing/2014/main" val="1584041872"/>
                    </a:ext>
                  </a:extLst>
                </a:gridCol>
              </a:tblGrid>
              <a:tr h="490600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900865"/>
                  </a:ext>
                </a:extLst>
              </a:tr>
              <a:tr h="490600">
                <a:tc>
                  <a:txBody>
                    <a:bodyPr/>
                    <a:lstStyle/>
                    <a:p>
                      <a:r>
                        <a:rPr lang="en-US" dirty="0"/>
                        <a:t>Total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760347"/>
                  </a:ext>
                </a:extLst>
              </a:tr>
              <a:tr h="490600">
                <a:tc>
                  <a:txBody>
                    <a:bodyPr/>
                    <a:lstStyle/>
                    <a:p>
                      <a:r>
                        <a:rPr lang="en-US" dirty="0"/>
                        <a:t>Interest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543582"/>
                  </a:ext>
                </a:extLst>
              </a:tr>
              <a:tr h="490600">
                <a:tc>
                  <a:txBody>
                    <a:bodyPr/>
                    <a:lstStyle/>
                    <a:p>
                      <a:r>
                        <a:rPr lang="en-US" dirty="0"/>
                        <a:t>Non- </a:t>
                      </a:r>
                      <a:r>
                        <a:rPr lang="en-US" dirty="0" err="1"/>
                        <a:t>Ineterest</a:t>
                      </a:r>
                      <a:r>
                        <a:rPr lang="en-US" dirty="0"/>
                        <a:t>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394836"/>
                  </a:ext>
                </a:extLst>
              </a:tr>
              <a:tr h="490600">
                <a:tc>
                  <a:txBody>
                    <a:bodyPr/>
                    <a:lstStyle/>
                    <a:p>
                      <a:r>
                        <a:rPr lang="en-US" dirty="0"/>
                        <a:t>Operating Expenses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2999"/>
                  </a:ext>
                </a:extLst>
              </a:tr>
              <a:tr h="490600">
                <a:tc>
                  <a:txBody>
                    <a:bodyPr/>
                    <a:lstStyle/>
                    <a:p>
                      <a:r>
                        <a:rPr lang="en-US" dirty="0"/>
                        <a:t>Net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719728"/>
                  </a:ext>
                </a:extLst>
              </a:tr>
            </a:tbl>
          </a:graphicData>
        </a:graphic>
      </p:graphicFrame>
      <p:pic>
        <p:nvPicPr>
          <p:cNvPr id="16" name="Picture 15" descr="A blue logo with brown text&#10;&#10;AI-generated content may be incorrect.">
            <a:extLst>
              <a:ext uri="{FF2B5EF4-FFF2-40B4-BE49-F238E27FC236}">
                <a16:creationId xmlns:a16="http://schemas.microsoft.com/office/drawing/2014/main" id="{E4A2442F-0FE8-758D-80D8-6A3ED9123D4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410" y="87708"/>
            <a:ext cx="2727353" cy="15341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27F534-FBF7-33A7-AC65-01EEBC4CEF2B}"/>
              </a:ext>
            </a:extLst>
          </p:cNvPr>
          <p:cNvSpPr txBox="1"/>
          <p:nvPr/>
        </p:nvSpPr>
        <p:spPr>
          <a:xfrm>
            <a:off x="9389147" y="6141425"/>
            <a:ext cx="2849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Presented by Ravi Teja</a:t>
            </a:r>
          </a:p>
        </p:txBody>
      </p:sp>
    </p:spTree>
    <p:extLst>
      <p:ext uri="{BB962C8B-B14F-4D97-AF65-F5344CB8AC3E}">
        <p14:creationId xmlns:p14="http://schemas.microsoft.com/office/powerpoint/2010/main" val="242852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hand touching a keyboard&#10;&#10;AI-generated content may be incorrect.">
            <a:extLst>
              <a:ext uri="{FF2B5EF4-FFF2-40B4-BE49-F238E27FC236}">
                <a16:creationId xmlns:a16="http://schemas.microsoft.com/office/drawing/2014/main" id="{9488FFD8-CF92-2212-4305-61C8A86243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6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579F4A-EB2E-21FD-8A6A-770E6CD3FBDD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Common Size Financial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59184-842F-91C0-AB7F-2EBCEE72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lnSpcReduction="10000"/>
          </a:bodyPr>
          <a:lstStyle/>
          <a:p>
            <a:pPr defTabSz="457200">
              <a:spcAft>
                <a:spcPts val="600"/>
              </a:spcAft>
            </a:pPr>
            <a:fld id="{D0FD548A-A49A-9742-BC76-B42D544B6467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C6EE2BD-ABD6-826D-83E8-A6259DED9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642462"/>
              </p:ext>
            </p:extLst>
          </p:nvPr>
        </p:nvGraphicFramePr>
        <p:xfrm>
          <a:off x="1143000" y="2297005"/>
          <a:ext cx="9452612" cy="2526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153">
                  <a:extLst>
                    <a:ext uri="{9D8B030D-6E8A-4147-A177-3AD203B41FA5}">
                      <a16:colId xmlns:a16="http://schemas.microsoft.com/office/drawing/2014/main" val="4129409066"/>
                    </a:ext>
                  </a:extLst>
                </a:gridCol>
                <a:gridCol w="2363153">
                  <a:extLst>
                    <a:ext uri="{9D8B030D-6E8A-4147-A177-3AD203B41FA5}">
                      <a16:colId xmlns:a16="http://schemas.microsoft.com/office/drawing/2014/main" val="1298898316"/>
                    </a:ext>
                  </a:extLst>
                </a:gridCol>
                <a:gridCol w="2363153">
                  <a:extLst>
                    <a:ext uri="{9D8B030D-6E8A-4147-A177-3AD203B41FA5}">
                      <a16:colId xmlns:a16="http://schemas.microsoft.com/office/drawing/2014/main" val="1496813456"/>
                    </a:ext>
                  </a:extLst>
                </a:gridCol>
                <a:gridCol w="2363153">
                  <a:extLst>
                    <a:ext uri="{9D8B030D-6E8A-4147-A177-3AD203B41FA5}">
                      <a16:colId xmlns:a16="http://schemas.microsoft.com/office/drawing/2014/main" val="3100340198"/>
                    </a:ext>
                  </a:extLst>
                </a:gridCol>
              </a:tblGrid>
              <a:tr h="421076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010620"/>
                  </a:ext>
                </a:extLst>
              </a:tr>
              <a:tr h="421076">
                <a:tc>
                  <a:txBody>
                    <a:bodyPr/>
                    <a:lstStyle/>
                    <a:p>
                      <a:r>
                        <a:rPr lang="en-US" dirty="0"/>
                        <a:t>Total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694990"/>
                  </a:ext>
                </a:extLst>
              </a:tr>
              <a:tr h="421076">
                <a:tc>
                  <a:txBody>
                    <a:bodyPr/>
                    <a:lstStyle/>
                    <a:p>
                      <a:r>
                        <a:rPr lang="en-US" dirty="0"/>
                        <a:t>Interest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868420"/>
                  </a:ext>
                </a:extLst>
              </a:tr>
              <a:tr h="421076">
                <a:tc>
                  <a:txBody>
                    <a:bodyPr/>
                    <a:lstStyle/>
                    <a:p>
                      <a:r>
                        <a:rPr lang="en-US" dirty="0"/>
                        <a:t>Non-Interest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92226"/>
                  </a:ext>
                </a:extLst>
              </a:tr>
              <a:tr h="421076">
                <a:tc>
                  <a:txBody>
                    <a:bodyPr/>
                    <a:lstStyle/>
                    <a:p>
                      <a:r>
                        <a:rPr lang="en-US" dirty="0"/>
                        <a:t>Operating Expenses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315347"/>
                  </a:ext>
                </a:extLst>
              </a:tr>
              <a:tr h="421076">
                <a:tc>
                  <a:txBody>
                    <a:bodyPr/>
                    <a:lstStyle/>
                    <a:p>
                      <a:r>
                        <a:rPr lang="en-US" dirty="0"/>
                        <a:t>Net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115705"/>
                  </a:ext>
                </a:extLst>
              </a:tr>
            </a:tbl>
          </a:graphicData>
        </a:graphic>
      </p:graphicFrame>
      <p:pic>
        <p:nvPicPr>
          <p:cNvPr id="10" name="Picture 9" descr="A red and blue flag with black text&#10;&#10;AI-generated content may be incorrect.">
            <a:extLst>
              <a:ext uri="{FF2B5EF4-FFF2-40B4-BE49-F238E27FC236}">
                <a16:creationId xmlns:a16="http://schemas.microsoft.com/office/drawing/2014/main" id="{567D3984-77BC-B275-D4BB-DC7DC2B94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080" y="281089"/>
            <a:ext cx="3211830" cy="18066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57A9A1-E0B3-039F-3773-45BDB143765D}"/>
              </a:ext>
            </a:extLst>
          </p:cNvPr>
          <p:cNvSpPr txBox="1"/>
          <p:nvPr/>
        </p:nvSpPr>
        <p:spPr>
          <a:xfrm>
            <a:off x="9930847" y="6169580"/>
            <a:ext cx="22611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 Nagraj</a:t>
            </a:r>
          </a:p>
        </p:txBody>
      </p:sp>
    </p:spTree>
    <p:extLst>
      <p:ext uri="{BB962C8B-B14F-4D97-AF65-F5344CB8AC3E}">
        <p14:creationId xmlns:p14="http://schemas.microsoft.com/office/powerpoint/2010/main" val="12612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CC641-5CF6-0E54-D5B5-E25A1A1E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D548A-A49A-9742-BC76-B42D544B646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A blue background with a blue and white background&#10;&#10;AI-generated content may be incorrect.">
            <a:extLst>
              <a:ext uri="{FF2B5EF4-FFF2-40B4-BE49-F238E27FC236}">
                <a16:creationId xmlns:a16="http://schemas.microsoft.com/office/drawing/2014/main" id="{1B18CC61-E588-4E15-0F4F-CBE434E39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38150"/>
            <a:ext cx="11430000" cy="59817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825969-3A01-8723-F7A2-5CEF208FFA78}"/>
              </a:ext>
            </a:extLst>
          </p:cNvPr>
          <p:cNvSpPr txBox="1"/>
          <p:nvPr/>
        </p:nvSpPr>
        <p:spPr>
          <a:xfrm>
            <a:off x="5058999" y="2488025"/>
            <a:ext cx="5964284" cy="2942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</a:pPr>
            <a:r>
              <a:rPr lang="en-US" dirty="0"/>
              <a:t>• JPM consistently maintains a stronger profit margin than </a:t>
            </a:r>
            <a:r>
              <a:rPr lang="en-US" dirty="0" err="1"/>
              <a:t>BofA</a:t>
            </a:r>
            <a:r>
              <a:rPr lang="en-US" dirty="0"/>
              <a:t> across all years.</a:t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BofA’s</a:t>
            </a:r>
            <a:r>
              <a:rPr lang="en-US" dirty="0"/>
              <a:t> net income declined sharply in 2023, suggesting margin compression.</a:t>
            </a:r>
            <a:br>
              <a:rPr lang="en-US" dirty="0"/>
            </a:br>
            <a:r>
              <a:rPr lang="en-US" dirty="0"/>
              <a:t>• JPM’s interest income is rising faster, likely due to stronger lending performance.</a:t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BofA’s</a:t>
            </a:r>
            <a:r>
              <a:rPr lang="en-US" dirty="0"/>
              <a:t> higher expenses relative to revenue show operational inefficiencies.</a:t>
            </a:r>
            <a:br>
              <a:rPr lang="en-US" dirty="0"/>
            </a:br>
            <a:r>
              <a:rPr lang="en-US" dirty="0"/>
              <a:t>Presented by: [Your Name]</a:t>
            </a:r>
            <a:endParaRPr lang="en-US" sz="1800" b="1" kern="0" dirty="0">
              <a:solidFill>
                <a:srgbClr val="365F91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457A96-28D5-16B7-3EBF-54DA95E97897}"/>
              </a:ext>
            </a:extLst>
          </p:cNvPr>
          <p:cNvSpPr txBox="1"/>
          <p:nvPr/>
        </p:nvSpPr>
        <p:spPr>
          <a:xfrm>
            <a:off x="5289870" y="1749361"/>
            <a:ext cx="5964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C0C0C0"/>
                </a:highlight>
              </a:rPr>
              <a:t>Common-Size Comparison and Trends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099C42-89F8-45F2-2696-4C822E559AED}"/>
              </a:ext>
            </a:extLst>
          </p:cNvPr>
          <p:cNvSpPr txBox="1"/>
          <p:nvPr/>
        </p:nvSpPr>
        <p:spPr>
          <a:xfrm>
            <a:off x="8610600" y="5944837"/>
            <a:ext cx="373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</a:t>
            </a:r>
            <a:r>
              <a:rPr lang="en-US" dirty="0" err="1"/>
              <a:t>Bonagiri</a:t>
            </a:r>
            <a:r>
              <a:rPr lang="en-US" dirty="0"/>
              <a:t> Giridhar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79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logo&#10;&#10;AI-generated content may be incorrect.">
            <a:extLst>
              <a:ext uri="{FF2B5EF4-FFF2-40B4-BE49-F238E27FC236}">
                <a16:creationId xmlns:a16="http://schemas.microsoft.com/office/drawing/2014/main" id="{51273458-3470-1C76-581D-91E33D3451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544"/>
          <a:stretch>
            <a:fillRect/>
          </a:stretch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1E206-B269-AE7D-95D7-6692E6E2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>
              <a:spcAft>
                <a:spcPts val="600"/>
              </a:spcAft>
            </a:pPr>
            <a:fld id="{D0FD548A-A49A-9742-BC76-B42D544B6467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4A63135-F57A-B8CA-ADC9-F9234DDE0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11144"/>
              </p:ext>
            </p:extLst>
          </p:nvPr>
        </p:nvGraphicFramePr>
        <p:xfrm>
          <a:off x="4165467" y="1595393"/>
          <a:ext cx="7430070" cy="38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014">
                  <a:extLst>
                    <a:ext uri="{9D8B030D-6E8A-4147-A177-3AD203B41FA5}">
                      <a16:colId xmlns:a16="http://schemas.microsoft.com/office/drawing/2014/main" val="3249529189"/>
                    </a:ext>
                  </a:extLst>
                </a:gridCol>
                <a:gridCol w="1486014">
                  <a:extLst>
                    <a:ext uri="{9D8B030D-6E8A-4147-A177-3AD203B41FA5}">
                      <a16:colId xmlns:a16="http://schemas.microsoft.com/office/drawing/2014/main" val="1850800567"/>
                    </a:ext>
                  </a:extLst>
                </a:gridCol>
                <a:gridCol w="1486014">
                  <a:extLst>
                    <a:ext uri="{9D8B030D-6E8A-4147-A177-3AD203B41FA5}">
                      <a16:colId xmlns:a16="http://schemas.microsoft.com/office/drawing/2014/main" val="2807109659"/>
                    </a:ext>
                  </a:extLst>
                </a:gridCol>
                <a:gridCol w="1486014">
                  <a:extLst>
                    <a:ext uri="{9D8B030D-6E8A-4147-A177-3AD203B41FA5}">
                      <a16:colId xmlns:a16="http://schemas.microsoft.com/office/drawing/2014/main" val="772566465"/>
                    </a:ext>
                  </a:extLst>
                </a:gridCol>
                <a:gridCol w="1486014">
                  <a:extLst>
                    <a:ext uri="{9D8B030D-6E8A-4147-A177-3AD203B41FA5}">
                      <a16:colId xmlns:a16="http://schemas.microsoft.com/office/drawing/2014/main" val="1096448809"/>
                    </a:ext>
                  </a:extLst>
                </a:gridCol>
              </a:tblGrid>
              <a:tr h="614606">
                <a:tc>
                  <a:txBody>
                    <a:bodyPr/>
                    <a:lstStyle/>
                    <a:p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2021(JPM/</a:t>
                      </a:r>
                      <a:r>
                        <a:rPr lang="en-US" sz="1500" dirty="0" err="1"/>
                        <a:t>BofA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i="0" dirty="0"/>
                        <a:t>2022(JPM/</a:t>
                      </a:r>
                      <a:r>
                        <a:rPr lang="en-US" sz="1500" i="0" dirty="0" err="1"/>
                        <a:t>BofA</a:t>
                      </a:r>
                      <a:r>
                        <a:rPr lang="en-US" sz="1500" i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2023(JPM/</a:t>
                      </a:r>
                      <a:r>
                        <a:rPr lang="en-US" sz="1500" dirty="0" err="1"/>
                        <a:t>BofA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B/W(Ranking)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249232"/>
                  </a:ext>
                </a:extLst>
              </a:tr>
              <a:tr h="644836">
                <a:tc>
                  <a:txBody>
                    <a:bodyPr/>
                    <a:lstStyle/>
                    <a:p>
                      <a:r>
                        <a:rPr lang="en-US" dirty="0"/>
                        <a:t>Profit 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31% / 26.6%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33% / 26.6%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30.5% / 17.9%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B/B/B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627645"/>
                  </a:ext>
                </a:extLst>
              </a:tr>
              <a:tr h="644836">
                <a:tc>
                  <a:txBody>
                    <a:bodyPr/>
                    <a:lstStyle/>
                    <a:p>
                      <a:r>
                        <a:rPr lang="en-US" dirty="0"/>
                        <a:t>ROA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1.37% / 0.70%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0.34% / 0.86%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1.37% / 0.79%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B/W/B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656748"/>
                  </a:ext>
                </a:extLst>
              </a:tr>
              <a:tr h="614606">
                <a:tc>
                  <a:txBody>
                    <a:bodyPr/>
                    <a:lstStyle/>
                    <a:p>
                      <a:r>
                        <a:rPr lang="en-US" dirty="0"/>
                        <a:t>ROE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 / 10.3%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14% / 9.8%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21% / 9.79%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B/B/B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378030"/>
                  </a:ext>
                </a:extLst>
              </a:tr>
              <a:tr h="677078">
                <a:tc>
                  <a:txBody>
                    <a:bodyPr/>
                    <a:lstStyle/>
                    <a:p>
                      <a:r>
                        <a:rPr lang="en-US" dirty="0"/>
                        <a:t>Debt to 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92% / 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91% / 95%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91.6% / 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B/B/B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280147"/>
                  </a:ext>
                </a:extLst>
              </a:tr>
              <a:tr h="677078">
                <a:tc>
                  <a:txBody>
                    <a:bodyPr/>
                    <a:lstStyle/>
                    <a:p>
                      <a:r>
                        <a:rPr lang="en-US" dirty="0"/>
                        <a:t>Current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0.30x / 0.80x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0.29x / 0.75x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0.30x / 0.78x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W/W/W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9021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7B3BDD8-E1EB-4FE5-DE8C-2EEFBE067F0A}"/>
              </a:ext>
            </a:extLst>
          </p:cNvPr>
          <p:cNvSpPr txBox="1"/>
          <p:nvPr/>
        </p:nvSpPr>
        <p:spPr>
          <a:xfrm>
            <a:off x="4280598" y="5468433"/>
            <a:ext cx="657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 Inventory turnover not applicable for banks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4091D7-453C-DEE9-9EA9-6AD1F60A3D72}"/>
              </a:ext>
            </a:extLst>
          </p:cNvPr>
          <p:cNvSpPr txBox="1"/>
          <p:nvPr/>
        </p:nvSpPr>
        <p:spPr>
          <a:xfrm>
            <a:off x="5426108" y="889011"/>
            <a:ext cx="4883501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b="1" dirty="0"/>
              <a:t>Ratio Analysis Table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CFC26-42F4-169E-FEE9-942ACB77BCFB}"/>
              </a:ext>
            </a:extLst>
          </p:cNvPr>
          <p:cNvSpPr txBox="1"/>
          <p:nvPr/>
        </p:nvSpPr>
        <p:spPr>
          <a:xfrm>
            <a:off x="9019759" y="5848013"/>
            <a:ext cx="3086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</a:t>
            </a:r>
            <a:r>
              <a:rPr lang="en-US" dirty="0" err="1"/>
              <a:t>Bonagiri</a:t>
            </a:r>
            <a:r>
              <a:rPr lang="en-US" dirty="0"/>
              <a:t> Giridhar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0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diagram of a diagram&#10;&#10;AI-generated content may be incorrect.">
            <a:extLst>
              <a:ext uri="{FF2B5EF4-FFF2-40B4-BE49-F238E27FC236}">
                <a16:creationId xmlns:a16="http://schemas.microsoft.com/office/drawing/2014/main" id="{08E52009-3323-F30C-EF17-A97F48C9C62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43567-0A1D-9FD7-051C-BC5EB271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Aft>
                <a:spcPts val="600"/>
              </a:spcAft>
            </a:pPr>
            <a:fld id="{D0FD548A-A49A-9742-BC76-B42D544B646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92B4DF-D3E3-8B2C-C4AB-FC63C6EC5E20}"/>
              </a:ext>
            </a:extLst>
          </p:cNvPr>
          <p:cNvSpPr txBox="1"/>
          <p:nvPr/>
        </p:nvSpPr>
        <p:spPr>
          <a:xfrm>
            <a:off x="6650182" y="4572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799628-42C5-2C65-CB75-9C0EBB649535}"/>
              </a:ext>
            </a:extLst>
          </p:cNvPr>
          <p:cNvSpPr txBox="1"/>
          <p:nvPr/>
        </p:nvSpPr>
        <p:spPr>
          <a:xfrm>
            <a:off x="6650182" y="647054"/>
            <a:ext cx="28861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highlight>
                  <a:srgbClr val="C0C0C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JPM outperforms </a:t>
            </a:r>
            <a:r>
              <a:rPr lang="en-US" sz="1800" dirty="0" err="1">
                <a:effectLst/>
                <a:highlight>
                  <a:srgbClr val="C0C0C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BofA</a:t>
            </a:r>
            <a:r>
              <a:rPr lang="en-US" sz="1800" dirty="0">
                <a:effectLst/>
                <a:highlight>
                  <a:srgbClr val="C0C0C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in profitability and return metrics in all years.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892427-3B58-6A73-AE3B-FA1840BFD9DB}"/>
              </a:ext>
            </a:extLst>
          </p:cNvPr>
          <p:cNvSpPr txBox="1"/>
          <p:nvPr/>
        </p:nvSpPr>
        <p:spPr>
          <a:xfrm>
            <a:off x="6834913" y="2193666"/>
            <a:ext cx="28861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highlight>
                  <a:srgbClr val="C0C0C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BofA</a:t>
            </a:r>
            <a:r>
              <a:rPr lang="en-US" sz="1800" dirty="0">
                <a:effectLst/>
                <a:highlight>
                  <a:srgbClr val="C0C0C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has higher liquidity but at the cost of lower profitability.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67D582-90ED-D5AD-1698-C59FD2BA1CB3}"/>
              </a:ext>
            </a:extLst>
          </p:cNvPr>
          <p:cNvSpPr txBox="1"/>
          <p:nvPr/>
        </p:nvSpPr>
        <p:spPr>
          <a:xfrm>
            <a:off x="6558635" y="3789143"/>
            <a:ext cx="3238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highlight>
                  <a:srgbClr val="C0C0C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JPM shows stronger control over operational costs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AB31DC-C8FE-3959-380A-60022F3FBA00}"/>
              </a:ext>
            </a:extLst>
          </p:cNvPr>
          <p:cNvSpPr txBox="1"/>
          <p:nvPr/>
        </p:nvSpPr>
        <p:spPr>
          <a:xfrm>
            <a:off x="6742547" y="5314949"/>
            <a:ext cx="34406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highlight>
                  <a:srgbClr val="C0C0C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BofA</a:t>
            </a:r>
            <a:r>
              <a:rPr lang="en-US" sz="1800" dirty="0">
                <a:effectLst/>
                <a:highlight>
                  <a:srgbClr val="C0C0C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is more vulnerable to interest margin compression.</a:t>
            </a:r>
            <a:br>
              <a:rPr lang="en-US" sz="1800" dirty="0">
                <a:effectLst/>
                <a:highlight>
                  <a:srgbClr val="C0C0C0"/>
                </a:highlight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00CDAD-AFB2-824C-38B3-0FF04160ED1A}"/>
              </a:ext>
            </a:extLst>
          </p:cNvPr>
          <p:cNvSpPr txBox="1"/>
          <p:nvPr/>
        </p:nvSpPr>
        <p:spPr>
          <a:xfrm>
            <a:off x="322456" y="6188422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Presented By FNU Mohsin Khan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60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E1745A-DC27-A30F-3910-A34C7925FE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37" b="4337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B156D-5532-3EC0-32E7-81B6BB4B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>
              <a:spcAft>
                <a:spcPts val="600"/>
              </a:spcAft>
            </a:pPr>
            <a:fld id="{D0FD548A-A49A-9742-BC76-B42D544B6467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38D1F-0476-FD8A-B51E-FC2DF3D87964}"/>
              </a:ext>
            </a:extLst>
          </p:cNvPr>
          <p:cNvSpPr txBox="1"/>
          <p:nvPr/>
        </p:nvSpPr>
        <p:spPr>
          <a:xfrm>
            <a:off x="1930400" y="1723936"/>
            <a:ext cx="3200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• Strong brand and global presence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• Diversified income streams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8BA34C-4551-4B8C-033D-AD43F5886733}"/>
              </a:ext>
            </a:extLst>
          </p:cNvPr>
          <p:cNvSpPr txBox="1"/>
          <p:nvPr/>
        </p:nvSpPr>
        <p:spPr>
          <a:xfrm>
            <a:off x="7421496" y="1881183"/>
            <a:ext cx="4089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• High regulatory exposure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• Low current ratio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C1F66-8FE5-260E-2023-BBD2593E8D5A}"/>
              </a:ext>
            </a:extLst>
          </p:cNvPr>
          <p:cNvSpPr txBox="1"/>
          <p:nvPr/>
        </p:nvSpPr>
        <p:spPr>
          <a:xfrm>
            <a:off x="1855853" y="4082823"/>
            <a:ext cx="3822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• AI/Fintech expansion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• International growth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0BE6F9-24EA-9146-CC9A-A5EA745E10A3}"/>
              </a:ext>
            </a:extLst>
          </p:cNvPr>
          <p:cNvSpPr txBox="1"/>
          <p:nvPr/>
        </p:nvSpPr>
        <p:spPr>
          <a:xfrm>
            <a:off x="7366000" y="3980931"/>
            <a:ext cx="3987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• Economic downturn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• Cybersecurity risks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094FE-DC2D-D376-3417-927E8B6F96EE}"/>
              </a:ext>
            </a:extLst>
          </p:cNvPr>
          <p:cNvSpPr txBox="1"/>
          <p:nvPr/>
        </p:nvSpPr>
        <p:spPr>
          <a:xfrm>
            <a:off x="8610600" y="6211023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Presented By FNU Mohsin Khan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862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een globe with white and yellow lines&#10;&#10;AI-generated content may be incorrect.">
            <a:extLst>
              <a:ext uri="{FF2B5EF4-FFF2-40B4-BE49-F238E27FC236}">
                <a16:creationId xmlns:a16="http://schemas.microsoft.com/office/drawing/2014/main" id="{85C29052-0862-DF93-9B3D-97EF210C14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rcRect t="22918" r="1" b="1"/>
          <a:stretch>
            <a:fillRect/>
          </a:stretch>
        </p:blipFill>
        <p:spPr>
          <a:xfrm>
            <a:off x="1" y="10"/>
            <a:ext cx="12191999" cy="6857990"/>
          </a:xfrm>
          <a:custGeom>
            <a:avLst/>
            <a:gdLst/>
            <a:ahLst/>
            <a:cxnLst/>
            <a:rect l="l" t="t" r="r" b="b"/>
            <a:pathLst>
              <a:path w="11862683" h="6858000">
                <a:moveTo>
                  <a:pt x="0" y="0"/>
                </a:moveTo>
                <a:lnTo>
                  <a:pt x="4038600" y="0"/>
                </a:lnTo>
                <a:lnTo>
                  <a:pt x="4114800" y="0"/>
                </a:lnTo>
                <a:lnTo>
                  <a:pt x="4282294" y="0"/>
                </a:lnTo>
                <a:lnTo>
                  <a:pt x="6139260" y="0"/>
                </a:lnTo>
                <a:lnTo>
                  <a:pt x="6362810" y="0"/>
                </a:lnTo>
                <a:lnTo>
                  <a:pt x="7272221" y="0"/>
                </a:lnTo>
                <a:lnTo>
                  <a:pt x="10815342" y="0"/>
                </a:lnTo>
                <a:cubicBezTo>
                  <a:pt x="10709672" y="35571"/>
                  <a:pt x="10607020" y="78255"/>
                  <a:pt x="10501350" y="110269"/>
                </a:cubicBezTo>
                <a:cubicBezTo>
                  <a:pt x="10516447" y="145839"/>
                  <a:pt x="10531542" y="138725"/>
                  <a:pt x="10546639" y="135168"/>
                </a:cubicBezTo>
                <a:cubicBezTo>
                  <a:pt x="10637212" y="120941"/>
                  <a:pt x="10730806" y="110269"/>
                  <a:pt x="10818360" y="71141"/>
                </a:cubicBezTo>
                <a:cubicBezTo>
                  <a:pt x="10839496" y="64027"/>
                  <a:pt x="10863648" y="64027"/>
                  <a:pt x="10872705" y="88927"/>
                </a:cubicBezTo>
                <a:cubicBezTo>
                  <a:pt x="10887801" y="124497"/>
                  <a:pt x="10866668" y="145839"/>
                  <a:pt x="10845532" y="163625"/>
                </a:cubicBezTo>
                <a:cubicBezTo>
                  <a:pt x="10809304" y="195638"/>
                  <a:pt x="10767036" y="188525"/>
                  <a:pt x="10727787" y="192082"/>
                </a:cubicBezTo>
                <a:cubicBezTo>
                  <a:pt x="10619098" y="209867"/>
                  <a:pt x="10567772" y="259665"/>
                  <a:pt x="10543619" y="373491"/>
                </a:cubicBezTo>
                <a:cubicBezTo>
                  <a:pt x="10637212" y="327250"/>
                  <a:pt x="10730806" y="384162"/>
                  <a:pt x="10821380" y="352148"/>
                </a:cubicBezTo>
                <a:cubicBezTo>
                  <a:pt x="10845532" y="345034"/>
                  <a:pt x="10881763" y="355706"/>
                  <a:pt x="10869686" y="394834"/>
                </a:cubicBezTo>
                <a:cubicBezTo>
                  <a:pt x="10857610" y="430405"/>
                  <a:pt x="10818360" y="458860"/>
                  <a:pt x="10887801" y="451747"/>
                </a:cubicBezTo>
                <a:cubicBezTo>
                  <a:pt x="10939127" y="448189"/>
                  <a:pt x="10954222" y="405504"/>
                  <a:pt x="10969318" y="359262"/>
                </a:cubicBezTo>
                <a:cubicBezTo>
                  <a:pt x="10981394" y="334364"/>
                  <a:pt x="11014605" y="320135"/>
                  <a:pt x="11038758" y="334364"/>
                </a:cubicBezTo>
                <a:cubicBezTo>
                  <a:pt x="11068949" y="348592"/>
                  <a:pt x="11059892" y="387720"/>
                  <a:pt x="11059892" y="416176"/>
                </a:cubicBezTo>
                <a:cubicBezTo>
                  <a:pt x="11062912" y="469532"/>
                  <a:pt x="11038758" y="494431"/>
                  <a:pt x="10996491" y="505101"/>
                </a:cubicBezTo>
                <a:cubicBezTo>
                  <a:pt x="10945164" y="519330"/>
                  <a:pt x="10893840" y="537116"/>
                  <a:pt x="10827418" y="558458"/>
                </a:cubicBezTo>
                <a:cubicBezTo>
                  <a:pt x="10899878" y="594028"/>
                  <a:pt x="10954222" y="586915"/>
                  <a:pt x="11008566" y="558458"/>
                </a:cubicBezTo>
                <a:cubicBezTo>
                  <a:pt x="11074988" y="526444"/>
                  <a:pt x="11162542" y="483759"/>
                  <a:pt x="11216886" y="522887"/>
                </a:cubicBezTo>
                <a:cubicBezTo>
                  <a:pt x="11298403" y="579800"/>
                  <a:pt x="11364824" y="544229"/>
                  <a:pt x="11437284" y="533558"/>
                </a:cubicBezTo>
                <a:cubicBezTo>
                  <a:pt x="11588242" y="512216"/>
                  <a:pt x="11494648" y="480203"/>
                  <a:pt x="11645605" y="462417"/>
                </a:cubicBezTo>
                <a:cubicBezTo>
                  <a:pt x="11705988" y="455303"/>
                  <a:pt x="11769390" y="426847"/>
                  <a:pt x="11856944" y="465975"/>
                </a:cubicBezTo>
                <a:cubicBezTo>
                  <a:pt x="11461437" y="672284"/>
                  <a:pt x="11274250" y="658055"/>
                  <a:pt x="10921012" y="910606"/>
                </a:cubicBezTo>
                <a:cubicBezTo>
                  <a:pt x="10936107" y="935506"/>
                  <a:pt x="10951202" y="924835"/>
                  <a:pt x="10966299" y="921277"/>
                </a:cubicBezTo>
                <a:cubicBezTo>
                  <a:pt x="10990452" y="917720"/>
                  <a:pt x="11020644" y="903491"/>
                  <a:pt x="11026682" y="949734"/>
                </a:cubicBezTo>
                <a:cubicBezTo>
                  <a:pt x="11029702" y="985305"/>
                  <a:pt x="11011585" y="1003089"/>
                  <a:pt x="10981394" y="1006647"/>
                </a:cubicBezTo>
                <a:cubicBezTo>
                  <a:pt x="10893840" y="1020875"/>
                  <a:pt x="10815342" y="1070674"/>
                  <a:pt x="10736844" y="1113358"/>
                </a:cubicBezTo>
                <a:cubicBezTo>
                  <a:pt x="10700615" y="1131144"/>
                  <a:pt x="10661366" y="1156043"/>
                  <a:pt x="10676462" y="1220069"/>
                </a:cubicBezTo>
                <a:cubicBezTo>
                  <a:pt x="10706652" y="1237855"/>
                  <a:pt x="10727787" y="1212955"/>
                  <a:pt x="10751940" y="1209399"/>
                </a:cubicBezTo>
                <a:cubicBezTo>
                  <a:pt x="10776093" y="1205842"/>
                  <a:pt x="10833457" y="1220069"/>
                  <a:pt x="10818360" y="1230741"/>
                </a:cubicBezTo>
                <a:cubicBezTo>
                  <a:pt x="10748920" y="1269868"/>
                  <a:pt x="10875724" y="1365909"/>
                  <a:pt x="10791190" y="1365909"/>
                </a:cubicBezTo>
                <a:cubicBezTo>
                  <a:pt x="10652309" y="1365909"/>
                  <a:pt x="10576830" y="1536647"/>
                  <a:pt x="10443988" y="1540204"/>
                </a:cubicBezTo>
                <a:cubicBezTo>
                  <a:pt x="10422854" y="1540204"/>
                  <a:pt x="10413797" y="1572219"/>
                  <a:pt x="10413797" y="1597117"/>
                </a:cubicBezTo>
                <a:cubicBezTo>
                  <a:pt x="10413797" y="1629132"/>
                  <a:pt x="10434930" y="1632688"/>
                  <a:pt x="10456064" y="1636245"/>
                </a:cubicBezTo>
                <a:cubicBezTo>
                  <a:pt x="10489275" y="1639802"/>
                  <a:pt x="10525504" y="1597117"/>
                  <a:pt x="10567772" y="1657587"/>
                </a:cubicBezTo>
                <a:cubicBezTo>
                  <a:pt x="10489275" y="1693158"/>
                  <a:pt x="10407758" y="1728729"/>
                  <a:pt x="10410777" y="1849668"/>
                </a:cubicBezTo>
                <a:cubicBezTo>
                  <a:pt x="10410777" y="1881683"/>
                  <a:pt x="10377566" y="1895910"/>
                  <a:pt x="10353413" y="1903025"/>
                </a:cubicBezTo>
                <a:cubicBezTo>
                  <a:pt x="10311146" y="1917252"/>
                  <a:pt x="10277935" y="1938595"/>
                  <a:pt x="10253782" y="1984836"/>
                </a:cubicBezTo>
                <a:cubicBezTo>
                  <a:pt x="10253782" y="1995507"/>
                  <a:pt x="10253782" y="2002622"/>
                  <a:pt x="10253782" y="2013292"/>
                </a:cubicBezTo>
                <a:cubicBezTo>
                  <a:pt x="10259820" y="2123562"/>
                  <a:pt x="10320202" y="2120004"/>
                  <a:pt x="10386624" y="2102219"/>
                </a:cubicBezTo>
                <a:cubicBezTo>
                  <a:pt x="10465122" y="2080877"/>
                  <a:pt x="10543619" y="2038192"/>
                  <a:pt x="10628156" y="2077320"/>
                </a:cubicBezTo>
                <a:cubicBezTo>
                  <a:pt x="10510408" y="2130676"/>
                  <a:pt x="10380586" y="2134233"/>
                  <a:pt x="10271896" y="2208931"/>
                </a:cubicBezTo>
                <a:cubicBezTo>
                  <a:pt x="10676462" y="2223159"/>
                  <a:pt x="11032720" y="1984836"/>
                  <a:pt x="11425208" y="1892353"/>
                </a:cubicBezTo>
                <a:cubicBezTo>
                  <a:pt x="11413131" y="1952823"/>
                  <a:pt x="11379920" y="1967051"/>
                  <a:pt x="11352748" y="1974165"/>
                </a:cubicBezTo>
                <a:cubicBezTo>
                  <a:pt x="11207830" y="2020407"/>
                  <a:pt x="11081026" y="2112891"/>
                  <a:pt x="10948184" y="2191146"/>
                </a:cubicBezTo>
                <a:cubicBezTo>
                  <a:pt x="10893840" y="2223159"/>
                  <a:pt x="10854590" y="2258731"/>
                  <a:pt x="10833457" y="2326314"/>
                </a:cubicBezTo>
                <a:cubicBezTo>
                  <a:pt x="10815342" y="2390340"/>
                  <a:pt x="10779112" y="2418796"/>
                  <a:pt x="10712690" y="2401012"/>
                </a:cubicBezTo>
                <a:cubicBezTo>
                  <a:pt x="10658346" y="2386784"/>
                  <a:pt x="10600982" y="2393898"/>
                  <a:pt x="10543619" y="2401012"/>
                </a:cubicBezTo>
                <a:cubicBezTo>
                  <a:pt x="10480218" y="2408126"/>
                  <a:pt x="10407758" y="2479267"/>
                  <a:pt x="10422854" y="2518395"/>
                </a:cubicBezTo>
                <a:cubicBezTo>
                  <a:pt x="10453044" y="2582422"/>
                  <a:pt x="10504370" y="2550408"/>
                  <a:pt x="10546639" y="2543294"/>
                </a:cubicBezTo>
                <a:cubicBezTo>
                  <a:pt x="10597964" y="2536181"/>
                  <a:pt x="10691556" y="2518395"/>
                  <a:pt x="10691556" y="2525509"/>
                </a:cubicBezTo>
                <a:cubicBezTo>
                  <a:pt x="10724768" y="2685576"/>
                  <a:pt x="10800246" y="2564636"/>
                  <a:pt x="10854590" y="2564636"/>
                </a:cubicBezTo>
                <a:cubicBezTo>
                  <a:pt x="10905916" y="2564636"/>
                  <a:pt x="10957241" y="2546851"/>
                  <a:pt x="11005548" y="2532623"/>
                </a:cubicBezTo>
                <a:cubicBezTo>
                  <a:pt x="11068949" y="2514837"/>
                  <a:pt x="11126312" y="2546851"/>
                  <a:pt x="11186696" y="2553965"/>
                </a:cubicBezTo>
                <a:cubicBezTo>
                  <a:pt x="11241040" y="2561080"/>
                  <a:pt x="11210850" y="2653563"/>
                  <a:pt x="11244060" y="2692689"/>
                </a:cubicBezTo>
                <a:cubicBezTo>
                  <a:pt x="11250097" y="2703362"/>
                  <a:pt x="11256136" y="2703362"/>
                  <a:pt x="11262174" y="2703362"/>
                </a:cubicBezTo>
                <a:cubicBezTo>
                  <a:pt x="11280289" y="2980812"/>
                  <a:pt x="11597299" y="2913227"/>
                  <a:pt x="11597299" y="2923898"/>
                </a:cubicBezTo>
                <a:cubicBezTo>
                  <a:pt x="11624471" y="2941684"/>
                  <a:pt x="11657682" y="2899000"/>
                  <a:pt x="11690892" y="2941684"/>
                </a:cubicBezTo>
                <a:cubicBezTo>
                  <a:pt x="11548993" y="3137322"/>
                  <a:pt x="11331614" y="3183563"/>
                  <a:pt x="11138390" y="3329402"/>
                </a:cubicBezTo>
                <a:cubicBezTo>
                  <a:pt x="11298403" y="3379202"/>
                  <a:pt x="11391998" y="3208463"/>
                  <a:pt x="11509744" y="3229805"/>
                </a:cubicBezTo>
                <a:cubicBezTo>
                  <a:pt x="11567107" y="3283162"/>
                  <a:pt x="11395016" y="3368530"/>
                  <a:pt x="11561068" y="3393429"/>
                </a:cubicBezTo>
                <a:cubicBezTo>
                  <a:pt x="11488610" y="3439672"/>
                  <a:pt x="11437284" y="3485914"/>
                  <a:pt x="11385959" y="3539269"/>
                </a:cubicBezTo>
                <a:cubicBezTo>
                  <a:pt x="11298403" y="3635309"/>
                  <a:pt x="11280289" y="3699337"/>
                  <a:pt x="11322556" y="3827390"/>
                </a:cubicBezTo>
                <a:cubicBezTo>
                  <a:pt x="11349730" y="3912759"/>
                  <a:pt x="11388978" y="3991015"/>
                  <a:pt x="11352748" y="4090612"/>
                </a:cubicBezTo>
                <a:cubicBezTo>
                  <a:pt x="11328595" y="4158196"/>
                  <a:pt x="11337653" y="4204438"/>
                  <a:pt x="11428226" y="4172424"/>
                </a:cubicBezTo>
                <a:cubicBezTo>
                  <a:pt x="11524840" y="4140411"/>
                  <a:pt x="11561068" y="4200882"/>
                  <a:pt x="11536915" y="4321821"/>
                </a:cubicBezTo>
                <a:cubicBezTo>
                  <a:pt x="11521821" y="4400076"/>
                  <a:pt x="11536915" y="4424975"/>
                  <a:pt x="11603338" y="4414305"/>
                </a:cubicBezTo>
                <a:cubicBezTo>
                  <a:pt x="11675796" y="4403633"/>
                  <a:pt x="11745236" y="4353835"/>
                  <a:pt x="11835811" y="4378734"/>
                </a:cubicBezTo>
                <a:cubicBezTo>
                  <a:pt x="11763352" y="4521016"/>
                  <a:pt x="11609374" y="4478331"/>
                  <a:pt x="11524840" y="4613499"/>
                </a:cubicBezTo>
                <a:cubicBezTo>
                  <a:pt x="11624471" y="4613499"/>
                  <a:pt x="11702969" y="4613499"/>
                  <a:pt x="11775427" y="4585042"/>
                </a:cubicBezTo>
                <a:cubicBezTo>
                  <a:pt x="11805619" y="4574373"/>
                  <a:pt x="11838830" y="4560144"/>
                  <a:pt x="11856944" y="4602828"/>
                </a:cubicBezTo>
                <a:cubicBezTo>
                  <a:pt x="11878080" y="4652628"/>
                  <a:pt x="11835811" y="4670412"/>
                  <a:pt x="11811658" y="4677526"/>
                </a:cubicBezTo>
                <a:cubicBezTo>
                  <a:pt x="11742216" y="4702425"/>
                  <a:pt x="11687874" y="4759339"/>
                  <a:pt x="11627490" y="4805580"/>
                </a:cubicBezTo>
                <a:cubicBezTo>
                  <a:pt x="11497668" y="4905177"/>
                  <a:pt x="11355767" y="4990547"/>
                  <a:pt x="11247078" y="5154171"/>
                </a:cubicBezTo>
                <a:cubicBezTo>
                  <a:pt x="11382940" y="5111487"/>
                  <a:pt x="11485590" y="5011889"/>
                  <a:pt x="11615414" y="4994104"/>
                </a:cubicBezTo>
                <a:cubicBezTo>
                  <a:pt x="11503704" y="5143500"/>
                  <a:pt x="11361806" y="5243097"/>
                  <a:pt x="11228964" y="5353367"/>
                </a:cubicBezTo>
                <a:cubicBezTo>
                  <a:pt x="11189714" y="5385379"/>
                  <a:pt x="11150466" y="5406721"/>
                  <a:pt x="11144428" y="5474306"/>
                </a:cubicBezTo>
                <a:cubicBezTo>
                  <a:pt x="11126312" y="5605917"/>
                  <a:pt x="11078008" y="5712629"/>
                  <a:pt x="10969318" y="5769542"/>
                </a:cubicBezTo>
                <a:cubicBezTo>
                  <a:pt x="10969318" y="5769542"/>
                  <a:pt x="10975356" y="5790884"/>
                  <a:pt x="10978374" y="5801555"/>
                </a:cubicBezTo>
                <a:cubicBezTo>
                  <a:pt x="11044797" y="5805112"/>
                  <a:pt x="11096122" y="5726858"/>
                  <a:pt x="11177639" y="5755314"/>
                </a:cubicBezTo>
                <a:cubicBezTo>
                  <a:pt x="11096122" y="5862025"/>
                  <a:pt x="11029702" y="5954508"/>
                  <a:pt x="10917992" y="6004307"/>
                </a:cubicBezTo>
                <a:cubicBezTo>
                  <a:pt x="10827418" y="6043434"/>
                  <a:pt x="10715710" y="6068335"/>
                  <a:pt x="10649289" y="6196388"/>
                </a:cubicBezTo>
                <a:cubicBezTo>
                  <a:pt x="10724768" y="6221287"/>
                  <a:pt x="10782132" y="6189274"/>
                  <a:pt x="10839496" y="6167932"/>
                </a:cubicBezTo>
                <a:cubicBezTo>
                  <a:pt x="10927050" y="6132361"/>
                  <a:pt x="11014605" y="6093234"/>
                  <a:pt x="11102160" y="6057663"/>
                </a:cubicBezTo>
                <a:cubicBezTo>
                  <a:pt x="11135372" y="6043434"/>
                  <a:pt x="11171600" y="6036320"/>
                  <a:pt x="11192734" y="6100347"/>
                </a:cubicBezTo>
                <a:cubicBezTo>
                  <a:pt x="11081026" y="6114575"/>
                  <a:pt x="11014605" y="6199945"/>
                  <a:pt x="10945164" y="6281757"/>
                </a:cubicBezTo>
                <a:cubicBezTo>
                  <a:pt x="10905916" y="6327999"/>
                  <a:pt x="10872705" y="6388469"/>
                  <a:pt x="10803265" y="6367127"/>
                </a:cubicBezTo>
                <a:cubicBezTo>
                  <a:pt x="10767036" y="6356456"/>
                  <a:pt x="10742882" y="6388469"/>
                  <a:pt x="10745901" y="6431153"/>
                </a:cubicBezTo>
                <a:cubicBezTo>
                  <a:pt x="10760998" y="6580550"/>
                  <a:pt x="10673442" y="6630349"/>
                  <a:pt x="10582868" y="6658805"/>
                </a:cubicBezTo>
                <a:cubicBezTo>
                  <a:pt x="10450026" y="6701489"/>
                  <a:pt x="10332280" y="6786859"/>
                  <a:pt x="10208496" y="6858000"/>
                </a:cubicBezTo>
                <a:lnTo>
                  <a:pt x="7272221" y="6858000"/>
                </a:lnTo>
                <a:lnTo>
                  <a:pt x="6362810" y="6858000"/>
                </a:lnTo>
                <a:lnTo>
                  <a:pt x="6139260" y="6858000"/>
                </a:lnTo>
                <a:lnTo>
                  <a:pt x="4282294" y="6858000"/>
                </a:lnTo>
                <a:lnTo>
                  <a:pt x="4114800" y="6858000"/>
                </a:lnTo>
                <a:lnTo>
                  <a:pt x="40386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E7540-CA08-CB0B-D002-EBA01226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685800" cy="365125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defTabSz="914400">
              <a:spcAft>
                <a:spcPts val="600"/>
              </a:spcAft>
            </a:pPr>
            <a:fld id="{D0FD548A-A49A-9742-BC76-B42D544B6467}" type="slidenum">
              <a:rPr lang="en-US" smtClean="0"/>
              <a:pPr defTabSz="914400"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0860E6-8906-28E1-DC81-5EB6C6F3A205}"/>
              </a:ext>
            </a:extLst>
          </p:cNvPr>
          <p:cNvSpPr txBox="1"/>
          <p:nvPr/>
        </p:nvSpPr>
        <p:spPr>
          <a:xfrm>
            <a:off x="3568700" y="2198638"/>
            <a:ext cx="6273800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effectLst/>
                <a:latin typeface="Apa STYLE "/>
                <a:ea typeface="MS Mincho" panose="02020609040205080304" pitchFamily="49" charset="-128"/>
                <a:cs typeface="Times New Roman" panose="02020603050405020304" pitchFamily="18" charset="0"/>
              </a:rPr>
              <a:t>• Expand investment in fintech/AI to compete with digital banks.</a:t>
            </a:r>
            <a:br>
              <a:rPr lang="en-US" sz="2500" dirty="0">
                <a:effectLst/>
                <a:latin typeface="Apa STYLE 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2500" dirty="0">
                <a:effectLst/>
                <a:latin typeface="Apa STYLE "/>
                <a:ea typeface="MS Mincho" panose="02020609040205080304" pitchFamily="49" charset="-128"/>
                <a:cs typeface="Times New Roman" panose="02020603050405020304" pitchFamily="18" charset="0"/>
              </a:rPr>
              <a:t>• Streamline operating expenses to improve margins further.</a:t>
            </a:r>
            <a:br>
              <a:rPr lang="en-US" sz="2500" dirty="0">
                <a:effectLst/>
                <a:latin typeface="Apa STYLE 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2500" dirty="0">
                <a:effectLst/>
                <a:latin typeface="Apa STYLE "/>
                <a:ea typeface="MS Mincho" panose="02020609040205080304" pitchFamily="49" charset="-128"/>
                <a:cs typeface="Times New Roman" panose="02020603050405020304" pitchFamily="18" charset="0"/>
              </a:rPr>
              <a:t>• Explore sustainable finance options and ESG-backed portfolios.</a:t>
            </a:r>
            <a:br>
              <a:rPr lang="en-US" sz="2500" dirty="0">
                <a:effectLst/>
                <a:latin typeface="Apa STYLE 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2500" dirty="0">
                <a:effectLst/>
                <a:latin typeface="Apa STYLE "/>
                <a:ea typeface="MS Mincho" panose="02020609040205080304" pitchFamily="49" charset="-128"/>
                <a:cs typeface="Times New Roman" panose="02020603050405020304" pitchFamily="18" charset="0"/>
              </a:rPr>
              <a:t>• Increase asset-liability matching to reduce interest rate risk.</a:t>
            </a:r>
            <a:br>
              <a:rPr lang="en-US" sz="2500" dirty="0">
                <a:effectLst/>
                <a:latin typeface="Apa STYLE 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US" sz="2500" dirty="0">
              <a:latin typeface="Apa STYLE 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A1D434-4107-8645-0E3B-2102383F2AAB}"/>
              </a:ext>
            </a:extLst>
          </p:cNvPr>
          <p:cNvSpPr txBox="1"/>
          <p:nvPr/>
        </p:nvSpPr>
        <p:spPr>
          <a:xfrm>
            <a:off x="1605812" y="1094095"/>
            <a:ext cx="59142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>
                <a:latin typeface="Apa STYLE "/>
                <a:cs typeface="AngsanaUPC" panose="020B0502040204020203" pitchFamily="18" charset="-34"/>
              </a:rPr>
              <a:t>Recommendations</a:t>
            </a:r>
          </a:p>
          <a:p>
            <a:endParaRPr lang="en-US" dirty="0"/>
          </a:p>
        </p:txBody>
      </p:sp>
      <p:pic>
        <p:nvPicPr>
          <p:cNvPr id="18" name="Picture 17" descr="A blue logo with brown text&#10;&#10;AI-generated content may be incorrect.">
            <a:extLst>
              <a:ext uri="{FF2B5EF4-FFF2-40B4-BE49-F238E27FC236}">
                <a16:creationId xmlns:a16="http://schemas.microsoft.com/office/drawing/2014/main" id="{A68087EB-C952-77AF-E52C-1B5ACB73F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" y="4387633"/>
            <a:ext cx="3409949" cy="1918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D752EF-7188-DD2F-5994-B8F4FDE659A4}"/>
              </a:ext>
            </a:extLst>
          </p:cNvPr>
          <p:cNvSpPr txBox="1"/>
          <p:nvPr/>
        </p:nvSpPr>
        <p:spPr>
          <a:xfrm>
            <a:off x="8455715" y="616958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Presented By </a:t>
            </a:r>
            <a:r>
              <a:rPr lang="en-US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Vathsalya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8989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324761-fe53-494d-8205-2c443b4e1901" xsi:nil="true"/>
    <lcf76f155ced4ddcb4097134ff3c332f xmlns="7d324761-fe53-494d-8205-2c443b4e1901">
      <Terms xmlns="http://schemas.microsoft.com/office/infopath/2007/PartnerControls"/>
    </lcf76f155ced4ddcb4097134ff3c332f>
    <TaxCatchAll xmlns="85776e18-afee-41fb-9c4c-60a23c8fa3aa" xsi:nil="true"/>
    <Description0 xmlns="7d324761-fe53-494d-8205-2c443b4e190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9EF1E5DC21F54A8F04D99362B56D03" ma:contentTypeVersion="20" ma:contentTypeDescription="Create a new document." ma:contentTypeScope="" ma:versionID="841dcac5e83f9802663948d8b517eb6b">
  <xsd:schema xmlns:xsd="http://www.w3.org/2001/XMLSchema" xmlns:xs="http://www.w3.org/2001/XMLSchema" xmlns:p="http://schemas.microsoft.com/office/2006/metadata/properties" xmlns:ns2="7d324761-fe53-494d-8205-2c443b4e1901" xmlns:ns3="85776e18-afee-41fb-9c4c-60a23c8fa3aa" targetNamespace="http://schemas.microsoft.com/office/2006/metadata/properties" ma:root="true" ma:fieldsID="a2dbe04db2d4dc031069a4a9754c6637" ns2:_="" ns3:_="">
    <xsd:import namespace="7d324761-fe53-494d-8205-2c443b4e1901"/>
    <xsd:import namespace="85776e18-afee-41fb-9c4c-60a23c8fa3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Description0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324761-fe53-494d-8205-2c443b4e19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Description0" ma:index="15" nillable="true" ma:displayName="Description" ma:format="Dropdown" ma:internalName="Description0">
      <xsd:simpleType>
        <xsd:restriction base="dms:Text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Flow_SignoffStatus" ma:index="22" nillable="true" ma:displayName="Sign-off status" ma:internalName="Sign_x002d_off_x0020_status">
      <xsd:simpleType>
        <xsd:restriction base="dms:Text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1be450a0-8850-4f1b-b80a-9c3570787ee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776e18-afee-41fb-9c4c-60a23c8fa3a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38e28bee-0d47-4548-aa1d-1b0348a319a3}" ma:internalName="TaxCatchAll" ma:showField="CatchAllData" ma:web="85776e18-afee-41fb-9c4c-60a23c8fa3a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E548C3-C407-4521-9430-5C041708122E}">
  <ds:schemaRefs>
    <ds:schemaRef ds:uri="http://schemas.microsoft.com/office/2006/metadata/properties"/>
    <ds:schemaRef ds:uri="http://schemas.microsoft.com/office/infopath/2007/PartnerControls"/>
    <ds:schemaRef ds:uri="7d324761-fe53-494d-8205-2c443b4e1901"/>
    <ds:schemaRef ds:uri="85776e18-afee-41fb-9c4c-60a23c8fa3aa"/>
  </ds:schemaRefs>
</ds:datastoreItem>
</file>

<file path=customXml/itemProps2.xml><?xml version="1.0" encoding="utf-8"?>
<ds:datastoreItem xmlns:ds="http://schemas.openxmlformats.org/officeDocument/2006/customXml" ds:itemID="{87999C35-C362-4283-A81A-273B529C22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324761-fe53-494d-8205-2c443b4e1901"/>
    <ds:schemaRef ds:uri="85776e18-afee-41fb-9c4c-60a23c8fa3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1508DAA-D3FC-4187-A2B9-A2028FB9BD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248</TotalTime>
  <Words>685</Words>
  <Application>Microsoft Office PowerPoint</Application>
  <PresentationFormat>Widescreen</PresentationFormat>
  <Paragraphs>130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Apa STYLE </vt:lpstr>
      <vt:lpstr>Aptos</vt:lpstr>
      <vt:lpstr>Arial</vt:lpstr>
      <vt:lpstr>Calibri</vt:lpstr>
      <vt:lpstr>Cambria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Rachel Smith</dc:creator>
  <cp:lastModifiedBy>Ravi Teja Pancheddula</cp:lastModifiedBy>
  <cp:revision>21</cp:revision>
  <dcterms:created xsi:type="dcterms:W3CDTF">2024-07-08T23:08:13Z</dcterms:created>
  <dcterms:modified xsi:type="dcterms:W3CDTF">2025-08-02T17:18:59Z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0x010100109EF1E5DC21F54A8F04D99362B56D03</vt:lpwstr>
  </property>
</Properties>
</file>