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0"/>
  </p:notesMasterIdLst>
  <p:sldIdLst>
    <p:sldId id="316" r:id="rId2"/>
    <p:sldId id="315" r:id="rId3"/>
    <p:sldId id="318" r:id="rId4"/>
    <p:sldId id="326" r:id="rId5"/>
    <p:sldId id="327" r:id="rId6"/>
    <p:sldId id="322" r:id="rId7"/>
    <p:sldId id="328" r:id="rId8"/>
    <p:sldId id="325" r:id="rId9"/>
    <p:sldId id="320" r:id="rId10"/>
    <p:sldId id="329" r:id="rId11"/>
    <p:sldId id="319" r:id="rId12"/>
    <p:sldId id="333" r:id="rId13"/>
    <p:sldId id="331" r:id="rId14"/>
    <p:sldId id="334" r:id="rId15"/>
    <p:sldId id="352" r:id="rId16"/>
    <p:sldId id="356" r:id="rId17"/>
    <p:sldId id="344" r:id="rId18"/>
    <p:sldId id="345" r:id="rId19"/>
    <p:sldId id="355" r:id="rId20"/>
    <p:sldId id="354" r:id="rId21"/>
    <p:sldId id="346" r:id="rId22"/>
    <p:sldId id="347" r:id="rId23"/>
    <p:sldId id="348" r:id="rId24"/>
    <p:sldId id="349" r:id="rId25"/>
    <p:sldId id="350" r:id="rId26"/>
    <p:sldId id="351" r:id="rId27"/>
    <p:sldId id="357" r:id="rId28"/>
    <p:sldId id="353" r:id="rId29"/>
  </p:sldIdLst>
  <p:sldSz cx="9144000" cy="6858000" type="screen4x3"/>
  <p:notesSz cx="7043738" cy="93329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74747"/>
    <a:srgbClr val="005596"/>
    <a:srgbClr val="FF6600"/>
    <a:srgbClr val="ED7D31"/>
    <a:srgbClr val="636363"/>
    <a:srgbClr val="949C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36" autoAdjust="0"/>
    <p:restoredTop sz="75300" autoAdjust="0"/>
  </p:normalViewPr>
  <p:slideViewPr>
    <p:cSldViewPr>
      <p:cViewPr>
        <p:scale>
          <a:sx n="78" d="100"/>
          <a:sy n="78" d="100"/>
        </p:scale>
        <p:origin x="1546" y="-475"/>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image" Target="../media/image11.jpg"/><Relationship Id="rId6" Type="http://schemas.openxmlformats.org/officeDocument/2006/relationships/image" Target="../media/image16.jpg"/><Relationship Id="rId5" Type="http://schemas.openxmlformats.org/officeDocument/2006/relationships/image" Target="../media/image15.jpg"/><Relationship Id="rId4" Type="http://schemas.openxmlformats.org/officeDocument/2006/relationships/image" Target="../media/image14.jpg"/></Relationships>
</file>

<file path=ppt/diagrams/_rels/data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image" Target="../media/image13.jpg"/></Relationships>
</file>

<file path=ppt/diagrams/_rels/data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image" Target="../media/image13.jpg"/></Relationships>
</file>

<file path=ppt/diagrams/_rels/drawing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image" Target="../media/image11.jpg"/><Relationship Id="rId6" Type="http://schemas.openxmlformats.org/officeDocument/2006/relationships/image" Target="../media/image16.jpg"/><Relationship Id="rId5" Type="http://schemas.openxmlformats.org/officeDocument/2006/relationships/image" Target="../media/image15.jpg"/><Relationship Id="rId4" Type="http://schemas.openxmlformats.org/officeDocument/2006/relationships/image" Target="../media/image14.jpg"/></Relationships>
</file>

<file path=ppt/diagrams/_rels/drawing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image" Target="../media/image13.jpg"/></Relationships>
</file>

<file path=ppt/diagrams/_rels/drawing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image" Target="../media/image13.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1B6AF37-7B2F-4089-8883-5BCC8F657CB7}" type="doc">
      <dgm:prSet loTypeId="urn:microsoft.com/office/officeart/2009/layout/CirclePictureHierarchy" loCatId="hierarchy" qsTypeId="urn:microsoft.com/office/officeart/2005/8/quickstyle/simple1" qsCatId="simple" csTypeId="urn:microsoft.com/office/officeart/2005/8/colors/accent1_2" csCatId="accent1" phldr="1"/>
      <dgm:spPr/>
      <dgm:t>
        <a:bodyPr/>
        <a:lstStyle/>
        <a:p>
          <a:endParaRPr lang="en-US"/>
        </a:p>
      </dgm:t>
    </dgm:pt>
    <dgm:pt modelId="{63F571A5-B7F7-46BA-958C-87F545D813A2}">
      <dgm:prSet phldrT="[Text]"/>
      <dgm:spPr/>
      <dgm:t>
        <a:bodyPr/>
        <a:lstStyle/>
        <a:p>
          <a:r>
            <a:rPr lang="en-US" dirty="0"/>
            <a:t>Executive Director</a:t>
          </a:r>
        </a:p>
      </dgm:t>
    </dgm:pt>
    <dgm:pt modelId="{7F29D380-567A-4323-8DE7-5159846FC39C}" type="parTrans" cxnId="{BD7A7EF8-6CBB-4CB5-86E8-1A56F5F78C4D}">
      <dgm:prSet/>
      <dgm:spPr/>
      <dgm:t>
        <a:bodyPr/>
        <a:lstStyle/>
        <a:p>
          <a:endParaRPr lang="en-US"/>
        </a:p>
      </dgm:t>
    </dgm:pt>
    <dgm:pt modelId="{46CB03B0-CB58-488D-B7FF-BD2F9D658EE8}" type="sibTrans" cxnId="{BD7A7EF8-6CBB-4CB5-86E8-1A56F5F78C4D}">
      <dgm:prSet/>
      <dgm:spPr/>
      <dgm:t>
        <a:bodyPr/>
        <a:lstStyle/>
        <a:p>
          <a:endParaRPr lang="en-US"/>
        </a:p>
      </dgm:t>
    </dgm:pt>
    <dgm:pt modelId="{A30EB336-57D6-4CDC-BD4B-522B2ADC1362}">
      <dgm:prSet phldrT="[Text]"/>
      <dgm:spPr/>
      <dgm:t>
        <a:bodyPr/>
        <a:lstStyle/>
        <a:p>
          <a:r>
            <a:rPr lang="en-US" dirty="0"/>
            <a:t>Government Relations</a:t>
          </a:r>
        </a:p>
      </dgm:t>
    </dgm:pt>
    <dgm:pt modelId="{5BD218C8-59DF-47EF-AC76-5FF048E76AF2}" type="parTrans" cxnId="{67D97613-5A55-453A-BFD9-D6788945F342}">
      <dgm:prSet/>
      <dgm:spPr/>
      <dgm:t>
        <a:bodyPr/>
        <a:lstStyle/>
        <a:p>
          <a:endParaRPr lang="en-US"/>
        </a:p>
      </dgm:t>
    </dgm:pt>
    <dgm:pt modelId="{2E2864E2-21DD-4AAD-9F38-CE4DFF1C2754}" type="sibTrans" cxnId="{67D97613-5A55-453A-BFD9-D6788945F342}">
      <dgm:prSet/>
      <dgm:spPr/>
      <dgm:t>
        <a:bodyPr/>
        <a:lstStyle/>
        <a:p>
          <a:endParaRPr lang="en-US"/>
        </a:p>
      </dgm:t>
    </dgm:pt>
    <dgm:pt modelId="{151068E0-CB48-4FC6-8740-43B6E96343B6}">
      <dgm:prSet phldrT="[Text]"/>
      <dgm:spPr/>
      <dgm:t>
        <a:bodyPr/>
        <a:lstStyle/>
        <a:p>
          <a:r>
            <a:rPr lang="en-US" dirty="0"/>
            <a:t>Military Family Programs</a:t>
          </a:r>
        </a:p>
      </dgm:t>
    </dgm:pt>
    <dgm:pt modelId="{8819D5E4-7927-4DE1-BC37-B5A100A4CCB2}" type="parTrans" cxnId="{F19948B3-1B61-4868-B353-592C092B1C33}">
      <dgm:prSet/>
      <dgm:spPr/>
      <dgm:t>
        <a:bodyPr/>
        <a:lstStyle/>
        <a:p>
          <a:endParaRPr lang="en-US"/>
        </a:p>
      </dgm:t>
    </dgm:pt>
    <dgm:pt modelId="{7F1621E5-3CA6-474E-AF90-1B0C9209DC32}" type="sibTrans" cxnId="{F19948B3-1B61-4868-B353-592C092B1C33}">
      <dgm:prSet/>
      <dgm:spPr/>
      <dgm:t>
        <a:bodyPr/>
        <a:lstStyle/>
        <a:p>
          <a:endParaRPr lang="en-US"/>
        </a:p>
      </dgm:t>
    </dgm:pt>
    <dgm:pt modelId="{CCE0292F-BAA1-4655-A850-316C2308578A}">
      <dgm:prSet phldrT="[Text]"/>
      <dgm:spPr/>
      <dgm:t>
        <a:bodyPr/>
        <a:lstStyle/>
        <a:p>
          <a:r>
            <a:rPr lang="en-US" dirty="0"/>
            <a:t>Advancement</a:t>
          </a:r>
        </a:p>
      </dgm:t>
    </dgm:pt>
    <dgm:pt modelId="{E7251F26-A352-4345-A8A1-EC0ABD3C0F09}" type="parTrans" cxnId="{626ACAAC-B387-4128-BE4B-23D4D652E917}">
      <dgm:prSet/>
      <dgm:spPr/>
      <dgm:t>
        <a:bodyPr/>
        <a:lstStyle/>
        <a:p>
          <a:endParaRPr lang="en-US"/>
        </a:p>
      </dgm:t>
    </dgm:pt>
    <dgm:pt modelId="{43F44B7E-D4E9-4186-A505-30FB022EEE61}" type="sibTrans" cxnId="{626ACAAC-B387-4128-BE4B-23D4D652E917}">
      <dgm:prSet/>
      <dgm:spPr/>
      <dgm:t>
        <a:bodyPr/>
        <a:lstStyle/>
        <a:p>
          <a:endParaRPr lang="en-US"/>
        </a:p>
      </dgm:t>
    </dgm:pt>
    <dgm:pt modelId="{FAF09425-A1ED-4ACD-AB3F-3EAC2161F0C7}">
      <dgm:prSet phldrT="[Text]"/>
      <dgm:spPr/>
      <dgm:t>
        <a:bodyPr/>
        <a:lstStyle/>
        <a:p>
          <a:r>
            <a:rPr lang="en-US" dirty="0"/>
            <a:t>Marketing</a:t>
          </a:r>
        </a:p>
      </dgm:t>
    </dgm:pt>
    <dgm:pt modelId="{EF839FE1-2C09-448C-9111-593A380A010C}" type="parTrans" cxnId="{8A6BD113-BEA4-4709-A143-360552CAA1BF}">
      <dgm:prSet/>
      <dgm:spPr/>
      <dgm:t>
        <a:bodyPr/>
        <a:lstStyle/>
        <a:p>
          <a:endParaRPr lang="en-US"/>
        </a:p>
      </dgm:t>
    </dgm:pt>
    <dgm:pt modelId="{9FDDC761-A858-49DC-B36C-6A4C6CDF7F1E}" type="sibTrans" cxnId="{8A6BD113-BEA4-4709-A143-360552CAA1BF}">
      <dgm:prSet/>
      <dgm:spPr/>
      <dgm:t>
        <a:bodyPr/>
        <a:lstStyle/>
        <a:p>
          <a:endParaRPr lang="en-US"/>
        </a:p>
      </dgm:t>
    </dgm:pt>
    <dgm:pt modelId="{3DE840E1-3496-4C1C-97B4-BA0DBB754370}">
      <dgm:prSet phldrT="[Text]"/>
      <dgm:spPr/>
      <dgm:t>
        <a:bodyPr/>
        <a:lstStyle/>
        <a:p>
          <a:r>
            <a:rPr lang="en-US" dirty="0"/>
            <a:t>Development</a:t>
          </a:r>
        </a:p>
      </dgm:t>
    </dgm:pt>
    <dgm:pt modelId="{38A7D97A-19D1-49E1-8092-E84352083704}" type="parTrans" cxnId="{21CC0885-C43E-45DC-88F9-D2FBC3F58333}">
      <dgm:prSet/>
      <dgm:spPr/>
      <dgm:t>
        <a:bodyPr/>
        <a:lstStyle/>
        <a:p>
          <a:endParaRPr lang="en-US"/>
        </a:p>
      </dgm:t>
    </dgm:pt>
    <dgm:pt modelId="{8384B322-AC37-4B1E-8F1B-A25A4118B928}" type="sibTrans" cxnId="{21CC0885-C43E-45DC-88F9-D2FBC3F58333}">
      <dgm:prSet/>
      <dgm:spPr/>
      <dgm:t>
        <a:bodyPr/>
        <a:lstStyle/>
        <a:p>
          <a:endParaRPr lang="en-US"/>
        </a:p>
      </dgm:t>
    </dgm:pt>
    <dgm:pt modelId="{8052E946-55F0-4816-B76C-DD783CCEC692}" type="pres">
      <dgm:prSet presAssocID="{11B6AF37-7B2F-4089-8883-5BCC8F657CB7}" presName="hierChild1" presStyleCnt="0">
        <dgm:presLayoutVars>
          <dgm:chPref val="1"/>
          <dgm:dir/>
          <dgm:animOne val="branch"/>
          <dgm:animLvl val="lvl"/>
          <dgm:resizeHandles/>
        </dgm:presLayoutVars>
      </dgm:prSet>
      <dgm:spPr/>
    </dgm:pt>
    <dgm:pt modelId="{3691632F-D876-4D25-9905-1A2EA6A43420}" type="pres">
      <dgm:prSet presAssocID="{63F571A5-B7F7-46BA-958C-87F545D813A2}" presName="hierRoot1" presStyleCnt="0"/>
      <dgm:spPr/>
    </dgm:pt>
    <dgm:pt modelId="{6056CAD4-E074-41DF-97A1-57CA9530DA12}" type="pres">
      <dgm:prSet presAssocID="{63F571A5-B7F7-46BA-958C-87F545D813A2}" presName="composite" presStyleCnt="0"/>
      <dgm:spPr/>
    </dgm:pt>
    <dgm:pt modelId="{11A4713A-BAA8-4F0B-9BA4-56A9B1AC882B}" type="pres">
      <dgm:prSet presAssocID="{63F571A5-B7F7-46BA-958C-87F545D813A2}" presName="image" presStyleLbl="node0" presStyleIdx="0" presStyleCnt="1" custScaleX="110528" custScaleY="109275" custLinFactNeighborX="-2665"/>
      <dgm:spPr>
        <a:blipFill>
          <a:blip xmlns:r="http://schemas.openxmlformats.org/officeDocument/2006/relationships" r:embed="rId1">
            <a:grayscl/>
            <a:extLst>
              <a:ext uri="{28A0092B-C50C-407E-A947-70E740481C1C}">
                <a14:useLocalDpi xmlns:a14="http://schemas.microsoft.com/office/drawing/2010/main" val="0"/>
              </a:ext>
            </a:extLst>
          </a:blip>
          <a:srcRect/>
          <a:stretch>
            <a:fillRect t="-1000" b="-1000"/>
          </a:stretch>
        </a:blipFill>
      </dgm:spPr>
    </dgm:pt>
    <dgm:pt modelId="{D0727450-0C1F-423E-9861-38A805457460}" type="pres">
      <dgm:prSet presAssocID="{63F571A5-B7F7-46BA-958C-87F545D813A2}" presName="text" presStyleLbl="revTx" presStyleIdx="0" presStyleCnt="6" custLinFactNeighborX="18049" custLinFactNeighborY="-4392">
        <dgm:presLayoutVars>
          <dgm:chPref val="3"/>
        </dgm:presLayoutVars>
      </dgm:prSet>
      <dgm:spPr/>
    </dgm:pt>
    <dgm:pt modelId="{33FAFC09-1898-4DCD-A7A1-75F7544C2C34}" type="pres">
      <dgm:prSet presAssocID="{63F571A5-B7F7-46BA-958C-87F545D813A2}" presName="hierChild2" presStyleCnt="0"/>
      <dgm:spPr/>
    </dgm:pt>
    <dgm:pt modelId="{06F930F1-69CC-44CF-89DC-BCFFFC99CFE7}" type="pres">
      <dgm:prSet presAssocID="{5BD218C8-59DF-47EF-AC76-5FF048E76AF2}" presName="Name10" presStyleLbl="parChTrans1D2" presStyleIdx="0" presStyleCnt="3"/>
      <dgm:spPr/>
    </dgm:pt>
    <dgm:pt modelId="{9DD05BD1-26B1-4803-AC08-CBAF79571262}" type="pres">
      <dgm:prSet presAssocID="{A30EB336-57D6-4CDC-BD4B-522B2ADC1362}" presName="hierRoot2" presStyleCnt="0"/>
      <dgm:spPr/>
    </dgm:pt>
    <dgm:pt modelId="{417C73D6-6909-4364-81AA-1112D07CFB1F}" type="pres">
      <dgm:prSet presAssocID="{A30EB336-57D6-4CDC-BD4B-522B2ADC1362}" presName="composite2" presStyleCnt="0"/>
      <dgm:spPr/>
    </dgm:pt>
    <dgm:pt modelId="{27BCBFC7-D6C7-4487-AF93-FB5715FB1F2C}" type="pres">
      <dgm:prSet presAssocID="{A30EB336-57D6-4CDC-BD4B-522B2ADC1362}" presName="image2" presStyleLbl="node2" presStyleIdx="0" presStyleCnt="3"/>
      <dgm:spPr>
        <a:blipFill>
          <a:blip xmlns:r="http://schemas.openxmlformats.org/officeDocument/2006/relationships" r:embed="rId2">
            <a:grayscl/>
            <a:extLst>
              <a:ext uri="{28A0092B-C50C-407E-A947-70E740481C1C}">
                <a14:useLocalDpi xmlns:a14="http://schemas.microsoft.com/office/drawing/2010/main" val="0"/>
              </a:ext>
            </a:extLst>
          </a:blip>
          <a:srcRect/>
          <a:stretch>
            <a:fillRect/>
          </a:stretch>
        </a:blipFill>
      </dgm:spPr>
    </dgm:pt>
    <dgm:pt modelId="{4EC78BF1-F980-4AA0-BF0A-06E4B64D465E}" type="pres">
      <dgm:prSet presAssocID="{A30EB336-57D6-4CDC-BD4B-522B2ADC1362}" presName="text2" presStyleLbl="revTx" presStyleIdx="1" presStyleCnt="6">
        <dgm:presLayoutVars>
          <dgm:chPref val="3"/>
        </dgm:presLayoutVars>
      </dgm:prSet>
      <dgm:spPr/>
    </dgm:pt>
    <dgm:pt modelId="{14D2AD98-2C21-4DF1-9B97-5ED16BC38ECB}" type="pres">
      <dgm:prSet presAssocID="{A30EB336-57D6-4CDC-BD4B-522B2ADC1362}" presName="hierChild3" presStyleCnt="0"/>
      <dgm:spPr/>
    </dgm:pt>
    <dgm:pt modelId="{C33E7BD8-EFA4-4927-A360-0370532E351C}" type="pres">
      <dgm:prSet presAssocID="{8819D5E4-7927-4DE1-BC37-B5A100A4CCB2}" presName="Name10" presStyleLbl="parChTrans1D2" presStyleIdx="1" presStyleCnt="3"/>
      <dgm:spPr/>
    </dgm:pt>
    <dgm:pt modelId="{0090DDA7-4FE1-4FAA-AF6B-BCB9AAB158CE}" type="pres">
      <dgm:prSet presAssocID="{151068E0-CB48-4FC6-8740-43B6E96343B6}" presName="hierRoot2" presStyleCnt="0"/>
      <dgm:spPr/>
    </dgm:pt>
    <dgm:pt modelId="{A43ED216-8100-46B3-9505-082394D8D2B6}" type="pres">
      <dgm:prSet presAssocID="{151068E0-CB48-4FC6-8740-43B6E96343B6}" presName="composite2" presStyleCnt="0"/>
      <dgm:spPr/>
    </dgm:pt>
    <dgm:pt modelId="{136925EF-8587-416F-BF6D-A7C66A5D1EA4}" type="pres">
      <dgm:prSet presAssocID="{151068E0-CB48-4FC6-8740-43B6E96343B6}" presName="image2" presStyleLbl="node2" presStyleIdx="1" presStyleCnt="3"/>
      <dgm:spPr>
        <a:blipFill>
          <a:blip xmlns:r="http://schemas.openxmlformats.org/officeDocument/2006/relationships" r:embed="rId3">
            <a:grayscl/>
            <a:extLst>
              <a:ext uri="{28A0092B-C50C-407E-A947-70E740481C1C}">
                <a14:useLocalDpi xmlns:a14="http://schemas.microsoft.com/office/drawing/2010/main" val="0"/>
              </a:ext>
            </a:extLst>
          </a:blip>
          <a:srcRect/>
          <a:stretch>
            <a:fillRect/>
          </a:stretch>
        </a:blipFill>
      </dgm:spPr>
    </dgm:pt>
    <dgm:pt modelId="{E799ED24-5627-4C47-B133-BCA11A60B637}" type="pres">
      <dgm:prSet presAssocID="{151068E0-CB48-4FC6-8740-43B6E96343B6}" presName="text2" presStyleLbl="revTx" presStyleIdx="2" presStyleCnt="6">
        <dgm:presLayoutVars>
          <dgm:chPref val="3"/>
        </dgm:presLayoutVars>
      </dgm:prSet>
      <dgm:spPr/>
    </dgm:pt>
    <dgm:pt modelId="{F6DCC5CA-07DE-442C-AB59-E66EB42C207F}" type="pres">
      <dgm:prSet presAssocID="{151068E0-CB48-4FC6-8740-43B6E96343B6}" presName="hierChild3" presStyleCnt="0"/>
      <dgm:spPr/>
    </dgm:pt>
    <dgm:pt modelId="{9CC922D4-45E6-4C29-863E-76E405735AD1}" type="pres">
      <dgm:prSet presAssocID="{E7251F26-A352-4345-A8A1-EC0ABD3C0F09}" presName="Name10" presStyleLbl="parChTrans1D2" presStyleIdx="2" presStyleCnt="3"/>
      <dgm:spPr/>
    </dgm:pt>
    <dgm:pt modelId="{BA89810D-BD21-41FC-92E2-F8A5D5657D65}" type="pres">
      <dgm:prSet presAssocID="{CCE0292F-BAA1-4655-A850-316C2308578A}" presName="hierRoot2" presStyleCnt="0"/>
      <dgm:spPr/>
    </dgm:pt>
    <dgm:pt modelId="{3B9995D7-BB50-4306-AAA6-49585A9A6D5B}" type="pres">
      <dgm:prSet presAssocID="{CCE0292F-BAA1-4655-A850-316C2308578A}" presName="composite2" presStyleCnt="0"/>
      <dgm:spPr/>
    </dgm:pt>
    <dgm:pt modelId="{AD3F231F-CB69-446E-8144-685F25FAF566}" type="pres">
      <dgm:prSet presAssocID="{CCE0292F-BAA1-4655-A850-316C2308578A}" presName="image2" presStyleLbl="node2" presStyleIdx="2" presStyleCnt="3"/>
      <dgm:spPr>
        <a:blipFill>
          <a:blip xmlns:r="http://schemas.openxmlformats.org/officeDocument/2006/relationships" r:embed="rId4">
            <a:grayscl/>
            <a:extLst>
              <a:ext uri="{28A0092B-C50C-407E-A947-70E740481C1C}">
                <a14:useLocalDpi xmlns:a14="http://schemas.microsoft.com/office/drawing/2010/main" val="0"/>
              </a:ext>
            </a:extLst>
          </a:blip>
          <a:srcRect/>
          <a:stretch>
            <a:fillRect/>
          </a:stretch>
        </a:blipFill>
      </dgm:spPr>
    </dgm:pt>
    <dgm:pt modelId="{D10466A0-BBA0-493E-92A7-725FCEB9A08D}" type="pres">
      <dgm:prSet presAssocID="{CCE0292F-BAA1-4655-A850-316C2308578A}" presName="text2" presStyleLbl="revTx" presStyleIdx="3" presStyleCnt="6">
        <dgm:presLayoutVars>
          <dgm:chPref val="3"/>
        </dgm:presLayoutVars>
      </dgm:prSet>
      <dgm:spPr/>
    </dgm:pt>
    <dgm:pt modelId="{FC53AA27-1A21-4ABB-9A76-9B566004200C}" type="pres">
      <dgm:prSet presAssocID="{CCE0292F-BAA1-4655-A850-316C2308578A}" presName="hierChild3" presStyleCnt="0"/>
      <dgm:spPr/>
    </dgm:pt>
    <dgm:pt modelId="{77BDDBDD-E349-4577-A02E-563487322000}" type="pres">
      <dgm:prSet presAssocID="{EF839FE1-2C09-448C-9111-593A380A010C}" presName="Name17" presStyleLbl="parChTrans1D3" presStyleIdx="0" presStyleCnt="2"/>
      <dgm:spPr/>
    </dgm:pt>
    <dgm:pt modelId="{68357078-E81D-4E2B-B984-A5C1C36E6488}" type="pres">
      <dgm:prSet presAssocID="{FAF09425-A1ED-4ACD-AB3F-3EAC2161F0C7}" presName="hierRoot3" presStyleCnt="0"/>
      <dgm:spPr/>
    </dgm:pt>
    <dgm:pt modelId="{FA48B84F-811F-4850-A9C5-A733A6690E43}" type="pres">
      <dgm:prSet presAssocID="{FAF09425-A1ED-4ACD-AB3F-3EAC2161F0C7}" presName="composite3" presStyleCnt="0"/>
      <dgm:spPr/>
    </dgm:pt>
    <dgm:pt modelId="{F9B9D8FA-D7B9-4217-A209-D210552DE4E7}" type="pres">
      <dgm:prSet presAssocID="{FAF09425-A1ED-4ACD-AB3F-3EAC2161F0C7}" presName="image3" presStyleLbl="node3" presStyleIdx="0" presStyleCnt="2"/>
      <dgm:spPr>
        <a:blipFill>
          <a:blip xmlns:r="http://schemas.openxmlformats.org/officeDocument/2006/relationships" r:embed="rId5">
            <a:grayscl/>
            <a:extLst>
              <a:ext uri="{28A0092B-C50C-407E-A947-70E740481C1C}">
                <a14:useLocalDpi xmlns:a14="http://schemas.microsoft.com/office/drawing/2010/main" val="0"/>
              </a:ext>
            </a:extLst>
          </a:blip>
          <a:srcRect/>
          <a:stretch>
            <a:fillRect/>
          </a:stretch>
        </a:blipFill>
      </dgm:spPr>
    </dgm:pt>
    <dgm:pt modelId="{9DE15462-5CA6-4871-84A3-FCA85B6D4652}" type="pres">
      <dgm:prSet presAssocID="{FAF09425-A1ED-4ACD-AB3F-3EAC2161F0C7}" presName="text3" presStyleLbl="revTx" presStyleIdx="4" presStyleCnt="6">
        <dgm:presLayoutVars>
          <dgm:chPref val="3"/>
        </dgm:presLayoutVars>
      </dgm:prSet>
      <dgm:spPr/>
    </dgm:pt>
    <dgm:pt modelId="{5122A936-B54D-4AB6-B420-615AB64D1BEE}" type="pres">
      <dgm:prSet presAssocID="{FAF09425-A1ED-4ACD-AB3F-3EAC2161F0C7}" presName="hierChild4" presStyleCnt="0"/>
      <dgm:spPr/>
    </dgm:pt>
    <dgm:pt modelId="{84F11B1A-A6F0-4218-AF40-77B5EBE624AA}" type="pres">
      <dgm:prSet presAssocID="{38A7D97A-19D1-49E1-8092-E84352083704}" presName="Name17" presStyleLbl="parChTrans1D3" presStyleIdx="1" presStyleCnt="2"/>
      <dgm:spPr/>
    </dgm:pt>
    <dgm:pt modelId="{FDB808A2-2AA0-4E4C-823D-ABDE406F2BC9}" type="pres">
      <dgm:prSet presAssocID="{3DE840E1-3496-4C1C-97B4-BA0DBB754370}" presName="hierRoot3" presStyleCnt="0"/>
      <dgm:spPr/>
    </dgm:pt>
    <dgm:pt modelId="{7F7C140E-B4DA-4138-8B1E-F0B50615CBB5}" type="pres">
      <dgm:prSet presAssocID="{3DE840E1-3496-4C1C-97B4-BA0DBB754370}" presName="composite3" presStyleCnt="0"/>
      <dgm:spPr/>
    </dgm:pt>
    <dgm:pt modelId="{77984EB6-26EF-4AE8-ADA1-6F7147F1E4F0}" type="pres">
      <dgm:prSet presAssocID="{3DE840E1-3496-4C1C-97B4-BA0DBB754370}" presName="image3" presStyleLbl="node3" presStyleIdx="1" presStyleCnt="2"/>
      <dgm:spPr>
        <a:blipFill>
          <a:blip xmlns:r="http://schemas.openxmlformats.org/officeDocument/2006/relationships" r:embed="rId6">
            <a:grayscl/>
            <a:extLst>
              <a:ext uri="{28A0092B-C50C-407E-A947-70E740481C1C}">
                <a14:useLocalDpi xmlns:a14="http://schemas.microsoft.com/office/drawing/2010/main" val="0"/>
              </a:ext>
            </a:extLst>
          </a:blip>
          <a:srcRect/>
          <a:stretch>
            <a:fillRect/>
          </a:stretch>
        </a:blipFill>
      </dgm:spPr>
    </dgm:pt>
    <dgm:pt modelId="{8C429CD6-9FDE-4D51-86D1-61B23B0F2466}" type="pres">
      <dgm:prSet presAssocID="{3DE840E1-3496-4C1C-97B4-BA0DBB754370}" presName="text3" presStyleLbl="revTx" presStyleIdx="5" presStyleCnt="6">
        <dgm:presLayoutVars>
          <dgm:chPref val="3"/>
        </dgm:presLayoutVars>
      </dgm:prSet>
      <dgm:spPr/>
    </dgm:pt>
    <dgm:pt modelId="{3F698FE9-93E3-4307-AF9C-D4F96050B340}" type="pres">
      <dgm:prSet presAssocID="{3DE840E1-3496-4C1C-97B4-BA0DBB754370}" presName="hierChild4" presStyleCnt="0"/>
      <dgm:spPr/>
    </dgm:pt>
  </dgm:ptLst>
  <dgm:cxnLst>
    <dgm:cxn modelId="{67D97613-5A55-453A-BFD9-D6788945F342}" srcId="{63F571A5-B7F7-46BA-958C-87F545D813A2}" destId="{A30EB336-57D6-4CDC-BD4B-522B2ADC1362}" srcOrd="0" destOrd="0" parTransId="{5BD218C8-59DF-47EF-AC76-5FF048E76AF2}" sibTransId="{2E2864E2-21DD-4AAD-9F38-CE4DFF1C2754}"/>
    <dgm:cxn modelId="{8A6BD113-BEA4-4709-A143-360552CAA1BF}" srcId="{CCE0292F-BAA1-4655-A850-316C2308578A}" destId="{FAF09425-A1ED-4ACD-AB3F-3EAC2161F0C7}" srcOrd="0" destOrd="0" parTransId="{EF839FE1-2C09-448C-9111-593A380A010C}" sibTransId="{9FDDC761-A858-49DC-B36C-6A4C6CDF7F1E}"/>
    <dgm:cxn modelId="{ADBE8F2A-D697-4F85-8CF7-4D0C16411305}" type="presOf" srcId="{38A7D97A-19D1-49E1-8092-E84352083704}" destId="{84F11B1A-A6F0-4218-AF40-77B5EBE624AA}" srcOrd="0" destOrd="0" presId="urn:microsoft.com/office/officeart/2009/layout/CirclePictureHierarchy"/>
    <dgm:cxn modelId="{0AE5CC36-C703-4F73-A1EC-9EF164AA393E}" type="presOf" srcId="{A30EB336-57D6-4CDC-BD4B-522B2ADC1362}" destId="{4EC78BF1-F980-4AA0-BF0A-06E4B64D465E}" srcOrd="0" destOrd="0" presId="urn:microsoft.com/office/officeart/2009/layout/CirclePictureHierarchy"/>
    <dgm:cxn modelId="{AF5F1B42-B00F-4F43-803F-9FCAD117B237}" type="presOf" srcId="{11B6AF37-7B2F-4089-8883-5BCC8F657CB7}" destId="{8052E946-55F0-4816-B76C-DD783CCEC692}" srcOrd="0" destOrd="0" presId="urn:microsoft.com/office/officeart/2009/layout/CirclePictureHierarchy"/>
    <dgm:cxn modelId="{21CC0885-C43E-45DC-88F9-D2FBC3F58333}" srcId="{CCE0292F-BAA1-4655-A850-316C2308578A}" destId="{3DE840E1-3496-4C1C-97B4-BA0DBB754370}" srcOrd="1" destOrd="0" parTransId="{38A7D97A-19D1-49E1-8092-E84352083704}" sibTransId="{8384B322-AC37-4B1E-8F1B-A25A4118B928}"/>
    <dgm:cxn modelId="{5B068487-7A26-4A7E-B8DF-F9280B9A34D3}" type="presOf" srcId="{63F571A5-B7F7-46BA-958C-87F545D813A2}" destId="{D0727450-0C1F-423E-9861-38A805457460}" srcOrd="0" destOrd="0" presId="urn:microsoft.com/office/officeart/2009/layout/CirclePictureHierarchy"/>
    <dgm:cxn modelId="{61BC048B-FF25-487E-A118-C291B72BBA5A}" type="presOf" srcId="{FAF09425-A1ED-4ACD-AB3F-3EAC2161F0C7}" destId="{9DE15462-5CA6-4871-84A3-FCA85B6D4652}" srcOrd="0" destOrd="0" presId="urn:microsoft.com/office/officeart/2009/layout/CirclePictureHierarchy"/>
    <dgm:cxn modelId="{C619A597-D779-4F18-AAFE-1A7B6B9A4BA7}" type="presOf" srcId="{E7251F26-A352-4345-A8A1-EC0ABD3C0F09}" destId="{9CC922D4-45E6-4C29-863E-76E405735AD1}" srcOrd="0" destOrd="0" presId="urn:microsoft.com/office/officeart/2009/layout/CirclePictureHierarchy"/>
    <dgm:cxn modelId="{96246DA2-12BB-41C5-93ED-6C91F01FCBE6}" type="presOf" srcId="{EF839FE1-2C09-448C-9111-593A380A010C}" destId="{77BDDBDD-E349-4577-A02E-563487322000}" srcOrd="0" destOrd="0" presId="urn:microsoft.com/office/officeart/2009/layout/CirclePictureHierarchy"/>
    <dgm:cxn modelId="{1C3754A6-6242-4B7C-8DF8-14C3E1B92E9E}" type="presOf" srcId="{151068E0-CB48-4FC6-8740-43B6E96343B6}" destId="{E799ED24-5627-4C47-B133-BCA11A60B637}" srcOrd="0" destOrd="0" presId="urn:microsoft.com/office/officeart/2009/layout/CirclePictureHierarchy"/>
    <dgm:cxn modelId="{626ACAAC-B387-4128-BE4B-23D4D652E917}" srcId="{63F571A5-B7F7-46BA-958C-87F545D813A2}" destId="{CCE0292F-BAA1-4655-A850-316C2308578A}" srcOrd="2" destOrd="0" parTransId="{E7251F26-A352-4345-A8A1-EC0ABD3C0F09}" sibTransId="{43F44B7E-D4E9-4186-A505-30FB022EEE61}"/>
    <dgm:cxn modelId="{F19948B3-1B61-4868-B353-592C092B1C33}" srcId="{63F571A5-B7F7-46BA-958C-87F545D813A2}" destId="{151068E0-CB48-4FC6-8740-43B6E96343B6}" srcOrd="1" destOrd="0" parTransId="{8819D5E4-7927-4DE1-BC37-B5A100A4CCB2}" sibTransId="{7F1621E5-3CA6-474E-AF90-1B0C9209DC32}"/>
    <dgm:cxn modelId="{473911DD-58EF-46F4-A68A-71CE0E48BFBC}" type="presOf" srcId="{8819D5E4-7927-4DE1-BC37-B5A100A4CCB2}" destId="{C33E7BD8-EFA4-4927-A360-0370532E351C}" srcOrd="0" destOrd="0" presId="urn:microsoft.com/office/officeart/2009/layout/CirclePictureHierarchy"/>
    <dgm:cxn modelId="{D25AA4E0-5C5D-47CD-87AD-FF03CAB3F8A1}" type="presOf" srcId="{5BD218C8-59DF-47EF-AC76-5FF048E76AF2}" destId="{06F930F1-69CC-44CF-89DC-BCFFFC99CFE7}" srcOrd="0" destOrd="0" presId="urn:microsoft.com/office/officeart/2009/layout/CirclePictureHierarchy"/>
    <dgm:cxn modelId="{CBCB95EA-0928-48B9-9FE7-FBDF4E4221C3}" type="presOf" srcId="{CCE0292F-BAA1-4655-A850-316C2308578A}" destId="{D10466A0-BBA0-493E-92A7-725FCEB9A08D}" srcOrd="0" destOrd="0" presId="urn:microsoft.com/office/officeart/2009/layout/CirclePictureHierarchy"/>
    <dgm:cxn modelId="{01EECFEB-C23B-4063-8864-54E6A5FDDCA3}" type="presOf" srcId="{3DE840E1-3496-4C1C-97B4-BA0DBB754370}" destId="{8C429CD6-9FDE-4D51-86D1-61B23B0F2466}" srcOrd="0" destOrd="0" presId="urn:microsoft.com/office/officeart/2009/layout/CirclePictureHierarchy"/>
    <dgm:cxn modelId="{BD7A7EF8-6CBB-4CB5-86E8-1A56F5F78C4D}" srcId="{11B6AF37-7B2F-4089-8883-5BCC8F657CB7}" destId="{63F571A5-B7F7-46BA-958C-87F545D813A2}" srcOrd="0" destOrd="0" parTransId="{7F29D380-567A-4323-8DE7-5159846FC39C}" sibTransId="{46CB03B0-CB58-488D-B7FF-BD2F9D658EE8}"/>
    <dgm:cxn modelId="{DF0DE34C-C25F-4317-8F66-C5E26331F309}" type="presParOf" srcId="{8052E946-55F0-4816-B76C-DD783CCEC692}" destId="{3691632F-D876-4D25-9905-1A2EA6A43420}" srcOrd="0" destOrd="0" presId="urn:microsoft.com/office/officeart/2009/layout/CirclePictureHierarchy"/>
    <dgm:cxn modelId="{9C0C7D11-EF26-4BB5-806A-022DCF8914CF}" type="presParOf" srcId="{3691632F-D876-4D25-9905-1A2EA6A43420}" destId="{6056CAD4-E074-41DF-97A1-57CA9530DA12}" srcOrd="0" destOrd="0" presId="urn:microsoft.com/office/officeart/2009/layout/CirclePictureHierarchy"/>
    <dgm:cxn modelId="{0BD66A54-B316-4CD5-B2FC-6D2A19ACF647}" type="presParOf" srcId="{6056CAD4-E074-41DF-97A1-57CA9530DA12}" destId="{11A4713A-BAA8-4F0B-9BA4-56A9B1AC882B}" srcOrd="0" destOrd="0" presId="urn:microsoft.com/office/officeart/2009/layout/CirclePictureHierarchy"/>
    <dgm:cxn modelId="{AB71E79B-1BEE-4143-A9BA-E5D01247D165}" type="presParOf" srcId="{6056CAD4-E074-41DF-97A1-57CA9530DA12}" destId="{D0727450-0C1F-423E-9861-38A805457460}" srcOrd="1" destOrd="0" presId="urn:microsoft.com/office/officeart/2009/layout/CirclePictureHierarchy"/>
    <dgm:cxn modelId="{A2D6DC71-1E3B-4DFA-A5AE-7EFF9AD5C626}" type="presParOf" srcId="{3691632F-D876-4D25-9905-1A2EA6A43420}" destId="{33FAFC09-1898-4DCD-A7A1-75F7544C2C34}" srcOrd="1" destOrd="0" presId="urn:microsoft.com/office/officeart/2009/layout/CirclePictureHierarchy"/>
    <dgm:cxn modelId="{C0F0F55B-246F-45BE-A34F-DB10CE21EF11}" type="presParOf" srcId="{33FAFC09-1898-4DCD-A7A1-75F7544C2C34}" destId="{06F930F1-69CC-44CF-89DC-BCFFFC99CFE7}" srcOrd="0" destOrd="0" presId="urn:microsoft.com/office/officeart/2009/layout/CirclePictureHierarchy"/>
    <dgm:cxn modelId="{2E126A33-1C96-402E-B279-821ADA6862B4}" type="presParOf" srcId="{33FAFC09-1898-4DCD-A7A1-75F7544C2C34}" destId="{9DD05BD1-26B1-4803-AC08-CBAF79571262}" srcOrd="1" destOrd="0" presId="urn:microsoft.com/office/officeart/2009/layout/CirclePictureHierarchy"/>
    <dgm:cxn modelId="{106B04E8-708B-41FE-A35D-990DF3E69313}" type="presParOf" srcId="{9DD05BD1-26B1-4803-AC08-CBAF79571262}" destId="{417C73D6-6909-4364-81AA-1112D07CFB1F}" srcOrd="0" destOrd="0" presId="urn:microsoft.com/office/officeart/2009/layout/CirclePictureHierarchy"/>
    <dgm:cxn modelId="{CE3B8190-A517-4412-AEBB-D8B72FC98D5D}" type="presParOf" srcId="{417C73D6-6909-4364-81AA-1112D07CFB1F}" destId="{27BCBFC7-D6C7-4487-AF93-FB5715FB1F2C}" srcOrd="0" destOrd="0" presId="urn:microsoft.com/office/officeart/2009/layout/CirclePictureHierarchy"/>
    <dgm:cxn modelId="{D30D415B-36FD-465F-9DB3-ED9232DEE207}" type="presParOf" srcId="{417C73D6-6909-4364-81AA-1112D07CFB1F}" destId="{4EC78BF1-F980-4AA0-BF0A-06E4B64D465E}" srcOrd="1" destOrd="0" presId="urn:microsoft.com/office/officeart/2009/layout/CirclePictureHierarchy"/>
    <dgm:cxn modelId="{5007FC29-1B18-42EE-A386-5E935F254BB7}" type="presParOf" srcId="{9DD05BD1-26B1-4803-AC08-CBAF79571262}" destId="{14D2AD98-2C21-4DF1-9B97-5ED16BC38ECB}" srcOrd="1" destOrd="0" presId="urn:microsoft.com/office/officeart/2009/layout/CirclePictureHierarchy"/>
    <dgm:cxn modelId="{D8B043D1-ED23-493F-AA06-408DDEB56DC4}" type="presParOf" srcId="{33FAFC09-1898-4DCD-A7A1-75F7544C2C34}" destId="{C33E7BD8-EFA4-4927-A360-0370532E351C}" srcOrd="2" destOrd="0" presId="urn:microsoft.com/office/officeart/2009/layout/CirclePictureHierarchy"/>
    <dgm:cxn modelId="{4724FCC2-E913-43CB-A68B-8FE505F2FF8B}" type="presParOf" srcId="{33FAFC09-1898-4DCD-A7A1-75F7544C2C34}" destId="{0090DDA7-4FE1-4FAA-AF6B-BCB9AAB158CE}" srcOrd="3" destOrd="0" presId="urn:microsoft.com/office/officeart/2009/layout/CirclePictureHierarchy"/>
    <dgm:cxn modelId="{546F1897-AF7D-4DF4-9FD6-01F39C195603}" type="presParOf" srcId="{0090DDA7-4FE1-4FAA-AF6B-BCB9AAB158CE}" destId="{A43ED216-8100-46B3-9505-082394D8D2B6}" srcOrd="0" destOrd="0" presId="urn:microsoft.com/office/officeart/2009/layout/CirclePictureHierarchy"/>
    <dgm:cxn modelId="{11E03E63-FE22-4DA7-AD61-4AD65F170739}" type="presParOf" srcId="{A43ED216-8100-46B3-9505-082394D8D2B6}" destId="{136925EF-8587-416F-BF6D-A7C66A5D1EA4}" srcOrd="0" destOrd="0" presId="urn:microsoft.com/office/officeart/2009/layout/CirclePictureHierarchy"/>
    <dgm:cxn modelId="{4617A3BD-460A-4AE4-85C8-40EDAF871757}" type="presParOf" srcId="{A43ED216-8100-46B3-9505-082394D8D2B6}" destId="{E799ED24-5627-4C47-B133-BCA11A60B637}" srcOrd="1" destOrd="0" presId="urn:microsoft.com/office/officeart/2009/layout/CirclePictureHierarchy"/>
    <dgm:cxn modelId="{F32B8377-365C-4ACE-AAEE-AECB8813C199}" type="presParOf" srcId="{0090DDA7-4FE1-4FAA-AF6B-BCB9AAB158CE}" destId="{F6DCC5CA-07DE-442C-AB59-E66EB42C207F}" srcOrd="1" destOrd="0" presId="urn:microsoft.com/office/officeart/2009/layout/CirclePictureHierarchy"/>
    <dgm:cxn modelId="{162255C7-C339-496C-85B9-DD8F0B64D9F2}" type="presParOf" srcId="{33FAFC09-1898-4DCD-A7A1-75F7544C2C34}" destId="{9CC922D4-45E6-4C29-863E-76E405735AD1}" srcOrd="4" destOrd="0" presId="urn:microsoft.com/office/officeart/2009/layout/CirclePictureHierarchy"/>
    <dgm:cxn modelId="{273A5D1C-6D1E-4D4A-BB86-68D83736B158}" type="presParOf" srcId="{33FAFC09-1898-4DCD-A7A1-75F7544C2C34}" destId="{BA89810D-BD21-41FC-92E2-F8A5D5657D65}" srcOrd="5" destOrd="0" presId="urn:microsoft.com/office/officeart/2009/layout/CirclePictureHierarchy"/>
    <dgm:cxn modelId="{CD7BB7B2-BD1F-49A1-902E-066E6BB36944}" type="presParOf" srcId="{BA89810D-BD21-41FC-92E2-F8A5D5657D65}" destId="{3B9995D7-BB50-4306-AAA6-49585A9A6D5B}" srcOrd="0" destOrd="0" presId="urn:microsoft.com/office/officeart/2009/layout/CirclePictureHierarchy"/>
    <dgm:cxn modelId="{157FBBC7-8D77-441F-9631-496E560A0A29}" type="presParOf" srcId="{3B9995D7-BB50-4306-AAA6-49585A9A6D5B}" destId="{AD3F231F-CB69-446E-8144-685F25FAF566}" srcOrd="0" destOrd="0" presId="urn:microsoft.com/office/officeart/2009/layout/CirclePictureHierarchy"/>
    <dgm:cxn modelId="{D08D29A4-7E92-4D6A-8B67-6A3E074E041E}" type="presParOf" srcId="{3B9995D7-BB50-4306-AAA6-49585A9A6D5B}" destId="{D10466A0-BBA0-493E-92A7-725FCEB9A08D}" srcOrd="1" destOrd="0" presId="urn:microsoft.com/office/officeart/2009/layout/CirclePictureHierarchy"/>
    <dgm:cxn modelId="{D88C0D27-C3D2-4E28-83EB-CB00DFDC0DDC}" type="presParOf" srcId="{BA89810D-BD21-41FC-92E2-F8A5D5657D65}" destId="{FC53AA27-1A21-4ABB-9A76-9B566004200C}" srcOrd="1" destOrd="0" presId="urn:microsoft.com/office/officeart/2009/layout/CirclePictureHierarchy"/>
    <dgm:cxn modelId="{BB9814CE-B9A1-46AC-9B51-EF8BDD16C7CA}" type="presParOf" srcId="{FC53AA27-1A21-4ABB-9A76-9B566004200C}" destId="{77BDDBDD-E349-4577-A02E-563487322000}" srcOrd="0" destOrd="0" presId="urn:microsoft.com/office/officeart/2009/layout/CirclePictureHierarchy"/>
    <dgm:cxn modelId="{ED50F08E-61FC-4797-AFA5-267D38BC3FB7}" type="presParOf" srcId="{FC53AA27-1A21-4ABB-9A76-9B566004200C}" destId="{68357078-E81D-4E2B-B984-A5C1C36E6488}" srcOrd="1" destOrd="0" presId="urn:microsoft.com/office/officeart/2009/layout/CirclePictureHierarchy"/>
    <dgm:cxn modelId="{926631C0-0412-426D-B87F-90D32093F558}" type="presParOf" srcId="{68357078-E81D-4E2B-B984-A5C1C36E6488}" destId="{FA48B84F-811F-4850-A9C5-A733A6690E43}" srcOrd="0" destOrd="0" presId="urn:microsoft.com/office/officeart/2009/layout/CirclePictureHierarchy"/>
    <dgm:cxn modelId="{0CA86FB0-62C1-44CB-8F1B-765CCBD7D301}" type="presParOf" srcId="{FA48B84F-811F-4850-A9C5-A733A6690E43}" destId="{F9B9D8FA-D7B9-4217-A209-D210552DE4E7}" srcOrd="0" destOrd="0" presId="urn:microsoft.com/office/officeart/2009/layout/CirclePictureHierarchy"/>
    <dgm:cxn modelId="{E5588870-3A2F-4A07-BCAA-D12ACCFDD414}" type="presParOf" srcId="{FA48B84F-811F-4850-A9C5-A733A6690E43}" destId="{9DE15462-5CA6-4871-84A3-FCA85B6D4652}" srcOrd="1" destOrd="0" presId="urn:microsoft.com/office/officeart/2009/layout/CirclePictureHierarchy"/>
    <dgm:cxn modelId="{FA74F942-A8AF-4320-A75A-E7F7EB81EFCA}" type="presParOf" srcId="{68357078-E81D-4E2B-B984-A5C1C36E6488}" destId="{5122A936-B54D-4AB6-B420-615AB64D1BEE}" srcOrd="1" destOrd="0" presId="urn:microsoft.com/office/officeart/2009/layout/CirclePictureHierarchy"/>
    <dgm:cxn modelId="{1CCEF5D3-5597-4B1F-B0D6-00E837BA357C}" type="presParOf" srcId="{FC53AA27-1A21-4ABB-9A76-9B566004200C}" destId="{84F11B1A-A6F0-4218-AF40-77B5EBE624AA}" srcOrd="2" destOrd="0" presId="urn:microsoft.com/office/officeart/2009/layout/CirclePictureHierarchy"/>
    <dgm:cxn modelId="{F6CCC261-6A31-494C-8050-C200B405A8F0}" type="presParOf" srcId="{FC53AA27-1A21-4ABB-9A76-9B566004200C}" destId="{FDB808A2-2AA0-4E4C-823D-ABDE406F2BC9}" srcOrd="3" destOrd="0" presId="urn:microsoft.com/office/officeart/2009/layout/CirclePictureHierarchy"/>
    <dgm:cxn modelId="{CA077315-0BA9-4345-A949-5FFC26B1CC5A}" type="presParOf" srcId="{FDB808A2-2AA0-4E4C-823D-ABDE406F2BC9}" destId="{7F7C140E-B4DA-4138-8B1E-F0B50615CBB5}" srcOrd="0" destOrd="0" presId="urn:microsoft.com/office/officeart/2009/layout/CirclePictureHierarchy"/>
    <dgm:cxn modelId="{B6A6F31D-034B-44FF-AB60-FFED44F2FE6F}" type="presParOf" srcId="{7F7C140E-B4DA-4138-8B1E-F0B50615CBB5}" destId="{77984EB6-26EF-4AE8-ADA1-6F7147F1E4F0}" srcOrd="0" destOrd="0" presId="urn:microsoft.com/office/officeart/2009/layout/CirclePictureHierarchy"/>
    <dgm:cxn modelId="{9F060DF2-169E-4A0F-9EB9-232585B182BC}" type="presParOf" srcId="{7F7C140E-B4DA-4138-8B1E-F0B50615CBB5}" destId="{8C429CD6-9FDE-4D51-86D1-61B23B0F2466}" srcOrd="1" destOrd="0" presId="urn:microsoft.com/office/officeart/2009/layout/CirclePictureHierarchy"/>
    <dgm:cxn modelId="{CA8F74FC-751A-447F-A8A5-A0495C9AA8C6}" type="presParOf" srcId="{FDB808A2-2AA0-4E4C-823D-ABDE406F2BC9}" destId="{3F698FE9-93E3-4307-AF9C-D4F96050B340}" srcOrd="1" destOrd="0" presId="urn:microsoft.com/office/officeart/2009/layout/CirclePicture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1B6AF37-7B2F-4089-8883-5BCC8F657CB7}" type="doc">
      <dgm:prSet loTypeId="urn:microsoft.com/office/officeart/2009/layout/CirclePictureHierarchy" loCatId="hierarchy" qsTypeId="urn:microsoft.com/office/officeart/2005/8/quickstyle/simple1" qsCatId="simple" csTypeId="urn:microsoft.com/office/officeart/2005/8/colors/accent1_2" csCatId="accent1" phldr="1"/>
      <dgm:spPr/>
      <dgm:t>
        <a:bodyPr/>
        <a:lstStyle/>
        <a:p>
          <a:endParaRPr lang="en-US"/>
        </a:p>
      </dgm:t>
    </dgm:pt>
    <dgm:pt modelId="{151068E0-CB48-4FC6-8740-43B6E96343B6}">
      <dgm:prSet phldrT="[Text]"/>
      <dgm:spPr/>
      <dgm:t>
        <a:bodyPr/>
        <a:lstStyle/>
        <a:p>
          <a:r>
            <a:rPr lang="en-US" dirty="0"/>
            <a:t>Military Family Programs</a:t>
          </a:r>
        </a:p>
      </dgm:t>
    </dgm:pt>
    <dgm:pt modelId="{8819D5E4-7927-4DE1-BC37-B5A100A4CCB2}" type="parTrans" cxnId="{F19948B3-1B61-4868-B353-592C092B1C33}">
      <dgm:prSet/>
      <dgm:spPr>
        <a:ln>
          <a:solidFill>
            <a:srgbClr val="005596"/>
          </a:solidFill>
        </a:ln>
      </dgm:spPr>
      <dgm:t>
        <a:bodyPr/>
        <a:lstStyle/>
        <a:p>
          <a:endParaRPr lang="en-US"/>
        </a:p>
      </dgm:t>
    </dgm:pt>
    <dgm:pt modelId="{7F1621E5-3CA6-474E-AF90-1B0C9209DC32}" type="sibTrans" cxnId="{F19948B3-1B61-4868-B353-592C092B1C33}">
      <dgm:prSet/>
      <dgm:spPr/>
      <dgm:t>
        <a:bodyPr/>
        <a:lstStyle/>
        <a:p>
          <a:endParaRPr lang="en-US"/>
        </a:p>
      </dgm:t>
    </dgm:pt>
    <dgm:pt modelId="{FAF09425-A1ED-4ACD-AB3F-3EAC2161F0C7}">
      <dgm:prSet phldrT="[Text]"/>
      <dgm:spPr/>
      <dgm:t>
        <a:bodyPr/>
        <a:lstStyle/>
        <a:p>
          <a:r>
            <a:rPr lang="en-US" dirty="0"/>
            <a:t>Marketing</a:t>
          </a:r>
        </a:p>
      </dgm:t>
    </dgm:pt>
    <dgm:pt modelId="{EF839FE1-2C09-448C-9111-593A380A010C}" type="parTrans" cxnId="{8A6BD113-BEA4-4709-A143-360552CAA1BF}">
      <dgm:prSet/>
      <dgm:spPr>
        <a:ln>
          <a:solidFill>
            <a:srgbClr val="005596"/>
          </a:solidFill>
        </a:ln>
      </dgm:spPr>
      <dgm:t>
        <a:bodyPr/>
        <a:lstStyle/>
        <a:p>
          <a:endParaRPr lang="en-US"/>
        </a:p>
      </dgm:t>
    </dgm:pt>
    <dgm:pt modelId="{9FDDC761-A858-49DC-B36C-6A4C6CDF7F1E}" type="sibTrans" cxnId="{8A6BD113-BEA4-4709-A143-360552CAA1BF}">
      <dgm:prSet/>
      <dgm:spPr/>
      <dgm:t>
        <a:bodyPr/>
        <a:lstStyle/>
        <a:p>
          <a:endParaRPr lang="en-US"/>
        </a:p>
      </dgm:t>
    </dgm:pt>
    <dgm:pt modelId="{3DE840E1-3496-4C1C-97B4-BA0DBB754370}">
      <dgm:prSet phldrT="[Text]"/>
      <dgm:spPr/>
      <dgm:t>
        <a:bodyPr/>
        <a:lstStyle/>
        <a:p>
          <a:r>
            <a:rPr lang="en-US" dirty="0"/>
            <a:t>Development</a:t>
          </a:r>
        </a:p>
      </dgm:t>
    </dgm:pt>
    <dgm:pt modelId="{38A7D97A-19D1-49E1-8092-E84352083704}" type="parTrans" cxnId="{21CC0885-C43E-45DC-88F9-D2FBC3F58333}">
      <dgm:prSet/>
      <dgm:spPr>
        <a:ln>
          <a:solidFill>
            <a:srgbClr val="005596"/>
          </a:solidFill>
        </a:ln>
      </dgm:spPr>
      <dgm:t>
        <a:bodyPr/>
        <a:lstStyle/>
        <a:p>
          <a:endParaRPr lang="en-US"/>
        </a:p>
      </dgm:t>
    </dgm:pt>
    <dgm:pt modelId="{8384B322-AC37-4B1E-8F1B-A25A4118B928}" type="sibTrans" cxnId="{21CC0885-C43E-45DC-88F9-D2FBC3F58333}">
      <dgm:prSet/>
      <dgm:spPr/>
      <dgm:t>
        <a:bodyPr/>
        <a:lstStyle/>
        <a:p>
          <a:endParaRPr lang="en-US"/>
        </a:p>
      </dgm:t>
    </dgm:pt>
    <dgm:pt modelId="{A30EB336-57D6-4CDC-BD4B-522B2ADC1362}">
      <dgm:prSet phldrT="[Text]"/>
      <dgm:spPr/>
      <dgm:t>
        <a:bodyPr/>
        <a:lstStyle/>
        <a:p>
          <a:endParaRPr lang="en-US" dirty="0"/>
        </a:p>
      </dgm:t>
    </dgm:pt>
    <dgm:pt modelId="{2E2864E2-21DD-4AAD-9F38-CE4DFF1C2754}" type="sibTrans" cxnId="{67D97613-5A55-453A-BFD9-D6788945F342}">
      <dgm:prSet/>
      <dgm:spPr/>
      <dgm:t>
        <a:bodyPr/>
        <a:lstStyle/>
        <a:p>
          <a:endParaRPr lang="en-US"/>
        </a:p>
      </dgm:t>
    </dgm:pt>
    <dgm:pt modelId="{5BD218C8-59DF-47EF-AC76-5FF048E76AF2}" type="parTrans" cxnId="{67D97613-5A55-453A-BFD9-D6788945F342}">
      <dgm:prSet/>
      <dgm:spPr/>
      <dgm:t>
        <a:bodyPr/>
        <a:lstStyle/>
        <a:p>
          <a:endParaRPr lang="en-US"/>
        </a:p>
      </dgm:t>
    </dgm:pt>
    <dgm:pt modelId="{8052E946-55F0-4816-B76C-DD783CCEC692}" type="pres">
      <dgm:prSet presAssocID="{11B6AF37-7B2F-4089-8883-5BCC8F657CB7}" presName="hierChild1" presStyleCnt="0">
        <dgm:presLayoutVars>
          <dgm:chPref val="1"/>
          <dgm:dir/>
          <dgm:animOne val="branch"/>
          <dgm:animLvl val="lvl"/>
          <dgm:resizeHandles/>
        </dgm:presLayoutVars>
      </dgm:prSet>
      <dgm:spPr/>
    </dgm:pt>
    <dgm:pt modelId="{84D3CB80-489C-4950-8623-194485BC18A1}" type="pres">
      <dgm:prSet presAssocID="{A30EB336-57D6-4CDC-BD4B-522B2ADC1362}" presName="hierRoot1" presStyleCnt="0"/>
      <dgm:spPr/>
    </dgm:pt>
    <dgm:pt modelId="{0B645F8B-E8EF-4E67-938B-0FB884E491E3}" type="pres">
      <dgm:prSet presAssocID="{A30EB336-57D6-4CDC-BD4B-522B2ADC1362}" presName="composite" presStyleCnt="0"/>
      <dgm:spPr/>
    </dgm:pt>
    <dgm:pt modelId="{F899CB0A-B07E-4957-86E9-EF75957920B7}" type="pres">
      <dgm:prSet presAssocID="{A30EB336-57D6-4CDC-BD4B-522B2ADC1362}" presName="image" presStyleLbl="node0" presStyleIdx="0" presStyleCnt="1"/>
      <dgm:spPr>
        <a:solidFill>
          <a:schemeClr val="bg1"/>
        </a:solidFill>
      </dgm:spPr>
    </dgm:pt>
    <dgm:pt modelId="{1EC50E7C-DAE1-4752-A77B-0D6E612833BF}" type="pres">
      <dgm:prSet presAssocID="{A30EB336-57D6-4CDC-BD4B-522B2ADC1362}" presName="text" presStyleLbl="revTx" presStyleIdx="0" presStyleCnt="4">
        <dgm:presLayoutVars>
          <dgm:chPref val="3"/>
        </dgm:presLayoutVars>
      </dgm:prSet>
      <dgm:spPr/>
    </dgm:pt>
    <dgm:pt modelId="{EACC0919-5282-49B8-986D-DF75CCB02245}" type="pres">
      <dgm:prSet presAssocID="{A30EB336-57D6-4CDC-BD4B-522B2ADC1362}" presName="hierChild2" presStyleCnt="0"/>
      <dgm:spPr/>
    </dgm:pt>
    <dgm:pt modelId="{C33E7BD8-EFA4-4927-A360-0370532E351C}" type="pres">
      <dgm:prSet presAssocID="{8819D5E4-7927-4DE1-BC37-B5A100A4CCB2}" presName="Name10" presStyleLbl="parChTrans1D2" presStyleIdx="0" presStyleCnt="3"/>
      <dgm:spPr/>
    </dgm:pt>
    <dgm:pt modelId="{0090DDA7-4FE1-4FAA-AF6B-BCB9AAB158CE}" type="pres">
      <dgm:prSet presAssocID="{151068E0-CB48-4FC6-8740-43B6E96343B6}" presName="hierRoot2" presStyleCnt="0"/>
      <dgm:spPr/>
    </dgm:pt>
    <dgm:pt modelId="{A43ED216-8100-46B3-9505-082394D8D2B6}" type="pres">
      <dgm:prSet presAssocID="{151068E0-CB48-4FC6-8740-43B6E96343B6}" presName="composite2" presStyleCnt="0"/>
      <dgm:spPr/>
    </dgm:pt>
    <dgm:pt modelId="{136925EF-8587-416F-BF6D-A7C66A5D1EA4}" type="pres">
      <dgm:prSet presAssocID="{151068E0-CB48-4FC6-8740-43B6E96343B6}" presName="image2" presStyleLbl="node2" presStyleIdx="0" presStyleCnt="3"/>
      <dgm:spPr>
        <a:blipFill>
          <a:blip xmlns:r="http://schemas.openxmlformats.org/officeDocument/2006/relationships" r:embed="rId1">
            <a:grayscl/>
            <a:extLst>
              <a:ext uri="{28A0092B-C50C-407E-A947-70E740481C1C}">
                <a14:useLocalDpi xmlns:a14="http://schemas.microsoft.com/office/drawing/2010/main" val="0"/>
              </a:ext>
            </a:extLst>
          </a:blip>
          <a:srcRect/>
          <a:stretch>
            <a:fillRect/>
          </a:stretch>
        </a:blipFill>
      </dgm:spPr>
    </dgm:pt>
    <dgm:pt modelId="{E799ED24-5627-4C47-B133-BCA11A60B637}" type="pres">
      <dgm:prSet presAssocID="{151068E0-CB48-4FC6-8740-43B6E96343B6}" presName="text2" presStyleLbl="revTx" presStyleIdx="1" presStyleCnt="4">
        <dgm:presLayoutVars>
          <dgm:chPref val="3"/>
        </dgm:presLayoutVars>
      </dgm:prSet>
      <dgm:spPr/>
    </dgm:pt>
    <dgm:pt modelId="{F6DCC5CA-07DE-442C-AB59-E66EB42C207F}" type="pres">
      <dgm:prSet presAssocID="{151068E0-CB48-4FC6-8740-43B6E96343B6}" presName="hierChild3" presStyleCnt="0"/>
      <dgm:spPr/>
    </dgm:pt>
    <dgm:pt modelId="{6892FAD6-3C58-4B1A-9EDD-C6390CD85546}" type="pres">
      <dgm:prSet presAssocID="{EF839FE1-2C09-448C-9111-593A380A010C}" presName="Name10" presStyleLbl="parChTrans1D2" presStyleIdx="1" presStyleCnt="3"/>
      <dgm:spPr/>
    </dgm:pt>
    <dgm:pt modelId="{353D3808-E69F-4E80-AF9E-BE7D32772BAD}" type="pres">
      <dgm:prSet presAssocID="{FAF09425-A1ED-4ACD-AB3F-3EAC2161F0C7}" presName="hierRoot2" presStyleCnt="0"/>
      <dgm:spPr/>
    </dgm:pt>
    <dgm:pt modelId="{2E87590A-93B1-4044-B1AF-3989C31F63EF}" type="pres">
      <dgm:prSet presAssocID="{FAF09425-A1ED-4ACD-AB3F-3EAC2161F0C7}" presName="composite2" presStyleCnt="0"/>
      <dgm:spPr/>
    </dgm:pt>
    <dgm:pt modelId="{2007022B-F888-4FCE-9DDB-6E412E1B204F}" type="pres">
      <dgm:prSet presAssocID="{FAF09425-A1ED-4ACD-AB3F-3EAC2161F0C7}" presName="image2" presStyleLbl="node2" presStyleIdx="1" presStyleCnt="3"/>
      <dgm:spPr>
        <a:blipFill>
          <a:blip xmlns:r="http://schemas.openxmlformats.org/officeDocument/2006/relationships" r:embed="rId2">
            <a:grayscl/>
            <a:extLst>
              <a:ext uri="{28A0092B-C50C-407E-A947-70E740481C1C}">
                <a14:useLocalDpi xmlns:a14="http://schemas.microsoft.com/office/drawing/2010/main" val="0"/>
              </a:ext>
            </a:extLst>
          </a:blip>
          <a:srcRect/>
          <a:stretch>
            <a:fillRect/>
          </a:stretch>
        </a:blipFill>
      </dgm:spPr>
    </dgm:pt>
    <dgm:pt modelId="{9DA61D5E-9559-4119-9B72-9139E2334573}" type="pres">
      <dgm:prSet presAssocID="{FAF09425-A1ED-4ACD-AB3F-3EAC2161F0C7}" presName="text2" presStyleLbl="revTx" presStyleIdx="2" presStyleCnt="4">
        <dgm:presLayoutVars>
          <dgm:chPref val="3"/>
        </dgm:presLayoutVars>
      </dgm:prSet>
      <dgm:spPr/>
    </dgm:pt>
    <dgm:pt modelId="{924AF655-AD70-4BF5-82C9-E85CA97662DB}" type="pres">
      <dgm:prSet presAssocID="{FAF09425-A1ED-4ACD-AB3F-3EAC2161F0C7}" presName="hierChild3" presStyleCnt="0"/>
      <dgm:spPr/>
    </dgm:pt>
    <dgm:pt modelId="{4ED12088-0237-4422-A2EC-A0F2CDB28AAE}" type="pres">
      <dgm:prSet presAssocID="{38A7D97A-19D1-49E1-8092-E84352083704}" presName="Name10" presStyleLbl="parChTrans1D2" presStyleIdx="2" presStyleCnt="3"/>
      <dgm:spPr/>
    </dgm:pt>
    <dgm:pt modelId="{1BA96CAE-405B-414A-B066-DD20853D3578}" type="pres">
      <dgm:prSet presAssocID="{3DE840E1-3496-4C1C-97B4-BA0DBB754370}" presName="hierRoot2" presStyleCnt="0"/>
      <dgm:spPr/>
    </dgm:pt>
    <dgm:pt modelId="{22B53EFD-D5DB-48DE-961F-6244E5CE3259}" type="pres">
      <dgm:prSet presAssocID="{3DE840E1-3496-4C1C-97B4-BA0DBB754370}" presName="composite2" presStyleCnt="0"/>
      <dgm:spPr/>
    </dgm:pt>
    <dgm:pt modelId="{984FBD1B-2542-4D4D-A907-1BEDB63D1112}" type="pres">
      <dgm:prSet presAssocID="{3DE840E1-3496-4C1C-97B4-BA0DBB754370}" presName="image2" presStyleLbl="node2" presStyleIdx="2" presStyleCnt="3"/>
      <dgm:spPr>
        <a:blipFill>
          <a:blip xmlns:r="http://schemas.openxmlformats.org/officeDocument/2006/relationships" r:embed="rId3">
            <a:grayscl/>
            <a:extLst>
              <a:ext uri="{28A0092B-C50C-407E-A947-70E740481C1C}">
                <a14:useLocalDpi xmlns:a14="http://schemas.microsoft.com/office/drawing/2010/main" val="0"/>
              </a:ext>
            </a:extLst>
          </a:blip>
          <a:srcRect/>
          <a:stretch>
            <a:fillRect/>
          </a:stretch>
        </a:blipFill>
      </dgm:spPr>
    </dgm:pt>
    <dgm:pt modelId="{8E1F7239-F310-446B-B077-2EB75C5E5587}" type="pres">
      <dgm:prSet presAssocID="{3DE840E1-3496-4C1C-97B4-BA0DBB754370}" presName="text2" presStyleLbl="revTx" presStyleIdx="3" presStyleCnt="4">
        <dgm:presLayoutVars>
          <dgm:chPref val="3"/>
        </dgm:presLayoutVars>
      </dgm:prSet>
      <dgm:spPr/>
    </dgm:pt>
    <dgm:pt modelId="{E8F16CDA-E41E-40E5-AA76-258D431F855F}" type="pres">
      <dgm:prSet presAssocID="{3DE840E1-3496-4C1C-97B4-BA0DBB754370}" presName="hierChild3" presStyleCnt="0"/>
      <dgm:spPr/>
    </dgm:pt>
  </dgm:ptLst>
  <dgm:cxnLst>
    <dgm:cxn modelId="{635C1603-C95D-40B2-8067-14E33D522B83}" type="presOf" srcId="{3DE840E1-3496-4C1C-97B4-BA0DBB754370}" destId="{8E1F7239-F310-446B-B077-2EB75C5E5587}" srcOrd="0" destOrd="0" presId="urn:microsoft.com/office/officeart/2009/layout/CirclePictureHierarchy"/>
    <dgm:cxn modelId="{67D97613-5A55-453A-BFD9-D6788945F342}" srcId="{11B6AF37-7B2F-4089-8883-5BCC8F657CB7}" destId="{A30EB336-57D6-4CDC-BD4B-522B2ADC1362}" srcOrd="0" destOrd="0" parTransId="{5BD218C8-59DF-47EF-AC76-5FF048E76AF2}" sibTransId="{2E2864E2-21DD-4AAD-9F38-CE4DFF1C2754}"/>
    <dgm:cxn modelId="{95A19813-5AE6-46FE-B9DD-6DA7A909FB53}" type="presOf" srcId="{151068E0-CB48-4FC6-8740-43B6E96343B6}" destId="{E799ED24-5627-4C47-B133-BCA11A60B637}" srcOrd="0" destOrd="0" presId="urn:microsoft.com/office/officeart/2009/layout/CirclePictureHierarchy"/>
    <dgm:cxn modelId="{8A6BD113-BEA4-4709-A143-360552CAA1BF}" srcId="{A30EB336-57D6-4CDC-BD4B-522B2ADC1362}" destId="{FAF09425-A1ED-4ACD-AB3F-3EAC2161F0C7}" srcOrd="1" destOrd="0" parTransId="{EF839FE1-2C09-448C-9111-593A380A010C}" sibTransId="{9FDDC761-A858-49DC-B36C-6A4C6CDF7F1E}"/>
    <dgm:cxn modelId="{EEC4EE60-04D4-4741-9202-00A72E09FE5B}" type="presOf" srcId="{38A7D97A-19D1-49E1-8092-E84352083704}" destId="{4ED12088-0237-4422-A2EC-A0F2CDB28AAE}" srcOrd="0" destOrd="0" presId="urn:microsoft.com/office/officeart/2009/layout/CirclePictureHierarchy"/>
    <dgm:cxn modelId="{AF5F1B42-B00F-4F43-803F-9FCAD117B237}" type="presOf" srcId="{11B6AF37-7B2F-4089-8883-5BCC8F657CB7}" destId="{8052E946-55F0-4816-B76C-DD783CCEC692}" srcOrd="0" destOrd="0" presId="urn:microsoft.com/office/officeart/2009/layout/CirclePictureHierarchy"/>
    <dgm:cxn modelId="{21CC0885-C43E-45DC-88F9-D2FBC3F58333}" srcId="{A30EB336-57D6-4CDC-BD4B-522B2ADC1362}" destId="{3DE840E1-3496-4C1C-97B4-BA0DBB754370}" srcOrd="2" destOrd="0" parTransId="{38A7D97A-19D1-49E1-8092-E84352083704}" sibTransId="{8384B322-AC37-4B1E-8F1B-A25A4118B928}"/>
    <dgm:cxn modelId="{1110388A-1D6A-41A1-ADD7-305E03F6A635}" type="presOf" srcId="{8819D5E4-7927-4DE1-BC37-B5A100A4CCB2}" destId="{C33E7BD8-EFA4-4927-A360-0370532E351C}" srcOrd="0" destOrd="0" presId="urn:microsoft.com/office/officeart/2009/layout/CirclePictureHierarchy"/>
    <dgm:cxn modelId="{F19948B3-1B61-4868-B353-592C092B1C33}" srcId="{A30EB336-57D6-4CDC-BD4B-522B2ADC1362}" destId="{151068E0-CB48-4FC6-8740-43B6E96343B6}" srcOrd="0" destOrd="0" parTransId="{8819D5E4-7927-4DE1-BC37-B5A100A4CCB2}" sibTransId="{7F1621E5-3CA6-474E-AF90-1B0C9209DC32}"/>
    <dgm:cxn modelId="{AABF3AB8-FF4C-4C81-A9EA-589C83BA5A27}" type="presOf" srcId="{A30EB336-57D6-4CDC-BD4B-522B2ADC1362}" destId="{1EC50E7C-DAE1-4752-A77B-0D6E612833BF}" srcOrd="0" destOrd="0" presId="urn:microsoft.com/office/officeart/2009/layout/CirclePictureHierarchy"/>
    <dgm:cxn modelId="{67B0DCEA-37D4-4779-B07D-1BBF4ED1D944}" type="presOf" srcId="{FAF09425-A1ED-4ACD-AB3F-3EAC2161F0C7}" destId="{9DA61D5E-9559-4119-9B72-9139E2334573}" srcOrd="0" destOrd="0" presId="urn:microsoft.com/office/officeart/2009/layout/CirclePictureHierarchy"/>
    <dgm:cxn modelId="{FA14EEF4-F635-4E73-965A-1E82A27A13A8}" type="presOf" srcId="{EF839FE1-2C09-448C-9111-593A380A010C}" destId="{6892FAD6-3C58-4B1A-9EDD-C6390CD85546}" srcOrd="0" destOrd="0" presId="urn:microsoft.com/office/officeart/2009/layout/CirclePictureHierarchy"/>
    <dgm:cxn modelId="{E8C4C8E4-722B-4B25-A0AC-665165BC7D0F}" type="presParOf" srcId="{8052E946-55F0-4816-B76C-DD783CCEC692}" destId="{84D3CB80-489C-4950-8623-194485BC18A1}" srcOrd="0" destOrd="0" presId="urn:microsoft.com/office/officeart/2009/layout/CirclePictureHierarchy"/>
    <dgm:cxn modelId="{53F78C66-C016-4E8B-A2E5-CEC0A0510A96}" type="presParOf" srcId="{84D3CB80-489C-4950-8623-194485BC18A1}" destId="{0B645F8B-E8EF-4E67-938B-0FB884E491E3}" srcOrd="0" destOrd="0" presId="urn:microsoft.com/office/officeart/2009/layout/CirclePictureHierarchy"/>
    <dgm:cxn modelId="{EE76EEC4-2583-473C-941B-CC288190FCCB}" type="presParOf" srcId="{0B645F8B-E8EF-4E67-938B-0FB884E491E3}" destId="{F899CB0A-B07E-4957-86E9-EF75957920B7}" srcOrd="0" destOrd="0" presId="urn:microsoft.com/office/officeart/2009/layout/CirclePictureHierarchy"/>
    <dgm:cxn modelId="{F7A8440B-9410-4F35-8C05-F48F43941C68}" type="presParOf" srcId="{0B645F8B-E8EF-4E67-938B-0FB884E491E3}" destId="{1EC50E7C-DAE1-4752-A77B-0D6E612833BF}" srcOrd="1" destOrd="0" presId="urn:microsoft.com/office/officeart/2009/layout/CirclePictureHierarchy"/>
    <dgm:cxn modelId="{0DF44F68-3E36-4951-BA23-2D886E70A5FA}" type="presParOf" srcId="{84D3CB80-489C-4950-8623-194485BC18A1}" destId="{EACC0919-5282-49B8-986D-DF75CCB02245}" srcOrd="1" destOrd="0" presId="urn:microsoft.com/office/officeart/2009/layout/CirclePictureHierarchy"/>
    <dgm:cxn modelId="{EDBFE9E8-6484-41F0-BBFB-0201E5EB91F6}" type="presParOf" srcId="{EACC0919-5282-49B8-986D-DF75CCB02245}" destId="{C33E7BD8-EFA4-4927-A360-0370532E351C}" srcOrd="0" destOrd="0" presId="urn:microsoft.com/office/officeart/2009/layout/CirclePictureHierarchy"/>
    <dgm:cxn modelId="{36A605CE-A516-4D80-8575-FA8D0321770B}" type="presParOf" srcId="{EACC0919-5282-49B8-986D-DF75CCB02245}" destId="{0090DDA7-4FE1-4FAA-AF6B-BCB9AAB158CE}" srcOrd="1" destOrd="0" presId="urn:microsoft.com/office/officeart/2009/layout/CirclePictureHierarchy"/>
    <dgm:cxn modelId="{B98D1634-7AFD-4E5C-BF94-2BAC7B47BE7E}" type="presParOf" srcId="{0090DDA7-4FE1-4FAA-AF6B-BCB9AAB158CE}" destId="{A43ED216-8100-46B3-9505-082394D8D2B6}" srcOrd="0" destOrd="0" presId="urn:microsoft.com/office/officeart/2009/layout/CirclePictureHierarchy"/>
    <dgm:cxn modelId="{04A917F3-C599-4407-A85D-E1B80586C27D}" type="presParOf" srcId="{A43ED216-8100-46B3-9505-082394D8D2B6}" destId="{136925EF-8587-416F-BF6D-A7C66A5D1EA4}" srcOrd="0" destOrd="0" presId="urn:microsoft.com/office/officeart/2009/layout/CirclePictureHierarchy"/>
    <dgm:cxn modelId="{83035188-9761-49DA-8621-A4326136BDC7}" type="presParOf" srcId="{A43ED216-8100-46B3-9505-082394D8D2B6}" destId="{E799ED24-5627-4C47-B133-BCA11A60B637}" srcOrd="1" destOrd="0" presId="urn:microsoft.com/office/officeart/2009/layout/CirclePictureHierarchy"/>
    <dgm:cxn modelId="{29C83178-D518-4E86-8521-4709B92EFBEF}" type="presParOf" srcId="{0090DDA7-4FE1-4FAA-AF6B-BCB9AAB158CE}" destId="{F6DCC5CA-07DE-442C-AB59-E66EB42C207F}" srcOrd="1" destOrd="0" presId="urn:microsoft.com/office/officeart/2009/layout/CirclePictureHierarchy"/>
    <dgm:cxn modelId="{5A924E22-DB99-4465-B7CF-12F90E081D24}" type="presParOf" srcId="{EACC0919-5282-49B8-986D-DF75CCB02245}" destId="{6892FAD6-3C58-4B1A-9EDD-C6390CD85546}" srcOrd="2" destOrd="0" presId="urn:microsoft.com/office/officeart/2009/layout/CirclePictureHierarchy"/>
    <dgm:cxn modelId="{1E5870C8-AD2F-4818-A7E3-F078FF158A96}" type="presParOf" srcId="{EACC0919-5282-49B8-986D-DF75CCB02245}" destId="{353D3808-E69F-4E80-AF9E-BE7D32772BAD}" srcOrd="3" destOrd="0" presId="urn:microsoft.com/office/officeart/2009/layout/CirclePictureHierarchy"/>
    <dgm:cxn modelId="{BA920DB9-486A-4E9B-9C89-43DC90387398}" type="presParOf" srcId="{353D3808-E69F-4E80-AF9E-BE7D32772BAD}" destId="{2E87590A-93B1-4044-B1AF-3989C31F63EF}" srcOrd="0" destOrd="0" presId="urn:microsoft.com/office/officeart/2009/layout/CirclePictureHierarchy"/>
    <dgm:cxn modelId="{4E76B7A9-A0FA-454A-AFDA-0012AE18DCEA}" type="presParOf" srcId="{2E87590A-93B1-4044-B1AF-3989C31F63EF}" destId="{2007022B-F888-4FCE-9DDB-6E412E1B204F}" srcOrd="0" destOrd="0" presId="urn:microsoft.com/office/officeart/2009/layout/CirclePictureHierarchy"/>
    <dgm:cxn modelId="{455FD731-231C-492B-B896-E64A41DCE412}" type="presParOf" srcId="{2E87590A-93B1-4044-B1AF-3989C31F63EF}" destId="{9DA61D5E-9559-4119-9B72-9139E2334573}" srcOrd="1" destOrd="0" presId="urn:microsoft.com/office/officeart/2009/layout/CirclePictureHierarchy"/>
    <dgm:cxn modelId="{36C5FDD8-9E39-433D-995C-2056E8268BA5}" type="presParOf" srcId="{353D3808-E69F-4E80-AF9E-BE7D32772BAD}" destId="{924AF655-AD70-4BF5-82C9-E85CA97662DB}" srcOrd="1" destOrd="0" presId="urn:microsoft.com/office/officeart/2009/layout/CirclePictureHierarchy"/>
    <dgm:cxn modelId="{97F8946B-597C-4FFF-A2CD-EC9F2EB2DD48}" type="presParOf" srcId="{EACC0919-5282-49B8-986D-DF75CCB02245}" destId="{4ED12088-0237-4422-A2EC-A0F2CDB28AAE}" srcOrd="4" destOrd="0" presId="urn:microsoft.com/office/officeart/2009/layout/CirclePictureHierarchy"/>
    <dgm:cxn modelId="{6AAB53DA-19EC-4696-8726-6E9810C46919}" type="presParOf" srcId="{EACC0919-5282-49B8-986D-DF75CCB02245}" destId="{1BA96CAE-405B-414A-B066-DD20853D3578}" srcOrd="5" destOrd="0" presId="urn:microsoft.com/office/officeart/2009/layout/CirclePictureHierarchy"/>
    <dgm:cxn modelId="{08232C60-5AE4-49D7-9C36-CFC1C172A112}" type="presParOf" srcId="{1BA96CAE-405B-414A-B066-DD20853D3578}" destId="{22B53EFD-D5DB-48DE-961F-6244E5CE3259}" srcOrd="0" destOrd="0" presId="urn:microsoft.com/office/officeart/2009/layout/CirclePictureHierarchy"/>
    <dgm:cxn modelId="{FEE6171D-427C-41BA-A5BA-E6CE9F7A9113}" type="presParOf" srcId="{22B53EFD-D5DB-48DE-961F-6244E5CE3259}" destId="{984FBD1B-2542-4D4D-A907-1BEDB63D1112}" srcOrd="0" destOrd="0" presId="urn:microsoft.com/office/officeart/2009/layout/CirclePictureHierarchy"/>
    <dgm:cxn modelId="{FA7709A2-C64C-4DBC-BC80-6B660277D28F}" type="presParOf" srcId="{22B53EFD-D5DB-48DE-961F-6244E5CE3259}" destId="{8E1F7239-F310-446B-B077-2EB75C5E5587}" srcOrd="1" destOrd="0" presId="urn:microsoft.com/office/officeart/2009/layout/CirclePictureHierarchy"/>
    <dgm:cxn modelId="{147B22E5-F2ED-4CA4-948C-E91E38A4B7FA}" type="presParOf" srcId="{1BA96CAE-405B-414A-B066-DD20853D3578}" destId="{E8F16CDA-E41E-40E5-AA76-258D431F855F}" srcOrd="1" destOrd="0" presId="urn:microsoft.com/office/officeart/2009/layout/CirclePictureHierarchy"/>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1B6AF37-7B2F-4089-8883-5BCC8F657CB7}" type="doc">
      <dgm:prSet loTypeId="urn:microsoft.com/office/officeart/2009/layout/CirclePictureHierarchy" loCatId="hierarchy" qsTypeId="urn:microsoft.com/office/officeart/2005/8/quickstyle/simple1" qsCatId="simple" csTypeId="urn:microsoft.com/office/officeart/2005/8/colors/accent1_2" csCatId="accent1" phldr="1"/>
      <dgm:spPr/>
      <dgm:t>
        <a:bodyPr/>
        <a:lstStyle/>
        <a:p>
          <a:endParaRPr lang="en-US"/>
        </a:p>
      </dgm:t>
    </dgm:pt>
    <dgm:pt modelId="{151068E0-CB48-4FC6-8740-43B6E96343B6}">
      <dgm:prSet phldrT="[Text]"/>
      <dgm:spPr/>
      <dgm:t>
        <a:bodyPr/>
        <a:lstStyle/>
        <a:p>
          <a:r>
            <a:rPr lang="en-US" dirty="0"/>
            <a:t>Military Family Programs</a:t>
          </a:r>
        </a:p>
      </dgm:t>
    </dgm:pt>
    <dgm:pt modelId="{8819D5E4-7927-4DE1-BC37-B5A100A4CCB2}" type="parTrans" cxnId="{F19948B3-1B61-4868-B353-592C092B1C33}">
      <dgm:prSet/>
      <dgm:spPr>
        <a:ln>
          <a:solidFill>
            <a:srgbClr val="005596"/>
          </a:solidFill>
        </a:ln>
      </dgm:spPr>
      <dgm:t>
        <a:bodyPr/>
        <a:lstStyle/>
        <a:p>
          <a:endParaRPr lang="en-US"/>
        </a:p>
      </dgm:t>
    </dgm:pt>
    <dgm:pt modelId="{7F1621E5-3CA6-474E-AF90-1B0C9209DC32}" type="sibTrans" cxnId="{F19948B3-1B61-4868-B353-592C092B1C33}">
      <dgm:prSet/>
      <dgm:spPr/>
      <dgm:t>
        <a:bodyPr/>
        <a:lstStyle/>
        <a:p>
          <a:endParaRPr lang="en-US"/>
        </a:p>
      </dgm:t>
    </dgm:pt>
    <dgm:pt modelId="{FAF09425-A1ED-4ACD-AB3F-3EAC2161F0C7}">
      <dgm:prSet phldrT="[Text]"/>
      <dgm:spPr/>
      <dgm:t>
        <a:bodyPr/>
        <a:lstStyle/>
        <a:p>
          <a:r>
            <a:rPr lang="en-US" dirty="0"/>
            <a:t>Marketing</a:t>
          </a:r>
        </a:p>
      </dgm:t>
    </dgm:pt>
    <dgm:pt modelId="{EF839FE1-2C09-448C-9111-593A380A010C}" type="parTrans" cxnId="{8A6BD113-BEA4-4709-A143-360552CAA1BF}">
      <dgm:prSet/>
      <dgm:spPr>
        <a:ln>
          <a:solidFill>
            <a:srgbClr val="005596"/>
          </a:solidFill>
        </a:ln>
      </dgm:spPr>
      <dgm:t>
        <a:bodyPr/>
        <a:lstStyle/>
        <a:p>
          <a:endParaRPr lang="en-US"/>
        </a:p>
      </dgm:t>
    </dgm:pt>
    <dgm:pt modelId="{9FDDC761-A858-49DC-B36C-6A4C6CDF7F1E}" type="sibTrans" cxnId="{8A6BD113-BEA4-4709-A143-360552CAA1BF}">
      <dgm:prSet/>
      <dgm:spPr/>
      <dgm:t>
        <a:bodyPr/>
        <a:lstStyle/>
        <a:p>
          <a:endParaRPr lang="en-US"/>
        </a:p>
      </dgm:t>
    </dgm:pt>
    <dgm:pt modelId="{3DE840E1-3496-4C1C-97B4-BA0DBB754370}">
      <dgm:prSet phldrT="[Text]"/>
      <dgm:spPr/>
      <dgm:t>
        <a:bodyPr/>
        <a:lstStyle/>
        <a:p>
          <a:r>
            <a:rPr lang="en-US" dirty="0"/>
            <a:t>Development</a:t>
          </a:r>
        </a:p>
      </dgm:t>
    </dgm:pt>
    <dgm:pt modelId="{38A7D97A-19D1-49E1-8092-E84352083704}" type="parTrans" cxnId="{21CC0885-C43E-45DC-88F9-D2FBC3F58333}">
      <dgm:prSet/>
      <dgm:spPr>
        <a:ln>
          <a:solidFill>
            <a:srgbClr val="005596"/>
          </a:solidFill>
        </a:ln>
      </dgm:spPr>
      <dgm:t>
        <a:bodyPr/>
        <a:lstStyle/>
        <a:p>
          <a:endParaRPr lang="en-US"/>
        </a:p>
      </dgm:t>
    </dgm:pt>
    <dgm:pt modelId="{8384B322-AC37-4B1E-8F1B-A25A4118B928}" type="sibTrans" cxnId="{21CC0885-C43E-45DC-88F9-D2FBC3F58333}">
      <dgm:prSet/>
      <dgm:spPr/>
      <dgm:t>
        <a:bodyPr/>
        <a:lstStyle/>
        <a:p>
          <a:endParaRPr lang="en-US"/>
        </a:p>
      </dgm:t>
    </dgm:pt>
    <dgm:pt modelId="{A30EB336-57D6-4CDC-BD4B-522B2ADC1362}">
      <dgm:prSet phldrT="[Text]"/>
      <dgm:spPr/>
      <dgm:t>
        <a:bodyPr/>
        <a:lstStyle/>
        <a:p>
          <a:endParaRPr lang="en-US" dirty="0"/>
        </a:p>
      </dgm:t>
    </dgm:pt>
    <dgm:pt modelId="{2E2864E2-21DD-4AAD-9F38-CE4DFF1C2754}" type="sibTrans" cxnId="{67D97613-5A55-453A-BFD9-D6788945F342}">
      <dgm:prSet/>
      <dgm:spPr/>
      <dgm:t>
        <a:bodyPr/>
        <a:lstStyle/>
        <a:p>
          <a:endParaRPr lang="en-US"/>
        </a:p>
      </dgm:t>
    </dgm:pt>
    <dgm:pt modelId="{5BD218C8-59DF-47EF-AC76-5FF048E76AF2}" type="parTrans" cxnId="{67D97613-5A55-453A-BFD9-D6788945F342}">
      <dgm:prSet/>
      <dgm:spPr/>
      <dgm:t>
        <a:bodyPr/>
        <a:lstStyle/>
        <a:p>
          <a:endParaRPr lang="en-US"/>
        </a:p>
      </dgm:t>
    </dgm:pt>
    <dgm:pt modelId="{8052E946-55F0-4816-B76C-DD783CCEC692}" type="pres">
      <dgm:prSet presAssocID="{11B6AF37-7B2F-4089-8883-5BCC8F657CB7}" presName="hierChild1" presStyleCnt="0">
        <dgm:presLayoutVars>
          <dgm:chPref val="1"/>
          <dgm:dir/>
          <dgm:animOne val="branch"/>
          <dgm:animLvl val="lvl"/>
          <dgm:resizeHandles/>
        </dgm:presLayoutVars>
      </dgm:prSet>
      <dgm:spPr/>
    </dgm:pt>
    <dgm:pt modelId="{84D3CB80-489C-4950-8623-194485BC18A1}" type="pres">
      <dgm:prSet presAssocID="{A30EB336-57D6-4CDC-BD4B-522B2ADC1362}" presName="hierRoot1" presStyleCnt="0"/>
      <dgm:spPr/>
    </dgm:pt>
    <dgm:pt modelId="{0B645F8B-E8EF-4E67-938B-0FB884E491E3}" type="pres">
      <dgm:prSet presAssocID="{A30EB336-57D6-4CDC-BD4B-522B2ADC1362}" presName="composite" presStyleCnt="0"/>
      <dgm:spPr/>
    </dgm:pt>
    <dgm:pt modelId="{F899CB0A-B07E-4957-86E9-EF75957920B7}" type="pres">
      <dgm:prSet presAssocID="{A30EB336-57D6-4CDC-BD4B-522B2ADC1362}" presName="image" presStyleLbl="node0" presStyleIdx="0" presStyleCnt="1"/>
      <dgm:spPr>
        <a:solidFill>
          <a:schemeClr val="bg1"/>
        </a:solidFill>
      </dgm:spPr>
    </dgm:pt>
    <dgm:pt modelId="{1EC50E7C-DAE1-4752-A77B-0D6E612833BF}" type="pres">
      <dgm:prSet presAssocID="{A30EB336-57D6-4CDC-BD4B-522B2ADC1362}" presName="text" presStyleLbl="revTx" presStyleIdx="0" presStyleCnt="4">
        <dgm:presLayoutVars>
          <dgm:chPref val="3"/>
        </dgm:presLayoutVars>
      </dgm:prSet>
      <dgm:spPr/>
    </dgm:pt>
    <dgm:pt modelId="{EACC0919-5282-49B8-986D-DF75CCB02245}" type="pres">
      <dgm:prSet presAssocID="{A30EB336-57D6-4CDC-BD4B-522B2ADC1362}" presName="hierChild2" presStyleCnt="0"/>
      <dgm:spPr/>
    </dgm:pt>
    <dgm:pt modelId="{C33E7BD8-EFA4-4927-A360-0370532E351C}" type="pres">
      <dgm:prSet presAssocID="{8819D5E4-7927-4DE1-BC37-B5A100A4CCB2}" presName="Name10" presStyleLbl="parChTrans1D2" presStyleIdx="0" presStyleCnt="3"/>
      <dgm:spPr/>
    </dgm:pt>
    <dgm:pt modelId="{0090DDA7-4FE1-4FAA-AF6B-BCB9AAB158CE}" type="pres">
      <dgm:prSet presAssocID="{151068E0-CB48-4FC6-8740-43B6E96343B6}" presName="hierRoot2" presStyleCnt="0"/>
      <dgm:spPr/>
    </dgm:pt>
    <dgm:pt modelId="{A43ED216-8100-46B3-9505-082394D8D2B6}" type="pres">
      <dgm:prSet presAssocID="{151068E0-CB48-4FC6-8740-43B6E96343B6}" presName="composite2" presStyleCnt="0"/>
      <dgm:spPr/>
    </dgm:pt>
    <dgm:pt modelId="{136925EF-8587-416F-BF6D-A7C66A5D1EA4}" type="pres">
      <dgm:prSet presAssocID="{151068E0-CB48-4FC6-8740-43B6E96343B6}" presName="image2" presStyleLbl="node2" presStyleIdx="0" presStyleCnt="3"/>
      <dgm:spPr>
        <a:blipFill>
          <a:blip xmlns:r="http://schemas.openxmlformats.org/officeDocument/2006/relationships" r:embed="rId1">
            <a:grayscl/>
            <a:extLst>
              <a:ext uri="{28A0092B-C50C-407E-A947-70E740481C1C}">
                <a14:useLocalDpi xmlns:a14="http://schemas.microsoft.com/office/drawing/2010/main" val="0"/>
              </a:ext>
            </a:extLst>
          </a:blip>
          <a:srcRect/>
          <a:stretch>
            <a:fillRect/>
          </a:stretch>
        </a:blipFill>
      </dgm:spPr>
    </dgm:pt>
    <dgm:pt modelId="{E799ED24-5627-4C47-B133-BCA11A60B637}" type="pres">
      <dgm:prSet presAssocID="{151068E0-CB48-4FC6-8740-43B6E96343B6}" presName="text2" presStyleLbl="revTx" presStyleIdx="1" presStyleCnt="4">
        <dgm:presLayoutVars>
          <dgm:chPref val="3"/>
        </dgm:presLayoutVars>
      </dgm:prSet>
      <dgm:spPr/>
    </dgm:pt>
    <dgm:pt modelId="{F6DCC5CA-07DE-442C-AB59-E66EB42C207F}" type="pres">
      <dgm:prSet presAssocID="{151068E0-CB48-4FC6-8740-43B6E96343B6}" presName="hierChild3" presStyleCnt="0"/>
      <dgm:spPr/>
    </dgm:pt>
    <dgm:pt modelId="{6892FAD6-3C58-4B1A-9EDD-C6390CD85546}" type="pres">
      <dgm:prSet presAssocID="{EF839FE1-2C09-448C-9111-593A380A010C}" presName="Name10" presStyleLbl="parChTrans1D2" presStyleIdx="1" presStyleCnt="3"/>
      <dgm:spPr/>
    </dgm:pt>
    <dgm:pt modelId="{353D3808-E69F-4E80-AF9E-BE7D32772BAD}" type="pres">
      <dgm:prSet presAssocID="{FAF09425-A1ED-4ACD-AB3F-3EAC2161F0C7}" presName="hierRoot2" presStyleCnt="0"/>
      <dgm:spPr/>
    </dgm:pt>
    <dgm:pt modelId="{2E87590A-93B1-4044-B1AF-3989C31F63EF}" type="pres">
      <dgm:prSet presAssocID="{FAF09425-A1ED-4ACD-AB3F-3EAC2161F0C7}" presName="composite2" presStyleCnt="0"/>
      <dgm:spPr/>
    </dgm:pt>
    <dgm:pt modelId="{2007022B-F888-4FCE-9DDB-6E412E1B204F}" type="pres">
      <dgm:prSet presAssocID="{FAF09425-A1ED-4ACD-AB3F-3EAC2161F0C7}" presName="image2" presStyleLbl="node2" presStyleIdx="1" presStyleCnt="3"/>
      <dgm:spPr>
        <a:blipFill>
          <a:blip xmlns:r="http://schemas.openxmlformats.org/officeDocument/2006/relationships" r:embed="rId2">
            <a:grayscl/>
            <a:extLst>
              <a:ext uri="{28A0092B-C50C-407E-A947-70E740481C1C}">
                <a14:useLocalDpi xmlns:a14="http://schemas.microsoft.com/office/drawing/2010/main" val="0"/>
              </a:ext>
            </a:extLst>
          </a:blip>
          <a:srcRect/>
          <a:stretch>
            <a:fillRect/>
          </a:stretch>
        </a:blipFill>
      </dgm:spPr>
    </dgm:pt>
    <dgm:pt modelId="{9DA61D5E-9559-4119-9B72-9139E2334573}" type="pres">
      <dgm:prSet presAssocID="{FAF09425-A1ED-4ACD-AB3F-3EAC2161F0C7}" presName="text2" presStyleLbl="revTx" presStyleIdx="2" presStyleCnt="4">
        <dgm:presLayoutVars>
          <dgm:chPref val="3"/>
        </dgm:presLayoutVars>
      </dgm:prSet>
      <dgm:spPr/>
    </dgm:pt>
    <dgm:pt modelId="{924AF655-AD70-4BF5-82C9-E85CA97662DB}" type="pres">
      <dgm:prSet presAssocID="{FAF09425-A1ED-4ACD-AB3F-3EAC2161F0C7}" presName="hierChild3" presStyleCnt="0"/>
      <dgm:spPr/>
    </dgm:pt>
    <dgm:pt modelId="{4ED12088-0237-4422-A2EC-A0F2CDB28AAE}" type="pres">
      <dgm:prSet presAssocID="{38A7D97A-19D1-49E1-8092-E84352083704}" presName="Name10" presStyleLbl="parChTrans1D2" presStyleIdx="2" presStyleCnt="3"/>
      <dgm:spPr/>
    </dgm:pt>
    <dgm:pt modelId="{1BA96CAE-405B-414A-B066-DD20853D3578}" type="pres">
      <dgm:prSet presAssocID="{3DE840E1-3496-4C1C-97B4-BA0DBB754370}" presName="hierRoot2" presStyleCnt="0"/>
      <dgm:spPr/>
    </dgm:pt>
    <dgm:pt modelId="{22B53EFD-D5DB-48DE-961F-6244E5CE3259}" type="pres">
      <dgm:prSet presAssocID="{3DE840E1-3496-4C1C-97B4-BA0DBB754370}" presName="composite2" presStyleCnt="0"/>
      <dgm:spPr/>
    </dgm:pt>
    <dgm:pt modelId="{984FBD1B-2542-4D4D-A907-1BEDB63D1112}" type="pres">
      <dgm:prSet presAssocID="{3DE840E1-3496-4C1C-97B4-BA0DBB754370}" presName="image2" presStyleLbl="node2" presStyleIdx="2" presStyleCnt="3"/>
      <dgm:spPr>
        <a:blipFill>
          <a:blip xmlns:r="http://schemas.openxmlformats.org/officeDocument/2006/relationships" r:embed="rId3">
            <a:grayscl/>
            <a:extLst>
              <a:ext uri="{28A0092B-C50C-407E-A947-70E740481C1C}">
                <a14:useLocalDpi xmlns:a14="http://schemas.microsoft.com/office/drawing/2010/main" val="0"/>
              </a:ext>
            </a:extLst>
          </a:blip>
          <a:srcRect/>
          <a:stretch>
            <a:fillRect/>
          </a:stretch>
        </a:blipFill>
      </dgm:spPr>
    </dgm:pt>
    <dgm:pt modelId="{8E1F7239-F310-446B-B077-2EB75C5E5587}" type="pres">
      <dgm:prSet presAssocID="{3DE840E1-3496-4C1C-97B4-BA0DBB754370}" presName="text2" presStyleLbl="revTx" presStyleIdx="3" presStyleCnt="4">
        <dgm:presLayoutVars>
          <dgm:chPref val="3"/>
        </dgm:presLayoutVars>
      </dgm:prSet>
      <dgm:spPr/>
    </dgm:pt>
    <dgm:pt modelId="{E8F16CDA-E41E-40E5-AA76-258D431F855F}" type="pres">
      <dgm:prSet presAssocID="{3DE840E1-3496-4C1C-97B4-BA0DBB754370}" presName="hierChild3" presStyleCnt="0"/>
      <dgm:spPr/>
    </dgm:pt>
  </dgm:ptLst>
  <dgm:cxnLst>
    <dgm:cxn modelId="{635C1603-C95D-40B2-8067-14E33D522B83}" type="presOf" srcId="{3DE840E1-3496-4C1C-97B4-BA0DBB754370}" destId="{8E1F7239-F310-446B-B077-2EB75C5E5587}" srcOrd="0" destOrd="0" presId="urn:microsoft.com/office/officeart/2009/layout/CirclePictureHierarchy"/>
    <dgm:cxn modelId="{67D97613-5A55-453A-BFD9-D6788945F342}" srcId="{11B6AF37-7B2F-4089-8883-5BCC8F657CB7}" destId="{A30EB336-57D6-4CDC-BD4B-522B2ADC1362}" srcOrd="0" destOrd="0" parTransId="{5BD218C8-59DF-47EF-AC76-5FF048E76AF2}" sibTransId="{2E2864E2-21DD-4AAD-9F38-CE4DFF1C2754}"/>
    <dgm:cxn modelId="{95A19813-5AE6-46FE-B9DD-6DA7A909FB53}" type="presOf" srcId="{151068E0-CB48-4FC6-8740-43B6E96343B6}" destId="{E799ED24-5627-4C47-B133-BCA11A60B637}" srcOrd="0" destOrd="0" presId="urn:microsoft.com/office/officeart/2009/layout/CirclePictureHierarchy"/>
    <dgm:cxn modelId="{8A6BD113-BEA4-4709-A143-360552CAA1BF}" srcId="{A30EB336-57D6-4CDC-BD4B-522B2ADC1362}" destId="{FAF09425-A1ED-4ACD-AB3F-3EAC2161F0C7}" srcOrd="1" destOrd="0" parTransId="{EF839FE1-2C09-448C-9111-593A380A010C}" sibTransId="{9FDDC761-A858-49DC-B36C-6A4C6CDF7F1E}"/>
    <dgm:cxn modelId="{EEC4EE60-04D4-4741-9202-00A72E09FE5B}" type="presOf" srcId="{38A7D97A-19D1-49E1-8092-E84352083704}" destId="{4ED12088-0237-4422-A2EC-A0F2CDB28AAE}" srcOrd="0" destOrd="0" presId="urn:microsoft.com/office/officeart/2009/layout/CirclePictureHierarchy"/>
    <dgm:cxn modelId="{AF5F1B42-B00F-4F43-803F-9FCAD117B237}" type="presOf" srcId="{11B6AF37-7B2F-4089-8883-5BCC8F657CB7}" destId="{8052E946-55F0-4816-B76C-DD783CCEC692}" srcOrd="0" destOrd="0" presId="urn:microsoft.com/office/officeart/2009/layout/CirclePictureHierarchy"/>
    <dgm:cxn modelId="{21CC0885-C43E-45DC-88F9-D2FBC3F58333}" srcId="{A30EB336-57D6-4CDC-BD4B-522B2ADC1362}" destId="{3DE840E1-3496-4C1C-97B4-BA0DBB754370}" srcOrd="2" destOrd="0" parTransId="{38A7D97A-19D1-49E1-8092-E84352083704}" sibTransId="{8384B322-AC37-4B1E-8F1B-A25A4118B928}"/>
    <dgm:cxn modelId="{1110388A-1D6A-41A1-ADD7-305E03F6A635}" type="presOf" srcId="{8819D5E4-7927-4DE1-BC37-B5A100A4CCB2}" destId="{C33E7BD8-EFA4-4927-A360-0370532E351C}" srcOrd="0" destOrd="0" presId="urn:microsoft.com/office/officeart/2009/layout/CirclePictureHierarchy"/>
    <dgm:cxn modelId="{F19948B3-1B61-4868-B353-592C092B1C33}" srcId="{A30EB336-57D6-4CDC-BD4B-522B2ADC1362}" destId="{151068E0-CB48-4FC6-8740-43B6E96343B6}" srcOrd="0" destOrd="0" parTransId="{8819D5E4-7927-4DE1-BC37-B5A100A4CCB2}" sibTransId="{7F1621E5-3CA6-474E-AF90-1B0C9209DC32}"/>
    <dgm:cxn modelId="{AABF3AB8-FF4C-4C81-A9EA-589C83BA5A27}" type="presOf" srcId="{A30EB336-57D6-4CDC-BD4B-522B2ADC1362}" destId="{1EC50E7C-DAE1-4752-A77B-0D6E612833BF}" srcOrd="0" destOrd="0" presId="urn:microsoft.com/office/officeart/2009/layout/CirclePictureHierarchy"/>
    <dgm:cxn modelId="{67B0DCEA-37D4-4779-B07D-1BBF4ED1D944}" type="presOf" srcId="{FAF09425-A1ED-4ACD-AB3F-3EAC2161F0C7}" destId="{9DA61D5E-9559-4119-9B72-9139E2334573}" srcOrd="0" destOrd="0" presId="urn:microsoft.com/office/officeart/2009/layout/CirclePictureHierarchy"/>
    <dgm:cxn modelId="{FA14EEF4-F635-4E73-965A-1E82A27A13A8}" type="presOf" srcId="{EF839FE1-2C09-448C-9111-593A380A010C}" destId="{6892FAD6-3C58-4B1A-9EDD-C6390CD85546}" srcOrd="0" destOrd="0" presId="urn:microsoft.com/office/officeart/2009/layout/CirclePictureHierarchy"/>
    <dgm:cxn modelId="{E8C4C8E4-722B-4B25-A0AC-665165BC7D0F}" type="presParOf" srcId="{8052E946-55F0-4816-B76C-DD783CCEC692}" destId="{84D3CB80-489C-4950-8623-194485BC18A1}" srcOrd="0" destOrd="0" presId="urn:microsoft.com/office/officeart/2009/layout/CirclePictureHierarchy"/>
    <dgm:cxn modelId="{53F78C66-C016-4E8B-A2E5-CEC0A0510A96}" type="presParOf" srcId="{84D3CB80-489C-4950-8623-194485BC18A1}" destId="{0B645F8B-E8EF-4E67-938B-0FB884E491E3}" srcOrd="0" destOrd="0" presId="urn:microsoft.com/office/officeart/2009/layout/CirclePictureHierarchy"/>
    <dgm:cxn modelId="{EE76EEC4-2583-473C-941B-CC288190FCCB}" type="presParOf" srcId="{0B645F8B-E8EF-4E67-938B-0FB884E491E3}" destId="{F899CB0A-B07E-4957-86E9-EF75957920B7}" srcOrd="0" destOrd="0" presId="urn:microsoft.com/office/officeart/2009/layout/CirclePictureHierarchy"/>
    <dgm:cxn modelId="{F7A8440B-9410-4F35-8C05-F48F43941C68}" type="presParOf" srcId="{0B645F8B-E8EF-4E67-938B-0FB884E491E3}" destId="{1EC50E7C-DAE1-4752-A77B-0D6E612833BF}" srcOrd="1" destOrd="0" presId="urn:microsoft.com/office/officeart/2009/layout/CirclePictureHierarchy"/>
    <dgm:cxn modelId="{0DF44F68-3E36-4951-BA23-2D886E70A5FA}" type="presParOf" srcId="{84D3CB80-489C-4950-8623-194485BC18A1}" destId="{EACC0919-5282-49B8-986D-DF75CCB02245}" srcOrd="1" destOrd="0" presId="urn:microsoft.com/office/officeart/2009/layout/CirclePictureHierarchy"/>
    <dgm:cxn modelId="{EDBFE9E8-6484-41F0-BBFB-0201E5EB91F6}" type="presParOf" srcId="{EACC0919-5282-49B8-986D-DF75CCB02245}" destId="{C33E7BD8-EFA4-4927-A360-0370532E351C}" srcOrd="0" destOrd="0" presId="urn:microsoft.com/office/officeart/2009/layout/CirclePictureHierarchy"/>
    <dgm:cxn modelId="{36A605CE-A516-4D80-8575-FA8D0321770B}" type="presParOf" srcId="{EACC0919-5282-49B8-986D-DF75CCB02245}" destId="{0090DDA7-4FE1-4FAA-AF6B-BCB9AAB158CE}" srcOrd="1" destOrd="0" presId="urn:microsoft.com/office/officeart/2009/layout/CirclePictureHierarchy"/>
    <dgm:cxn modelId="{B98D1634-7AFD-4E5C-BF94-2BAC7B47BE7E}" type="presParOf" srcId="{0090DDA7-4FE1-4FAA-AF6B-BCB9AAB158CE}" destId="{A43ED216-8100-46B3-9505-082394D8D2B6}" srcOrd="0" destOrd="0" presId="urn:microsoft.com/office/officeart/2009/layout/CirclePictureHierarchy"/>
    <dgm:cxn modelId="{04A917F3-C599-4407-A85D-E1B80586C27D}" type="presParOf" srcId="{A43ED216-8100-46B3-9505-082394D8D2B6}" destId="{136925EF-8587-416F-BF6D-A7C66A5D1EA4}" srcOrd="0" destOrd="0" presId="urn:microsoft.com/office/officeart/2009/layout/CirclePictureHierarchy"/>
    <dgm:cxn modelId="{83035188-9761-49DA-8621-A4326136BDC7}" type="presParOf" srcId="{A43ED216-8100-46B3-9505-082394D8D2B6}" destId="{E799ED24-5627-4C47-B133-BCA11A60B637}" srcOrd="1" destOrd="0" presId="urn:microsoft.com/office/officeart/2009/layout/CirclePictureHierarchy"/>
    <dgm:cxn modelId="{29C83178-D518-4E86-8521-4709B92EFBEF}" type="presParOf" srcId="{0090DDA7-4FE1-4FAA-AF6B-BCB9AAB158CE}" destId="{F6DCC5CA-07DE-442C-AB59-E66EB42C207F}" srcOrd="1" destOrd="0" presId="urn:microsoft.com/office/officeart/2009/layout/CirclePictureHierarchy"/>
    <dgm:cxn modelId="{5A924E22-DB99-4465-B7CF-12F90E081D24}" type="presParOf" srcId="{EACC0919-5282-49B8-986D-DF75CCB02245}" destId="{6892FAD6-3C58-4B1A-9EDD-C6390CD85546}" srcOrd="2" destOrd="0" presId="urn:microsoft.com/office/officeart/2009/layout/CirclePictureHierarchy"/>
    <dgm:cxn modelId="{1E5870C8-AD2F-4818-A7E3-F078FF158A96}" type="presParOf" srcId="{EACC0919-5282-49B8-986D-DF75CCB02245}" destId="{353D3808-E69F-4E80-AF9E-BE7D32772BAD}" srcOrd="3" destOrd="0" presId="urn:microsoft.com/office/officeart/2009/layout/CirclePictureHierarchy"/>
    <dgm:cxn modelId="{BA920DB9-486A-4E9B-9C89-43DC90387398}" type="presParOf" srcId="{353D3808-E69F-4E80-AF9E-BE7D32772BAD}" destId="{2E87590A-93B1-4044-B1AF-3989C31F63EF}" srcOrd="0" destOrd="0" presId="urn:microsoft.com/office/officeart/2009/layout/CirclePictureHierarchy"/>
    <dgm:cxn modelId="{4E76B7A9-A0FA-454A-AFDA-0012AE18DCEA}" type="presParOf" srcId="{2E87590A-93B1-4044-B1AF-3989C31F63EF}" destId="{2007022B-F888-4FCE-9DDB-6E412E1B204F}" srcOrd="0" destOrd="0" presId="urn:microsoft.com/office/officeart/2009/layout/CirclePictureHierarchy"/>
    <dgm:cxn modelId="{455FD731-231C-492B-B896-E64A41DCE412}" type="presParOf" srcId="{2E87590A-93B1-4044-B1AF-3989C31F63EF}" destId="{9DA61D5E-9559-4119-9B72-9139E2334573}" srcOrd="1" destOrd="0" presId="urn:microsoft.com/office/officeart/2009/layout/CirclePictureHierarchy"/>
    <dgm:cxn modelId="{36C5FDD8-9E39-433D-995C-2056E8268BA5}" type="presParOf" srcId="{353D3808-E69F-4E80-AF9E-BE7D32772BAD}" destId="{924AF655-AD70-4BF5-82C9-E85CA97662DB}" srcOrd="1" destOrd="0" presId="urn:microsoft.com/office/officeart/2009/layout/CirclePictureHierarchy"/>
    <dgm:cxn modelId="{97F8946B-597C-4FFF-A2CD-EC9F2EB2DD48}" type="presParOf" srcId="{EACC0919-5282-49B8-986D-DF75CCB02245}" destId="{4ED12088-0237-4422-A2EC-A0F2CDB28AAE}" srcOrd="4" destOrd="0" presId="urn:microsoft.com/office/officeart/2009/layout/CirclePictureHierarchy"/>
    <dgm:cxn modelId="{6AAB53DA-19EC-4696-8726-6E9810C46919}" type="presParOf" srcId="{EACC0919-5282-49B8-986D-DF75CCB02245}" destId="{1BA96CAE-405B-414A-B066-DD20853D3578}" srcOrd="5" destOrd="0" presId="urn:microsoft.com/office/officeart/2009/layout/CirclePictureHierarchy"/>
    <dgm:cxn modelId="{08232C60-5AE4-49D7-9C36-CFC1C172A112}" type="presParOf" srcId="{1BA96CAE-405B-414A-B066-DD20853D3578}" destId="{22B53EFD-D5DB-48DE-961F-6244E5CE3259}" srcOrd="0" destOrd="0" presId="urn:microsoft.com/office/officeart/2009/layout/CirclePictureHierarchy"/>
    <dgm:cxn modelId="{FEE6171D-427C-41BA-A5BA-E6CE9F7A9113}" type="presParOf" srcId="{22B53EFD-D5DB-48DE-961F-6244E5CE3259}" destId="{984FBD1B-2542-4D4D-A907-1BEDB63D1112}" srcOrd="0" destOrd="0" presId="urn:microsoft.com/office/officeart/2009/layout/CirclePictureHierarchy"/>
    <dgm:cxn modelId="{FA7709A2-C64C-4DBC-BC80-6B660277D28F}" type="presParOf" srcId="{22B53EFD-D5DB-48DE-961F-6244E5CE3259}" destId="{8E1F7239-F310-446B-B077-2EB75C5E5587}" srcOrd="1" destOrd="0" presId="urn:microsoft.com/office/officeart/2009/layout/CirclePictureHierarchy"/>
    <dgm:cxn modelId="{147B22E5-F2ED-4CA4-948C-E91E38A4B7FA}" type="presParOf" srcId="{1BA96CAE-405B-414A-B066-DD20853D3578}" destId="{E8F16CDA-E41E-40E5-AA76-258D431F855F}" srcOrd="1" destOrd="0" presId="urn:microsoft.com/office/officeart/2009/layout/CirclePicture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F11B1A-A6F0-4218-AF40-77B5EBE624AA}">
      <dsp:nvSpPr>
        <dsp:cNvPr id="0" name=""/>
        <dsp:cNvSpPr/>
      </dsp:nvSpPr>
      <dsp:spPr>
        <a:xfrm>
          <a:off x="4827774" y="2458845"/>
          <a:ext cx="1106153" cy="253409"/>
        </a:xfrm>
        <a:custGeom>
          <a:avLst/>
          <a:gdLst/>
          <a:ahLst/>
          <a:cxnLst/>
          <a:rect l="0" t="0" r="0" b="0"/>
          <a:pathLst>
            <a:path>
              <a:moveTo>
                <a:pt x="0" y="0"/>
              </a:moveTo>
              <a:lnTo>
                <a:pt x="0" y="127710"/>
              </a:lnTo>
              <a:lnTo>
                <a:pt x="1106153" y="127710"/>
              </a:lnTo>
              <a:lnTo>
                <a:pt x="1106153" y="253409"/>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7BDDBDD-E349-4577-A02E-563487322000}">
      <dsp:nvSpPr>
        <dsp:cNvPr id="0" name=""/>
        <dsp:cNvSpPr/>
      </dsp:nvSpPr>
      <dsp:spPr>
        <a:xfrm>
          <a:off x="3721620" y="2458845"/>
          <a:ext cx="1106153" cy="253409"/>
        </a:xfrm>
        <a:custGeom>
          <a:avLst/>
          <a:gdLst/>
          <a:ahLst/>
          <a:cxnLst/>
          <a:rect l="0" t="0" r="0" b="0"/>
          <a:pathLst>
            <a:path>
              <a:moveTo>
                <a:pt x="1106153" y="0"/>
              </a:moveTo>
              <a:lnTo>
                <a:pt x="1106153" y="127710"/>
              </a:lnTo>
              <a:lnTo>
                <a:pt x="0" y="127710"/>
              </a:lnTo>
              <a:lnTo>
                <a:pt x="0" y="253409"/>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C922D4-45E6-4C29-863E-76E405735AD1}">
      <dsp:nvSpPr>
        <dsp:cNvPr id="0" name=""/>
        <dsp:cNvSpPr/>
      </dsp:nvSpPr>
      <dsp:spPr>
        <a:xfrm>
          <a:off x="2615200" y="1400959"/>
          <a:ext cx="2212573" cy="253409"/>
        </a:xfrm>
        <a:custGeom>
          <a:avLst/>
          <a:gdLst/>
          <a:ahLst/>
          <a:cxnLst/>
          <a:rect l="0" t="0" r="0" b="0"/>
          <a:pathLst>
            <a:path>
              <a:moveTo>
                <a:pt x="0" y="0"/>
              </a:moveTo>
              <a:lnTo>
                <a:pt x="0" y="127710"/>
              </a:lnTo>
              <a:lnTo>
                <a:pt x="2212573" y="127710"/>
              </a:lnTo>
              <a:lnTo>
                <a:pt x="2212573" y="253409"/>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33E7BD8-EFA4-4927-A360-0370532E351C}">
      <dsp:nvSpPr>
        <dsp:cNvPr id="0" name=""/>
        <dsp:cNvSpPr/>
      </dsp:nvSpPr>
      <dsp:spPr>
        <a:xfrm>
          <a:off x="2569480" y="1400959"/>
          <a:ext cx="91440" cy="253409"/>
        </a:xfrm>
        <a:custGeom>
          <a:avLst/>
          <a:gdLst/>
          <a:ahLst/>
          <a:cxnLst/>
          <a:rect l="0" t="0" r="0" b="0"/>
          <a:pathLst>
            <a:path>
              <a:moveTo>
                <a:pt x="45720" y="0"/>
              </a:moveTo>
              <a:lnTo>
                <a:pt x="45720" y="127710"/>
              </a:lnTo>
              <a:lnTo>
                <a:pt x="45985" y="127710"/>
              </a:lnTo>
              <a:lnTo>
                <a:pt x="45985" y="253409"/>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6F930F1-69CC-44CF-89DC-BCFFFC99CFE7}">
      <dsp:nvSpPr>
        <dsp:cNvPr id="0" name=""/>
        <dsp:cNvSpPr/>
      </dsp:nvSpPr>
      <dsp:spPr>
        <a:xfrm>
          <a:off x="403158" y="1400959"/>
          <a:ext cx="2212042" cy="253409"/>
        </a:xfrm>
        <a:custGeom>
          <a:avLst/>
          <a:gdLst/>
          <a:ahLst/>
          <a:cxnLst/>
          <a:rect l="0" t="0" r="0" b="0"/>
          <a:pathLst>
            <a:path>
              <a:moveTo>
                <a:pt x="2212042" y="0"/>
              </a:moveTo>
              <a:lnTo>
                <a:pt x="2212042" y="127710"/>
              </a:lnTo>
              <a:lnTo>
                <a:pt x="0" y="127710"/>
              </a:lnTo>
              <a:lnTo>
                <a:pt x="0" y="253409"/>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A4713A-BAA8-4F0B-9BA4-56A9B1AC882B}">
      <dsp:nvSpPr>
        <dsp:cNvPr id="0" name=""/>
        <dsp:cNvSpPr/>
      </dsp:nvSpPr>
      <dsp:spPr>
        <a:xfrm>
          <a:off x="2170615" y="521869"/>
          <a:ext cx="889170" cy="879090"/>
        </a:xfrm>
        <a:prstGeom prst="ellipse">
          <a:avLst/>
        </a:prstGeom>
        <a:blipFill>
          <a:blip xmlns:r="http://schemas.openxmlformats.org/officeDocument/2006/relationships" r:embed="rId1">
            <a:grayscl/>
            <a:extLst>
              <a:ext uri="{28A0092B-C50C-407E-A947-70E740481C1C}">
                <a14:useLocalDpi xmlns:a14="http://schemas.microsoft.com/office/drawing/2010/main" val="0"/>
              </a:ext>
            </a:extLst>
          </a:blip>
          <a:srcRect/>
          <a:stretch>
            <a:fillRect t="-1000" b="-1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727450-0C1F-423E-9861-38A805457460}">
      <dsp:nvSpPr>
        <dsp:cNvPr id="0" name=""/>
        <dsp:cNvSpPr/>
      </dsp:nvSpPr>
      <dsp:spPr>
        <a:xfrm>
          <a:off x="3256677" y="521833"/>
          <a:ext cx="1206713" cy="804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Executive Director</a:t>
          </a:r>
        </a:p>
      </dsp:txBody>
      <dsp:txXfrm>
        <a:off x="3256677" y="521833"/>
        <a:ext cx="1206713" cy="804475"/>
      </dsp:txXfrm>
    </dsp:sp>
    <dsp:sp modelId="{27BCBFC7-D6C7-4487-AF93-FB5715FB1F2C}">
      <dsp:nvSpPr>
        <dsp:cNvPr id="0" name=""/>
        <dsp:cNvSpPr/>
      </dsp:nvSpPr>
      <dsp:spPr>
        <a:xfrm>
          <a:off x="920" y="1654369"/>
          <a:ext cx="804475" cy="804475"/>
        </a:xfrm>
        <a:prstGeom prst="ellipse">
          <a:avLst/>
        </a:prstGeom>
        <a:blipFill>
          <a:blip xmlns:r="http://schemas.openxmlformats.org/officeDocument/2006/relationships" r:embed="rId2">
            <a:grayscl/>
            <a:extLst>
              <a:ext uri="{28A0092B-C50C-407E-A947-70E740481C1C}">
                <a14:useLocalDpi xmlns:a14="http://schemas.microsoft.com/office/drawing/2010/main" val="0"/>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EC78BF1-F980-4AA0-BF0A-06E4B64D465E}">
      <dsp:nvSpPr>
        <dsp:cNvPr id="0" name=""/>
        <dsp:cNvSpPr/>
      </dsp:nvSpPr>
      <dsp:spPr>
        <a:xfrm>
          <a:off x="805396" y="1652358"/>
          <a:ext cx="1206713" cy="804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Government Relations</a:t>
          </a:r>
        </a:p>
      </dsp:txBody>
      <dsp:txXfrm>
        <a:off x="805396" y="1652358"/>
        <a:ext cx="1206713" cy="804475"/>
      </dsp:txXfrm>
    </dsp:sp>
    <dsp:sp modelId="{136925EF-8587-416F-BF6D-A7C66A5D1EA4}">
      <dsp:nvSpPr>
        <dsp:cNvPr id="0" name=""/>
        <dsp:cNvSpPr/>
      </dsp:nvSpPr>
      <dsp:spPr>
        <a:xfrm>
          <a:off x="2213228" y="1654369"/>
          <a:ext cx="804475" cy="804475"/>
        </a:xfrm>
        <a:prstGeom prst="ellipse">
          <a:avLst/>
        </a:prstGeom>
        <a:blipFill>
          <a:blip xmlns:r="http://schemas.openxmlformats.org/officeDocument/2006/relationships" r:embed="rId3">
            <a:grayscl/>
            <a:extLst>
              <a:ext uri="{28A0092B-C50C-407E-A947-70E740481C1C}">
                <a14:useLocalDpi xmlns:a14="http://schemas.microsoft.com/office/drawing/2010/main" val="0"/>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799ED24-5627-4C47-B133-BCA11A60B637}">
      <dsp:nvSpPr>
        <dsp:cNvPr id="0" name=""/>
        <dsp:cNvSpPr/>
      </dsp:nvSpPr>
      <dsp:spPr>
        <a:xfrm>
          <a:off x="3017704" y="1652358"/>
          <a:ext cx="1206713" cy="804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Military Family Programs</a:t>
          </a:r>
        </a:p>
      </dsp:txBody>
      <dsp:txXfrm>
        <a:off x="3017704" y="1652358"/>
        <a:ext cx="1206713" cy="804475"/>
      </dsp:txXfrm>
    </dsp:sp>
    <dsp:sp modelId="{AD3F231F-CB69-446E-8144-685F25FAF566}">
      <dsp:nvSpPr>
        <dsp:cNvPr id="0" name=""/>
        <dsp:cNvSpPr/>
      </dsp:nvSpPr>
      <dsp:spPr>
        <a:xfrm>
          <a:off x="4425536" y="1654369"/>
          <a:ext cx="804475" cy="804475"/>
        </a:xfrm>
        <a:prstGeom prst="ellipse">
          <a:avLst/>
        </a:prstGeom>
        <a:blipFill>
          <a:blip xmlns:r="http://schemas.openxmlformats.org/officeDocument/2006/relationships" r:embed="rId4">
            <a:grayscl/>
            <a:extLst>
              <a:ext uri="{28A0092B-C50C-407E-A947-70E740481C1C}">
                <a14:useLocalDpi xmlns:a14="http://schemas.microsoft.com/office/drawing/2010/main" val="0"/>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0466A0-BBA0-493E-92A7-725FCEB9A08D}">
      <dsp:nvSpPr>
        <dsp:cNvPr id="0" name=""/>
        <dsp:cNvSpPr/>
      </dsp:nvSpPr>
      <dsp:spPr>
        <a:xfrm>
          <a:off x="5230011" y="1652358"/>
          <a:ext cx="1206713" cy="804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Advancement</a:t>
          </a:r>
        </a:p>
      </dsp:txBody>
      <dsp:txXfrm>
        <a:off x="5230011" y="1652358"/>
        <a:ext cx="1206713" cy="804475"/>
      </dsp:txXfrm>
    </dsp:sp>
    <dsp:sp modelId="{F9B9D8FA-D7B9-4217-A209-D210552DE4E7}">
      <dsp:nvSpPr>
        <dsp:cNvPr id="0" name=""/>
        <dsp:cNvSpPr/>
      </dsp:nvSpPr>
      <dsp:spPr>
        <a:xfrm>
          <a:off x="3319382" y="2712255"/>
          <a:ext cx="804475" cy="804475"/>
        </a:xfrm>
        <a:prstGeom prst="ellipse">
          <a:avLst/>
        </a:prstGeom>
        <a:blipFill>
          <a:blip xmlns:r="http://schemas.openxmlformats.org/officeDocument/2006/relationships" r:embed="rId5">
            <a:grayscl/>
            <a:extLst>
              <a:ext uri="{28A0092B-C50C-407E-A947-70E740481C1C}">
                <a14:useLocalDpi xmlns:a14="http://schemas.microsoft.com/office/drawing/2010/main" val="0"/>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E15462-5CA6-4871-84A3-FCA85B6D4652}">
      <dsp:nvSpPr>
        <dsp:cNvPr id="0" name=""/>
        <dsp:cNvSpPr/>
      </dsp:nvSpPr>
      <dsp:spPr>
        <a:xfrm>
          <a:off x="4123858" y="2710243"/>
          <a:ext cx="1206713" cy="804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Marketing</a:t>
          </a:r>
        </a:p>
      </dsp:txBody>
      <dsp:txXfrm>
        <a:off x="4123858" y="2710243"/>
        <a:ext cx="1206713" cy="804475"/>
      </dsp:txXfrm>
    </dsp:sp>
    <dsp:sp modelId="{77984EB6-26EF-4AE8-ADA1-6F7147F1E4F0}">
      <dsp:nvSpPr>
        <dsp:cNvPr id="0" name=""/>
        <dsp:cNvSpPr/>
      </dsp:nvSpPr>
      <dsp:spPr>
        <a:xfrm>
          <a:off x="5531690" y="2712255"/>
          <a:ext cx="804475" cy="804475"/>
        </a:xfrm>
        <a:prstGeom prst="ellipse">
          <a:avLst/>
        </a:prstGeom>
        <a:blipFill>
          <a:blip xmlns:r="http://schemas.openxmlformats.org/officeDocument/2006/relationships" r:embed="rId6">
            <a:grayscl/>
            <a:extLst>
              <a:ext uri="{28A0092B-C50C-407E-A947-70E740481C1C}">
                <a14:useLocalDpi xmlns:a14="http://schemas.microsoft.com/office/drawing/2010/main" val="0"/>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C429CD6-9FDE-4D51-86D1-61B23B0F2466}">
      <dsp:nvSpPr>
        <dsp:cNvPr id="0" name=""/>
        <dsp:cNvSpPr/>
      </dsp:nvSpPr>
      <dsp:spPr>
        <a:xfrm>
          <a:off x="6336165" y="2710243"/>
          <a:ext cx="1206713" cy="804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Development</a:t>
          </a:r>
        </a:p>
      </dsp:txBody>
      <dsp:txXfrm>
        <a:off x="6336165" y="2710243"/>
        <a:ext cx="1206713" cy="8044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D12088-0237-4422-A2EC-A0F2CDB28AAE}">
      <dsp:nvSpPr>
        <dsp:cNvPr id="0" name=""/>
        <dsp:cNvSpPr/>
      </dsp:nvSpPr>
      <dsp:spPr>
        <a:xfrm>
          <a:off x="4893751" y="1019410"/>
          <a:ext cx="2731844" cy="312920"/>
        </a:xfrm>
        <a:custGeom>
          <a:avLst/>
          <a:gdLst/>
          <a:ahLst/>
          <a:cxnLst/>
          <a:rect l="0" t="0" r="0" b="0"/>
          <a:pathLst>
            <a:path>
              <a:moveTo>
                <a:pt x="0" y="0"/>
              </a:moveTo>
              <a:lnTo>
                <a:pt x="0" y="157701"/>
              </a:lnTo>
              <a:lnTo>
                <a:pt x="2731844" y="157701"/>
              </a:lnTo>
              <a:lnTo>
                <a:pt x="2731844" y="312920"/>
              </a:lnTo>
            </a:path>
          </a:pathLst>
        </a:custGeom>
        <a:noFill/>
        <a:ln w="10795" cap="flat" cmpd="sng" algn="ctr">
          <a:solidFill>
            <a:srgbClr val="005596"/>
          </a:solidFill>
          <a:prstDash val="solid"/>
        </a:ln>
        <a:effectLst/>
      </dsp:spPr>
      <dsp:style>
        <a:lnRef idx="2">
          <a:scrgbClr r="0" g="0" b="0"/>
        </a:lnRef>
        <a:fillRef idx="0">
          <a:scrgbClr r="0" g="0" b="0"/>
        </a:fillRef>
        <a:effectRef idx="0">
          <a:scrgbClr r="0" g="0" b="0"/>
        </a:effectRef>
        <a:fontRef idx="minor"/>
      </dsp:style>
    </dsp:sp>
    <dsp:sp modelId="{6892FAD6-3C58-4B1A-9EDD-C6390CD85546}">
      <dsp:nvSpPr>
        <dsp:cNvPr id="0" name=""/>
        <dsp:cNvSpPr/>
      </dsp:nvSpPr>
      <dsp:spPr>
        <a:xfrm>
          <a:off x="4848031" y="1019410"/>
          <a:ext cx="91440" cy="312920"/>
        </a:xfrm>
        <a:custGeom>
          <a:avLst/>
          <a:gdLst/>
          <a:ahLst/>
          <a:cxnLst/>
          <a:rect l="0" t="0" r="0" b="0"/>
          <a:pathLst>
            <a:path>
              <a:moveTo>
                <a:pt x="45720" y="0"/>
              </a:moveTo>
              <a:lnTo>
                <a:pt x="45720" y="312920"/>
              </a:lnTo>
            </a:path>
          </a:pathLst>
        </a:custGeom>
        <a:noFill/>
        <a:ln w="10795" cap="flat" cmpd="sng" algn="ctr">
          <a:solidFill>
            <a:srgbClr val="005596"/>
          </a:solidFill>
          <a:prstDash val="solid"/>
        </a:ln>
        <a:effectLst/>
      </dsp:spPr>
      <dsp:style>
        <a:lnRef idx="2">
          <a:scrgbClr r="0" g="0" b="0"/>
        </a:lnRef>
        <a:fillRef idx="0">
          <a:scrgbClr r="0" g="0" b="0"/>
        </a:fillRef>
        <a:effectRef idx="0">
          <a:scrgbClr r="0" g="0" b="0"/>
        </a:effectRef>
        <a:fontRef idx="minor"/>
      </dsp:style>
    </dsp:sp>
    <dsp:sp modelId="{C33E7BD8-EFA4-4927-A360-0370532E351C}">
      <dsp:nvSpPr>
        <dsp:cNvPr id="0" name=""/>
        <dsp:cNvSpPr/>
      </dsp:nvSpPr>
      <dsp:spPr>
        <a:xfrm>
          <a:off x="2161907" y="1019410"/>
          <a:ext cx="2731844" cy="312920"/>
        </a:xfrm>
        <a:custGeom>
          <a:avLst/>
          <a:gdLst/>
          <a:ahLst/>
          <a:cxnLst/>
          <a:rect l="0" t="0" r="0" b="0"/>
          <a:pathLst>
            <a:path>
              <a:moveTo>
                <a:pt x="2731844" y="0"/>
              </a:moveTo>
              <a:lnTo>
                <a:pt x="2731844" y="157701"/>
              </a:lnTo>
              <a:lnTo>
                <a:pt x="0" y="157701"/>
              </a:lnTo>
              <a:lnTo>
                <a:pt x="0" y="312920"/>
              </a:lnTo>
            </a:path>
          </a:pathLst>
        </a:custGeom>
        <a:noFill/>
        <a:ln w="10795" cap="flat" cmpd="sng" algn="ctr">
          <a:solidFill>
            <a:srgbClr val="005596"/>
          </a:solidFill>
          <a:prstDash val="solid"/>
        </a:ln>
        <a:effectLst/>
      </dsp:spPr>
      <dsp:style>
        <a:lnRef idx="2">
          <a:scrgbClr r="0" g="0" b="0"/>
        </a:lnRef>
        <a:fillRef idx="0">
          <a:scrgbClr r="0" g="0" b="0"/>
        </a:fillRef>
        <a:effectRef idx="0">
          <a:scrgbClr r="0" g="0" b="0"/>
        </a:effectRef>
        <a:fontRef idx="minor"/>
      </dsp:style>
    </dsp:sp>
    <dsp:sp modelId="{F899CB0A-B07E-4957-86E9-EF75957920B7}">
      <dsp:nvSpPr>
        <dsp:cNvPr id="0" name=""/>
        <dsp:cNvSpPr/>
      </dsp:nvSpPr>
      <dsp:spPr>
        <a:xfrm>
          <a:off x="4397052" y="26012"/>
          <a:ext cx="993397" cy="993397"/>
        </a:xfrm>
        <a:prstGeom prst="ellipse">
          <a:avLst/>
        </a:prstGeom>
        <a:solidFill>
          <a:schemeClr val="bg1"/>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C50E7C-DAE1-4752-A77B-0D6E612833BF}">
      <dsp:nvSpPr>
        <dsp:cNvPr id="0" name=""/>
        <dsp:cNvSpPr/>
      </dsp:nvSpPr>
      <dsp:spPr>
        <a:xfrm>
          <a:off x="5390450" y="23529"/>
          <a:ext cx="1490096" cy="9933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endParaRPr lang="en-US" sz="1900" kern="1200" dirty="0"/>
        </a:p>
      </dsp:txBody>
      <dsp:txXfrm>
        <a:off x="5390450" y="23529"/>
        <a:ext cx="1490096" cy="993397"/>
      </dsp:txXfrm>
    </dsp:sp>
    <dsp:sp modelId="{136925EF-8587-416F-BF6D-A7C66A5D1EA4}">
      <dsp:nvSpPr>
        <dsp:cNvPr id="0" name=""/>
        <dsp:cNvSpPr/>
      </dsp:nvSpPr>
      <dsp:spPr>
        <a:xfrm>
          <a:off x="1665208" y="1332330"/>
          <a:ext cx="993397" cy="993397"/>
        </a:xfrm>
        <a:prstGeom prst="ellipse">
          <a:avLst/>
        </a:prstGeom>
        <a:blipFill>
          <a:blip xmlns:r="http://schemas.openxmlformats.org/officeDocument/2006/relationships" r:embed="rId1">
            <a:grayscl/>
            <a:extLst>
              <a:ext uri="{28A0092B-C50C-407E-A947-70E740481C1C}">
                <a14:useLocalDpi xmlns:a14="http://schemas.microsoft.com/office/drawing/2010/main" val="0"/>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799ED24-5627-4C47-B133-BCA11A60B637}">
      <dsp:nvSpPr>
        <dsp:cNvPr id="0" name=""/>
        <dsp:cNvSpPr/>
      </dsp:nvSpPr>
      <dsp:spPr>
        <a:xfrm>
          <a:off x="2658606" y="1329847"/>
          <a:ext cx="1490096" cy="9933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Military Family Programs</a:t>
          </a:r>
        </a:p>
      </dsp:txBody>
      <dsp:txXfrm>
        <a:off x="2658606" y="1329847"/>
        <a:ext cx="1490096" cy="993397"/>
      </dsp:txXfrm>
    </dsp:sp>
    <dsp:sp modelId="{2007022B-F888-4FCE-9DDB-6E412E1B204F}">
      <dsp:nvSpPr>
        <dsp:cNvPr id="0" name=""/>
        <dsp:cNvSpPr/>
      </dsp:nvSpPr>
      <dsp:spPr>
        <a:xfrm>
          <a:off x="4397052" y="1332330"/>
          <a:ext cx="993397" cy="993397"/>
        </a:xfrm>
        <a:prstGeom prst="ellipse">
          <a:avLst/>
        </a:prstGeom>
        <a:blipFill>
          <a:blip xmlns:r="http://schemas.openxmlformats.org/officeDocument/2006/relationships" r:embed="rId2">
            <a:grayscl/>
            <a:extLst>
              <a:ext uri="{28A0092B-C50C-407E-A947-70E740481C1C}">
                <a14:useLocalDpi xmlns:a14="http://schemas.microsoft.com/office/drawing/2010/main" val="0"/>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A61D5E-9559-4119-9B72-9139E2334573}">
      <dsp:nvSpPr>
        <dsp:cNvPr id="0" name=""/>
        <dsp:cNvSpPr/>
      </dsp:nvSpPr>
      <dsp:spPr>
        <a:xfrm>
          <a:off x="5390450" y="1329847"/>
          <a:ext cx="1490096" cy="9933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Marketing</a:t>
          </a:r>
        </a:p>
      </dsp:txBody>
      <dsp:txXfrm>
        <a:off x="5390450" y="1329847"/>
        <a:ext cx="1490096" cy="993397"/>
      </dsp:txXfrm>
    </dsp:sp>
    <dsp:sp modelId="{984FBD1B-2542-4D4D-A907-1BEDB63D1112}">
      <dsp:nvSpPr>
        <dsp:cNvPr id="0" name=""/>
        <dsp:cNvSpPr/>
      </dsp:nvSpPr>
      <dsp:spPr>
        <a:xfrm>
          <a:off x="7128896" y="1332330"/>
          <a:ext cx="993397" cy="993397"/>
        </a:xfrm>
        <a:prstGeom prst="ellipse">
          <a:avLst/>
        </a:prstGeom>
        <a:blipFill>
          <a:blip xmlns:r="http://schemas.openxmlformats.org/officeDocument/2006/relationships" r:embed="rId3">
            <a:grayscl/>
            <a:extLst>
              <a:ext uri="{28A0092B-C50C-407E-A947-70E740481C1C}">
                <a14:useLocalDpi xmlns:a14="http://schemas.microsoft.com/office/drawing/2010/main" val="0"/>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E1F7239-F310-446B-B077-2EB75C5E5587}">
      <dsp:nvSpPr>
        <dsp:cNvPr id="0" name=""/>
        <dsp:cNvSpPr/>
      </dsp:nvSpPr>
      <dsp:spPr>
        <a:xfrm>
          <a:off x="8122294" y="1329847"/>
          <a:ext cx="1490096" cy="9933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Development</a:t>
          </a:r>
        </a:p>
      </dsp:txBody>
      <dsp:txXfrm>
        <a:off x="8122294" y="1329847"/>
        <a:ext cx="1490096" cy="99339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D12088-0237-4422-A2EC-A0F2CDB28AAE}">
      <dsp:nvSpPr>
        <dsp:cNvPr id="0" name=""/>
        <dsp:cNvSpPr/>
      </dsp:nvSpPr>
      <dsp:spPr>
        <a:xfrm>
          <a:off x="4893751" y="1019410"/>
          <a:ext cx="2731844" cy="312920"/>
        </a:xfrm>
        <a:custGeom>
          <a:avLst/>
          <a:gdLst/>
          <a:ahLst/>
          <a:cxnLst/>
          <a:rect l="0" t="0" r="0" b="0"/>
          <a:pathLst>
            <a:path>
              <a:moveTo>
                <a:pt x="0" y="0"/>
              </a:moveTo>
              <a:lnTo>
                <a:pt x="0" y="157701"/>
              </a:lnTo>
              <a:lnTo>
                <a:pt x="2731844" y="157701"/>
              </a:lnTo>
              <a:lnTo>
                <a:pt x="2731844" y="312920"/>
              </a:lnTo>
            </a:path>
          </a:pathLst>
        </a:custGeom>
        <a:noFill/>
        <a:ln w="10795" cap="flat" cmpd="sng" algn="ctr">
          <a:solidFill>
            <a:srgbClr val="005596"/>
          </a:solidFill>
          <a:prstDash val="solid"/>
        </a:ln>
        <a:effectLst/>
      </dsp:spPr>
      <dsp:style>
        <a:lnRef idx="2">
          <a:scrgbClr r="0" g="0" b="0"/>
        </a:lnRef>
        <a:fillRef idx="0">
          <a:scrgbClr r="0" g="0" b="0"/>
        </a:fillRef>
        <a:effectRef idx="0">
          <a:scrgbClr r="0" g="0" b="0"/>
        </a:effectRef>
        <a:fontRef idx="minor"/>
      </dsp:style>
    </dsp:sp>
    <dsp:sp modelId="{6892FAD6-3C58-4B1A-9EDD-C6390CD85546}">
      <dsp:nvSpPr>
        <dsp:cNvPr id="0" name=""/>
        <dsp:cNvSpPr/>
      </dsp:nvSpPr>
      <dsp:spPr>
        <a:xfrm>
          <a:off x="4848031" y="1019410"/>
          <a:ext cx="91440" cy="312920"/>
        </a:xfrm>
        <a:custGeom>
          <a:avLst/>
          <a:gdLst/>
          <a:ahLst/>
          <a:cxnLst/>
          <a:rect l="0" t="0" r="0" b="0"/>
          <a:pathLst>
            <a:path>
              <a:moveTo>
                <a:pt x="45720" y="0"/>
              </a:moveTo>
              <a:lnTo>
                <a:pt x="45720" y="312920"/>
              </a:lnTo>
            </a:path>
          </a:pathLst>
        </a:custGeom>
        <a:noFill/>
        <a:ln w="10795" cap="flat" cmpd="sng" algn="ctr">
          <a:solidFill>
            <a:srgbClr val="005596"/>
          </a:solidFill>
          <a:prstDash val="solid"/>
        </a:ln>
        <a:effectLst/>
      </dsp:spPr>
      <dsp:style>
        <a:lnRef idx="2">
          <a:scrgbClr r="0" g="0" b="0"/>
        </a:lnRef>
        <a:fillRef idx="0">
          <a:scrgbClr r="0" g="0" b="0"/>
        </a:fillRef>
        <a:effectRef idx="0">
          <a:scrgbClr r="0" g="0" b="0"/>
        </a:effectRef>
        <a:fontRef idx="minor"/>
      </dsp:style>
    </dsp:sp>
    <dsp:sp modelId="{C33E7BD8-EFA4-4927-A360-0370532E351C}">
      <dsp:nvSpPr>
        <dsp:cNvPr id="0" name=""/>
        <dsp:cNvSpPr/>
      </dsp:nvSpPr>
      <dsp:spPr>
        <a:xfrm>
          <a:off x="2161907" y="1019410"/>
          <a:ext cx="2731844" cy="312920"/>
        </a:xfrm>
        <a:custGeom>
          <a:avLst/>
          <a:gdLst/>
          <a:ahLst/>
          <a:cxnLst/>
          <a:rect l="0" t="0" r="0" b="0"/>
          <a:pathLst>
            <a:path>
              <a:moveTo>
                <a:pt x="2731844" y="0"/>
              </a:moveTo>
              <a:lnTo>
                <a:pt x="2731844" y="157701"/>
              </a:lnTo>
              <a:lnTo>
                <a:pt x="0" y="157701"/>
              </a:lnTo>
              <a:lnTo>
                <a:pt x="0" y="312920"/>
              </a:lnTo>
            </a:path>
          </a:pathLst>
        </a:custGeom>
        <a:noFill/>
        <a:ln w="10795" cap="flat" cmpd="sng" algn="ctr">
          <a:solidFill>
            <a:srgbClr val="005596"/>
          </a:solidFill>
          <a:prstDash val="solid"/>
        </a:ln>
        <a:effectLst/>
      </dsp:spPr>
      <dsp:style>
        <a:lnRef idx="2">
          <a:scrgbClr r="0" g="0" b="0"/>
        </a:lnRef>
        <a:fillRef idx="0">
          <a:scrgbClr r="0" g="0" b="0"/>
        </a:fillRef>
        <a:effectRef idx="0">
          <a:scrgbClr r="0" g="0" b="0"/>
        </a:effectRef>
        <a:fontRef idx="minor"/>
      </dsp:style>
    </dsp:sp>
    <dsp:sp modelId="{F899CB0A-B07E-4957-86E9-EF75957920B7}">
      <dsp:nvSpPr>
        <dsp:cNvPr id="0" name=""/>
        <dsp:cNvSpPr/>
      </dsp:nvSpPr>
      <dsp:spPr>
        <a:xfrm>
          <a:off x="4397052" y="26012"/>
          <a:ext cx="993397" cy="993397"/>
        </a:xfrm>
        <a:prstGeom prst="ellipse">
          <a:avLst/>
        </a:prstGeom>
        <a:solidFill>
          <a:schemeClr val="bg1"/>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C50E7C-DAE1-4752-A77B-0D6E612833BF}">
      <dsp:nvSpPr>
        <dsp:cNvPr id="0" name=""/>
        <dsp:cNvSpPr/>
      </dsp:nvSpPr>
      <dsp:spPr>
        <a:xfrm>
          <a:off x="5390450" y="23529"/>
          <a:ext cx="1490096" cy="9933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endParaRPr lang="en-US" sz="1900" kern="1200" dirty="0"/>
        </a:p>
      </dsp:txBody>
      <dsp:txXfrm>
        <a:off x="5390450" y="23529"/>
        <a:ext cx="1490096" cy="993397"/>
      </dsp:txXfrm>
    </dsp:sp>
    <dsp:sp modelId="{136925EF-8587-416F-BF6D-A7C66A5D1EA4}">
      <dsp:nvSpPr>
        <dsp:cNvPr id="0" name=""/>
        <dsp:cNvSpPr/>
      </dsp:nvSpPr>
      <dsp:spPr>
        <a:xfrm>
          <a:off x="1665208" y="1332330"/>
          <a:ext cx="993397" cy="993397"/>
        </a:xfrm>
        <a:prstGeom prst="ellipse">
          <a:avLst/>
        </a:prstGeom>
        <a:blipFill>
          <a:blip xmlns:r="http://schemas.openxmlformats.org/officeDocument/2006/relationships" r:embed="rId1">
            <a:grayscl/>
            <a:extLst>
              <a:ext uri="{28A0092B-C50C-407E-A947-70E740481C1C}">
                <a14:useLocalDpi xmlns:a14="http://schemas.microsoft.com/office/drawing/2010/main" val="0"/>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799ED24-5627-4C47-B133-BCA11A60B637}">
      <dsp:nvSpPr>
        <dsp:cNvPr id="0" name=""/>
        <dsp:cNvSpPr/>
      </dsp:nvSpPr>
      <dsp:spPr>
        <a:xfrm>
          <a:off x="2658606" y="1329847"/>
          <a:ext cx="1490096" cy="9933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Military Family Programs</a:t>
          </a:r>
        </a:p>
      </dsp:txBody>
      <dsp:txXfrm>
        <a:off x="2658606" y="1329847"/>
        <a:ext cx="1490096" cy="993397"/>
      </dsp:txXfrm>
    </dsp:sp>
    <dsp:sp modelId="{2007022B-F888-4FCE-9DDB-6E412E1B204F}">
      <dsp:nvSpPr>
        <dsp:cNvPr id="0" name=""/>
        <dsp:cNvSpPr/>
      </dsp:nvSpPr>
      <dsp:spPr>
        <a:xfrm>
          <a:off x="4397052" y="1332330"/>
          <a:ext cx="993397" cy="993397"/>
        </a:xfrm>
        <a:prstGeom prst="ellipse">
          <a:avLst/>
        </a:prstGeom>
        <a:blipFill>
          <a:blip xmlns:r="http://schemas.openxmlformats.org/officeDocument/2006/relationships" r:embed="rId2">
            <a:grayscl/>
            <a:extLst>
              <a:ext uri="{28A0092B-C50C-407E-A947-70E740481C1C}">
                <a14:useLocalDpi xmlns:a14="http://schemas.microsoft.com/office/drawing/2010/main" val="0"/>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A61D5E-9559-4119-9B72-9139E2334573}">
      <dsp:nvSpPr>
        <dsp:cNvPr id="0" name=""/>
        <dsp:cNvSpPr/>
      </dsp:nvSpPr>
      <dsp:spPr>
        <a:xfrm>
          <a:off x="5390450" y="1329847"/>
          <a:ext cx="1490096" cy="9933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Marketing</a:t>
          </a:r>
        </a:p>
      </dsp:txBody>
      <dsp:txXfrm>
        <a:off x="5390450" y="1329847"/>
        <a:ext cx="1490096" cy="993397"/>
      </dsp:txXfrm>
    </dsp:sp>
    <dsp:sp modelId="{984FBD1B-2542-4D4D-A907-1BEDB63D1112}">
      <dsp:nvSpPr>
        <dsp:cNvPr id="0" name=""/>
        <dsp:cNvSpPr/>
      </dsp:nvSpPr>
      <dsp:spPr>
        <a:xfrm>
          <a:off x="7128896" y="1332330"/>
          <a:ext cx="993397" cy="993397"/>
        </a:xfrm>
        <a:prstGeom prst="ellipse">
          <a:avLst/>
        </a:prstGeom>
        <a:blipFill>
          <a:blip xmlns:r="http://schemas.openxmlformats.org/officeDocument/2006/relationships" r:embed="rId3">
            <a:grayscl/>
            <a:extLst>
              <a:ext uri="{28A0092B-C50C-407E-A947-70E740481C1C}">
                <a14:useLocalDpi xmlns:a14="http://schemas.microsoft.com/office/drawing/2010/main" val="0"/>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E1F7239-F310-446B-B077-2EB75C5E5587}">
      <dsp:nvSpPr>
        <dsp:cNvPr id="0" name=""/>
        <dsp:cNvSpPr/>
      </dsp:nvSpPr>
      <dsp:spPr>
        <a:xfrm>
          <a:off x="8122294" y="1329847"/>
          <a:ext cx="1490096" cy="9933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Development</a:t>
          </a:r>
        </a:p>
      </dsp:txBody>
      <dsp:txXfrm>
        <a:off x="8122294" y="1329847"/>
        <a:ext cx="1490096" cy="993397"/>
      </dsp:txXfrm>
    </dsp:sp>
  </dsp:spTree>
</dsp:drawing>
</file>

<file path=ppt/diagrams/layout1.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52286" cy="466646"/>
          </a:xfrm>
          <a:prstGeom prst="rect">
            <a:avLst/>
          </a:prstGeom>
        </p:spPr>
        <p:txBody>
          <a:bodyPr vert="horz" lIns="93569" tIns="46784" rIns="93569" bIns="46784" rtlCol="0"/>
          <a:lstStyle>
            <a:lvl1pPr algn="l">
              <a:defRPr sz="1200"/>
            </a:lvl1pPr>
          </a:lstStyle>
          <a:p>
            <a:endParaRPr lang="en-US"/>
          </a:p>
        </p:txBody>
      </p:sp>
      <p:sp>
        <p:nvSpPr>
          <p:cNvPr id="3" name="Date Placeholder 2"/>
          <p:cNvSpPr>
            <a:spLocks noGrp="1"/>
          </p:cNvSpPr>
          <p:nvPr>
            <p:ph type="dt" idx="1"/>
          </p:nvPr>
        </p:nvSpPr>
        <p:spPr>
          <a:xfrm>
            <a:off x="3989822" y="0"/>
            <a:ext cx="3052286" cy="466646"/>
          </a:xfrm>
          <a:prstGeom prst="rect">
            <a:avLst/>
          </a:prstGeom>
        </p:spPr>
        <p:txBody>
          <a:bodyPr vert="horz" lIns="93569" tIns="46784" rIns="93569" bIns="46784" rtlCol="0"/>
          <a:lstStyle>
            <a:lvl1pPr algn="r">
              <a:defRPr sz="1200"/>
            </a:lvl1pPr>
          </a:lstStyle>
          <a:p>
            <a:fld id="{9A8C98BA-86FC-468A-AF9E-E40E77CDCEA0}" type="datetimeFigureOut">
              <a:rPr lang="en-US" smtClean="0"/>
              <a:t>12/4/2019</a:t>
            </a:fld>
            <a:endParaRPr lang="en-US"/>
          </a:p>
        </p:txBody>
      </p:sp>
      <p:sp>
        <p:nvSpPr>
          <p:cNvPr id="4" name="Slide Image Placeholder 3"/>
          <p:cNvSpPr>
            <a:spLocks noGrp="1" noRot="1" noChangeAspect="1"/>
          </p:cNvSpPr>
          <p:nvPr>
            <p:ph type="sldImg" idx="2"/>
          </p:nvPr>
        </p:nvSpPr>
        <p:spPr>
          <a:xfrm>
            <a:off x="1190625" y="700088"/>
            <a:ext cx="4662488" cy="3498850"/>
          </a:xfrm>
          <a:prstGeom prst="rect">
            <a:avLst/>
          </a:prstGeom>
          <a:noFill/>
          <a:ln w="12700">
            <a:solidFill>
              <a:prstClr val="black"/>
            </a:solidFill>
          </a:ln>
        </p:spPr>
        <p:txBody>
          <a:bodyPr vert="horz" lIns="93569" tIns="46784" rIns="93569" bIns="46784" rtlCol="0" anchor="ctr"/>
          <a:lstStyle/>
          <a:p>
            <a:endParaRPr lang="en-US"/>
          </a:p>
        </p:txBody>
      </p:sp>
      <p:sp>
        <p:nvSpPr>
          <p:cNvPr id="5" name="Notes Placeholder 4"/>
          <p:cNvSpPr>
            <a:spLocks noGrp="1"/>
          </p:cNvSpPr>
          <p:nvPr>
            <p:ph type="body" sz="quarter" idx="3"/>
          </p:nvPr>
        </p:nvSpPr>
        <p:spPr>
          <a:xfrm>
            <a:off x="704374" y="4433134"/>
            <a:ext cx="5634990" cy="4199811"/>
          </a:xfrm>
          <a:prstGeom prst="rect">
            <a:avLst/>
          </a:prstGeom>
        </p:spPr>
        <p:txBody>
          <a:bodyPr vert="horz" lIns="93569" tIns="46784" rIns="93569" bIns="4678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864648"/>
            <a:ext cx="3052286" cy="466646"/>
          </a:xfrm>
          <a:prstGeom prst="rect">
            <a:avLst/>
          </a:prstGeom>
        </p:spPr>
        <p:txBody>
          <a:bodyPr vert="horz" lIns="93569" tIns="46784" rIns="93569" bIns="46784" rtlCol="0" anchor="b"/>
          <a:lstStyle>
            <a:lvl1pPr algn="l">
              <a:defRPr sz="1200"/>
            </a:lvl1pPr>
          </a:lstStyle>
          <a:p>
            <a:endParaRPr lang="en-US"/>
          </a:p>
        </p:txBody>
      </p:sp>
      <p:sp>
        <p:nvSpPr>
          <p:cNvPr id="7" name="Slide Number Placeholder 6"/>
          <p:cNvSpPr>
            <a:spLocks noGrp="1"/>
          </p:cNvSpPr>
          <p:nvPr>
            <p:ph type="sldNum" sz="quarter" idx="5"/>
          </p:nvPr>
        </p:nvSpPr>
        <p:spPr>
          <a:xfrm>
            <a:off x="3989822" y="8864648"/>
            <a:ext cx="3052286" cy="466646"/>
          </a:xfrm>
          <a:prstGeom prst="rect">
            <a:avLst/>
          </a:prstGeom>
        </p:spPr>
        <p:txBody>
          <a:bodyPr vert="horz" lIns="93569" tIns="46784" rIns="93569" bIns="46784" rtlCol="0" anchor="b"/>
          <a:lstStyle>
            <a:lvl1pPr algn="r">
              <a:defRPr sz="1200"/>
            </a:lvl1pPr>
          </a:lstStyle>
          <a:p>
            <a:fld id="{E75AE56F-8B21-4C46-8341-DC075477247B}" type="slidenum">
              <a:rPr lang="en-US" smtClean="0"/>
              <a:t>‹#›</a:t>
            </a:fld>
            <a:endParaRPr lang="en-US"/>
          </a:p>
        </p:txBody>
      </p:sp>
    </p:spTree>
    <p:extLst>
      <p:ext uri="{BB962C8B-B14F-4D97-AF65-F5344CB8AC3E}">
        <p14:creationId xmlns:p14="http://schemas.microsoft.com/office/powerpoint/2010/main" val="235555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5AE56F-8B21-4C46-8341-DC075477247B}" type="slidenum">
              <a:rPr lang="en-US" smtClean="0"/>
              <a:t>6</a:t>
            </a:fld>
            <a:endParaRPr lang="en-US"/>
          </a:p>
        </p:txBody>
      </p:sp>
    </p:spTree>
    <p:extLst>
      <p:ext uri="{BB962C8B-B14F-4D97-AF65-F5344CB8AC3E}">
        <p14:creationId xmlns:p14="http://schemas.microsoft.com/office/powerpoint/2010/main" val="28064034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Direct goal: Increase awareness of the efforts undertaken by the organization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Intermediate</a:t>
            </a:r>
            <a:r>
              <a:rPr lang="en-US" sz="1200" baseline="0" dirty="0"/>
              <a:t> goal: </a:t>
            </a:r>
            <a:r>
              <a:rPr lang="en-US" sz="1200" dirty="0"/>
              <a:t>increased donations</a:t>
            </a:r>
          </a:p>
          <a:p>
            <a:pPr lvl="0"/>
            <a:r>
              <a:rPr lang="en-US" sz="1200" dirty="0"/>
              <a:t>Ultimate goal:</a:t>
            </a:r>
            <a:r>
              <a:rPr lang="en-US" sz="1200" baseline="0" dirty="0"/>
              <a:t> </a:t>
            </a:r>
            <a:r>
              <a:rPr lang="en-US" sz="1200" dirty="0"/>
              <a:t>increased ability for NMFA to support military families </a:t>
            </a:r>
          </a:p>
          <a:p>
            <a:pPr lvl="0"/>
            <a:endParaRPr lang="en-US" sz="1200" baseline="0" dirty="0"/>
          </a:p>
          <a:p>
            <a:pPr lvl="0"/>
            <a:r>
              <a:rPr lang="en-US" baseline="0" dirty="0"/>
              <a:t>Evaluate the performance of any donation campaign</a:t>
            </a:r>
          </a:p>
          <a:p>
            <a:endParaRPr lang="en-US" baseline="0" dirty="0"/>
          </a:p>
          <a:p>
            <a:r>
              <a:rPr lang="en-US" baseline="0" dirty="0"/>
              <a:t>Convenient for them to do the Comparison </a:t>
            </a:r>
          </a:p>
          <a:p>
            <a:r>
              <a:rPr lang="en-US" baseline="0" dirty="0"/>
              <a:t>Have a sense of which donation campaign is the most successful or the least successful </a:t>
            </a:r>
          </a:p>
          <a:p>
            <a:r>
              <a:rPr lang="en-US" baseline="0" dirty="0"/>
              <a:t>So that they can Look into the campaign and find out the important factors</a:t>
            </a:r>
          </a:p>
        </p:txBody>
      </p:sp>
      <p:sp>
        <p:nvSpPr>
          <p:cNvPr id="4" name="Slide Number Placeholder 3"/>
          <p:cNvSpPr>
            <a:spLocks noGrp="1"/>
          </p:cNvSpPr>
          <p:nvPr>
            <p:ph type="sldNum" sz="quarter" idx="10"/>
          </p:nvPr>
        </p:nvSpPr>
        <p:spPr/>
        <p:txBody>
          <a:bodyPr/>
          <a:lstStyle/>
          <a:p>
            <a:fld id="{E75AE56F-8B21-4C46-8341-DC075477247B}" type="slidenum">
              <a:rPr lang="en-US" smtClean="0"/>
              <a:t>22</a:t>
            </a:fld>
            <a:endParaRPr lang="en-US"/>
          </a:p>
        </p:txBody>
      </p:sp>
    </p:spTree>
    <p:extLst>
      <p:ext uri="{BB962C8B-B14F-4D97-AF65-F5344CB8AC3E}">
        <p14:creationId xmlns:p14="http://schemas.microsoft.com/office/powerpoint/2010/main" val="956351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Example</a:t>
            </a:r>
            <a:r>
              <a:rPr lang="en-US" baseline="0"/>
              <a:t> of finding out some factor </a:t>
            </a:r>
            <a:endParaRPr lang="en-US"/>
          </a:p>
          <a:p>
            <a:endParaRPr lang="en-US"/>
          </a:p>
          <a:p>
            <a:r>
              <a:rPr lang="en-US"/>
              <a:t>Scan </a:t>
            </a:r>
            <a:r>
              <a:rPr lang="en-US" dirty="0"/>
              <a:t>through</a:t>
            </a:r>
            <a:r>
              <a:rPr lang="en-US" baseline="0" dirty="0"/>
              <a:t> the table to check </a:t>
            </a:r>
            <a:r>
              <a:rPr lang="en-US" dirty="0"/>
              <a:t>If the marketing</a:t>
            </a:r>
            <a:r>
              <a:rPr lang="en-US" baseline="0" dirty="0"/>
              <a:t> department have missed contacting any donor </a:t>
            </a:r>
          </a:p>
          <a:p>
            <a:r>
              <a:rPr lang="en-US" baseline="0" dirty="0"/>
              <a:t>React quickly to take make-up actions</a:t>
            </a:r>
          </a:p>
          <a:p>
            <a:endParaRPr lang="en-US" dirty="0"/>
          </a:p>
        </p:txBody>
      </p:sp>
      <p:sp>
        <p:nvSpPr>
          <p:cNvPr id="4" name="Slide Number Placeholder 3"/>
          <p:cNvSpPr>
            <a:spLocks noGrp="1"/>
          </p:cNvSpPr>
          <p:nvPr>
            <p:ph type="sldNum" sz="quarter" idx="10"/>
          </p:nvPr>
        </p:nvSpPr>
        <p:spPr/>
        <p:txBody>
          <a:bodyPr/>
          <a:lstStyle/>
          <a:p>
            <a:fld id="{E75AE56F-8B21-4C46-8341-DC075477247B}" type="slidenum">
              <a:rPr lang="en-US" smtClean="0"/>
              <a:t>23</a:t>
            </a:fld>
            <a:endParaRPr lang="en-US"/>
          </a:p>
        </p:txBody>
      </p:sp>
    </p:spTree>
    <p:extLst>
      <p:ext uri="{BB962C8B-B14F-4D97-AF65-F5344CB8AC3E}">
        <p14:creationId xmlns:p14="http://schemas.microsoft.com/office/powerpoint/2010/main" val="19700374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Often when then organization</a:t>
            </a:r>
            <a:r>
              <a:rPr lang="en-US" baseline="0" dirty="0"/>
              <a:t> is planning an offline </a:t>
            </a:r>
            <a:r>
              <a:rPr lang="en-US" dirty="0"/>
              <a:t>event</a:t>
            </a:r>
            <a:r>
              <a:rPr lang="en-US" baseline="0" dirty="0"/>
              <a:t> </a:t>
            </a:r>
          </a:p>
          <a:p>
            <a:r>
              <a:rPr lang="en-US" baseline="0" dirty="0"/>
              <a:t>They will think about where they should hold the event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Choosing an are that has relatively more members might bring the event more audiences </a:t>
            </a:r>
          </a:p>
          <a:p>
            <a:endParaRPr lang="en-US" baseline="0" dirty="0"/>
          </a:p>
          <a:p>
            <a:r>
              <a:rPr lang="en-US" baseline="0" dirty="0"/>
              <a:t>Member are the people who have donated before and signed up to be member in the organization’s website </a:t>
            </a:r>
          </a:p>
          <a:p>
            <a:r>
              <a:rPr lang="en-US" baseline="0" dirty="0"/>
              <a:t>This group of members is considered to be very valuable and high initiative to participate in the organization’s activities </a:t>
            </a:r>
          </a:p>
          <a:p>
            <a:endParaRPr lang="en-US" baseline="0" dirty="0"/>
          </a:p>
          <a:p>
            <a:r>
              <a:rPr lang="en-US" baseline="0" dirty="0"/>
              <a:t>Moreover, the geological distribution members can help manager identify areas that need more marketing efforts to be put in</a:t>
            </a:r>
          </a:p>
          <a:p>
            <a:r>
              <a:rPr lang="en-US" baseline="0" dirty="0"/>
              <a:t>For example, increasing the marketing budget for the area that has the most members to enhance the local advantages </a:t>
            </a:r>
          </a:p>
          <a:p>
            <a:r>
              <a:rPr lang="en-US" baseline="0" dirty="0"/>
              <a:t>Or increasing the marketing budget for the area that has the least number of member to reach a balance among different areas</a:t>
            </a:r>
          </a:p>
          <a:p>
            <a:endParaRPr lang="en-US" baseline="0" dirty="0"/>
          </a:p>
          <a:p>
            <a:r>
              <a:rPr lang="en-US" dirty="0"/>
              <a:t>Idea</a:t>
            </a:r>
            <a:r>
              <a:rPr lang="en-US" baseline="0" dirty="0"/>
              <a:t> for improvement: </a:t>
            </a:r>
            <a:r>
              <a:rPr lang="en-US" dirty="0"/>
              <a:t>State</a:t>
            </a:r>
            <a:r>
              <a:rPr lang="en-US" baseline="0" dirty="0"/>
              <a:t> – group; Subgroup – members </a:t>
            </a:r>
            <a:endParaRPr lang="en-US" dirty="0"/>
          </a:p>
        </p:txBody>
      </p:sp>
      <p:sp>
        <p:nvSpPr>
          <p:cNvPr id="4" name="Slide Number Placeholder 3"/>
          <p:cNvSpPr>
            <a:spLocks noGrp="1"/>
          </p:cNvSpPr>
          <p:nvPr>
            <p:ph type="sldNum" sz="quarter" idx="10"/>
          </p:nvPr>
        </p:nvSpPr>
        <p:spPr/>
        <p:txBody>
          <a:bodyPr/>
          <a:lstStyle/>
          <a:p>
            <a:fld id="{E75AE56F-8B21-4C46-8341-DC075477247B}" type="slidenum">
              <a:rPr lang="en-US" smtClean="0"/>
              <a:t>24</a:t>
            </a:fld>
            <a:endParaRPr lang="en-US"/>
          </a:p>
        </p:txBody>
      </p:sp>
    </p:spTree>
    <p:extLst>
      <p:ext uri="{BB962C8B-B14F-4D97-AF65-F5344CB8AC3E}">
        <p14:creationId xmlns:p14="http://schemas.microsoft.com/office/powerpoint/2010/main" val="3447938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Reivew</a:t>
            </a:r>
            <a:r>
              <a:rPr lang="en-US"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514350" lvl="0" indent="-514350" fontAlgn="base">
              <a:buFont typeface="+mj-lt"/>
              <a:buAutoNum type="arabicPeriod"/>
            </a:pPr>
            <a:r>
              <a:rPr lang="en-US" sz="1200" dirty="0"/>
              <a:t>A “donor” is defined as a person that makes a financial contribution to the organization. </a:t>
            </a:r>
          </a:p>
          <a:p>
            <a:pPr marL="514350" lvl="0" indent="-514350" fontAlgn="base">
              <a:buFont typeface="+mj-lt"/>
              <a:buAutoNum type="arabicPeriod"/>
            </a:pPr>
            <a:r>
              <a:rPr lang="en-US" sz="1200" dirty="0"/>
              <a:t>A “subscriber” is defined as a person that has opted in to receive emails from the organization by providing their email address on the sign-up form on the NMFA website.</a:t>
            </a:r>
          </a:p>
          <a:p>
            <a:pPr marL="514350" lvl="0" indent="-514350" fontAlgn="base">
              <a:buFont typeface="+mj-lt"/>
              <a:buAutoNum type="arabicPeriod"/>
            </a:pPr>
            <a:r>
              <a:rPr lang="en-US" sz="1200" dirty="0"/>
              <a:t>A “member” is defined as a person that makes a financial contribution to the organization and elects to be considered a member.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Direct goal: Increase awareness of the efforts undertaken by the organization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Intermediate</a:t>
            </a:r>
            <a:r>
              <a:rPr lang="en-US" sz="1200" baseline="0" dirty="0"/>
              <a:t> goal: </a:t>
            </a:r>
            <a:r>
              <a:rPr lang="en-US" sz="1200" dirty="0"/>
              <a:t>increased donations</a:t>
            </a:r>
          </a:p>
          <a:p>
            <a:pPr lvl="0"/>
            <a:r>
              <a:rPr lang="en-US" sz="1200" dirty="0"/>
              <a:t>Ultimate goal:</a:t>
            </a:r>
            <a:r>
              <a:rPr lang="en-US" sz="1200" baseline="0" dirty="0"/>
              <a:t> </a:t>
            </a:r>
            <a:r>
              <a:rPr lang="en-US" sz="1200" dirty="0"/>
              <a:t>increased ability for NMFA to support military families </a:t>
            </a:r>
          </a:p>
          <a:p>
            <a:endParaRPr lang="en-US" dirty="0"/>
          </a:p>
          <a:p>
            <a:r>
              <a:rPr lang="en-US" dirty="0"/>
              <a:t>Compare the result to the </a:t>
            </a:r>
          </a:p>
          <a:p>
            <a:r>
              <a:rPr lang="en-US" dirty="0"/>
              <a:t>Number</a:t>
            </a:r>
            <a:r>
              <a:rPr lang="en-US" baseline="0" dirty="0"/>
              <a:t> of donor </a:t>
            </a:r>
          </a:p>
          <a:p>
            <a:r>
              <a:rPr lang="en-US" baseline="0" dirty="0"/>
              <a:t>Number of subscriber </a:t>
            </a:r>
          </a:p>
          <a:p>
            <a:endParaRPr lang="en-US" baseline="0" dirty="0"/>
          </a:p>
          <a:p>
            <a:r>
              <a:rPr lang="en-US" baseline="0" dirty="0"/>
              <a:t>To take one step further, we can do a left join and right join to find out </a:t>
            </a:r>
          </a:p>
          <a:p>
            <a:r>
              <a:rPr lang="en-US" baseline="0" dirty="0"/>
              <a:t>Which subscriber are not donor </a:t>
            </a:r>
          </a:p>
          <a:p>
            <a:r>
              <a:rPr lang="en-US" baseline="0" dirty="0"/>
              <a:t>Which subscriber are not members </a:t>
            </a:r>
          </a:p>
          <a:p>
            <a:endParaRPr lang="en-US" dirty="0"/>
          </a:p>
        </p:txBody>
      </p:sp>
      <p:sp>
        <p:nvSpPr>
          <p:cNvPr id="4" name="Slide Number Placeholder 3"/>
          <p:cNvSpPr>
            <a:spLocks noGrp="1"/>
          </p:cNvSpPr>
          <p:nvPr>
            <p:ph type="sldNum" sz="quarter" idx="10"/>
          </p:nvPr>
        </p:nvSpPr>
        <p:spPr/>
        <p:txBody>
          <a:bodyPr/>
          <a:lstStyle/>
          <a:p>
            <a:fld id="{E75AE56F-8B21-4C46-8341-DC075477247B}" type="slidenum">
              <a:rPr lang="en-US" smtClean="0"/>
              <a:t>25</a:t>
            </a:fld>
            <a:endParaRPr lang="en-US"/>
          </a:p>
        </p:txBody>
      </p:sp>
    </p:spTree>
    <p:extLst>
      <p:ext uri="{BB962C8B-B14F-4D97-AF65-F5344CB8AC3E}">
        <p14:creationId xmlns:p14="http://schemas.microsoft.com/office/powerpoint/2010/main" val="2538829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a:t>
            </a:r>
            <a:r>
              <a:rPr lang="en-US" baseline="0" dirty="0"/>
              <a:t> supports to military family </a:t>
            </a:r>
          </a:p>
          <a:p>
            <a:r>
              <a:rPr lang="en-US" baseline="0" dirty="0"/>
              <a:t>Not calling them to donate </a:t>
            </a:r>
          </a:p>
          <a:p>
            <a:r>
              <a:rPr lang="en-US" baseline="0" dirty="0"/>
              <a:t>We have a basic nee to differentiate this group of subscribers from others </a:t>
            </a:r>
          </a:p>
          <a:p>
            <a:r>
              <a:rPr lang="en-US" baseline="0" dirty="0"/>
              <a:t>Mainly, we send program info to this group of subscriber </a:t>
            </a:r>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E75AE56F-8B21-4C46-8341-DC075477247B}" type="slidenum">
              <a:rPr lang="en-US" smtClean="0"/>
              <a:t>26</a:t>
            </a:fld>
            <a:endParaRPr lang="en-US"/>
          </a:p>
        </p:txBody>
      </p:sp>
    </p:spTree>
    <p:extLst>
      <p:ext uri="{BB962C8B-B14F-4D97-AF65-F5344CB8AC3E}">
        <p14:creationId xmlns:p14="http://schemas.microsoft.com/office/powerpoint/2010/main" val="5312840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a:t>
            </a:r>
            <a:r>
              <a:rPr lang="en-US" baseline="0" dirty="0"/>
              <a:t> supports to military family </a:t>
            </a:r>
          </a:p>
          <a:p>
            <a:r>
              <a:rPr lang="en-US" baseline="0" dirty="0"/>
              <a:t>Not calling them to donate </a:t>
            </a:r>
          </a:p>
          <a:p>
            <a:r>
              <a:rPr lang="en-US" baseline="0" dirty="0"/>
              <a:t>We have a basic nee to differentiate this group of subscribers from others </a:t>
            </a:r>
          </a:p>
          <a:p>
            <a:r>
              <a:rPr lang="en-US" baseline="0" dirty="0"/>
              <a:t>Mainly, we send program info to this group of subscriber </a:t>
            </a:r>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E75AE56F-8B21-4C46-8341-DC075477247B}" type="slidenum">
              <a:rPr lang="en-US" smtClean="0"/>
              <a:t>27</a:t>
            </a:fld>
            <a:endParaRPr lang="en-US"/>
          </a:p>
        </p:txBody>
      </p:sp>
    </p:spTree>
    <p:extLst>
      <p:ext uri="{BB962C8B-B14F-4D97-AF65-F5344CB8AC3E}">
        <p14:creationId xmlns:p14="http://schemas.microsoft.com/office/powerpoint/2010/main" val="10833965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a:t>
            </a:r>
            <a:r>
              <a:rPr lang="en-US" baseline="0" dirty="0"/>
              <a:t> supports to military family </a:t>
            </a:r>
          </a:p>
          <a:p>
            <a:r>
              <a:rPr lang="en-US" baseline="0" dirty="0"/>
              <a:t>Not calling them to donate </a:t>
            </a:r>
          </a:p>
          <a:p>
            <a:r>
              <a:rPr lang="en-US" baseline="0" dirty="0"/>
              <a:t>We have a basic nee to differentiate this group of subscribers from others </a:t>
            </a:r>
          </a:p>
          <a:p>
            <a:r>
              <a:rPr lang="en-US" baseline="0" dirty="0"/>
              <a:t>Mainly, we send program info to this group of subscriber </a:t>
            </a:r>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E75AE56F-8B21-4C46-8341-DC075477247B}" type="slidenum">
              <a:rPr lang="en-US" smtClean="0"/>
              <a:t>28</a:t>
            </a:fld>
            <a:endParaRPr lang="en-US"/>
          </a:p>
        </p:txBody>
      </p:sp>
    </p:spTree>
    <p:extLst>
      <p:ext uri="{BB962C8B-B14F-4D97-AF65-F5344CB8AC3E}">
        <p14:creationId xmlns:p14="http://schemas.microsoft.com/office/powerpoint/2010/main" val="31359464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5AE56F-8B21-4C46-8341-DC075477247B}" type="slidenum">
              <a:rPr lang="en-US" smtClean="0"/>
              <a:t>7</a:t>
            </a:fld>
            <a:endParaRPr lang="en-US"/>
          </a:p>
        </p:txBody>
      </p:sp>
    </p:spTree>
    <p:extLst>
      <p:ext uri="{BB962C8B-B14F-4D97-AF65-F5344CB8AC3E}">
        <p14:creationId xmlns:p14="http://schemas.microsoft.com/office/powerpoint/2010/main" val="1579352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5AE56F-8B21-4C46-8341-DC075477247B}" type="slidenum">
              <a:rPr lang="en-US" smtClean="0"/>
              <a:t>8</a:t>
            </a:fld>
            <a:endParaRPr lang="en-US"/>
          </a:p>
        </p:txBody>
      </p:sp>
    </p:spTree>
    <p:extLst>
      <p:ext uri="{BB962C8B-B14F-4D97-AF65-F5344CB8AC3E}">
        <p14:creationId xmlns:p14="http://schemas.microsoft.com/office/powerpoint/2010/main" val="41402698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5AE56F-8B21-4C46-8341-DC075477247B}" type="slidenum">
              <a:rPr lang="en-US" smtClean="0"/>
              <a:t>9</a:t>
            </a:fld>
            <a:endParaRPr lang="en-US"/>
          </a:p>
        </p:txBody>
      </p:sp>
    </p:spTree>
    <p:extLst>
      <p:ext uri="{BB962C8B-B14F-4D97-AF65-F5344CB8AC3E}">
        <p14:creationId xmlns:p14="http://schemas.microsoft.com/office/powerpoint/2010/main" val="6860275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kern="1200" dirty="0">
                <a:solidFill>
                  <a:schemeClr val="tx1"/>
                </a:solidFill>
                <a:effectLst/>
                <a:latin typeface="+mn-lt"/>
                <a:ea typeface="+mn-ea"/>
                <a:cs typeface="+mn-cs"/>
              </a:rPr>
              <a:t>The data integration required across the Development, Programs, and Marketing departments requires an extensive Data Lake/Data Warehouse architecture with an extract, transform, load (ETL) capability and it exceeds the scope of this project.  Our proposed system will focus on addressing the challenges faced by the Marketing department and will provide a proof of concept for NMFA to consider as a model for a broader database solution. Our system will result in the Marketing manager being able to manage targeted messaging for specific people in the database.  It will allow them to build records for each marketing campaign they develop, as well as glean insights from marketing and donation campaign trends to assist the Development and Programs departments.  </a:t>
            </a:r>
          </a:p>
          <a:p>
            <a:pPr marL="0" indent="0">
              <a:buNone/>
            </a:pPr>
            <a:endParaRPr lang="en-US" sz="2400" dirty="0"/>
          </a:p>
          <a:p>
            <a:endParaRPr lang="en-US" dirty="0"/>
          </a:p>
        </p:txBody>
      </p:sp>
      <p:sp>
        <p:nvSpPr>
          <p:cNvPr id="4" name="Slide Number Placeholder 3"/>
          <p:cNvSpPr>
            <a:spLocks noGrp="1"/>
          </p:cNvSpPr>
          <p:nvPr>
            <p:ph type="sldNum" sz="quarter" idx="5"/>
          </p:nvPr>
        </p:nvSpPr>
        <p:spPr/>
        <p:txBody>
          <a:bodyPr/>
          <a:lstStyle/>
          <a:p>
            <a:fld id="{E75AE56F-8B21-4C46-8341-DC075477247B}" type="slidenum">
              <a:rPr lang="en-US" smtClean="0"/>
              <a:t>10</a:t>
            </a:fld>
            <a:endParaRPr lang="en-US"/>
          </a:p>
        </p:txBody>
      </p:sp>
    </p:spTree>
    <p:extLst>
      <p:ext uri="{BB962C8B-B14F-4D97-AF65-F5344CB8AC3E}">
        <p14:creationId xmlns:p14="http://schemas.microsoft.com/office/powerpoint/2010/main" val="12806579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Existing</a:t>
            </a:r>
            <a:r>
              <a:rPr lang="en-US" baseline="0" dirty="0"/>
              <a:t> donors and members </a:t>
            </a:r>
            <a:endParaRPr lang="en-US" dirty="0"/>
          </a:p>
          <a:p>
            <a:endParaRPr lang="en-US" dirty="0"/>
          </a:p>
          <a:p>
            <a:r>
              <a:rPr lang="en-US" dirty="0"/>
              <a:t>Overtime</a:t>
            </a:r>
          </a:p>
          <a:p>
            <a:r>
              <a:rPr lang="en-US" dirty="0"/>
              <a:t>Checking </a:t>
            </a:r>
            <a:r>
              <a:rPr lang="en-US" baseline="0" dirty="0"/>
              <a:t>with other departments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Identify the gap </a:t>
            </a:r>
          </a:p>
          <a:p>
            <a:r>
              <a:rPr lang="en-US" baseline="0" dirty="0"/>
              <a:t>Keep data updated </a:t>
            </a:r>
          </a:p>
        </p:txBody>
      </p:sp>
      <p:sp>
        <p:nvSpPr>
          <p:cNvPr id="4" name="Slide Number Placeholder 3"/>
          <p:cNvSpPr>
            <a:spLocks noGrp="1"/>
          </p:cNvSpPr>
          <p:nvPr>
            <p:ph type="sldNum" sz="quarter" idx="10"/>
          </p:nvPr>
        </p:nvSpPr>
        <p:spPr/>
        <p:txBody>
          <a:bodyPr/>
          <a:lstStyle/>
          <a:p>
            <a:fld id="{E75AE56F-8B21-4C46-8341-DC075477247B}" type="slidenum">
              <a:rPr lang="en-US" smtClean="0"/>
              <a:t>18</a:t>
            </a:fld>
            <a:endParaRPr lang="en-US"/>
          </a:p>
        </p:txBody>
      </p:sp>
    </p:spTree>
    <p:extLst>
      <p:ext uri="{BB962C8B-B14F-4D97-AF65-F5344CB8AC3E}">
        <p14:creationId xmlns:p14="http://schemas.microsoft.com/office/powerpoint/2010/main" val="32927415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Existing</a:t>
            </a:r>
            <a:r>
              <a:rPr lang="en-US" baseline="0" dirty="0"/>
              <a:t> donors and members </a:t>
            </a:r>
            <a:endParaRPr lang="en-US" dirty="0"/>
          </a:p>
          <a:p>
            <a:endParaRPr lang="en-US" dirty="0"/>
          </a:p>
          <a:p>
            <a:r>
              <a:rPr lang="en-US" dirty="0"/>
              <a:t>Overtime</a:t>
            </a:r>
          </a:p>
          <a:p>
            <a:r>
              <a:rPr lang="en-US" dirty="0"/>
              <a:t>Checking </a:t>
            </a:r>
            <a:r>
              <a:rPr lang="en-US" baseline="0" dirty="0"/>
              <a:t>with other departments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Identify the gap </a:t>
            </a:r>
          </a:p>
          <a:p>
            <a:r>
              <a:rPr lang="en-US" baseline="0" dirty="0"/>
              <a:t>Keep data updated </a:t>
            </a:r>
          </a:p>
        </p:txBody>
      </p:sp>
      <p:sp>
        <p:nvSpPr>
          <p:cNvPr id="4" name="Slide Number Placeholder 3"/>
          <p:cNvSpPr>
            <a:spLocks noGrp="1"/>
          </p:cNvSpPr>
          <p:nvPr>
            <p:ph type="sldNum" sz="quarter" idx="10"/>
          </p:nvPr>
        </p:nvSpPr>
        <p:spPr/>
        <p:txBody>
          <a:bodyPr/>
          <a:lstStyle/>
          <a:p>
            <a:fld id="{E75AE56F-8B21-4C46-8341-DC075477247B}" type="slidenum">
              <a:rPr lang="en-US" smtClean="0"/>
              <a:t>19</a:t>
            </a:fld>
            <a:endParaRPr lang="en-US"/>
          </a:p>
        </p:txBody>
      </p:sp>
    </p:spTree>
    <p:extLst>
      <p:ext uri="{BB962C8B-B14F-4D97-AF65-F5344CB8AC3E}">
        <p14:creationId xmlns:p14="http://schemas.microsoft.com/office/powerpoint/2010/main" val="8463862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Existing</a:t>
            </a:r>
            <a:r>
              <a:rPr lang="en-US" baseline="0" dirty="0"/>
              <a:t> donors and members </a:t>
            </a:r>
            <a:endParaRPr lang="en-US" dirty="0"/>
          </a:p>
          <a:p>
            <a:endParaRPr lang="en-US" dirty="0"/>
          </a:p>
          <a:p>
            <a:r>
              <a:rPr lang="en-US" dirty="0"/>
              <a:t>Overtime</a:t>
            </a:r>
          </a:p>
          <a:p>
            <a:r>
              <a:rPr lang="en-US" dirty="0"/>
              <a:t>Checking </a:t>
            </a:r>
            <a:r>
              <a:rPr lang="en-US" baseline="0" dirty="0"/>
              <a:t>with other departments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Identify the gap </a:t>
            </a:r>
          </a:p>
          <a:p>
            <a:r>
              <a:rPr lang="en-US" baseline="0" dirty="0"/>
              <a:t>Keep data updated </a:t>
            </a:r>
          </a:p>
        </p:txBody>
      </p:sp>
      <p:sp>
        <p:nvSpPr>
          <p:cNvPr id="4" name="Slide Number Placeholder 3"/>
          <p:cNvSpPr>
            <a:spLocks noGrp="1"/>
          </p:cNvSpPr>
          <p:nvPr>
            <p:ph type="sldNum" sz="quarter" idx="10"/>
          </p:nvPr>
        </p:nvSpPr>
        <p:spPr/>
        <p:txBody>
          <a:bodyPr/>
          <a:lstStyle/>
          <a:p>
            <a:fld id="{E75AE56F-8B21-4C46-8341-DC075477247B}" type="slidenum">
              <a:rPr lang="en-US" smtClean="0"/>
              <a:t>20</a:t>
            </a:fld>
            <a:endParaRPr lang="en-US"/>
          </a:p>
        </p:txBody>
      </p:sp>
    </p:spTree>
    <p:extLst>
      <p:ext uri="{BB962C8B-B14F-4D97-AF65-F5344CB8AC3E}">
        <p14:creationId xmlns:p14="http://schemas.microsoft.com/office/powerpoint/2010/main" val="31494584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Number of donors in recent donation campaign </a:t>
            </a:r>
          </a:p>
          <a:p>
            <a:r>
              <a:rPr lang="en-US" baseline="0" dirty="0"/>
              <a:t>Know the percentage of donor that are actively engaged </a:t>
            </a:r>
          </a:p>
          <a:p>
            <a:r>
              <a:rPr lang="en-US" baseline="0" dirty="0"/>
              <a:t>Provide some basic feedbacks to the development team </a:t>
            </a:r>
          </a:p>
          <a:p>
            <a:endParaRPr lang="en-US" baseline="0" dirty="0"/>
          </a:p>
          <a:p>
            <a:r>
              <a:rPr lang="en-US" baseline="0" dirty="0"/>
              <a:t>Marketing department – do the follow up email/thank you email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Identify people who have donated before – do differentiated marketing </a:t>
            </a:r>
          </a:p>
          <a:p>
            <a:r>
              <a:rPr lang="en-US" baseline="0" dirty="0"/>
              <a:t>Increase their incentives to keep participating in future donation events</a:t>
            </a:r>
          </a:p>
        </p:txBody>
      </p:sp>
      <p:sp>
        <p:nvSpPr>
          <p:cNvPr id="4" name="Slide Number Placeholder 3"/>
          <p:cNvSpPr>
            <a:spLocks noGrp="1"/>
          </p:cNvSpPr>
          <p:nvPr>
            <p:ph type="sldNum" sz="quarter" idx="10"/>
          </p:nvPr>
        </p:nvSpPr>
        <p:spPr/>
        <p:txBody>
          <a:bodyPr/>
          <a:lstStyle/>
          <a:p>
            <a:fld id="{E75AE56F-8B21-4C46-8341-DC075477247B}" type="slidenum">
              <a:rPr lang="en-US" smtClean="0"/>
              <a:t>21</a:t>
            </a:fld>
            <a:endParaRPr lang="en-US"/>
          </a:p>
        </p:txBody>
      </p:sp>
    </p:spTree>
    <p:extLst>
      <p:ext uri="{BB962C8B-B14F-4D97-AF65-F5344CB8AC3E}">
        <p14:creationId xmlns:p14="http://schemas.microsoft.com/office/powerpoint/2010/main" val="6212536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22032"/>
            <a:ext cx="7772400" cy="615553"/>
          </a:xfrm>
        </p:spPr>
        <p:txBody>
          <a:bodyPr lIns="0" tIns="0" rIns="0" bIns="0" anchor="t">
            <a:spAutoFit/>
          </a:bodyPr>
          <a:lstStyle>
            <a:lvl1pPr algn="l">
              <a:defRPr sz="4000">
                <a:solidFill>
                  <a:srgbClr val="005596"/>
                </a:solidFill>
                <a:latin typeface="Franklin Gothic Medium" panose="020B0603020102020204"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685800" y="1641157"/>
            <a:ext cx="7772400" cy="492443"/>
          </a:xfrm>
        </p:spPr>
        <p:txBody>
          <a:bodyPr lIns="0" tIns="0" rIns="0" bIns="0">
            <a:spAutoFit/>
          </a:bodyPr>
          <a:lstStyle>
            <a:lvl1pPr marL="0" indent="0" algn="l">
              <a:buNone/>
              <a:defRPr>
                <a:solidFill>
                  <a:srgbClr val="949CA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1" name="Rectangle 10"/>
          <p:cNvSpPr/>
          <p:nvPr userDrawn="1"/>
        </p:nvSpPr>
        <p:spPr>
          <a:xfrm>
            <a:off x="0" y="6248400"/>
            <a:ext cx="9144000" cy="609600"/>
          </a:xfrm>
          <a:prstGeom prst="rect">
            <a:avLst/>
          </a:prstGeom>
          <a:solidFill>
            <a:srgbClr val="0055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1291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78575"/>
            <a:ext cx="1009650" cy="365125"/>
          </a:xfrm>
          <a:prstGeom prst="rect">
            <a:avLst/>
          </a:prstGeom>
        </p:spPr>
        <p:txBody>
          <a:bodyPr/>
          <a:lstStyle/>
          <a:p>
            <a:fld id="{72167966-43B8-409C-B60D-C8031968A9B6}" type="datetime1">
              <a:rPr lang="en-US" smtClean="0"/>
              <a:t>12/4/2019</a:t>
            </a:fld>
            <a:endParaRPr lang="en-US"/>
          </a:p>
        </p:txBody>
      </p:sp>
      <p:sp>
        <p:nvSpPr>
          <p:cNvPr id="6" name="Footer Placeholder 5"/>
          <p:cNvSpPr>
            <a:spLocks noGrp="1"/>
          </p:cNvSpPr>
          <p:nvPr>
            <p:ph type="ftr" sz="quarter" idx="11"/>
          </p:nvPr>
        </p:nvSpPr>
        <p:spPr>
          <a:xfrm>
            <a:off x="1524000" y="6378575"/>
            <a:ext cx="2895600" cy="365125"/>
          </a:xfrm>
          <a:prstGeom prst="rect">
            <a:avLst/>
          </a:prstGeom>
        </p:spPr>
        <p:txBody>
          <a:bodyPr/>
          <a:lstStyle/>
          <a:p>
            <a:r>
              <a:rPr lang="en-US"/>
              <a:t>Footer</a:t>
            </a:r>
          </a:p>
        </p:txBody>
      </p:sp>
      <p:sp>
        <p:nvSpPr>
          <p:cNvPr id="7" name="Slide Number Placeholder 6"/>
          <p:cNvSpPr>
            <a:spLocks noGrp="1"/>
          </p:cNvSpPr>
          <p:nvPr>
            <p:ph type="sldNum" sz="quarter" idx="12"/>
          </p:nvPr>
        </p:nvSpPr>
        <p:spPr/>
        <p:txBody>
          <a:bodyPr/>
          <a:lstStyle/>
          <a:p>
            <a:fld id="{86F4255C-5B9E-4286-A6CA-8C7DE48236D7}" type="slidenum">
              <a:rPr lang="en-US" smtClean="0"/>
              <a:pPr/>
              <a:t>‹#›</a:t>
            </a:fld>
            <a:endParaRPr lang="en-US"/>
          </a:p>
        </p:txBody>
      </p:sp>
    </p:spTree>
    <p:extLst>
      <p:ext uri="{BB962C8B-B14F-4D97-AF65-F5344CB8AC3E}">
        <p14:creationId xmlns:p14="http://schemas.microsoft.com/office/powerpoint/2010/main" val="2729529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0"/>
            </a:lvl1pPr>
          </a:lstStyle>
          <a:p>
            <a:r>
              <a:rPr lang="en-US"/>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solidFill>
                  <a:srgbClr val="949CA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78575"/>
            <a:ext cx="1009650" cy="365125"/>
          </a:xfrm>
          <a:prstGeom prst="rect">
            <a:avLst/>
          </a:prstGeom>
        </p:spPr>
        <p:txBody>
          <a:bodyPr/>
          <a:lstStyle/>
          <a:p>
            <a:fld id="{999FF9D1-148D-4D6A-9BAF-B8654630FBB7}" type="datetime1">
              <a:rPr lang="en-US" smtClean="0"/>
              <a:t>12/4/2019</a:t>
            </a:fld>
            <a:endParaRPr lang="en-US"/>
          </a:p>
        </p:txBody>
      </p:sp>
      <p:sp>
        <p:nvSpPr>
          <p:cNvPr id="6" name="Footer Placeholder 5"/>
          <p:cNvSpPr>
            <a:spLocks noGrp="1"/>
          </p:cNvSpPr>
          <p:nvPr>
            <p:ph type="ftr" sz="quarter" idx="11"/>
          </p:nvPr>
        </p:nvSpPr>
        <p:spPr>
          <a:xfrm>
            <a:off x="1524000" y="6378575"/>
            <a:ext cx="2895600" cy="365125"/>
          </a:xfrm>
          <a:prstGeom prst="rect">
            <a:avLst/>
          </a:prstGeom>
        </p:spPr>
        <p:txBody>
          <a:bodyPr/>
          <a:lstStyle/>
          <a:p>
            <a:r>
              <a:rPr lang="en-US"/>
              <a:t>Footer</a:t>
            </a:r>
          </a:p>
        </p:txBody>
      </p:sp>
      <p:sp>
        <p:nvSpPr>
          <p:cNvPr id="7" name="Slide Number Placeholder 6"/>
          <p:cNvSpPr>
            <a:spLocks noGrp="1"/>
          </p:cNvSpPr>
          <p:nvPr>
            <p:ph type="sldNum" sz="quarter" idx="12"/>
          </p:nvPr>
        </p:nvSpPr>
        <p:spPr/>
        <p:txBody>
          <a:bodyPr/>
          <a:lstStyle/>
          <a:p>
            <a:fld id="{86F4255C-5B9E-4286-A6CA-8C7DE48236D7}" type="slidenum">
              <a:rPr lang="en-US" smtClean="0"/>
              <a:pPr/>
              <a:t>‹#›</a:t>
            </a:fld>
            <a:endParaRPr lang="en-US"/>
          </a:p>
        </p:txBody>
      </p:sp>
    </p:spTree>
    <p:extLst>
      <p:ext uri="{BB962C8B-B14F-4D97-AF65-F5344CB8AC3E}">
        <p14:creationId xmlns:p14="http://schemas.microsoft.com/office/powerpoint/2010/main" val="9545714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35997"/>
            <a:ext cx="8229600" cy="1143000"/>
          </a:xfrm>
        </p:spPr>
        <p:txBody>
          <a:bodyPr>
            <a:normAutofit/>
          </a:bodyPr>
          <a:lstStyle>
            <a:lvl1pPr algn="ctr">
              <a:defRPr sz="3200">
                <a:solidFill>
                  <a:srgbClr val="949CA1"/>
                </a:solidFill>
              </a:defRPr>
            </a:lvl1pPr>
          </a:lstStyle>
          <a:p>
            <a:r>
              <a:rPr lang="en-US"/>
              <a:t>Click to edit Master title style</a:t>
            </a:r>
            <a:endParaRPr lang="en-US" dirty="0"/>
          </a:p>
        </p:txBody>
      </p:sp>
      <p:sp>
        <p:nvSpPr>
          <p:cNvPr id="3" name="Date Placeholder 2"/>
          <p:cNvSpPr>
            <a:spLocks noGrp="1"/>
          </p:cNvSpPr>
          <p:nvPr>
            <p:ph type="dt" sz="half" idx="10"/>
          </p:nvPr>
        </p:nvSpPr>
        <p:spPr>
          <a:xfrm>
            <a:off x="457200" y="6378575"/>
            <a:ext cx="1009650" cy="365125"/>
          </a:xfrm>
          <a:prstGeom prst="rect">
            <a:avLst/>
          </a:prstGeom>
        </p:spPr>
        <p:txBody>
          <a:bodyPr/>
          <a:lstStyle/>
          <a:p>
            <a:fld id="{E9B95D73-B6E4-481A-AFC2-F7BC6FBE0449}" type="datetime1">
              <a:rPr lang="en-US" smtClean="0"/>
              <a:t>12/4/2019</a:t>
            </a:fld>
            <a:endParaRPr lang="en-US"/>
          </a:p>
        </p:txBody>
      </p:sp>
      <p:sp>
        <p:nvSpPr>
          <p:cNvPr id="4" name="Footer Placeholder 3"/>
          <p:cNvSpPr>
            <a:spLocks noGrp="1"/>
          </p:cNvSpPr>
          <p:nvPr>
            <p:ph type="ftr" sz="quarter" idx="11"/>
          </p:nvPr>
        </p:nvSpPr>
        <p:spPr>
          <a:xfrm>
            <a:off x="1524000" y="6378575"/>
            <a:ext cx="2895600" cy="365125"/>
          </a:xfrm>
          <a:prstGeom prst="rect">
            <a:avLst/>
          </a:prstGeom>
        </p:spPr>
        <p:txBody>
          <a:bodyPr/>
          <a:lstStyle/>
          <a:p>
            <a:r>
              <a:rPr lang="en-US"/>
              <a:t>Footer</a:t>
            </a:r>
          </a:p>
        </p:txBody>
      </p:sp>
      <p:sp>
        <p:nvSpPr>
          <p:cNvPr id="5" name="Slide Number Placeholder 4"/>
          <p:cNvSpPr>
            <a:spLocks noGrp="1"/>
          </p:cNvSpPr>
          <p:nvPr>
            <p:ph type="sldNum" sz="quarter" idx="12"/>
          </p:nvPr>
        </p:nvSpPr>
        <p:spPr/>
        <p:txBody>
          <a:bodyPr/>
          <a:lstStyle/>
          <a:p>
            <a:fld id="{86F4255C-5B9E-4286-A6CA-8C7DE48236D7}" type="slidenum">
              <a:rPr lang="en-US" smtClean="0"/>
              <a:pPr/>
              <a:t>‹#›</a:t>
            </a:fld>
            <a:endParaRPr lang="en-US"/>
          </a:p>
        </p:txBody>
      </p:sp>
      <p:sp>
        <p:nvSpPr>
          <p:cNvPr id="6" name="TextBox 5"/>
          <p:cNvSpPr txBox="1"/>
          <p:nvPr userDrawn="1"/>
        </p:nvSpPr>
        <p:spPr>
          <a:xfrm>
            <a:off x="571500" y="1905000"/>
            <a:ext cx="8001000" cy="830997"/>
          </a:xfrm>
          <a:prstGeom prst="rect">
            <a:avLst/>
          </a:prstGeom>
          <a:noFill/>
        </p:spPr>
        <p:txBody>
          <a:bodyPr wrap="square" rtlCol="0">
            <a:spAutoFit/>
          </a:bodyPr>
          <a:lstStyle/>
          <a:p>
            <a:pPr algn="ctr"/>
            <a:r>
              <a:rPr lang="en-US" sz="4800">
                <a:solidFill>
                  <a:srgbClr val="005596"/>
                </a:solidFill>
                <a:latin typeface="+mj-lt"/>
              </a:rPr>
              <a:t>Thank You.</a:t>
            </a:r>
          </a:p>
        </p:txBody>
      </p:sp>
    </p:spTree>
    <p:extLst>
      <p:ext uri="{BB962C8B-B14F-4D97-AF65-F5344CB8AC3E}">
        <p14:creationId xmlns:p14="http://schemas.microsoft.com/office/powerpoint/2010/main" val="4373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983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a:xfrm>
            <a:off x="457200" y="6378575"/>
            <a:ext cx="1009650" cy="365125"/>
          </a:xfrm>
          <a:prstGeom prst="rect">
            <a:avLst/>
          </a:prstGeom>
        </p:spPr>
        <p:txBody>
          <a:bodyPr/>
          <a:lstStyle/>
          <a:p>
            <a:fld id="{46128E03-1999-4862-858D-2935C88AC333}" type="datetime1">
              <a:rPr lang="en-US" smtClean="0"/>
              <a:t>12/4/2019</a:t>
            </a:fld>
            <a:endParaRPr lang="en-US"/>
          </a:p>
        </p:txBody>
      </p:sp>
      <p:sp>
        <p:nvSpPr>
          <p:cNvPr id="4" name="Footer Placeholder 3"/>
          <p:cNvSpPr>
            <a:spLocks noGrp="1"/>
          </p:cNvSpPr>
          <p:nvPr>
            <p:ph type="ftr" sz="quarter" idx="11"/>
          </p:nvPr>
        </p:nvSpPr>
        <p:spPr>
          <a:xfrm>
            <a:off x="1524000" y="6378575"/>
            <a:ext cx="2895600" cy="365125"/>
          </a:xfrm>
          <a:prstGeom prst="rect">
            <a:avLst/>
          </a:prstGeom>
        </p:spPr>
        <p:txBody>
          <a:bodyPr/>
          <a:lstStyle/>
          <a:p>
            <a:r>
              <a:rPr lang="en-US"/>
              <a:t>Footer</a:t>
            </a:r>
          </a:p>
        </p:txBody>
      </p:sp>
      <p:sp>
        <p:nvSpPr>
          <p:cNvPr id="5" name="Slide Number Placeholder 4"/>
          <p:cNvSpPr>
            <a:spLocks noGrp="1"/>
          </p:cNvSpPr>
          <p:nvPr>
            <p:ph type="sldNum" sz="quarter" idx="12"/>
          </p:nvPr>
        </p:nvSpPr>
        <p:spPr/>
        <p:txBody>
          <a:bodyPr/>
          <a:lstStyle/>
          <a:p>
            <a:fld id="{86F4255C-5B9E-4286-A6CA-8C7DE48236D7}" type="slidenum">
              <a:rPr lang="en-US" smtClean="0"/>
              <a:pPr/>
              <a:t>‹#›</a:t>
            </a:fld>
            <a:endParaRPr lang="en-US"/>
          </a:p>
        </p:txBody>
      </p:sp>
    </p:spTree>
    <p:extLst>
      <p:ext uri="{BB962C8B-B14F-4D97-AF65-F5344CB8AC3E}">
        <p14:creationId xmlns:p14="http://schemas.microsoft.com/office/powerpoint/2010/main" val="549836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983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a:xfrm>
            <a:off x="0" y="0"/>
            <a:ext cx="8229600" cy="639762"/>
          </a:xfrm>
        </p:spPr>
        <p:txBody>
          <a:bodyPr/>
          <a:lstStyle/>
          <a:p>
            <a:r>
              <a:rPr lang="en-US"/>
              <a:t>Click to edit Master title style</a:t>
            </a:r>
            <a:endParaRPr lang="en-US" dirty="0"/>
          </a:p>
        </p:txBody>
      </p:sp>
      <p:sp>
        <p:nvSpPr>
          <p:cNvPr id="2" name="Date Placeholder 1"/>
          <p:cNvSpPr>
            <a:spLocks noGrp="1"/>
          </p:cNvSpPr>
          <p:nvPr>
            <p:ph type="dt" sz="half" idx="10"/>
          </p:nvPr>
        </p:nvSpPr>
        <p:spPr>
          <a:xfrm>
            <a:off x="457200" y="6378575"/>
            <a:ext cx="1009650" cy="365125"/>
          </a:xfrm>
          <a:prstGeom prst="rect">
            <a:avLst/>
          </a:prstGeom>
        </p:spPr>
        <p:txBody>
          <a:bodyPr/>
          <a:lstStyle/>
          <a:p>
            <a:fld id="{6DF94235-A153-4F2E-B3F6-1F9B7A3E86B9}" type="datetime1">
              <a:rPr lang="en-US" smtClean="0"/>
              <a:t>12/4/2019</a:t>
            </a:fld>
            <a:endParaRPr lang="en-US"/>
          </a:p>
        </p:txBody>
      </p:sp>
      <p:sp>
        <p:nvSpPr>
          <p:cNvPr id="4" name="Footer Placeholder 3"/>
          <p:cNvSpPr>
            <a:spLocks noGrp="1"/>
          </p:cNvSpPr>
          <p:nvPr>
            <p:ph type="ftr" sz="quarter" idx="11"/>
          </p:nvPr>
        </p:nvSpPr>
        <p:spPr>
          <a:xfrm>
            <a:off x="1524000" y="6378575"/>
            <a:ext cx="2895600" cy="365125"/>
          </a:xfrm>
          <a:prstGeom prst="rect">
            <a:avLst/>
          </a:prstGeom>
        </p:spPr>
        <p:txBody>
          <a:bodyPr/>
          <a:lstStyle/>
          <a:p>
            <a:r>
              <a:rPr lang="en-US"/>
              <a:t>Footer</a:t>
            </a:r>
          </a:p>
        </p:txBody>
      </p:sp>
      <p:sp>
        <p:nvSpPr>
          <p:cNvPr id="5" name="Slide Number Placeholder 4"/>
          <p:cNvSpPr>
            <a:spLocks noGrp="1"/>
          </p:cNvSpPr>
          <p:nvPr>
            <p:ph type="sldNum" sz="quarter" idx="12"/>
          </p:nvPr>
        </p:nvSpPr>
        <p:spPr/>
        <p:txBody>
          <a:bodyPr/>
          <a:lstStyle/>
          <a:p>
            <a:fld id="{86F4255C-5B9E-4286-A6CA-8C7DE48236D7}" type="slidenum">
              <a:rPr lang="en-US" smtClean="0"/>
              <a:pPr/>
              <a:t>‹#›</a:t>
            </a:fld>
            <a:endParaRPr lang="en-US"/>
          </a:p>
        </p:txBody>
      </p:sp>
      <p:sp>
        <p:nvSpPr>
          <p:cNvPr id="14" name="Text Placeholder 13"/>
          <p:cNvSpPr>
            <a:spLocks noGrp="1"/>
          </p:cNvSpPr>
          <p:nvPr>
            <p:ph type="body" sz="quarter" idx="13"/>
          </p:nvPr>
        </p:nvSpPr>
        <p:spPr>
          <a:xfrm>
            <a:off x="0" y="525462"/>
            <a:ext cx="8229600" cy="533400"/>
          </a:xfrm>
        </p:spPr>
        <p:txBody>
          <a:bodyPr lIns="228600" tIns="137160">
            <a:normAutofit/>
          </a:bodyPr>
          <a:lstStyle>
            <a:lvl1pPr marL="0" indent="0">
              <a:buNone/>
              <a:defRPr sz="2400">
                <a:solidFill>
                  <a:srgbClr val="949CA1"/>
                </a:solidFill>
              </a:defRPr>
            </a:lvl1pPr>
          </a:lstStyle>
          <a:p>
            <a:pPr lvl="0"/>
            <a:r>
              <a:rPr lang="en-US"/>
              <a:t>Click to edit Master text styles</a:t>
            </a:r>
          </a:p>
        </p:txBody>
      </p:sp>
    </p:spTree>
    <p:extLst>
      <p:ext uri="{BB962C8B-B14F-4D97-AF65-F5344CB8AC3E}">
        <p14:creationId xmlns:p14="http://schemas.microsoft.com/office/powerpoint/2010/main" val="2061413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05213"/>
            <a:ext cx="7772400" cy="1362075"/>
          </a:xfrm>
        </p:spPr>
        <p:txBody>
          <a:bodyPr lIns="0" tIns="0" rIns="0" bIns="0" anchor="b">
            <a:normAutofit/>
          </a:bodyPr>
          <a:lstStyle>
            <a:lvl1pPr algn="l">
              <a:defRPr sz="3600" b="0" cap="none" baseline="0">
                <a:latin typeface="Franklin Gothic Medium" panose="020B0603020102020204" pitchFamily="34" charset="0"/>
              </a:defRPr>
            </a:lvl1pPr>
          </a:lstStyle>
          <a:p>
            <a:r>
              <a:rPr lang="en-US"/>
              <a:t>Click to edit Master title style</a:t>
            </a:r>
            <a:endParaRPr lang="en-US" dirty="0"/>
          </a:p>
        </p:txBody>
      </p:sp>
      <p:sp>
        <p:nvSpPr>
          <p:cNvPr id="3" name="Text Placeholder 2"/>
          <p:cNvSpPr>
            <a:spLocks noGrp="1"/>
          </p:cNvSpPr>
          <p:nvPr>
            <p:ph type="body" idx="1"/>
          </p:nvPr>
        </p:nvSpPr>
        <p:spPr>
          <a:xfrm>
            <a:off x="722313" y="4900613"/>
            <a:ext cx="7772400" cy="1042987"/>
          </a:xfrm>
        </p:spPr>
        <p:txBody>
          <a:bodyPr lIns="0" tIns="0" rIns="0" bIns="0" anchor="t"/>
          <a:lstStyle>
            <a:lvl1pPr marL="0" indent="0" algn="l">
              <a:buNone/>
              <a:defRPr sz="2000">
                <a:solidFill>
                  <a:srgbClr val="949CA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a:xfrm>
            <a:off x="457200" y="6378575"/>
            <a:ext cx="1009650" cy="365125"/>
          </a:xfrm>
          <a:prstGeom prst="rect">
            <a:avLst/>
          </a:prstGeom>
        </p:spPr>
        <p:txBody>
          <a:bodyPr/>
          <a:lstStyle/>
          <a:p>
            <a:fld id="{28B5CF6F-DA31-4B20-BB4A-D0AA6725B01D}" type="datetime1">
              <a:rPr lang="en-US" smtClean="0"/>
              <a:t>12/4/2019</a:t>
            </a:fld>
            <a:endParaRPr lang="en-US"/>
          </a:p>
        </p:txBody>
      </p:sp>
      <p:sp>
        <p:nvSpPr>
          <p:cNvPr id="8" name="Footer Placeholder 7"/>
          <p:cNvSpPr>
            <a:spLocks noGrp="1"/>
          </p:cNvSpPr>
          <p:nvPr>
            <p:ph type="ftr" sz="quarter" idx="11"/>
          </p:nvPr>
        </p:nvSpPr>
        <p:spPr>
          <a:xfrm>
            <a:off x="1524000" y="6378575"/>
            <a:ext cx="2895600" cy="365125"/>
          </a:xfrm>
          <a:prstGeom prst="rect">
            <a:avLst/>
          </a:prstGeom>
        </p:spPr>
        <p:txBody>
          <a:bodyPr/>
          <a:lstStyle/>
          <a:p>
            <a:r>
              <a:rPr lang="en-US"/>
              <a:t>Footer</a:t>
            </a:r>
          </a:p>
        </p:txBody>
      </p:sp>
      <p:sp>
        <p:nvSpPr>
          <p:cNvPr id="9" name="Slide Number Placeholder 8"/>
          <p:cNvSpPr>
            <a:spLocks noGrp="1"/>
          </p:cNvSpPr>
          <p:nvPr>
            <p:ph type="sldNum" sz="quarter" idx="12"/>
          </p:nvPr>
        </p:nvSpPr>
        <p:spPr/>
        <p:txBody>
          <a:bodyPr/>
          <a:lstStyle/>
          <a:p>
            <a:fld id="{86F4255C-5B9E-4286-A6CA-8C7DE48236D7}" type="slidenum">
              <a:rPr lang="en-US" smtClean="0"/>
              <a:pPr/>
              <a:t>‹#›</a:t>
            </a:fld>
            <a:endParaRPr lang="en-US"/>
          </a:p>
        </p:txBody>
      </p:sp>
    </p:spTree>
    <p:extLst>
      <p:ext uri="{BB962C8B-B14F-4D97-AF65-F5344CB8AC3E}">
        <p14:creationId xmlns:p14="http://schemas.microsoft.com/office/powerpoint/2010/main" val="3432053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0" y="1143000"/>
            <a:ext cx="4038600" cy="4983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143000"/>
            <a:ext cx="4038600" cy="4983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a:xfrm>
            <a:off x="457200" y="6378575"/>
            <a:ext cx="1009650" cy="365125"/>
          </a:xfrm>
          <a:prstGeom prst="rect">
            <a:avLst/>
          </a:prstGeom>
        </p:spPr>
        <p:txBody>
          <a:bodyPr/>
          <a:lstStyle/>
          <a:p>
            <a:fld id="{9795BA40-39E9-4D80-92BE-056AC6B0952B}" type="datetime1">
              <a:rPr lang="en-US" smtClean="0"/>
              <a:t>12/4/2019</a:t>
            </a:fld>
            <a:endParaRPr lang="en-US"/>
          </a:p>
        </p:txBody>
      </p:sp>
      <p:sp>
        <p:nvSpPr>
          <p:cNvPr id="9" name="Footer Placeholder 8"/>
          <p:cNvSpPr>
            <a:spLocks noGrp="1"/>
          </p:cNvSpPr>
          <p:nvPr>
            <p:ph type="ftr" sz="quarter" idx="11"/>
          </p:nvPr>
        </p:nvSpPr>
        <p:spPr>
          <a:xfrm>
            <a:off x="1524000" y="6378575"/>
            <a:ext cx="2895600" cy="365125"/>
          </a:xfrm>
          <a:prstGeom prst="rect">
            <a:avLst/>
          </a:prstGeom>
        </p:spPr>
        <p:txBody>
          <a:bodyPr/>
          <a:lstStyle/>
          <a:p>
            <a:r>
              <a:rPr lang="en-US"/>
              <a:t>Footer</a:t>
            </a:r>
          </a:p>
        </p:txBody>
      </p:sp>
      <p:sp>
        <p:nvSpPr>
          <p:cNvPr id="10" name="Slide Number Placeholder 9"/>
          <p:cNvSpPr>
            <a:spLocks noGrp="1"/>
          </p:cNvSpPr>
          <p:nvPr>
            <p:ph type="sldNum" sz="quarter" idx="12"/>
          </p:nvPr>
        </p:nvSpPr>
        <p:spPr/>
        <p:txBody>
          <a:bodyPr/>
          <a:lstStyle/>
          <a:p>
            <a:fld id="{86F4255C-5B9E-4286-A6CA-8C7DE48236D7}" type="slidenum">
              <a:rPr lang="en-US" smtClean="0"/>
              <a:pPr/>
              <a:t>‹#›</a:t>
            </a:fld>
            <a:endParaRPr lang="en-US"/>
          </a:p>
        </p:txBody>
      </p:sp>
    </p:spTree>
    <p:extLst>
      <p:ext uri="{BB962C8B-B14F-4D97-AF65-F5344CB8AC3E}">
        <p14:creationId xmlns:p14="http://schemas.microsoft.com/office/powerpoint/2010/main" val="2204492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0" y="1447800"/>
            <a:ext cx="4038600" cy="4678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447800"/>
            <a:ext cx="4038600" cy="4678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a:xfrm>
            <a:off x="457200" y="6378575"/>
            <a:ext cx="1009650" cy="365125"/>
          </a:xfrm>
          <a:prstGeom prst="rect">
            <a:avLst/>
          </a:prstGeom>
        </p:spPr>
        <p:txBody>
          <a:bodyPr/>
          <a:lstStyle/>
          <a:p>
            <a:fld id="{006AA71E-F062-4CB0-9FC2-2D5AA86FA7B2}" type="datetime1">
              <a:rPr lang="en-US" smtClean="0"/>
              <a:t>12/4/2019</a:t>
            </a:fld>
            <a:endParaRPr lang="en-US"/>
          </a:p>
        </p:txBody>
      </p:sp>
      <p:sp>
        <p:nvSpPr>
          <p:cNvPr id="9" name="Footer Placeholder 8"/>
          <p:cNvSpPr>
            <a:spLocks noGrp="1"/>
          </p:cNvSpPr>
          <p:nvPr>
            <p:ph type="ftr" sz="quarter" idx="11"/>
          </p:nvPr>
        </p:nvSpPr>
        <p:spPr>
          <a:xfrm>
            <a:off x="1524000" y="6378575"/>
            <a:ext cx="2895600" cy="365125"/>
          </a:xfrm>
          <a:prstGeom prst="rect">
            <a:avLst/>
          </a:prstGeom>
        </p:spPr>
        <p:txBody>
          <a:bodyPr/>
          <a:lstStyle/>
          <a:p>
            <a:r>
              <a:rPr lang="en-US"/>
              <a:t>Footer</a:t>
            </a:r>
          </a:p>
        </p:txBody>
      </p:sp>
      <p:sp>
        <p:nvSpPr>
          <p:cNvPr id="10" name="Slide Number Placeholder 9"/>
          <p:cNvSpPr>
            <a:spLocks noGrp="1"/>
          </p:cNvSpPr>
          <p:nvPr>
            <p:ph type="sldNum" sz="quarter" idx="12"/>
          </p:nvPr>
        </p:nvSpPr>
        <p:spPr/>
        <p:txBody>
          <a:bodyPr/>
          <a:lstStyle/>
          <a:p>
            <a:fld id="{86F4255C-5B9E-4286-A6CA-8C7DE48236D7}" type="slidenum">
              <a:rPr lang="en-US" smtClean="0"/>
              <a:pPr/>
              <a:t>‹#›</a:t>
            </a:fld>
            <a:endParaRPr lang="en-US"/>
          </a:p>
        </p:txBody>
      </p:sp>
      <p:sp>
        <p:nvSpPr>
          <p:cNvPr id="11" name="Text Placeholder 13"/>
          <p:cNvSpPr>
            <a:spLocks noGrp="1"/>
          </p:cNvSpPr>
          <p:nvPr>
            <p:ph type="body" sz="quarter" idx="13"/>
          </p:nvPr>
        </p:nvSpPr>
        <p:spPr>
          <a:xfrm>
            <a:off x="457200" y="838200"/>
            <a:ext cx="8229600" cy="533400"/>
          </a:xfrm>
        </p:spPr>
        <p:txBody>
          <a:bodyPr>
            <a:normAutofit/>
          </a:bodyPr>
          <a:lstStyle>
            <a:lvl1pPr marL="0" indent="0">
              <a:buNone/>
              <a:defRPr sz="2400">
                <a:solidFill>
                  <a:srgbClr val="949CA1"/>
                </a:solidFill>
              </a:defRPr>
            </a:lvl1pPr>
          </a:lstStyle>
          <a:p>
            <a:pPr lvl="0"/>
            <a:r>
              <a:rPr lang="en-US"/>
              <a:t>Click to edit Master text styles</a:t>
            </a:r>
          </a:p>
        </p:txBody>
      </p:sp>
    </p:spTree>
    <p:extLst>
      <p:ext uri="{BB962C8B-B14F-4D97-AF65-F5344CB8AC3E}">
        <p14:creationId xmlns:p14="http://schemas.microsoft.com/office/powerpoint/2010/main" val="4066709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78575"/>
            <a:ext cx="1009650" cy="365125"/>
          </a:xfrm>
          <a:prstGeom prst="rect">
            <a:avLst/>
          </a:prstGeom>
        </p:spPr>
        <p:txBody>
          <a:bodyPr/>
          <a:lstStyle/>
          <a:p>
            <a:fld id="{B43663FA-492A-4FE8-AF9A-98996A897D0D}" type="datetime1">
              <a:rPr lang="en-US" smtClean="0"/>
              <a:t>12/4/2019</a:t>
            </a:fld>
            <a:endParaRPr lang="en-US"/>
          </a:p>
        </p:txBody>
      </p:sp>
      <p:sp>
        <p:nvSpPr>
          <p:cNvPr id="4" name="Footer Placeholder 3"/>
          <p:cNvSpPr>
            <a:spLocks noGrp="1"/>
          </p:cNvSpPr>
          <p:nvPr>
            <p:ph type="ftr" sz="quarter" idx="11"/>
          </p:nvPr>
        </p:nvSpPr>
        <p:spPr>
          <a:xfrm>
            <a:off x="1524000" y="6378575"/>
            <a:ext cx="2895600" cy="365125"/>
          </a:xfrm>
          <a:prstGeom prst="rect">
            <a:avLst/>
          </a:prstGeom>
        </p:spPr>
        <p:txBody>
          <a:bodyPr/>
          <a:lstStyle/>
          <a:p>
            <a:r>
              <a:rPr lang="en-US"/>
              <a:t>Footer</a:t>
            </a:r>
          </a:p>
        </p:txBody>
      </p:sp>
      <p:sp>
        <p:nvSpPr>
          <p:cNvPr id="5" name="Slide Number Placeholder 4"/>
          <p:cNvSpPr>
            <a:spLocks noGrp="1"/>
          </p:cNvSpPr>
          <p:nvPr>
            <p:ph type="sldNum" sz="quarter" idx="12"/>
          </p:nvPr>
        </p:nvSpPr>
        <p:spPr/>
        <p:txBody>
          <a:bodyPr/>
          <a:lstStyle/>
          <a:p>
            <a:fld id="{86F4255C-5B9E-4286-A6CA-8C7DE48236D7}" type="slidenum">
              <a:rPr lang="en-US" smtClean="0"/>
              <a:pPr/>
              <a:t>‹#›</a:t>
            </a:fld>
            <a:endParaRPr lang="en-US"/>
          </a:p>
        </p:txBody>
      </p:sp>
    </p:spTree>
    <p:extLst>
      <p:ext uri="{BB962C8B-B14F-4D97-AF65-F5344CB8AC3E}">
        <p14:creationId xmlns:p14="http://schemas.microsoft.com/office/powerpoint/2010/main" val="296830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with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78575"/>
            <a:ext cx="1009650" cy="365125"/>
          </a:xfrm>
          <a:prstGeom prst="rect">
            <a:avLst/>
          </a:prstGeom>
        </p:spPr>
        <p:txBody>
          <a:bodyPr/>
          <a:lstStyle/>
          <a:p>
            <a:fld id="{0E7033C6-4E68-4F23-896B-B945EC21CB0E}" type="datetime1">
              <a:rPr lang="en-US" smtClean="0"/>
              <a:t>12/4/2019</a:t>
            </a:fld>
            <a:endParaRPr lang="en-US"/>
          </a:p>
        </p:txBody>
      </p:sp>
      <p:sp>
        <p:nvSpPr>
          <p:cNvPr id="4" name="Footer Placeholder 3"/>
          <p:cNvSpPr>
            <a:spLocks noGrp="1"/>
          </p:cNvSpPr>
          <p:nvPr>
            <p:ph type="ftr" sz="quarter" idx="11"/>
          </p:nvPr>
        </p:nvSpPr>
        <p:spPr>
          <a:xfrm>
            <a:off x="1524000" y="6378575"/>
            <a:ext cx="2895600" cy="365125"/>
          </a:xfrm>
          <a:prstGeom prst="rect">
            <a:avLst/>
          </a:prstGeom>
        </p:spPr>
        <p:txBody>
          <a:bodyPr/>
          <a:lstStyle/>
          <a:p>
            <a:r>
              <a:rPr lang="en-US"/>
              <a:t>Footer</a:t>
            </a:r>
          </a:p>
        </p:txBody>
      </p:sp>
      <p:sp>
        <p:nvSpPr>
          <p:cNvPr id="5" name="Slide Number Placeholder 4"/>
          <p:cNvSpPr>
            <a:spLocks noGrp="1"/>
          </p:cNvSpPr>
          <p:nvPr>
            <p:ph type="sldNum" sz="quarter" idx="12"/>
          </p:nvPr>
        </p:nvSpPr>
        <p:spPr/>
        <p:txBody>
          <a:bodyPr/>
          <a:lstStyle/>
          <a:p>
            <a:fld id="{86F4255C-5B9E-4286-A6CA-8C7DE48236D7}" type="slidenum">
              <a:rPr lang="en-US" smtClean="0"/>
              <a:pPr/>
              <a:t>‹#›</a:t>
            </a:fld>
            <a:endParaRPr lang="en-US"/>
          </a:p>
        </p:txBody>
      </p:sp>
      <p:sp>
        <p:nvSpPr>
          <p:cNvPr id="6" name="Text Placeholder 13"/>
          <p:cNvSpPr>
            <a:spLocks noGrp="1"/>
          </p:cNvSpPr>
          <p:nvPr>
            <p:ph type="body" sz="quarter" idx="13"/>
          </p:nvPr>
        </p:nvSpPr>
        <p:spPr>
          <a:xfrm>
            <a:off x="0" y="533400"/>
            <a:ext cx="8686800" cy="533400"/>
          </a:xfrm>
        </p:spPr>
        <p:txBody>
          <a:bodyPr lIns="228600" tIns="137160" rIns="0" bIns="0">
            <a:normAutofit/>
          </a:bodyPr>
          <a:lstStyle>
            <a:lvl1pPr marL="0" indent="0">
              <a:buNone/>
              <a:defRPr sz="2400">
                <a:solidFill>
                  <a:srgbClr val="949CA1"/>
                </a:solidFill>
              </a:defRPr>
            </a:lvl1pPr>
          </a:lstStyle>
          <a:p>
            <a:pPr lvl="0"/>
            <a:r>
              <a:rPr lang="en-US"/>
              <a:t>Click to edit Master text styles</a:t>
            </a:r>
          </a:p>
        </p:txBody>
      </p:sp>
    </p:spTree>
    <p:extLst>
      <p:ext uri="{BB962C8B-B14F-4D97-AF65-F5344CB8AC3E}">
        <p14:creationId xmlns:p14="http://schemas.microsoft.com/office/powerpoint/2010/main" val="1366038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78575"/>
            <a:ext cx="1009650" cy="365125"/>
          </a:xfrm>
          <a:prstGeom prst="rect">
            <a:avLst/>
          </a:prstGeom>
        </p:spPr>
        <p:txBody>
          <a:bodyPr/>
          <a:lstStyle/>
          <a:p>
            <a:fld id="{B74E5A53-46C5-4BA3-821D-34CA8E20DB33}" type="datetime1">
              <a:rPr lang="en-US" smtClean="0"/>
              <a:t>12/4/2019</a:t>
            </a:fld>
            <a:endParaRPr lang="en-US"/>
          </a:p>
        </p:txBody>
      </p:sp>
      <p:sp>
        <p:nvSpPr>
          <p:cNvPr id="3" name="Footer Placeholder 2"/>
          <p:cNvSpPr>
            <a:spLocks noGrp="1"/>
          </p:cNvSpPr>
          <p:nvPr>
            <p:ph type="ftr" sz="quarter" idx="11"/>
          </p:nvPr>
        </p:nvSpPr>
        <p:spPr>
          <a:xfrm>
            <a:off x="1524000" y="6378575"/>
            <a:ext cx="2895600" cy="365125"/>
          </a:xfrm>
          <a:prstGeom prst="rect">
            <a:avLst/>
          </a:prstGeom>
        </p:spPr>
        <p:txBody>
          <a:bodyPr/>
          <a:lstStyle/>
          <a:p>
            <a:r>
              <a:rPr lang="en-US"/>
              <a:t>Footer</a:t>
            </a:r>
          </a:p>
        </p:txBody>
      </p:sp>
      <p:sp>
        <p:nvSpPr>
          <p:cNvPr id="4" name="Slide Number Placeholder 3"/>
          <p:cNvSpPr>
            <a:spLocks noGrp="1"/>
          </p:cNvSpPr>
          <p:nvPr>
            <p:ph type="sldNum" sz="quarter" idx="12"/>
          </p:nvPr>
        </p:nvSpPr>
        <p:spPr/>
        <p:txBody>
          <a:bodyPr/>
          <a:lstStyle/>
          <a:p>
            <a:fld id="{86F4255C-5B9E-4286-A6CA-8C7DE48236D7}" type="slidenum">
              <a:rPr lang="en-US" smtClean="0"/>
              <a:pPr/>
              <a:t>‹#›</a:t>
            </a:fld>
            <a:endParaRPr lang="en-US"/>
          </a:p>
        </p:txBody>
      </p:sp>
    </p:spTree>
    <p:extLst>
      <p:ext uri="{BB962C8B-B14F-4D97-AF65-F5344CB8AC3E}">
        <p14:creationId xmlns:p14="http://schemas.microsoft.com/office/powerpoint/2010/main" val="61731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248400"/>
            <a:ext cx="9144000" cy="609600"/>
          </a:xfrm>
          <a:prstGeom prst="rect">
            <a:avLst/>
          </a:prstGeom>
          <a:solidFill>
            <a:srgbClr val="0055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0" y="0"/>
            <a:ext cx="8229600" cy="1143000"/>
          </a:xfrm>
          <a:prstGeom prst="rect">
            <a:avLst/>
          </a:prstGeom>
        </p:spPr>
        <p:txBody>
          <a:bodyPr vert="horz" lIns="228600" tIns="137160" rIns="91440" bIns="45720" rtlCol="0" anchor="t" anchorCtr="0">
            <a:normAutofit/>
          </a:bodyPr>
          <a:lstStyle/>
          <a:p>
            <a:r>
              <a:rPr lang="en-US" dirty="0"/>
              <a:t>Click to edit Master title style</a:t>
            </a:r>
          </a:p>
        </p:txBody>
      </p:sp>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70208" y="6375970"/>
            <a:ext cx="419100" cy="381000"/>
          </a:xfrm>
          <a:prstGeom prst="rect">
            <a:avLst/>
          </a:prstGeom>
        </p:spPr>
        <p:txBody>
          <a:bodyPr vert="horz" lIns="91440" tIns="45720" rIns="91440" bIns="45720" rtlCol="0" anchor="ctr"/>
          <a:lstStyle>
            <a:lvl1pPr algn="r">
              <a:defRPr sz="1000">
                <a:solidFill>
                  <a:schemeClr val="bg1"/>
                </a:solidFill>
              </a:defRPr>
            </a:lvl1pPr>
          </a:lstStyle>
          <a:p>
            <a:fld id="{86F4255C-5B9E-4286-A6CA-8C7DE48236D7}" type="slidenum">
              <a:rPr lang="en-US" smtClean="0"/>
              <a:pPr/>
              <a:t>‹#›</a:t>
            </a:fld>
            <a:endParaRPr lang="en-US"/>
          </a:p>
        </p:txBody>
      </p:sp>
      <p:cxnSp>
        <p:nvCxnSpPr>
          <p:cNvPr id="15" name="Straight Connector 14"/>
          <p:cNvCxnSpPr/>
          <p:nvPr/>
        </p:nvCxnSpPr>
        <p:spPr>
          <a:xfrm>
            <a:off x="7315200" y="6432699"/>
            <a:ext cx="0" cy="27290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userDrawn="1"/>
        </p:nvSpPr>
        <p:spPr>
          <a:xfrm>
            <a:off x="5468477" y="6393180"/>
            <a:ext cx="1904995" cy="338554"/>
          </a:xfrm>
          <a:prstGeom prst="rect">
            <a:avLst/>
          </a:prstGeom>
          <a:noFill/>
        </p:spPr>
        <p:txBody>
          <a:bodyPr wrap="square" rtlCol="0">
            <a:spAutoFit/>
          </a:bodyPr>
          <a:lstStyle/>
          <a:p>
            <a:r>
              <a:rPr lang="en-US" sz="1600" dirty="0">
                <a:solidFill>
                  <a:schemeClr val="bg1"/>
                </a:solidFill>
                <a:latin typeface="Arial" panose="020B0604020202020204" pitchFamily="34" charset="0"/>
                <a:cs typeface="Arial" panose="020B0604020202020204" pitchFamily="34" charset="0"/>
              </a:rPr>
              <a:t>Database Solution</a:t>
            </a:r>
          </a:p>
        </p:txBody>
      </p:sp>
      <p:sp>
        <p:nvSpPr>
          <p:cNvPr id="8" name="TextBox 7"/>
          <p:cNvSpPr txBox="1"/>
          <p:nvPr userDrawn="1"/>
        </p:nvSpPr>
        <p:spPr>
          <a:xfrm>
            <a:off x="7315200" y="6393180"/>
            <a:ext cx="1643790" cy="338554"/>
          </a:xfrm>
          <a:prstGeom prst="rect">
            <a:avLst/>
          </a:prstGeom>
          <a:noFill/>
        </p:spPr>
        <p:txBody>
          <a:bodyPr wrap="square" rtlCol="0">
            <a:spAutoFit/>
          </a:bodyPr>
          <a:lstStyle/>
          <a:p>
            <a:r>
              <a:rPr lang="en-US" sz="1600" dirty="0">
                <a:solidFill>
                  <a:schemeClr val="bg1"/>
                </a:solidFill>
                <a:latin typeface="Arial" panose="020B0604020202020204" pitchFamily="34" charset="0"/>
                <a:cs typeface="Arial" panose="020B0604020202020204" pitchFamily="34" charset="0"/>
              </a:rPr>
              <a:t>IST 659 – M005</a:t>
            </a:r>
          </a:p>
        </p:txBody>
      </p:sp>
    </p:spTree>
    <p:extLst>
      <p:ext uri="{BB962C8B-B14F-4D97-AF65-F5344CB8AC3E}">
        <p14:creationId xmlns:p14="http://schemas.microsoft.com/office/powerpoint/2010/main" val="22550487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9" r:id="rId3"/>
    <p:sldLayoutId id="2147483651" r:id="rId4"/>
    <p:sldLayoutId id="2147483652" r:id="rId5"/>
    <p:sldLayoutId id="2147483660" r:id="rId6"/>
    <p:sldLayoutId id="2147483654" r:id="rId7"/>
    <p:sldLayoutId id="2147483661" r:id="rId8"/>
    <p:sldLayoutId id="2147483655" r:id="rId9"/>
    <p:sldLayoutId id="2147483656" r:id="rId10"/>
    <p:sldLayoutId id="2147483657" r:id="rId11"/>
    <p:sldLayoutId id="2147483658" r:id="rId12"/>
  </p:sldLayoutIdLst>
  <p:hf hdr="0" ftr="0" dt="0"/>
  <p:txStyles>
    <p:titleStyle>
      <a:lvl1pPr algn="l" defTabSz="914400" rtl="0" eaLnBrk="1" latinLnBrk="0" hangingPunct="1">
        <a:spcBef>
          <a:spcPct val="0"/>
        </a:spcBef>
        <a:buNone/>
        <a:defRPr sz="3600" kern="1200">
          <a:solidFill>
            <a:srgbClr val="005596"/>
          </a:solidFill>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Wingdings" panose="05000000000000000000" pitchFamily="2" charset="2"/>
        <a:buChar char="§"/>
        <a:defRPr sz="3200" kern="1200">
          <a:solidFill>
            <a:schemeClr val="tx1">
              <a:lumMod val="85000"/>
              <a:lumOff val="15000"/>
            </a:schemeClr>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lumMod val="85000"/>
              <a:lumOff val="15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lumMod val="85000"/>
              <a:lumOff val="15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lumMod val="85000"/>
              <a:lumOff val="15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lumMod val="85000"/>
              <a:lumOff val="1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7.png"/><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10" Type="http://schemas.openxmlformats.org/officeDocument/2006/relationships/image" Target="../media/image20.png"/><Relationship Id="rId4" Type="http://schemas.openxmlformats.org/officeDocument/2006/relationships/diagramLayout" Target="../diagrams/layout3.xml"/><Relationship Id="rId9" Type="http://schemas.openxmlformats.org/officeDocument/2006/relationships/image" Target="../media/image19.png"/></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29.png"/><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42.png"/></Relationships>
</file>

<file path=ppt/slides/_rels/slide2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44.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7.png"/><Relationship Id="rId7" Type="http://schemas.openxmlformats.org/officeDocument/2006/relationships/diagramColors" Target="../diagrams/colors2.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QuickStyle" Target="../diagrams/quickStyle2.xml"/><Relationship Id="rId11" Type="http://schemas.openxmlformats.org/officeDocument/2006/relationships/image" Target="../media/image20.png"/><Relationship Id="rId5" Type="http://schemas.openxmlformats.org/officeDocument/2006/relationships/diagramLayout" Target="../diagrams/layout2.xml"/><Relationship Id="rId10" Type="http://schemas.openxmlformats.org/officeDocument/2006/relationships/image" Target="../media/image19.png"/><Relationship Id="rId4" Type="http://schemas.openxmlformats.org/officeDocument/2006/relationships/diagramData" Target="../diagrams/data2.xml"/><Relationship Id="rId9" Type="http://schemas.openxmlformats.org/officeDocument/2006/relationships/image" Target="../media/image1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0208" y="4383391"/>
            <a:ext cx="9144000" cy="639762"/>
          </a:xfrm>
        </p:spPr>
        <p:txBody>
          <a:bodyPr>
            <a:noAutofit/>
          </a:bodyPr>
          <a:lstStyle/>
          <a:p>
            <a:pPr algn="ctr"/>
            <a:r>
              <a:rPr lang="en-US" sz="5400" dirty="0"/>
              <a:t>Marketing Data Solution</a:t>
            </a:r>
          </a:p>
        </p:txBody>
      </p:sp>
      <p:sp>
        <p:nvSpPr>
          <p:cNvPr id="4" name="Slide Number Placeholder 3"/>
          <p:cNvSpPr>
            <a:spLocks noGrp="1"/>
          </p:cNvSpPr>
          <p:nvPr>
            <p:ph type="sldNum" sz="quarter" idx="12"/>
          </p:nvPr>
        </p:nvSpPr>
        <p:spPr>
          <a:xfrm>
            <a:off x="70208" y="6400800"/>
            <a:ext cx="419100" cy="381000"/>
          </a:xfrm>
        </p:spPr>
        <p:txBody>
          <a:bodyPr/>
          <a:lstStyle/>
          <a:p>
            <a:fld id="{86F4255C-5B9E-4286-A6CA-8C7DE48236D7}" type="slidenum">
              <a:rPr lang="en-US" sz="1100" smtClean="0">
                <a:latin typeface="Arial" panose="020B0604020202020204" pitchFamily="34" charset="0"/>
                <a:cs typeface="Arial" panose="020B0604020202020204" pitchFamily="34" charset="0"/>
              </a:rPr>
              <a:pPr/>
              <a:t>1</a:t>
            </a:fld>
            <a:endParaRPr lang="en-US" sz="1100" dirty="0">
              <a:latin typeface="Arial" panose="020B0604020202020204" pitchFamily="34" charset="0"/>
              <a:cs typeface="Arial" panose="020B0604020202020204" pitchFamily="34" charset="0"/>
            </a:endParaRPr>
          </a:p>
        </p:txBody>
      </p:sp>
      <p:pic>
        <p:nvPicPr>
          <p:cNvPr id="7" name="Picture 6" descr="A close up of a sign&#10;&#10;Description automatically generated">
            <a:extLst>
              <a:ext uri="{FF2B5EF4-FFF2-40B4-BE49-F238E27FC236}">
                <a16:creationId xmlns:a16="http://schemas.microsoft.com/office/drawing/2014/main" id="{F0BED5BD-6C1E-44A7-97A8-E9387F8C0A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674762"/>
            <a:ext cx="6528015" cy="3599693"/>
          </a:xfrm>
          <a:prstGeom prst="rect">
            <a:avLst/>
          </a:prstGeom>
        </p:spPr>
      </p:pic>
    </p:spTree>
    <p:extLst>
      <p:ext uri="{BB962C8B-B14F-4D97-AF65-F5344CB8AC3E}">
        <p14:creationId xmlns:p14="http://schemas.microsoft.com/office/powerpoint/2010/main" val="4127522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332B3F4-42C0-4220-9BF2-D2471D5DC74A}"/>
              </a:ext>
            </a:extLst>
          </p:cNvPr>
          <p:cNvSpPr>
            <a:spLocks noGrp="1"/>
          </p:cNvSpPr>
          <p:nvPr>
            <p:ph idx="1"/>
          </p:nvPr>
        </p:nvSpPr>
        <p:spPr>
          <a:xfrm>
            <a:off x="457200" y="1143000"/>
            <a:ext cx="8458200" cy="4983163"/>
          </a:xfrm>
        </p:spPr>
        <p:txBody>
          <a:bodyPr>
            <a:normAutofit/>
          </a:bodyPr>
          <a:lstStyle/>
          <a:p>
            <a:pPr marL="0" indent="0">
              <a:buNone/>
            </a:pPr>
            <a:r>
              <a:rPr lang="en-US" sz="2400" dirty="0"/>
              <a:t>Key Tasks:</a:t>
            </a:r>
          </a:p>
          <a:p>
            <a:pPr marL="857250" lvl="1" indent="-457200">
              <a:buFont typeface="+mj-lt"/>
              <a:buAutoNum type="arabicPeriod"/>
            </a:pPr>
            <a:r>
              <a:rPr lang="en-US" sz="2400" dirty="0"/>
              <a:t>Create the business rules needed to properly record “participant” in the database</a:t>
            </a:r>
          </a:p>
          <a:p>
            <a:pPr marL="857250" lvl="1" indent="-457200">
              <a:buFont typeface="+mj-lt"/>
              <a:buAutoNum type="arabicPeriod"/>
            </a:pPr>
            <a:r>
              <a:rPr lang="en-US" sz="2400" dirty="0"/>
              <a:t>In coordination with the sponsor, develop business questions the system must help answer</a:t>
            </a:r>
          </a:p>
          <a:p>
            <a:pPr marL="857250" lvl="1" indent="-457200">
              <a:buFont typeface="+mj-lt"/>
              <a:buAutoNum type="arabicPeriod"/>
            </a:pPr>
            <a:r>
              <a:rPr lang="en-US" sz="2400" dirty="0"/>
              <a:t>Develop and validate the Entity Relationship Diagram, the data dictionary, the physical model, and initial data entry</a:t>
            </a:r>
          </a:p>
          <a:p>
            <a:pPr marL="857250" lvl="1" indent="-457200">
              <a:buFont typeface="+mj-lt"/>
              <a:buAutoNum type="arabicPeriod"/>
            </a:pPr>
            <a:r>
              <a:rPr lang="en-US" sz="2400" dirty="0"/>
              <a:t>Develop tools (forms, reports, etc.) that immediately help the marketing team, and provide a proof of concept for the organization to use in future DBMS development</a:t>
            </a:r>
          </a:p>
        </p:txBody>
      </p:sp>
      <p:sp>
        <p:nvSpPr>
          <p:cNvPr id="3" name="Title 2">
            <a:extLst>
              <a:ext uri="{FF2B5EF4-FFF2-40B4-BE49-F238E27FC236}">
                <a16:creationId xmlns:a16="http://schemas.microsoft.com/office/drawing/2014/main" id="{B26D31AE-DFEF-4A62-B96D-A47455C072A7}"/>
              </a:ext>
            </a:extLst>
          </p:cNvPr>
          <p:cNvSpPr>
            <a:spLocks noGrp="1"/>
          </p:cNvSpPr>
          <p:nvPr>
            <p:ph type="title"/>
          </p:nvPr>
        </p:nvSpPr>
        <p:spPr/>
        <p:txBody>
          <a:bodyPr>
            <a:normAutofit fontScale="90000"/>
          </a:bodyPr>
          <a:lstStyle/>
          <a:p>
            <a:r>
              <a:rPr lang="en-US" dirty="0"/>
              <a:t>National Military Family Association</a:t>
            </a:r>
          </a:p>
        </p:txBody>
      </p:sp>
      <p:sp>
        <p:nvSpPr>
          <p:cNvPr id="4" name="Slide Number Placeholder 3">
            <a:extLst>
              <a:ext uri="{FF2B5EF4-FFF2-40B4-BE49-F238E27FC236}">
                <a16:creationId xmlns:a16="http://schemas.microsoft.com/office/drawing/2014/main" id="{7CDCD6F7-E5B5-40F1-B513-7F9AD3D2380E}"/>
              </a:ext>
            </a:extLst>
          </p:cNvPr>
          <p:cNvSpPr>
            <a:spLocks noGrp="1"/>
          </p:cNvSpPr>
          <p:nvPr>
            <p:ph type="sldNum" sz="quarter" idx="12"/>
          </p:nvPr>
        </p:nvSpPr>
        <p:spPr/>
        <p:txBody>
          <a:bodyPr/>
          <a:lstStyle/>
          <a:p>
            <a:fld id="{86F4255C-5B9E-4286-A6CA-8C7DE48236D7}" type="slidenum">
              <a:rPr lang="en-US" smtClean="0"/>
              <a:pPr/>
              <a:t>10</a:t>
            </a:fld>
            <a:endParaRPr lang="en-US"/>
          </a:p>
        </p:txBody>
      </p:sp>
      <p:sp>
        <p:nvSpPr>
          <p:cNvPr id="5" name="Text Placeholder 4">
            <a:extLst>
              <a:ext uri="{FF2B5EF4-FFF2-40B4-BE49-F238E27FC236}">
                <a16:creationId xmlns:a16="http://schemas.microsoft.com/office/drawing/2014/main" id="{C66CA604-60EC-4585-9EDE-D08829ECB063}"/>
              </a:ext>
            </a:extLst>
          </p:cNvPr>
          <p:cNvSpPr>
            <a:spLocks noGrp="1"/>
          </p:cNvSpPr>
          <p:nvPr>
            <p:ph type="body" sz="quarter" idx="13"/>
          </p:nvPr>
        </p:nvSpPr>
        <p:spPr/>
        <p:txBody>
          <a:bodyPr>
            <a:normAutofit lnSpcReduction="10000"/>
          </a:bodyPr>
          <a:lstStyle/>
          <a:p>
            <a:r>
              <a:rPr lang="en-US" dirty="0"/>
              <a:t>Key Tasks</a:t>
            </a:r>
          </a:p>
        </p:txBody>
      </p:sp>
    </p:spTree>
    <p:extLst>
      <p:ext uri="{BB962C8B-B14F-4D97-AF65-F5344CB8AC3E}">
        <p14:creationId xmlns:p14="http://schemas.microsoft.com/office/powerpoint/2010/main" val="1916920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a:extLst>
              <a:ext uri="{FF2B5EF4-FFF2-40B4-BE49-F238E27FC236}">
                <a16:creationId xmlns:a16="http://schemas.microsoft.com/office/drawing/2014/main" id="{49438CFD-D57D-4CBB-BDB8-EC322C35BC9B}"/>
              </a:ext>
            </a:extLst>
          </p:cNvPr>
          <p:cNvSpPr/>
          <p:nvPr/>
        </p:nvSpPr>
        <p:spPr>
          <a:xfrm>
            <a:off x="5474508" y="3860088"/>
            <a:ext cx="1104547" cy="788112"/>
          </a:xfrm>
          <a:prstGeom prst="rect">
            <a:avLst/>
          </a:prstGeom>
          <a:solidFill>
            <a:srgbClr val="5E5E5E"/>
          </a:solidFill>
          <a:ln w="12700">
            <a:miter lim="400000"/>
          </a:ln>
        </p:spPr>
        <p:txBody>
          <a:bodyPr lIns="50800" tIns="50800" rIns="50800" bIns="50800" anchor="ctr"/>
          <a:lstStyle/>
          <a:p>
            <a:pPr algn="ctr" defTabSz="584200" hangingPunct="0">
              <a:defRPr sz="2200" b="0">
                <a:solidFill>
                  <a:srgbClr val="FFFFFF"/>
                </a:solidFill>
                <a:latin typeface="+mn-lt"/>
                <a:ea typeface="+mn-ea"/>
                <a:cs typeface="+mn-cs"/>
                <a:sym typeface="Helvetica Neue Medium"/>
              </a:defRPr>
            </a:pPr>
            <a:endParaRPr sz="2200" kern="0">
              <a:solidFill>
                <a:srgbClr val="FFFFFF"/>
              </a:solidFill>
              <a:latin typeface="Helvetica Neue Medium"/>
              <a:sym typeface="Helvetica Neue Medium"/>
            </a:endParaRPr>
          </a:p>
        </p:txBody>
      </p:sp>
      <p:sp>
        <p:nvSpPr>
          <p:cNvPr id="2" name="Content Placeholder 1">
            <a:extLst>
              <a:ext uri="{FF2B5EF4-FFF2-40B4-BE49-F238E27FC236}">
                <a16:creationId xmlns:a16="http://schemas.microsoft.com/office/drawing/2014/main" id="{5332B3F4-42C0-4220-9BF2-D2471D5DC74A}"/>
              </a:ext>
            </a:extLst>
          </p:cNvPr>
          <p:cNvSpPr>
            <a:spLocks noGrp="1"/>
          </p:cNvSpPr>
          <p:nvPr>
            <p:ph idx="1"/>
          </p:nvPr>
        </p:nvSpPr>
        <p:spPr>
          <a:xfrm>
            <a:off x="457200" y="1143000"/>
            <a:ext cx="8534400" cy="4983163"/>
          </a:xfrm>
        </p:spPr>
        <p:txBody>
          <a:bodyPr>
            <a:normAutofit/>
          </a:bodyPr>
          <a:lstStyle/>
          <a:p>
            <a:pPr marL="457200" indent="-457200">
              <a:buFont typeface="+mj-lt"/>
              <a:buAutoNum type="arabicPeriod"/>
            </a:pPr>
            <a:r>
              <a:rPr lang="en-US" sz="2400" dirty="0"/>
              <a:t>Number one challenge… “who is who?”</a:t>
            </a:r>
          </a:p>
          <a:p>
            <a:pPr marL="400050" lvl="1" indent="0">
              <a:buNone/>
            </a:pPr>
            <a:endParaRPr lang="en-US" sz="2000" dirty="0"/>
          </a:p>
        </p:txBody>
      </p:sp>
      <p:sp>
        <p:nvSpPr>
          <p:cNvPr id="3" name="Title 2">
            <a:extLst>
              <a:ext uri="{FF2B5EF4-FFF2-40B4-BE49-F238E27FC236}">
                <a16:creationId xmlns:a16="http://schemas.microsoft.com/office/drawing/2014/main" id="{B26D31AE-DFEF-4A62-B96D-A47455C072A7}"/>
              </a:ext>
            </a:extLst>
          </p:cNvPr>
          <p:cNvSpPr>
            <a:spLocks noGrp="1"/>
          </p:cNvSpPr>
          <p:nvPr>
            <p:ph type="title"/>
          </p:nvPr>
        </p:nvSpPr>
        <p:spPr/>
        <p:txBody>
          <a:bodyPr>
            <a:normAutofit fontScale="90000"/>
          </a:bodyPr>
          <a:lstStyle/>
          <a:p>
            <a:r>
              <a:rPr lang="en-US" dirty="0"/>
              <a:t>National Military Family Association</a:t>
            </a:r>
          </a:p>
        </p:txBody>
      </p:sp>
      <p:sp>
        <p:nvSpPr>
          <p:cNvPr id="4" name="Slide Number Placeholder 3">
            <a:extLst>
              <a:ext uri="{FF2B5EF4-FFF2-40B4-BE49-F238E27FC236}">
                <a16:creationId xmlns:a16="http://schemas.microsoft.com/office/drawing/2014/main" id="{7CDCD6F7-E5B5-40F1-B513-7F9AD3D2380E}"/>
              </a:ext>
            </a:extLst>
          </p:cNvPr>
          <p:cNvSpPr>
            <a:spLocks noGrp="1"/>
          </p:cNvSpPr>
          <p:nvPr>
            <p:ph type="sldNum" sz="quarter" idx="12"/>
          </p:nvPr>
        </p:nvSpPr>
        <p:spPr/>
        <p:txBody>
          <a:bodyPr/>
          <a:lstStyle/>
          <a:p>
            <a:fld id="{86F4255C-5B9E-4286-A6CA-8C7DE48236D7}" type="slidenum">
              <a:rPr lang="en-US" smtClean="0"/>
              <a:pPr/>
              <a:t>11</a:t>
            </a:fld>
            <a:endParaRPr lang="en-US"/>
          </a:p>
        </p:txBody>
      </p:sp>
      <p:sp>
        <p:nvSpPr>
          <p:cNvPr id="5" name="Text Placeholder 4">
            <a:extLst>
              <a:ext uri="{FF2B5EF4-FFF2-40B4-BE49-F238E27FC236}">
                <a16:creationId xmlns:a16="http://schemas.microsoft.com/office/drawing/2014/main" id="{C66CA604-60EC-4585-9EDE-D08829ECB063}"/>
              </a:ext>
            </a:extLst>
          </p:cNvPr>
          <p:cNvSpPr>
            <a:spLocks noGrp="1"/>
          </p:cNvSpPr>
          <p:nvPr>
            <p:ph type="body" sz="quarter" idx="13"/>
          </p:nvPr>
        </p:nvSpPr>
        <p:spPr/>
        <p:txBody>
          <a:bodyPr>
            <a:normAutofit lnSpcReduction="10000"/>
          </a:bodyPr>
          <a:lstStyle/>
          <a:p>
            <a:r>
              <a:rPr lang="en-US" dirty="0"/>
              <a:t>Key Task #1: Business Rules (1 of 2)</a:t>
            </a:r>
          </a:p>
        </p:txBody>
      </p:sp>
      <p:grpSp>
        <p:nvGrpSpPr>
          <p:cNvPr id="6" name="Group 5">
            <a:extLst>
              <a:ext uri="{FF2B5EF4-FFF2-40B4-BE49-F238E27FC236}">
                <a16:creationId xmlns:a16="http://schemas.microsoft.com/office/drawing/2014/main" id="{F106E76E-8A86-4927-BEE7-A2664299F869}"/>
              </a:ext>
            </a:extLst>
          </p:cNvPr>
          <p:cNvGrpSpPr/>
          <p:nvPr/>
        </p:nvGrpSpPr>
        <p:grpSpPr>
          <a:xfrm>
            <a:off x="685801" y="1685784"/>
            <a:ext cx="8305800" cy="4440379"/>
            <a:chOff x="685801" y="1685784"/>
            <a:chExt cx="8305800" cy="4440379"/>
          </a:xfrm>
        </p:grpSpPr>
        <p:sp>
          <p:nvSpPr>
            <p:cNvPr id="23" name="Rectangle">
              <a:extLst>
                <a:ext uri="{FF2B5EF4-FFF2-40B4-BE49-F238E27FC236}">
                  <a16:creationId xmlns:a16="http://schemas.microsoft.com/office/drawing/2014/main" id="{DA1B9586-E7EB-414B-8485-FE2D51F93C6A}"/>
                </a:ext>
              </a:extLst>
            </p:cNvPr>
            <p:cNvSpPr/>
            <p:nvPr/>
          </p:nvSpPr>
          <p:spPr>
            <a:xfrm>
              <a:off x="685801" y="2097187"/>
              <a:ext cx="8305800" cy="4028976"/>
            </a:xfrm>
            <a:prstGeom prst="rect">
              <a:avLst/>
            </a:prstGeom>
            <a:ln w="63500">
              <a:solidFill>
                <a:srgbClr val="00A2FF">
                  <a:hueOff val="114395"/>
                  <a:lumOff val="-24975"/>
                </a:srgbClr>
              </a:solidFill>
              <a:miter lim="400000"/>
            </a:ln>
          </p:spPr>
          <p:txBody>
            <a:bodyPr lIns="50800" tIns="50800" rIns="50800" bIns="50800" anchor="ctr"/>
            <a:lstStyle/>
            <a:p>
              <a:pPr marL="0" marR="0" lvl="0" indent="0" algn="ctr" defTabSz="584200" eaLnBrk="1" fontAlgn="auto" latinLnBrk="0" hangingPunct="0">
                <a:lnSpc>
                  <a:spcPct val="100000"/>
                </a:lnSpc>
                <a:spcBef>
                  <a:spcPts val="0"/>
                </a:spcBef>
                <a:spcAft>
                  <a:spcPts val="0"/>
                </a:spcAft>
                <a:buClrTx/>
                <a:buSzTx/>
                <a:buFontTx/>
                <a:buNone/>
                <a:tabLst/>
                <a:defRPr sz="2200" b="0">
                  <a:solidFill>
                    <a:srgbClr val="FFFFFF"/>
                  </a:solidFill>
                  <a:latin typeface="+mn-lt"/>
                  <a:ea typeface="+mn-ea"/>
                  <a:cs typeface="+mn-cs"/>
                  <a:sym typeface="Helvetica Neue Medium"/>
                </a:defRPr>
              </a:pPr>
              <a:endParaRPr kumimoji="0" sz="2200" b="0" i="0" u="none" strike="noStrike" kern="0" cap="none" spc="0" normalizeH="0" baseline="0" noProof="0">
                <a:ln>
                  <a:noFill/>
                </a:ln>
                <a:solidFill>
                  <a:srgbClr val="FFFFFF"/>
                </a:solidFill>
                <a:effectLst/>
                <a:uLnTx/>
                <a:uFillTx/>
                <a:latin typeface="Helvetica Neue Medium"/>
                <a:sym typeface="Helvetica Neue Medium"/>
              </a:endParaRPr>
            </a:p>
          </p:txBody>
        </p:sp>
        <p:sp>
          <p:nvSpPr>
            <p:cNvPr id="24" name="Regular Folks">
              <a:extLst>
                <a:ext uri="{FF2B5EF4-FFF2-40B4-BE49-F238E27FC236}">
                  <a16:creationId xmlns:a16="http://schemas.microsoft.com/office/drawing/2014/main" id="{C53364DC-EA13-4C0B-9A0D-95C1A1942663}"/>
                </a:ext>
              </a:extLst>
            </p:cNvPr>
            <p:cNvSpPr txBox="1"/>
            <p:nvPr/>
          </p:nvSpPr>
          <p:spPr>
            <a:xfrm>
              <a:off x="685801" y="1685784"/>
              <a:ext cx="1783589" cy="41173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defRPr sz="2000">
                  <a:solidFill>
                    <a:schemeClr val="accent1">
                      <a:hueOff val="114395"/>
                      <a:lumOff val="-24975"/>
                    </a:schemeClr>
                  </a:solidFill>
                </a:defRPr>
              </a:lvl1pPr>
            </a:lstStyle>
            <a:p>
              <a:pPr algn="ctr" defTabSz="584200" hangingPunct="0"/>
              <a:r>
                <a:rPr b="1" kern="0" dirty="0">
                  <a:solidFill>
                    <a:srgbClr val="00A2FF">
                      <a:hueOff val="114395"/>
                      <a:lumOff val="-24975"/>
                    </a:srgbClr>
                  </a:solidFill>
                  <a:latin typeface="Helvetica Neue"/>
                  <a:sym typeface="Helvetica Neue"/>
                </a:rPr>
                <a:t>Regular Folks</a:t>
              </a:r>
            </a:p>
          </p:txBody>
        </p:sp>
      </p:grpSp>
      <p:grpSp>
        <p:nvGrpSpPr>
          <p:cNvPr id="8" name="Group 7">
            <a:extLst>
              <a:ext uri="{FF2B5EF4-FFF2-40B4-BE49-F238E27FC236}">
                <a16:creationId xmlns:a16="http://schemas.microsoft.com/office/drawing/2014/main" id="{05F412D2-944D-4C8A-8E8C-959799788F6C}"/>
              </a:ext>
            </a:extLst>
          </p:cNvPr>
          <p:cNvGrpSpPr/>
          <p:nvPr/>
        </p:nvGrpSpPr>
        <p:grpSpPr>
          <a:xfrm>
            <a:off x="1737620" y="2337224"/>
            <a:ext cx="5196580" cy="3626855"/>
            <a:chOff x="1737620" y="2337224"/>
            <a:chExt cx="5196580" cy="3626855"/>
          </a:xfrm>
        </p:grpSpPr>
        <p:sp>
          <p:nvSpPr>
            <p:cNvPr id="25" name="Rectangle">
              <a:extLst>
                <a:ext uri="{FF2B5EF4-FFF2-40B4-BE49-F238E27FC236}">
                  <a16:creationId xmlns:a16="http://schemas.microsoft.com/office/drawing/2014/main" id="{6C6337BD-3CE4-4592-9869-77FDB94D0135}"/>
                </a:ext>
              </a:extLst>
            </p:cNvPr>
            <p:cNvSpPr/>
            <p:nvPr/>
          </p:nvSpPr>
          <p:spPr>
            <a:xfrm>
              <a:off x="2160186" y="2690430"/>
              <a:ext cx="4774014" cy="3273649"/>
            </a:xfrm>
            <a:prstGeom prst="rect">
              <a:avLst/>
            </a:prstGeom>
            <a:ln w="63500">
              <a:solidFill>
                <a:srgbClr val="00A2FF">
                  <a:lumOff val="-13575"/>
                </a:srgbClr>
              </a:solidFill>
              <a:miter lim="400000"/>
            </a:ln>
          </p:spPr>
          <p:txBody>
            <a:bodyPr lIns="50800" tIns="50800" rIns="50800" bIns="50800" anchor="ctr"/>
            <a:lstStyle/>
            <a:p>
              <a:pPr marL="0" marR="0" lvl="0" indent="0" algn="ctr" defTabSz="584200" eaLnBrk="1" fontAlgn="auto" latinLnBrk="0" hangingPunct="0">
                <a:lnSpc>
                  <a:spcPct val="100000"/>
                </a:lnSpc>
                <a:spcBef>
                  <a:spcPts val="0"/>
                </a:spcBef>
                <a:spcAft>
                  <a:spcPts val="0"/>
                </a:spcAft>
                <a:buClrTx/>
                <a:buSzTx/>
                <a:buFontTx/>
                <a:buNone/>
                <a:tabLst/>
                <a:defRPr sz="2200" b="0">
                  <a:solidFill>
                    <a:srgbClr val="FFFFFF"/>
                  </a:solidFill>
                  <a:latin typeface="+mn-lt"/>
                  <a:ea typeface="+mn-ea"/>
                  <a:cs typeface="+mn-cs"/>
                  <a:sym typeface="Helvetica Neue Medium"/>
                </a:defRPr>
              </a:pPr>
              <a:endParaRPr kumimoji="0" sz="2200" b="0" i="0" u="none" strike="noStrike" kern="0" cap="none" spc="0" normalizeH="0" baseline="0" noProof="0">
                <a:ln>
                  <a:noFill/>
                </a:ln>
                <a:solidFill>
                  <a:srgbClr val="FFFFFF"/>
                </a:solidFill>
                <a:effectLst/>
                <a:uLnTx/>
                <a:uFillTx/>
                <a:latin typeface="Helvetica Neue Medium"/>
                <a:sym typeface="Helvetica Neue Medium"/>
              </a:endParaRPr>
            </a:p>
          </p:txBody>
        </p:sp>
        <p:sp>
          <p:nvSpPr>
            <p:cNvPr id="26" name="Military Family">
              <a:extLst>
                <a:ext uri="{FF2B5EF4-FFF2-40B4-BE49-F238E27FC236}">
                  <a16:creationId xmlns:a16="http://schemas.microsoft.com/office/drawing/2014/main" id="{26DC877E-40DE-4CC3-905E-26896E3003A4}"/>
                </a:ext>
              </a:extLst>
            </p:cNvPr>
            <p:cNvSpPr txBox="1"/>
            <p:nvPr/>
          </p:nvSpPr>
          <p:spPr>
            <a:xfrm>
              <a:off x="1737620" y="2337224"/>
              <a:ext cx="2185853" cy="34881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defRPr sz="1600">
                  <a:solidFill>
                    <a:schemeClr val="accent1">
                      <a:lumOff val="-13575"/>
                    </a:schemeClr>
                  </a:solidFill>
                </a:defRPr>
              </a:lvl1pPr>
            </a:lstStyle>
            <a:p>
              <a:pPr algn="ctr" defTabSz="584200" hangingPunct="0"/>
              <a:r>
                <a:rPr b="1" kern="0" dirty="0">
                  <a:solidFill>
                    <a:srgbClr val="00A2FF">
                      <a:lumOff val="-13575"/>
                    </a:srgbClr>
                  </a:solidFill>
                  <a:latin typeface="Helvetica Neue"/>
                  <a:sym typeface="Helvetica Neue"/>
                </a:rPr>
                <a:t>Military Family</a:t>
              </a:r>
            </a:p>
          </p:txBody>
        </p:sp>
      </p:grpSp>
      <p:grpSp>
        <p:nvGrpSpPr>
          <p:cNvPr id="10" name="Group 9">
            <a:extLst>
              <a:ext uri="{FF2B5EF4-FFF2-40B4-BE49-F238E27FC236}">
                <a16:creationId xmlns:a16="http://schemas.microsoft.com/office/drawing/2014/main" id="{583C2379-1A93-477F-908D-F2B2EB313736}"/>
              </a:ext>
            </a:extLst>
          </p:cNvPr>
          <p:cNvGrpSpPr/>
          <p:nvPr/>
        </p:nvGrpSpPr>
        <p:grpSpPr>
          <a:xfrm>
            <a:off x="2917974" y="3860088"/>
            <a:ext cx="3661081" cy="1967955"/>
            <a:chOff x="2917974" y="3860088"/>
            <a:chExt cx="3661081" cy="1967955"/>
          </a:xfrm>
        </p:grpSpPr>
        <p:sp>
          <p:nvSpPr>
            <p:cNvPr id="27" name="Rectangle">
              <a:extLst>
                <a:ext uri="{FF2B5EF4-FFF2-40B4-BE49-F238E27FC236}">
                  <a16:creationId xmlns:a16="http://schemas.microsoft.com/office/drawing/2014/main" id="{FF03D8A1-8D4F-42B7-9588-2DEE3725858A}"/>
                </a:ext>
              </a:extLst>
            </p:cNvPr>
            <p:cNvSpPr/>
            <p:nvPr/>
          </p:nvSpPr>
          <p:spPr>
            <a:xfrm>
              <a:off x="2917974" y="3860088"/>
              <a:ext cx="3661081" cy="1967955"/>
            </a:xfrm>
            <a:prstGeom prst="rect">
              <a:avLst/>
            </a:prstGeom>
            <a:ln w="63500">
              <a:solidFill>
                <a:srgbClr val="00A2FF"/>
              </a:solidFill>
              <a:miter lim="400000"/>
            </a:ln>
          </p:spPr>
          <p:txBody>
            <a:bodyPr lIns="50800" tIns="50800" rIns="50800" bIns="50800" anchor="ctr"/>
            <a:lstStyle/>
            <a:p>
              <a:pPr marL="0" marR="0" lvl="0" indent="0" algn="ctr" defTabSz="584200" eaLnBrk="1" fontAlgn="auto" latinLnBrk="0" hangingPunct="0">
                <a:lnSpc>
                  <a:spcPct val="100000"/>
                </a:lnSpc>
                <a:spcBef>
                  <a:spcPts val="0"/>
                </a:spcBef>
                <a:spcAft>
                  <a:spcPts val="0"/>
                </a:spcAft>
                <a:buClrTx/>
                <a:buSzTx/>
                <a:buFontTx/>
                <a:buNone/>
                <a:tabLst/>
                <a:defRPr sz="2200" b="0">
                  <a:solidFill>
                    <a:srgbClr val="FFFFFF"/>
                  </a:solidFill>
                  <a:latin typeface="+mn-lt"/>
                  <a:ea typeface="+mn-ea"/>
                  <a:cs typeface="+mn-cs"/>
                  <a:sym typeface="Helvetica Neue Medium"/>
                </a:defRPr>
              </a:pPr>
              <a:endParaRPr kumimoji="0" sz="2200" b="0" i="0" u="none" strike="noStrike" kern="0" cap="none" spc="0" normalizeH="0" baseline="0" noProof="0">
                <a:ln>
                  <a:noFill/>
                </a:ln>
                <a:solidFill>
                  <a:srgbClr val="FFFFFF"/>
                </a:solidFill>
                <a:effectLst/>
                <a:uLnTx/>
                <a:uFillTx/>
                <a:latin typeface="Helvetica Neue Medium"/>
                <a:sym typeface="Helvetica Neue Medium"/>
              </a:endParaRPr>
            </a:p>
          </p:txBody>
        </p:sp>
        <p:sp>
          <p:nvSpPr>
            <p:cNvPr id="28" name="School/Program Recipients">
              <a:extLst>
                <a:ext uri="{FF2B5EF4-FFF2-40B4-BE49-F238E27FC236}">
                  <a16:creationId xmlns:a16="http://schemas.microsoft.com/office/drawing/2014/main" id="{9288C633-9387-4266-82FC-157914C0A134}"/>
                </a:ext>
              </a:extLst>
            </p:cNvPr>
            <p:cNvSpPr txBox="1"/>
            <p:nvPr/>
          </p:nvSpPr>
          <p:spPr>
            <a:xfrm>
              <a:off x="2992837" y="5473611"/>
              <a:ext cx="2798133" cy="34881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defRPr sz="1600">
                  <a:solidFill>
                    <a:schemeClr val="accent1">
                      <a:lumOff val="16847"/>
                    </a:schemeClr>
                  </a:solidFill>
                </a:defRPr>
              </a:lvl1pPr>
            </a:lstStyle>
            <a:p>
              <a:pPr algn="ctr" defTabSz="584200" hangingPunct="0"/>
              <a:r>
                <a:rPr b="1" kern="0" dirty="0">
                  <a:solidFill>
                    <a:srgbClr val="00A2FF">
                      <a:lumOff val="16847"/>
                    </a:srgbClr>
                  </a:solidFill>
                  <a:latin typeface="Helvetica Neue"/>
                  <a:sym typeface="Helvetica Neue"/>
                </a:rPr>
                <a:t>School/Program Recipients</a:t>
              </a:r>
            </a:p>
          </p:txBody>
        </p:sp>
      </p:grpSp>
      <p:grpSp>
        <p:nvGrpSpPr>
          <p:cNvPr id="9" name="Group 8">
            <a:extLst>
              <a:ext uri="{FF2B5EF4-FFF2-40B4-BE49-F238E27FC236}">
                <a16:creationId xmlns:a16="http://schemas.microsoft.com/office/drawing/2014/main" id="{6CE791AC-2C4B-40A8-99DC-438D721673AD}"/>
              </a:ext>
            </a:extLst>
          </p:cNvPr>
          <p:cNvGrpSpPr/>
          <p:nvPr/>
        </p:nvGrpSpPr>
        <p:grpSpPr>
          <a:xfrm>
            <a:off x="3433524" y="2651120"/>
            <a:ext cx="4643676" cy="1997080"/>
            <a:chOff x="3433524" y="2651120"/>
            <a:chExt cx="4643676" cy="1997080"/>
          </a:xfrm>
        </p:grpSpPr>
        <p:sp>
          <p:nvSpPr>
            <p:cNvPr id="29" name="Rectangle">
              <a:extLst>
                <a:ext uri="{FF2B5EF4-FFF2-40B4-BE49-F238E27FC236}">
                  <a16:creationId xmlns:a16="http://schemas.microsoft.com/office/drawing/2014/main" id="{C89F4FE6-08BE-42F8-A7E6-8E265DF094B6}"/>
                </a:ext>
              </a:extLst>
            </p:cNvPr>
            <p:cNvSpPr/>
            <p:nvPr/>
          </p:nvSpPr>
          <p:spPr>
            <a:xfrm>
              <a:off x="3669492" y="2997912"/>
              <a:ext cx="4407708" cy="1650288"/>
            </a:xfrm>
            <a:prstGeom prst="rect">
              <a:avLst/>
            </a:prstGeom>
            <a:ln w="63500">
              <a:solidFill>
                <a:srgbClr val="16E7CF">
                  <a:hueOff val="167855"/>
                  <a:satOff val="17755"/>
                  <a:lumOff val="-16671"/>
                </a:srgbClr>
              </a:solidFill>
              <a:miter lim="400000"/>
            </a:ln>
          </p:spPr>
          <p:txBody>
            <a:bodyPr lIns="50800" tIns="50800" rIns="50800" bIns="50800" anchor="ctr"/>
            <a:lstStyle/>
            <a:p>
              <a:pPr marL="0" marR="0" lvl="0" indent="0" algn="ctr" defTabSz="584200" eaLnBrk="1" fontAlgn="auto" latinLnBrk="0" hangingPunct="0">
                <a:lnSpc>
                  <a:spcPct val="100000"/>
                </a:lnSpc>
                <a:spcBef>
                  <a:spcPts val="0"/>
                </a:spcBef>
                <a:spcAft>
                  <a:spcPts val="0"/>
                </a:spcAft>
                <a:buClrTx/>
                <a:buSzTx/>
                <a:buFontTx/>
                <a:buNone/>
                <a:tabLst/>
                <a:defRPr sz="2200" b="0">
                  <a:solidFill>
                    <a:srgbClr val="16E7CF">
                      <a:hueOff val="-85259"/>
                      <a:satOff val="14347"/>
                      <a:lumOff val="22373"/>
                    </a:srgbClr>
                  </a:solidFill>
                  <a:latin typeface="+mn-lt"/>
                  <a:ea typeface="+mn-ea"/>
                  <a:cs typeface="+mn-cs"/>
                  <a:sym typeface="Helvetica Neue Medium"/>
                </a:defRPr>
              </a:pPr>
              <a:endParaRPr kumimoji="0" sz="2200" b="0" i="0" u="none" strike="noStrike" kern="0" cap="none" spc="0" normalizeH="0" baseline="0" noProof="0" dirty="0">
                <a:ln>
                  <a:noFill/>
                </a:ln>
                <a:solidFill>
                  <a:srgbClr val="16E7CF">
                    <a:hueOff val="-85259"/>
                    <a:satOff val="14347"/>
                    <a:lumOff val="22373"/>
                  </a:srgbClr>
                </a:solidFill>
                <a:effectLst/>
                <a:uLnTx/>
                <a:uFillTx/>
                <a:latin typeface="Helvetica Neue Medium"/>
                <a:sym typeface="Helvetica Neue Medium"/>
              </a:endParaRPr>
            </a:p>
          </p:txBody>
        </p:sp>
        <p:sp>
          <p:nvSpPr>
            <p:cNvPr id="30" name="Subscribers">
              <a:extLst>
                <a:ext uri="{FF2B5EF4-FFF2-40B4-BE49-F238E27FC236}">
                  <a16:creationId xmlns:a16="http://schemas.microsoft.com/office/drawing/2014/main" id="{4CC79C41-DE9A-49B0-9566-ED032EE698E8}"/>
                </a:ext>
              </a:extLst>
            </p:cNvPr>
            <p:cNvSpPr txBox="1"/>
            <p:nvPr/>
          </p:nvSpPr>
          <p:spPr>
            <a:xfrm>
              <a:off x="3433524" y="2651120"/>
              <a:ext cx="1437100" cy="34881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defRPr sz="1600">
                  <a:solidFill>
                    <a:schemeClr val="accent2">
                      <a:hueOff val="167855"/>
                      <a:satOff val="17755"/>
                      <a:lumOff val="-16671"/>
                    </a:schemeClr>
                  </a:solidFill>
                </a:defRPr>
              </a:lvl1pPr>
            </a:lstStyle>
            <a:p>
              <a:pPr algn="ctr" defTabSz="584200" hangingPunct="0"/>
              <a:r>
                <a:rPr b="1" kern="0" dirty="0">
                  <a:solidFill>
                    <a:srgbClr val="16E7CF">
                      <a:hueOff val="167855"/>
                      <a:satOff val="17755"/>
                      <a:lumOff val="-16671"/>
                    </a:srgbClr>
                  </a:solidFill>
                  <a:latin typeface="Helvetica Neue"/>
                  <a:sym typeface="Helvetica Neue"/>
                </a:rPr>
                <a:t>Subscribers</a:t>
              </a:r>
            </a:p>
          </p:txBody>
        </p:sp>
      </p:grpSp>
      <p:grpSp>
        <p:nvGrpSpPr>
          <p:cNvPr id="7" name="Group 6">
            <a:extLst>
              <a:ext uri="{FF2B5EF4-FFF2-40B4-BE49-F238E27FC236}">
                <a16:creationId xmlns:a16="http://schemas.microsoft.com/office/drawing/2014/main" id="{0B9991F5-8717-41CA-B1BF-FE1F94D4CDBD}"/>
              </a:ext>
            </a:extLst>
          </p:cNvPr>
          <p:cNvGrpSpPr/>
          <p:nvPr/>
        </p:nvGrpSpPr>
        <p:grpSpPr>
          <a:xfrm>
            <a:off x="4838700" y="2107614"/>
            <a:ext cx="3884829" cy="3334759"/>
            <a:chOff x="4838700" y="2107614"/>
            <a:chExt cx="3884829" cy="3334759"/>
          </a:xfrm>
        </p:grpSpPr>
        <p:sp>
          <p:nvSpPr>
            <p:cNvPr id="31" name="Rectangle">
              <a:extLst>
                <a:ext uri="{FF2B5EF4-FFF2-40B4-BE49-F238E27FC236}">
                  <a16:creationId xmlns:a16="http://schemas.microsoft.com/office/drawing/2014/main" id="{61B0B49B-8E05-4DF9-B8F0-328BA752D155}"/>
                </a:ext>
              </a:extLst>
            </p:cNvPr>
            <p:cNvSpPr/>
            <p:nvPr/>
          </p:nvSpPr>
          <p:spPr>
            <a:xfrm>
              <a:off x="4838701" y="2467631"/>
              <a:ext cx="3884828" cy="2974742"/>
            </a:xfrm>
            <a:prstGeom prst="rect">
              <a:avLst/>
            </a:prstGeom>
            <a:ln w="63500">
              <a:solidFill>
                <a:srgbClr val="FAE232">
                  <a:hueOff val="-1081314"/>
                  <a:satOff val="4338"/>
                  <a:lumOff val="-8931"/>
                </a:srgbClr>
              </a:solidFill>
              <a:miter lim="400000"/>
            </a:ln>
          </p:spPr>
          <p:txBody>
            <a:bodyPr lIns="50800" tIns="50800" rIns="50800" bIns="50800" anchor="ctr"/>
            <a:lstStyle/>
            <a:p>
              <a:pPr marL="0" marR="0" lvl="0" indent="0" algn="ctr" defTabSz="584200" eaLnBrk="1" fontAlgn="auto" latinLnBrk="0" hangingPunct="0">
                <a:lnSpc>
                  <a:spcPct val="100000"/>
                </a:lnSpc>
                <a:spcBef>
                  <a:spcPts val="0"/>
                </a:spcBef>
                <a:spcAft>
                  <a:spcPts val="0"/>
                </a:spcAft>
                <a:buClrTx/>
                <a:buSzTx/>
                <a:buFontTx/>
                <a:buNone/>
                <a:tabLst/>
                <a:defRPr sz="2200" b="0">
                  <a:solidFill>
                    <a:srgbClr val="FFFFFF"/>
                  </a:solidFill>
                  <a:latin typeface="+mn-lt"/>
                  <a:ea typeface="+mn-ea"/>
                  <a:cs typeface="+mn-cs"/>
                  <a:sym typeface="Helvetica Neue Medium"/>
                </a:defRPr>
              </a:pPr>
              <a:endParaRPr kumimoji="0" sz="2200" b="0" i="0" u="none" strike="noStrike" kern="0" cap="none" spc="0" normalizeH="0" baseline="0" noProof="0">
                <a:ln>
                  <a:noFill/>
                </a:ln>
                <a:solidFill>
                  <a:srgbClr val="FFFFFF"/>
                </a:solidFill>
                <a:effectLst/>
                <a:uLnTx/>
                <a:uFillTx/>
                <a:latin typeface="Helvetica Neue Medium"/>
                <a:sym typeface="Helvetica Neue Medium"/>
              </a:endParaRPr>
            </a:p>
          </p:txBody>
        </p:sp>
        <p:sp>
          <p:nvSpPr>
            <p:cNvPr id="32" name="Donors">
              <a:extLst>
                <a:ext uri="{FF2B5EF4-FFF2-40B4-BE49-F238E27FC236}">
                  <a16:creationId xmlns:a16="http://schemas.microsoft.com/office/drawing/2014/main" id="{49519A31-5180-44D8-A0CE-4B4F794C0283}"/>
                </a:ext>
              </a:extLst>
            </p:cNvPr>
            <p:cNvSpPr txBox="1"/>
            <p:nvPr/>
          </p:nvSpPr>
          <p:spPr>
            <a:xfrm>
              <a:off x="4838700" y="2107614"/>
              <a:ext cx="866065" cy="3620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defRPr sz="1700">
                  <a:solidFill>
                    <a:schemeClr val="accent4">
                      <a:hueOff val="-1081314"/>
                      <a:satOff val="4338"/>
                      <a:lumOff val="-8931"/>
                    </a:schemeClr>
                  </a:solidFill>
                </a:defRPr>
              </a:lvl1pPr>
            </a:lstStyle>
            <a:p>
              <a:pPr algn="ctr" defTabSz="584200" hangingPunct="0"/>
              <a:r>
                <a:rPr b="1" kern="0" dirty="0">
                  <a:solidFill>
                    <a:srgbClr val="FAE232">
                      <a:hueOff val="-1081314"/>
                      <a:satOff val="4338"/>
                      <a:lumOff val="-8931"/>
                    </a:srgbClr>
                  </a:solidFill>
                  <a:latin typeface="Helvetica Neue"/>
                  <a:sym typeface="Helvetica Neue"/>
                </a:rPr>
                <a:t>Donors</a:t>
              </a:r>
            </a:p>
          </p:txBody>
        </p:sp>
      </p:grpSp>
      <p:grpSp>
        <p:nvGrpSpPr>
          <p:cNvPr id="11" name="Group 10">
            <a:extLst>
              <a:ext uri="{FF2B5EF4-FFF2-40B4-BE49-F238E27FC236}">
                <a16:creationId xmlns:a16="http://schemas.microsoft.com/office/drawing/2014/main" id="{69F1CFC3-1489-425F-B701-661F5745105B}"/>
              </a:ext>
            </a:extLst>
          </p:cNvPr>
          <p:cNvGrpSpPr/>
          <p:nvPr/>
        </p:nvGrpSpPr>
        <p:grpSpPr>
          <a:xfrm>
            <a:off x="5474509" y="3207556"/>
            <a:ext cx="2973487" cy="1961528"/>
            <a:chOff x="5474509" y="3207556"/>
            <a:chExt cx="2973487" cy="1961528"/>
          </a:xfrm>
        </p:grpSpPr>
        <p:sp>
          <p:nvSpPr>
            <p:cNvPr id="33" name="Rectangle">
              <a:extLst>
                <a:ext uri="{FF2B5EF4-FFF2-40B4-BE49-F238E27FC236}">
                  <a16:creationId xmlns:a16="http://schemas.microsoft.com/office/drawing/2014/main" id="{807C91B9-BCCC-4D46-A9D6-BFD96EF2B9DA}"/>
                </a:ext>
              </a:extLst>
            </p:cNvPr>
            <p:cNvSpPr/>
            <p:nvPr/>
          </p:nvSpPr>
          <p:spPr>
            <a:xfrm>
              <a:off x="5474509" y="3207556"/>
              <a:ext cx="2973487" cy="1961528"/>
            </a:xfrm>
            <a:prstGeom prst="rect">
              <a:avLst/>
            </a:prstGeom>
            <a:ln w="63500">
              <a:solidFill>
                <a:srgbClr val="FF644E">
                  <a:hueOff val="-82419"/>
                  <a:satOff val="-9513"/>
                  <a:lumOff val="-16343"/>
                </a:srgbClr>
              </a:solidFill>
              <a:miter lim="400000"/>
            </a:ln>
          </p:spPr>
          <p:txBody>
            <a:bodyPr lIns="50800" tIns="50800" rIns="50800" bIns="50800" anchor="ctr"/>
            <a:lstStyle/>
            <a:p>
              <a:pPr marL="0" marR="0" lvl="0" indent="0" algn="ctr" defTabSz="584200" eaLnBrk="1" fontAlgn="auto" latinLnBrk="0" hangingPunct="0">
                <a:lnSpc>
                  <a:spcPct val="100000"/>
                </a:lnSpc>
                <a:spcBef>
                  <a:spcPts val="0"/>
                </a:spcBef>
                <a:spcAft>
                  <a:spcPts val="0"/>
                </a:spcAft>
                <a:buClrTx/>
                <a:buSzTx/>
                <a:buFontTx/>
                <a:buNone/>
                <a:tabLst/>
                <a:defRPr sz="2200" b="0">
                  <a:solidFill>
                    <a:srgbClr val="FFFFFF"/>
                  </a:solidFill>
                  <a:latin typeface="+mn-lt"/>
                  <a:ea typeface="+mn-ea"/>
                  <a:cs typeface="+mn-cs"/>
                  <a:sym typeface="Helvetica Neue Medium"/>
                </a:defRPr>
              </a:pPr>
              <a:endParaRPr kumimoji="0" sz="2200" b="0" i="0" u="none" strike="noStrike" kern="0" cap="none" spc="0" normalizeH="0" baseline="0" noProof="0">
                <a:ln>
                  <a:noFill/>
                </a:ln>
                <a:solidFill>
                  <a:srgbClr val="FFFFFF"/>
                </a:solidFill>
                <a:effectLst/>
                <a:uLnTx/>
                <a:uFillTx/>
                <a:latin typeface="Helvetica Neue Medium"/>
                <a:sym typeface="Helvetica Neue Medium"/>
              </a:endParaRPr>
            </a:p>
          </p:txBody>
        </p:sp>
        <p:sp>
          <p:nvSpPr>
            <p:cNvPr id="34" name="Members">
              <a:extLst>
                <a:ext uri="{FF2B5EF4-FFF2-40B4-BE49-F238E27FC236}">
                  <a16:creationId xmlns:a16="http://schemas.microsoft.com/office/drawing/2014/main" id="{5BE85241-98C8-431E-AA39-3978583E67B3}"/>
                </a:ext>
              </a:extLst>
            </p:cNvPr>
            <p:cNvSpPr txBox="1"/>
            <p:nvPr/>
          </p:nvSpPr>
          <p:spPr>
            <a:xfrm>
              <a:off x="7336843" y="4805556"/>
              <a:ext cx="1085420" cy="3620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defRPr sz="1700">
                  <a:solidFill>
                    <a:schemeClr val="accent5">
                      <a:lumOff val="-29866"/>
                    </a:schemeClr>
                  </a:solidFill>
                </a:defRPr>
              </a:lvl1pPr>
            </a:lstStyle>
            <a:p>
              <a:pPr algn="ctr" defTabSz="584200" hangingPunct="0"/>
              <a:r>
                <a:rPr b="1" kern="0" dirty="0">
                  <a:solidFill>
                    <a:srgbClr val="FF644E">
                      <a:lumOff val="-29866"/>
                    </a:srgbClr>
                  </a:solidFill>
                  <a:latin typeface="Helvetica Neue"/>
                  <a:sym typeface="Helvetica Neue"/>
                </a:rPr>
                <a:t>Members</a:t>
              </a:r>
            </a:p>
          </p:txBody>
        </p:sp>
      </p:grpSp>
    </p:spTree>
    <p:extLst>
      <p:ext uri="{BB962C8B-B14F-4D97-AF65-F5344CB8AC3E}">
        <p14:creationId xmlns:p14="http://schemas.microsoft.com/office/powerpoint/2010/main" val="3013899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fade">
                                      <p:cBhvr>
                                        <p:cTn id="3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332B3F4-42C0-4220-9BF2-D2471D5DC74A}"/>
              </a:ext>
            </a:extLst>
          </p:cNvPr>
          <p:cNvSpPr>
            <a:spLocks noGrp="1"/>
          </p:cNvSpPr>
          <p:nvPr>
            <p:ph idx="1"/>
          </p:nvPr>
        </p:nvSpPr>
        <p:spPr>
          <a:xfrm>
            <a:off x="457200" y="1143000"/>
            <a:ext cx="8534400" cy="4983163"/>
          </a:xfrm>
        </p:spPr>
        <p:txBody>
          <a:bodyPr>
            <a:normAutofit lnSpcReduction="10000"/>
          </a:bodyPr>
          <a:lstStyle/>
          <a:p>
            <a:pPr marL="514350" lvl="0" indent="-514350" fontAlgn="base">
              <a:buFont typeface="+mj-lt"/>
              <a:buAutoNum type="arabicPeriod"/>
            </a:pPr>
            <a:r>
              <a:rPr lang="en-US" sz="1200" dirty="0"/>
              <a:t>A </a:t>
            </a:r>
            <a:r>
              <a:rPr lang="en-US" sz="1200" b="1" dirty="0"/>
              <a:t>“donor” is defined </a:t>
            </a:r>
            <a:r>
              <a:rPr lang="en-US" sz="1200" dirty="0"/>
              <a:t>as a person that makes a financial contribution to the organization. </a:t>
            </a:r>
          </a:p>
          <a:p>
            <a:pPr marL="514350" lvl="0" indent="-514350" fontAlgn="base">
              <a:buFont typeface="+mj-lt"/>
              <a:buAutoNum type="arabicPeriod"/>
            </a:pPr>
            <a:r>
              <a:rPr lang="en-US" sz="1200" dirty="0"/>
              <a:t>A </a:t>
            </a:r>
            <a:r>
              <a:rPr lang="en-US" sz="1200" b="1" dirty="0"/>
              <a:t>“subscriber” is defined </a:t>
            </a:r>
            <a:r>
              <a:rPr lang="en-US" sz="1200" dirty="0"/>
              <a:t>as a person that has opted in to receive emails from the organization by providing their email address on the sign-up form on the NMFA website.</a:t>
            </a:r>
          </a:p>
          <a:p>
            <a:pPr marL="514350" lvl="0" indent="-514350" fontAlgn="base">
              <a:buFont typeface="+mj-lt"/>
              <a:buAutoNum type="arabicPeriod"/>
            </a:pPr>
            <a:r>
              <a:rPr lang="en-US" sz="1200" dirty="0"/>
              <a:t>A </a:t>
            </a:r>
            <a:r>
              <a:rPr lang="en-US" sz="1200" b="1" dirty="0"/>
              <a:t>“member” is defined </a:t>
            </a:r>
            <a:r>
              <a:rPr lang="en-US" sz="1200" dirty="0"/>
              <a:t>as a person that makes a financial contribution to the organization and elects to be considered a member.</a:t>
            </a:r>
          </a:p>
          <a:p>
            <a:pPr marL="514350" lvl="0" indent="-514350" fontAlgn="base">
              <a:buFont typeface="+mj-lt"/>
              <a:buAutoNum type="arabicPeriod"/>
            </a:pPr>
            <a:r>
              <a:rPr lang="en-US" sz="1200" dirty="0"/>
              <a:t>A “volunteer” is any person that has elected to assist NMFA.</a:t>
            </a:r>
          </a:p>
          <a:p>
            <a:pPr marL="514350" lvl="0" indent="-514350" fontAlgn="base">
              <a:buFont typeface="+mj-lt"/>
              <a:buAutoNum type="arabicPeriod"/>
            </a:pPr>
            <a:r>
              <a:rPr lang="en-US" sz="1200" dirty="0"/>
              <a:t>The term “participant” is the general term that will be used to identifying any individual that is included under any of the following statuses: “donor”, “subscriber”, “member”, and “volunteer”.</a:t>
            </a:r>
          </a:p>
          <a:p>
            <a:pPr marL="514350" lvl="0" indent="-514350" fontAlgn="base">
              <a:buFont typeface="+mj-lt"/>
              <a:buAutoNum type="arabicPeriod"/>
            </a:pPr>
            <a:r>
              <a:rPr lang="en-US" sz="1200" dirty="0"/>
              <a:t>A “ program participant” is a person that has/ is selected to participate in an NMFA program. No “NMFA status” is required to be a recipient.  </a:t>
            </a:r>
          </a:p>
          <a:p>
            <a:pPr marL="514350" lvl="0" indent="-514350" fontAlgn="base">
              <a:buFont typeface="+mj-lt"/>
              <a:buAutoNum type="arabicPeriod"/>
            </a:pPr>
            <a:r>
              <a:rPr lang="en-US" sz="1200" dirty="0"/>
              <a:t>A “scholarship recipient” is any person meeting scholarship specific criteria that has/ is selected to receive a NMFA scholarship. A recipient is not required to be a participant.  </a:t>
            </a:r>
          </a:p>
          <a:p>
            <a:pPr marL="514350" lvl="0" indent="-514350" fontAlgn="base">
              <a:buFont typeface="+mj-lt"/>
              <a:buAutoNum type="arabicPeriod"/>
            </a:pPr>
            <a:r>
              <a:rPr lang="en-US" sz="1200" dirty="0"/>
              <a:t>A “donor” does not have to be a member nor a subscriber but could be both.</a:t>
            </a:r>
          </a:p>
          <a:p>
            <a:pPr marL="514350" lvl="0" indent="-514350" fontAlgn="base">
              <a:buFont typeface="+mj-lt"/>
              <a:buAutoNum type="arabicPeriod"/>
            </a:pPr>
            <a:r>
              <a:rPr lang="en-US" sz="1200" dirty="0"/>
              <a:t>A “member” must also be a “donor” since donating is a prerequisite to become a member, and a “member” could also be a “subscriber”, but it is not required.</a:t>
            </a:r>
          </a:p>
          <a:p>
            <a:pPr marL="514350" lvl="0" indent="-514350" fontAlgn="base">
              <a:buFont typeface="+mj-lt"/>
              <a:buAutoNum type="arabicPeriod"/>
            </a:pPr>
            <a:r>
              <a:rPr lang="en-US" sz="1200" dirty="0"/>
              <a:t>A “constituent” is/are all military families covered by the broader advocacy goal of the organization (no action is required buy constituents)</a:t>
            </a:r>
          </a:p>
          <a:p>
            <a:pPr marL="514350" lvl="0" indent="-514350" fontAlgn="base">
              <a:buFont typeface="+mj-lt"/>
              <a:buAutoNum type="arabicPeriod"/>
            </a:pPr>
            <a:r>
              <a:rPr lang="en-US" sz="1200" dirty="0"/>
              <a:t>The Marketing department is the </a:t>
            </a:r>
            <a:r>
              <a:rPr lang="en-US" sz="1200" b="1" dirty="0"/>
              <a:t>authoritative administrator of the subscriber database.</a:t>
            </a:r>
          </a:p>
          <a:p>
            <a:pPr marL="514350" lvl="0" indent="-514350" fontAlgn="base">
              <a:buFont typeface="+mj-lt"/>
              <a:buAutoNum type="arabicPeriod"/>
            </a:pPr>
            <a:r>
              <a:rPr lang="en-US" sz="1200" dirty="0"/>
              <a:t>The Development department is the </a:t>
            </a:r>
            <a:r>
              <a:rPr lang="en-US" sz="1200" b="1" dirty="0"/>
              <a:t>authoritative administrator of the donor and member database</a:t>
            </a:r>
            <a:r>
              <a:rPr lang="en-US" sz="1200" dirty="0"/>
              <a:t>.</a:t>
            </a:r>
          </a:p>
          <a:p>
            <a:pPr marL="514350" lvl="0" indent="-514350" fontAlgn="base">
              <a:buFont typeface="+mj-lt"/>
              <a:buAutoNum type="arabicPeriod"/>
            </a:pPr>
            <a:r>
              <a:rPr lang="en-US" sz="1200" dirty="0"/>
              <a:t>The system of record the Development department uses to manage fundraising and donation data is Raiser’s Edge (a comprehensive cloud-based fundraising and donor management software solution)</a:t>
            </a:r>
          </a:p>
          <a:p>
            <a:pPr marL="514350" lvl="0" indent="-514350" fontAlgn="base">
              <a:buFont typeface="+mj-lt"/>
              <a:buAutoNum type="arabicPeriod"/>
            </a:pPr>
            <a:r>
              <a:rPr lang="en-US" sz="1200" dirty="0"/>
              <a:t>The Programs &amp; Scholarship department is the authoritative administrator of the program recipient and volunteer database </a:t>
            </a:r>
          </a:p>
          <a:p>
            <a:pPr marL="514350" lvl="0" indent="-514350" fontAlgn="base">
              <a:buFont typeface="+mj-lt"/>
              <a:buAutoNum type="arabicPeriod"/>
            </a:pPr>
            <a:r>
              <a:rPr lang="en-US" sz="1200" dirty="0"/>
              <a:t>Marketing email distribution lists will be catalogued for historical purposes each time an email is sent (through Constant Contact – the cloud-based email marketing distribution management system currently used by the organization.) </a:t>
            </a:r>
          </a:p>
        </p:txBody>
      </p:sp>
      <p:sp>
        <p:nvSpPr>
          <p:cNvPr id="3" name="Title 2">
            <a:extLst>
              <a:ext uri="{FF2B5EF4-FFF2-40B4-BE49-F238E27FC236}">
                <a16:creationId xmlns:a16="http://schemas.microsoft.com/office/drawing/2014/main" id="{B26D31AE-DFEF-4A62-B96D-A47455C072A7}"/>
              </a:ext>
            </a:extLst>
          </p:cNvPr>
          <p:cNvSpPr>
            <a:spLocks noGrp="1"/>
          </p:cNvSpPr>
          <p:nvPr>
            <p:ph type="title"/>
          </p:nvPr>
        </p:nvSpPr>
        <p:spPr/>
        <p:txBody>
          <a:bodyPr>
            <a:normAutofit fontScale="90000"/>
          </a:bodyPr>
          <a:lstStyle/>
          <a:p>
            <a:r>
              <a:rPr lang="en-US" dirty="0"/>
              <a:t>National Military Family Association</a:t>
            </a:r>
          </a:p>
        </p:txBody>
      </p:sp>
      <p:sp>
        <p:nvSpPr>
          <p:cNvPr id="4" name="Slide Number Placeholder 3">
            <a:extLst>
              <a:ext uri="{FF2B5EF4-FFF2-40B4-BE49-F238E27FC236}">
                <a16:creationId xmlns:a16="http://schemas.microsoft.com/office/drawing/2014/main" id="{7CDCD6F7-E5B5-40F1-B513-7F9AD3D2380E}"/>
              </a:ext>
            </a:extLst>
          </p:cNvPr>
          <p:cNvSpPr>
            <a:spLocks noGrp="1"/>
          </p:cNvSpPr>
          <p:nvPr>
            <p:ph type="sldNum" sz="quarter" idx="12"/>
          </p:nvPr>
        </p:nvSpPr>
        <p:spPr/>
        <p:txBody>
          <a:bodyPr/>
          <a:lstStyle/>
          <a:p>
            <a:fld id="{86F4255C-5B9E-4286-A6CA-8C7DE48236D7}" type="slidenum">
              <a:rPr lang="en-US" smtClean="0"/>
              <a:pPr/>
              <a:t>12</a:t>
            </a:fld>
            <a:endParaRPr lang="en-US"/>
          </a:p>
        </p:txBody>
      </p:sp>
      <p:sp>
        <p:nvSpPr>
          <p:cNvPr id="5" name="Text Placeholder 4">
            <a:extLst>
              <a:ext uri="{FF2B5EF4-FFF2-40B4-BE49-F238E27FC236}">
                <a16:creationId xmlns:a16="http://schemas.microsoft.com/office/drawing/2014/main" id="{C66CA604-60EC-4585-9EDE-D08829ECB063}"/>
              </a:ext>
            </a:extLst>
          </p:cNvPr>
          <p:cNvSpPr>
            <a:spLocks noGrp="1"/>
          </p:cNvSpPr>
          <p:nvPr>
            <p:ph type="body" sz="quarter" idx="13"/>
          </p:nvPr>
        </p:nvSpPr>
        <p:spPr/>
        <p:txBody>
          <a:bodyPr>
            <a:normAutofit lnSpcReduction="10000"/>
          </a:bodyPr>
          <a:lstStyle/>
          <a:p>
            <a:r>
              <a:rPr lang="en-US" dirty="0"/>
              <a:t>Key Task #1: Business Rules (cont.)</a:t>
            </a:r>
          </a:p>
        </p:txBody>
      </p:sp>
    </p:spTree>
    <p:extLst>
      <p:ext uri="{BB962C8B-B14F-4D97-AF65-F5344CB8AC3E}">
        <p14:creationId xmlns:p14="http://schemas.microsoft.com/office/powerpoint/2010/main" val="2716785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332B3F4-42C0-4220-9BF2-D2471D5DC74A}"/>
              </a:ext>
            </a:extLst>
          </p:cNvPr>
          <p:cNvSpPr>
            <a:spLocks noGrp="1"/>
          </p:cNvSpPr>
          <p:nvPr>
            <p:ph idx="1"/>
          </p:nvPr>
        </p:nvSpPr>
        <p:spPr>
          <a:xfrm>
            <a:off x="457200" y="1143000"/>
            <a:ext cx="8534400" cy="4983163"/>
          </a:xfrm>
        </p:spPr>
        <p:txBody>
          <a:bodyPr>
            <a:normAutofit fontScale="77500" lnSpcReduction="20000"/>
          </a:bodyPr>
          <a:lstStyle/>
          <a:p>
            <a:pPr marL="514350" lvl="0" indent="-514350" fontAlgn="base">
              <a:buFont typeface="+mj-lt"/>
              <a:buAutoNum type="arabicPeriod"/>
            </a:pPr>
            <a:r>
              <a:rPr lang="en-US" dirty="0"/>
              <a:t>How many donors/members/etc. do we have? </a:t>
            </a:r>
          </a:p>
          <a:p>
            <a:pPr marL="514350" lvl="0" indent="-514350" fontAlgn="base">
              <a:buFont typeface="+mj-lt"/>
              <a:buAutoNum type="arabicPeriod"/>
            </a:pPr>
            <a:r>
              <a:rPr lang="en-US" dirty="0"/>
              <a:t>Which donors participated in a given donation activity? </a:t>
            </a:r>
          </a:p>
          <a:p>
            <a:pPr marL="514350" lvl="0" indent="-514350" fontAlgn="base">
              <a:buFont typeface="+mj-lt"/>
              <a:buAutoNum type="arabicPeriod"/>
            </a:pPr>
            <a:r>
              <a:rPr lang="en-US" dirty="0"/>
              <a:t>What is the average donation for a given Campaign ID?</a:t>
            </a:r>
          </a:p>
          <a:p>
            <a:pPr marL="514350" lvl="0" indent="-514350" fontAlgn="base">
              <a:buFont typeface="+mj-lt"/>
              <a:buAutoNum type="arabicPeriod"/>
            </a:pPr>
            <a:r>
              <a:rPr lang="en-US" dirty="0"/>
              <a:t>How many emails have we sent to donor X?  </a:t>
            </a:r>
          </a:p>
          <a:p>
            <a:pPr marL="514350" lvl="0" indent="-514350" fontAlgn="base">
              <a:buFont typeface="+mj-lt"/>
              <a:buAutoNum type="arabicPeriod"/>
            </a:pPr>
            <a:r>
              <a:rPr lang="en-US" dirty="0"/>
              <a:t>How many members live in city X? </a:t>
            </a:r>
          </a:p>
          <a:p>
            <a:pPr marL="514350" lvl="0" indent="-514350" fontAlgn="base">
              <a:buFont typeface="+mj-lt"/>
              <a:buAutoNum type="arabicPeriod"/>
            </a:pPr>
            <a:r>
              <a:rPr lang="en-US" dirty="0"/>
              <a:t>In what state do most of our members live? </a:t>
            </a:r>
          </a:p>
          <a:p>
            <a:pPr marL="514350" lvl="0" indent="-514350" fontAlgn="base">
              <a:buFont typeface="+mj-lt"/>
              <a:buAutoNum type="arabicPeriod"/>
            </a:pPr>
            <a:r>
              <a:rPr lang="en-US" dirty="0"/>
              <a:t>How many subscribers are also members? </a:t>
            </a:r>
          </a:p>
          <a:p>
            <a:pPr marL="514350" lvl="0" indent="-514350" fontAlgn="base">
              <a:buFont typeface="+mj-lt"/>
              <a:buAutoNum type="arabicPeriod"/>
            </a:pPr>
            <a:r>
              <a:rPr lang="en-US" dirty="0"/>
              <a:t>Which subscribers are donors? </a:t>
            </a:r>
          </a:p>
          <a:p>
            <a:pPr marL="514350" lvl="0" indent="-514350" fontAlgn="base">
              <a:buFont typeface="+mj-lt"/>
              <a:buAutoNum type="arabicPeriod"/>
            </a:pPr>
            <a:r>
              <a:rPr lang="en-US" dirty="0"/>
              <a:t>Which subscribers are in the military?</a:t>
            </a:r>
          </a:p>
          <a:p>
            <a:pPr marL="514350" lvl="0" indent="-514350" fontAlgn="base">
              <a:buFont typeface="+mj-lt"/>
              <a:buAutoNum type="arabicPeriod"/>
            </a:pPr>
            <a:r>
              <a:rPr lang="en-US" dirty="0"/>
              <a:t>When was the last time we sent an email to subscriber/donor X? </a:t>
            </a:r>
          </a:p>
          <a:p>
            <a:pPr marL="400050" lvl="1" indent="0">
              <a:buNone/>
            </a:pPr>
            <a:endParaRPr lang="en-US" sz="2000" dirty="0"/>
          </a:p>
        </p:txBody>
      </p:sp>
      <p:sp>
        <p:nvSpPr>
          <p:cNvPr id="3" name="Title 2">
            <a:extLst>
              <a:ext uri="{FF2B5EF4-FFF2-40B4-BE49-F238E27FC236}">
                <a16:creationId xmlns:a16="http://schemas.microsoft.com/office/drawing/2014/main" id="{B26D31AE-DFEF-4A62-B96D-A47455C072A7}"/>
              </a:ext>
            </a:extLst>
          </p:cNvPr>
          <p:cNvSpPr>
            <a:spLocks noGrp="1"/>
          </p:cNvSpPr>
          <p:nvPr>
            <p:ph type="title"/>
          </p:nvPr>
        </p:nvSpPr>
        <p:spPr/>
        <p:txBody>
          <a:bodyPr>
            <a:normAutofit fontScale="90000"/>
          </a:bodyPr>
          <a:lstStyle/>
          <a:p>
            <a:r>
              <a:rPr lang="en-US" dirty="0"/>
              <a:t>National Military Family Association</a:t>
            </a:r>
          </a:p>
        </p:txBody>
      </p:sp>
      <p:sp>
        <p:nvSpPr>
          <p:cNvPr id="4" name="Slide Number Placeholder 3">
            <a:extLst>
              <a:ext uri="{FF2B5EF4-FFF2-40B4-BE49-F238E27FC236}">
                <a16:creationId xmlns:a16="http://schemas.microsoft.com/office/drawing/2014/main" id="{7CDCD6F7-E5B5-40F1-B513-7F9AD3D2380E}"/>
              </a:ext>
            </a:extLst>
          </p:cNvPr>
          <p:cNvSpPr>
            <a:spLocks noGrp="1"/>
          </p:cNvSpPr>
          <p:nvPr>
            <p:ph type="sldNum" sz="quarter" idx="12"/>
          </p:nvPr>
        </p:nvSpPr>
        <p:spPr/>
        <p:txBody>
          <a:bodyPr/>
          <a:lstStyle/>
          <a:p>
            <a:fld id="{86F4255C-5B9E-4286-A6CA-8C7DE48236D7}" type="slidenum">
              <a:rPr lang="en-US" smtClean="0"/>
              <a:pPr/>
              <a:t>13</a:t>
            </a:fld>
            <a:endParaRPr lang="en-US"/>
          </a:p>
        </p:txBody>
      </p:sp>
      <p:sp>
        <p:nvSpPr>
          <p:cNvPr id="5" name="Text Placeholder 4">
            <a:extLst>
              <a:ext uri="{FF2B5EF4-FFF2-40B4-BE49-F238E27FC236}">
                <a16:creationId xmlns:a16="http://schemas.microsoft.com/office/drawing/2014/main" id="{C66CA604-60EC-4585-9EDE-D08829ECB063}"/>
              </a:ext>
            </a:extLst>
          </p:cNvPr>
          <p:cNvSpPr>
            <a:spLocks noGrp="1"/>
          </p:cNvSpPr>
          <p:nvPr>
            <p:ph type="body" sz="quarter" idx="13"/>
          </p:nvPr>
        </p:nvSpPr>
        <p:spPr/>
        <p:txBody>
          <a:bodyPr>
            <a:normAutofit lnSpcReduction="10000"/>
          </a:bodyPr>
          <a:lstStyle/>
          <a:p>
            <a:r>
              <a:rPr lang="en-US" dirty="0"/>
              <a:t>Key Task #2: Business Questions</a:t>
            </a:r>
          </a:p>
        </p:txBody>
      </p:sp>
    </p:spTree>
    <p:extLst>
      <p:ext uri="{BB962C8B-B14F-4D97-AF65-F5344CB8AC3E}">
        <p14:creationId xmlns:p14="http://schemas.microsoft.com/office/powerpoint/2010/main" val="27102794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26D31AE-DFEF-4A62-B96D-A47455C072A7}"/>
              </a:ext>
            </a:extLst>
          </p:cNvPr>
          <p:cNvSpPr>
            <a:spLocks noGrp="1"/>
          </p:cNvSpPr>
          <p:nvPr>
            <p:ph type="title"/>
          </p:nvPr>
        </p:nvSpPr>
        <p:spPr/>
        <p:txBody>
          <a:bodyPr>
            <a:normAutofit fontScale="90000"/>
          </a:bodyPr>
          <a:lstStyle/>
          <a:p>
            <a:r>
              <a:rPr lang="en-US" dirty="0"/>
              <a:t>National Military Family Association</a:t>
            </a:r>
          </a:p>
        </p:txBody>
      </p:sp>
      <p:sp>
        <p:nvSpPr>
          <p:cNvPr id="4" name="Slide Number Placeholder 3">
            <a:extLst>
              <a:ext uri="{FF2B5EF4-FFF2-40B4-BE49-F238E27FC236}">
                <a16:creationId xmlns:a16="http://schemas.microsoft.com/office/drawing/2014/main" id="{7CDCD6F7-E5B5-40F1-B513-7F9AD3D2380E}"/>
              </a:ext>
            </a:extLst>
          </p:cNvPr>
          <p:cNvSpPr>
            <a:spLocks noGrp="1"/>
          </p:cNvSpPr>
          <p:nvPr>
            <p:ph type="sldNum" sz="quarter" idx="12"/>
          </p:nvPr>
        </p:nvSpPr>
        <p:spPr/>
        <p:txBody>
          <a:bodyPr/>
          <a:lstStyle/>
          <a:p>
            <a:fld id="{86F4255C-5B9E-4286-A6CA-8C7DE48236D7}" type="slidenum">
              <a:rPr lang="en-US" smtClean="0"/>
              <a:pPr/>
              <a:t>14</a:t>
            </a:fld>
            <a:endParaRPr lang="en-US"/>
          </a:p>
        </p:txBody>
      </p:sp>
      <p:sp>
        <p:nvSpPr>
          <p:cNvPr id="5" name="Text Placeholder 4">
            <a:extLst>
              <a:ext uri="{FF2B5EF4-FFF2-40B4-BE49-F238E27FC236}">
                <a16:creationId xmlns:a16="http://schemas.microsoft.com/office/drawing/2014/main" id="{C66CA604-60EC-4585-9EDE-D08829ECB063}"/>
              </a:ext>
            </a:extLst>
          </p:cNvPr>
          <p:cNvSpPr>
            <a:spLocks noGrp="1"/>
          </p:cNvSpPr>
          <p:nvPr>
            <p:ph type="body" sz="quarter" idx="13"/>
          </p:nvPr>
        </p:nvSpPr>
        <p:spPr/>
        <p:txBody>
          <a:bodyPr>
            <a:normAutofit lnSpcReduction="10000"/>
          </a:bodyPr>
          <a:lstStyle/>
          <a:p>
            <a:r>
              <a:rPr lang="en-US" dirty="0"/>
              <a:t>Key Task 3: ERD, Data Dictionary, etc.</a:t>
            </a:r>
          </a:p>
        </p:txBody>
      </p:sp>
      <p:pic>
        <p:nvPicPr>
          <p:cNvPr id="7" name="Picture 6">
            <a:extLst>
              <a:ext uri="{FF2B5EF4-FFF2-40B4-BE49-F238E27FC236}">
                <a16:creationId xmlns:a16="http://schemas.microsoft.com/office/drawing/2014/main" id="{5E62BCF2-AFD1-4617-8327-AF9B936A26CC}"/>
              </a:ext>
            </a:extLst>
          </p:cNvPr>
          <p:cNvPicPr>
            <a:picLocks noChangeAspect="1"/>
          </p:cNvPicPr>
          <p:nvPr/>
        </p:nvPicPr>
        <p:blipFill>
          <a:blip r:embed="rId2"/>
          <a:stretch>
            <a:fillRect/>
          </a:stretch>
        </p:blipFill>
        <p:spPr>
          <a:xfrm rot="5400000">
            <a:off x="1949936" y="-760995"/>
            <a:ext cx="5015530" cy="8610602"/>
          </a:xfrm>
          <a:prstGeom prst="rect">
            <a:avLst/>
          </a:prstGeom>
        </p:spPr>
      </p:pic>
    </p:spTree>
    <p:extLst>
      <p:ext uri="{BB962C8B-B14F-4D97-AF65-F5344CB8AC3E}">
        <p14:creationId xmlns:p14="http://schemas.microsoft.com/office/powerpoint/2010/main" val="28084670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26D31AE-DFEF-4A62-B96D-A47455C072A7}"/>
              </a:ext>
            </a:extLst>
          </p:cNvPr>
          <p:cNvSpPr>
            <a:spLocks noGrp="1"/>
          </p:cNvSpPr>
          <p:nvPr>
            <p:ph type="title"/>
          </p:nvPr>
        </p:nvSpPr>
        <p:spPr/>
        <p:txBody>
          <a:bodyPr>
            <a:normAutofit fontScale="90000"/>
          </a:bodyPr>
          <a:lstStyle/>
          <a:p>
            <a:r>
              <a:rPr lang="en-US" dirty="0"/>
              <a:t>National Military Family Association</a:t>
            </a:r>
          </a:p>
        </p:txBody>
      </p:sp>
      <p:sp>
        <p:nvSpPr>
          <p:cNvPr id="4" name="Slide Number Placeholder 3">
            <a:extLst>
              <a:ext uri="{FF2B5EF4-FFF2-40B4-BE49-F238E27FC236}">
                <a16:creationId xmlns:a16="http://schemas.microsoft.com/office/drawing/2014/main" id="{7CDCD6F7-E5B5-40F1-B513-7F9AD3D2380E}"/>
              </a:ext>
            </a:extLst>
          </p:cNvPr>
          <p:cNvSpPr>
            <a:spLocks noGrp="1"/>
          </p:cNvSpPr>
          <p:nvPr>
            <p:ph type="sldNum" sz="quarter" idx="12"/>
          </p:nvPr>
        </p:nvSpPr>
        <p:spPr/>
        <p:txBody>
          <a:bodyPr/>
          <a:lstStyle/>
          <a:p>
            <a:fld id="{86F4255C-5B9E-4286-A6CA-8C7DE48236D7}" type="slidenum">
              <a:rPr lang="en-US" smtClean="0"/>
              <a:pPr/>
              <a:t>15</a:t>
            </a:fld>
            <a:endParaRPr lang="en-US"/>
          </a:p>
        </p:txBody>
      </p:sp>
      <p:sp>
        <p:nvSpPr>
          <p:cNvPr id="5" name="Text Placeholder 4">
            <a:extLst>
              <a:ext uri="{FF2B5EF4-FFF2-40B4-BE49-F238E27FC236}">
                <a16:creationId xmlns:a16="http://schemas.microsoft.com/office/drawing/2014/main" id="{C66CA604-60EC-4585-9EDE-D08829ECB063}"/>
              </a:ext>
            </a:extLst>
          </p:cNvPr>
          <p:cNvSpPr>
            <a:spLocks noGrp="1"/>
          </p:cNvSpPr>
          <p:nvPr>
            <p:ph type="body" sz="quarter" idx="13"/>
          </p:nvPr>
        </p:nvSpPr>
        <p:spPr/>
        <p:txBody>
          <a:bodyPr>
            <a:normAutofit lnSpcReduction="10000"/>
          </a:bodyPr>
          <a:lstStyle/>
          <a:p>
            <a:r>
              <a:rPr lang="en-US" dirty="0"/>
              <a:t>Key Task 3: ERD, Data Dictionary, etc.</a:t>
            </a:r>
          </a:p>
        </p:txBody>
      </p:sp>
      <p:pic>
        <p:nvPicPr>
          <p:cNvPr id="2" name="Picture 1">
            <a:extLst>
              <a:ext uri="{FF2B5EF4-FFF2-40B4-BE49-F238E27FC236}">
                <a16:creationId xmlns:a16="http://schemas.microsoft.com/office/drawing/2014/main" id="{35C65893-426A-428F-AD82-59BDEDCE5982}"/>
              </a:ext>
            </a:extLst>
          </p:cNvPr>
          <p:cNvPicPr>
            <a:picLocks noChangeAspect="1"/>
          </p:cNvPicPr>
          <p:nvPr/>
        </p:nvPicPr>
        <p:blipFill>
          <a:blip r:embed="rId2"/>
          <a:stretch>
            <a:fillRect/>
          </a:stretch>
        </p:blipFill>
        <p:spPr>
          <a:xfrm rot="5400000">
            <a:off x="2059367" y="-720748"/>
            <a:ext cx="4867528" cy="8487707"/>
          </a:xfrm>
          <a:prstGeom prst="rect">
            <a:avLst/>
          </a:prstGeom>
        </p:spPr>
      </p:pic>
      <p:pic>
        <p:nvPicPr>
          <p:cNvPr id="6" name="Picture 5">
            <a:extLst>
              <a:ext uri="{FF2B5EF4-FFF2-40B4-BE49-F238E27FC236}">
                <a16:creationId xmlns:a16="http://schemas.microsoft.com/office/drawing/2014/main" id="{7775403B-215B-46FF-A3D9-DEBF74D8EF06}"/>
              </a:ext>
            </a:extLst>
          </p:cNvPr>
          <p:cNvPicPr>
            <a:picLocks noChangeAspect="1"/>
          </p:cNvPicPr>
          <p:nvPr/>
        </p:nvPicPr>
        <p:blipFill>
          <a:blip r:embed="rId3"/>
          <a:stretch>
            <a:fillRect/>
          </a:stretch>
        </p:blipFill>
        <p:spPr>
          <a:xfrm rot="5400000">
            <a:off x="1049500" y="3827299"/>
            <a:ext cx="1371600" cy="3165801"/>
          </a:xfrm>
          <a:prstGeom prst="rect">
            <a:avLst/>
          </a:prstGeom>
        </p:spPr>
      </p:pic>
    </p:spTree>
    <p:extLst>
      <p:ext uri="{BB962C8B-B14F-4D97-AF65-F5344CB8AC3E}">
        <p14:creationId xmlns:p14="http://schemas.microsoft.com/office/powerpoint/2010/main" val="42422657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Straight Connector 37">
            <a:extLst>
              <a:ext uri="{FF2B5EF4-FFF2-40B4-BE49-F238E27FC236}">
                <a16:creationId xmlns:a16="http://schemas.microsoft.com/office/drawing/2014/main" id="{98DE6DD2-1A81-4E53-8396-20FD17E050B9}"/>
              </a:ext>
            </a:extLst>
          </p:cNvPr>
          <p:cNvCxnSpPr/>
          <p:nvPr/>
        </p:nvCxnSpPr>
        <p:spPr>
          <a:xfrm>
            <a:off x="1380519" y="3429000"/>
            <a:ext cx="0" cy="1291362"/>
          </a:xfrm>
          <a:prstGeom prst="line">
            <a:avLst/>
          </a:prstGeom>
          <a:ln>
            <a:solidFill>
              <a:srgbClr val="005596"/>
            </a:solidFill>
            <a:prstDash val="sysDash"/>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281994B-B537-4305-BFB4-E7F2D95AE06D}"/>
              </a:ext>
            </a:extLst>
          </p:cNvPr>
          <p:cNvCxnSpPr/>
          <p:nvPr/>
        </p:nvCxnSpPr>
        <p:spPr>
          <a:xfrm>
            <a:off x="4149025" y="3429000"/>
            <a:ext cx="0" cy="1291362"/>
          </a:xfrm>
          <a:prstGeom prst="line">
            <a:avLst/>
          </a:prstGeom>
          <a:ln>
            <a:solidFill>
              <a:srgbClr val="005596"/>
            </a:solidFill>
            <a:prstDash val="sysDash"/>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00279B8-0920-42D7-B172-73EDBC1AF4D5}"/>
              </a:ext>
            </a:extLst>
          </p:cNvPr>
          <p:cNvCxnSpPr/>
          <p:nvPr/>
        </p:nvCxnSpPr>
        <p:spPr>
          <a:xfrm>
            <a:off x="6917531" y="3429000"/>
            <a:ext cx="0" cy="1291362"/>
          </a:xfrm>
          <a:prstGeom prst="line">
            <a:avLst/>
          </a:prstGeom>
          <a:ln>
            <a:solidFill>
              <a:srgbClr val="005596"/>
            </a:solidFill>
            <a:prstDash val="sysDash"/>
          </a:ln>
        </p:spPr>
        <p:style>
          <a:lnRef idx="1">
            <a:schemeClr val="accent1"/>
          </a:lnRef>
          <a:fillRef idx="0">
            <a:schemeClr val="accent1"/>
          </a:fillRef>
          <a:effectRef idx="0">
            <a:schemeClr val="accent1"/>
          </a:effectRef>
          <a:fontRef idx="minor">
            <a:schemeClr val="tx1"/>
          </a:fontRef>
        </p:style>
      </p:cxnSp>
      <p:pic>
        <p:nvPicPr>
          <p:cNvPr id="24" name="Picture 23">
            <a:extLst>
              <a:ext uri="{FF2B5EF4-FFF2-40B4-BE49-F238E27FC236}">
                <a16:creationId xmlns:a16="http://schemas.microsoft.com/office/drawing/2014/main" id="{94DB1B6C-3F99-4314-8A62-AE20D28E7749}"/>
              </a:ext>
            </a:extLst>
          </p:cNvPr>
          <p:cNvPicPr>
            <a:picLocks noChangeAspect="1"/>
          </p:cNvPicPr>
          <p:nvPr/>
        </p:nvPicPr>
        <p:blipFill rotWithShape="1">
          <a:blip r:embed="rId2"/>
          <a:srcRect l="10473" r="12727"/>
          <a:stretch/>
        </p:blipFill>
        <p:spPr>
          <a:xfrm>
            <a:off x="6781800" y="4250368"/>
            <a:ext cx="1013714" cy="93998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aphicFrame>
        <p:nvGraphicFramePr>
          <p:cNvPr id="22" name="Diagram 21">
            <a:extLst>
              <a:ext uri="{FF2B5EF4-FFF2-40B4-BE49-F238E27FC236}">
                <a16:creationId xmlns:a16="http://schemas.microsoft.com/office/drawing/2014/main" id="{51D6DD58-4E5C-436A-ACBA-45B06C7DB766}"/>
              </a:ext>
            </a:extLst>
          </p:cNvPr>
          <p:cNvGraphicFramePr/>
          <p:nvPr/>
        </p:nvGraphicFramePr>
        <p:xfrm>
          <a:off x="-762000" y="1143000"/>
          <a:ext cx="11277600" cy="23492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Content Placeholder 1">
            <a:extLst>
              <a:ext uri="{FF2B5EF4-FFF2-40B4-BE49-F238E27FC236}">
                <a16:creationId xmlns:a16="http://schemas.microsoft.com/office/drawing/2014/main" id="{C16DDD39-C9B7-4FBD-A72E-761847DE0860}"/>
              </a:ext>
            </a:extLst>
          </p:cNvPr>
          <p:cNvSpPr>
            <a:spLocks noGrp="1"/>
          </p:cNvSpPr>
          <p:nvPr>
            <p:ph idx="1"/>
          </p:nvPr>
        </p:nvSpPr>
        <p:spPr>
          <a:xfrm>
            <a:off x="457200" y="1143000"/>
            <a:ext cx="8438103" cy="4983163"/>
          </a:xfrm>
        </p:spPr>
        <p:txBody>
          <a:bodyPr>
            <a:normAutofit/>
          </a:bodyPr>
          <a:lstStyle/>
          <a:p>
            <a:pPr marL="0" indent="0">
              <a:buNone/>
            </a:pPr>
            <a:r>
              <a:rPr lang="en-US" sz="2000" dirty="0"/>
              <a:t>Each Department has its own database management system</a:t>
            </a:r>
          </a:p>
          <a:p>
            <a:pPr marL="0" indent="0">
              <a:buNone/>
            </a:pPr>
            <a:endParaRPr lang="en-US" sz="2000" dirty="0"/>
          </a:p>
        </p:txBody>
      </p:sp>
      <p:sp>
        <p:nvSpPr>
          <p:cNvPr id="3" name="Title 2">
            <a:extLst>
              <a:ext uri="{FF2B5EF4-FFF2-40B4-BE49-F238E27FC236}">
                <a16:creationId xmlns:a16="http://schemas.microsoft.com/office/drawing/2014/main" id="{B7352EEB-37A7-4035-ADC4-85C83935B61B}"/>
              </a:ext>
            </a:extLst>
          </p:cNvPr>
          <p:cNvSpPr>
            <a:spLocks noGrp="1"/>
          </p:cNvSpPr>
          <p:nvPr>
            <p:ph type="title"/>
          </p:nvPr>
        </p:nvSpPr>
        <p:spPr/>
        <p:txBody>
          <a:bodyPr>
            <a:normAutofit fontScale="90000"/>
          </a:bodyPr>
          <a:lstStyle/>
          <a:p>
            <a:r>
              <a:rPr lang="en-US" dirty="0"/>
              <a:t>National Military Family Association</a:t>
            </a:r>
          </a:p>
        </p:txBody>
      </p:sp>
      <p:sp>
        <p:nvSpPr>
          <p:cNvPr id="5" name="Text Placeholder 4">
            <a:extLst>
              <a:ext uri="{FF2B5EF4-FFF2-40B4-BE49-F238E27FC236}">
                <a16:creationId xmlns:a16="http://schemas.microsoft.com/office/drawing/2014/main" id="{7D8733B0-7480-4802-9472-1FA344440CF6}"/>
              </a:ext>
            </a:extLst>
          </p:cNvPr>
          <p:cNvSpPr>
            <a:spLocks noGrp="1"/>
          </p:cNvSpPr>
          <p:nvPr>
            <p:ph type="body" sz="quarter" idx="13"/>
          </p:nvPr>
        </p:nvSpPr>
        <p:spPr/>
        <p:txBody>
          <a:bodyPr>
            <a:normAutofit lnSpcReduction="10000"/>
          </a:bodyPr>
          <a:lstStyle/>
          <a:p>
            <a:r>
              <a:rPr lang="en-US" dirty="0"/>
              <a:t>What’s the Problem?</a:t>
            </a:r>
          </a:p>
        </p:txBody>
      </p:sp>
      <p:sp>
        <p:nvSpPr>
          <p:cNvPr id="14" name="TextBox 13">
            <a:extLst>
              <a:ext uri="{FF2B5EF4-FFF2-40B4-BE49-F238E27FC236}">
                <a16:creationId xmlns:a16="http://schemas.microsoft.com/office/drawing/2014/main" id="{0DBB81AA-46AC-449F-B95B-589570D3020C}"/>
              </a:ext>
            </a:extLst>
          </p:cNvPr>
          <p:cNvSpPr txBox="1"/>
          <p:nvPr/>
        </p:nvSpPr>
        <p:spPr>
          <a:xfrm>
            <a:off x="2949046" y="1647825"/>
            <a:ext cx="2508251" cy="461665"/>
          </a:xfrm>
          <a:prstGeom prst="rect">
            <a:avLst/>
          </a:prstGeom>
          <a:solidFill>
            <a:schemeClr val="bg1"/>
          </a:solidFill>
        </p:spPr>
        <p:txBody>
          <a:bodyPr wrap="none" rtlCol="0">
            <a:spAutoFit/>
          </a:bodyPr>
          <a:lstStyle/>
          <a:p>
            <a:r>
              <a:rPr lang="en-US" sz="2400" b="1" dirty="0">
                <a:solidFill>
                  <a:srgbClr val="ED7D31"/>
                </a:solidFill>
              </a:rPr>
              <a:t>The Data Problem</a:t>
            </a:r>
            <a:endParaRPr lang="en-US" sz="1600" b="1" dirty="0">
              <a:solidFill>
                <a:srgbClr val="ED7D31"/>
              </a:solidFill>
            </a:endParaRPr>
          </a:p>
        </p:txBody>
      </p:sp>
      <p:pic>
        <p:nvPicPr>
          <p:cNvPr id="16" name="Picture 15">
            <a:extLst>
              <a:ext uri="{FF2B5EF4-FFF2-40B4-BE49-F238E27FC236}">
                <a16:creationId xmlns:a16="http://schemas.microsoft.com/office/drawing/2014/main" id="{3D4EAA36-3FF0-42A7-863D-7A3424BA395B}"/>
              </a:ext>
            </a:extLst>
          </p:cNvPr>
          <p:cNvPicPr>
            <a:picLocks noChangeAspect="1"/>
          </p:cNvPicPr>
          <p:nvPr/>
        </p:nvPicPr>
        <p:blipFill>
          <a:blip r:embed="rId8"/>
          <a:stretch>
            <a:fillRect/>
          </a:stretch>
        </p:blipFill>
        <p:spPr>
          <a:xfrm>
            <a:off x="6324600" y="4470211"/>
            <a:ext cx="939989" cy="93998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8" name="TextBox 17">
            <a:extLst>
              <a:ext uri="{FF2B5EF4-FFF2-40B4-BE49-F238E27FC236}">
                <a16:creationId xmlns:a16="http://schemas.microsoft.com/office/drawing/2014/main" id="{F92B8CD0-DA05-4915-9380-C35E083E6868}"/>
              </a:ext>
            </a:extLst>
          </p:cNvPr>
          <p:cNvSpPr txBox="1"/>
          <p:nvPr/>
        </p:nvSpPr>
        <p:spPr>
          <a:xfrm>
            <a:off x="5775767" y="5471648"/>
            <a:ext cx="3314182" cy="738664"/>
          </a:xfrm>
          <a:prstGeom prst="rect">
            <a:avLst/>
          </a:prstGeom>
          <a:noFill/>
        </p:spPr>
        <p:txBody>
          <a:bodyPr wrap="square" rtlCol="0">
            <a:spAutoFit/>
          </a:bodyPr>
          <a:lstStyle/>
          <a:p>
            <a:r>
              <a:rPr lang="en-US" sz="1400" dirty="0"/>
              <a:t>“Comprehensive cloud-based fundraising and donor management software solution built specifically for nonprofits”</a:t>
            </a:r>
          </a:p>
        </p:txBody>
      </p:sp>
      <p:sp>
        <p:nvSpPr>
          <p:cNvPr id="19" name="TextBox 18">
            <a:extLst>
              <a:ext uri="{FF2B5EF4-FFF2-40B4-BE49-F238E27FC236}">
                <a16:creationId xmlns:a16="http://schemas.microsoft.com/office/drawing/2014/main" id="{9AD88041-0826-420F-A0AE-49B992C35A13}"/>
              </a:ext>
            </a:extLst>
          </p:cNvPr>
          <p:cNvSpPr txBox="1"/>
          <p:nvPr/>
        </p:nvSpPr>
        <p:spPr>
          <a:xfrm>
            <a:off x="2798070" y="5471648"/>
            <a:ext cx="3057851" cy="523220"/>
          </a:xfrm>
          <a:prstGeom prst="rect">
            <a:avLst/>
          </a:prstGeom>
          <a:noFill/>
        </p:spPr>
        <p:txBody>
          <a:bodyPr wrap="square" rtlCol="0">
            <a:spAutoFit/>
          </a:bodyPr>
          <a:lstStyle/>
          <a:p>
            <a:r>
              <a:rPr lang="en-US" sz="1400" dirty="0"/>
              <a:t>“All-in-one online marketing platform”</a:t>
            </a:r>
          </a:p>
          <a:p>
            <a:pPr marL="285750" indent="-285750">
              <a:buFont typeface="Arial" panose="020B0604020202020204" pitchFamily="34" charset="0"/>
              <a:buChar char="•"/>
            </a:pPr>
            <a:r>
              <a:rPr lang="en-US" sz="1400" dirty="0"/>
              <a:t>Email marketing</a:t>
            </a:r>
          </a:p>
        </p:txBody>
      </p:sp>
      <p:sp>
        <p:nvSpPr>
          <p:cNvPr id="20" name="TextBox 19">
            <a:extLst>
              <a:ext uri="{FF2B5EF4-FFF2-40B4-BE49-F238E27FC236}">
                <a16:creationId xmlns:a16="http://schemas.microsoft.com/office/drawing/2014/main" id="{BF39EF7F-786D-4834-9F6A-C3BF42AC6C30}"/>
              </a:ext>
            </a:extLst>
          </p:cNvPr>
          <p:cNvSpPr txBox="1"/>
          <p:nvPr/>
        </p:nvSpPr>
        <p:spPr>
          <a:xfrm>
            <a:off x="651846" y="5471648"/>
            <a:ext cx="1814985" cy="738664"/>
          </a:xfrm>
          <a:prstGeom prst="rect">
            <a:avLst/>
          </a:prstGeom>
          <a:noFill/>
        </p:spPr>
        <p:txBody>
          <a:bodyPr wrap="square" rtlCol="0">
            <a:spAutoFit/>
          </a:bodyPr>
          <a:lstStyle/>
          <a:p>
            <a:r>
              <a:rPr lang="en-US" sz="1400" dirty="0"/>
              <a:t>Spreadsheets managed by a small staff</a:t>
            </a:r>
          </a:p>
        </p:txBody>
      </p:sp>
      <p:pic>
        <p:nvPicPr>
          <p:cNvPr id="21" name="Picture 20">
            <a:extLst>
              <a:ext uri="{FF2B5EF4-FFF2-40B4-BE49-F238E27FC236}">
                <a16:creationId xmlns:a16="http://schemas.microsoft.com/office/drawing/2014/main" id="{4FE8A4C7-44D6-45AD-A3A9-50948A891737}"/>
              </a:ext>
            </a:extLst>
          </p:cNvPr>
          <p:cNvPicPr>
            <a:picLocks noChangeAspect="1"/>
          </p:cNvPicPr>
          <p:nvPr/>
        </p:nvPicPr>
        <p:blipFill rotWithShape="1">
          <a:blip r:embed="rId2"/>
          <a:srcRect l="10473" r="12727"/>
          <a:stretch/>
        </p:blipFill>
        <p:spPr>
          <a:xfrm>
            <a:off x="838200" y="4426669"/>
            <a:ext cx="1013714" cy="93998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3" name="Picture 22">
            <a:extLst>
              <a:ext uri="{FF2B5EF4-FFF2-40B4-BE49-F238E27FC236}">
                <a16:creationId xmlns:a16="http://schemas.microsoft.com/office/drawing/2014/main" id="{B41BB961-21FC-4FBD-848F-AE3221AD6F4B}"/>
              </a:ext>
            </a:extLst>
          </p:cNvPr>
          <p:cNvPicPr>
            <a:picLocks noChangeAspect="1"/>
          </p:cNvPicPr>
          <p:nvPr/>
        </p:nvPicPr>
        <p:blipFill rotWithShape="1">
          <a:blip r:embed="rId2"/>
          <a:srcRect l="10473" r="12727"/>
          <a:stretch/>
        </p:blipFill>
        <p:spPr>
          <a:xfrm>
            <a:off x="3926947" y="4264836"/>
            <a:ext cx="1013714" cy="93998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7" name="Picture 16">
            <a:extLst>
              <a:ext uri="{FF2B5EF4-FFF2-40B4-BE49-F238E27FC236}">
                <a16:creationId xmlns:a16="http://schemas.microsoft.com/office/drawing/2014/main" id="{274B8D30-C637-408D-A9EA-A5B139DCDCBF}"/>
              </a:ext>
            </a:extLst>
          </p:cNvPr>
          <p:cNvPicPr>
            <a:picLocks noChangeAspect="1"/>
          </p:cNvPicPr>
          <p:nvPr/>
        </p:nvPicPr>
        <p:blipFill>
          <a:blip r:embed="rId9"/>
          <a:stretch>
            <a:fillRect/>
          </a:stretch>
        </p:blipFill>
        <p:spPr>
          <a:xfrm>
            <a:off x="3505200" y="4470211"/>
            <a:ext cx="939989" cy="93998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Picture 10">
            <a:extLst>
              <a:ext uri="{FF2B5EF4-FFF2-40B4-BE49-F238E27FC236}">
                <a16:creationId xmlns:a16="http://schemas.microsoft.com/office/drawing/2014/main" id="{19742CDE-2AB8-41E1-A335-C6A5386BCF52}"/>
              </a:ext>
            </a:extLst>
          </p:cNvPr>
          <p:cNvPicPr>
            <a:picLocks noChangeAspect="1"/>
          </p:cNvPicPr>
          <p:nvPr/>
        </p:nvPicPr>
        <p:blipFill>
          <a:blip r:embed="rId10"/>
          <a:stretch>
            <a:fillRect/>
          </a:stretch>
        </p:blipFill>
        <p:spPr>
          <a:xfrm>
            <a:off x="6684407" y="3622120"/>
            <a:ext cx="466248" cy="466248"/>
          </a:xfrm>
          <a:prstGeom prst="rect">
            <a:avLst/>
          </a:prstGeom>
        </p:spPr>
      </p:pic>
      <p:pic>
        <p:nvPicPr>
          <p:cNvPr id="35" name="Picture 34">
            <a:extLst>
              <a:ext uri="{FF2B5EF4-FFF2-40B4-BE49-F238E27FC236}">
                <a16:creationId xmlns:a16="http://schemas.microsoft.com/office/drawing/2014/main" id="{F9BF2EFE-9CDF-45D8-8E82-D2F24FAC20A8}"/>
              </a:ext>
            </a:extLst>
          </p:cNvPr>
          <p:cNvPicPr>
            <a:picLocks noChangeAspect="1"/>
          </p:cNvPicPr>
          <p:nvPr/>
        </p:nvPicPr>
        <p:blipFill>
          <a:blip r:embed="rId10"/>
          <a:stretch>
            <a:fillRect/>
          </a:stretch>
        </p:blipFill>
        <p:spPr>
          <a:xfrm>
            <a:off x="3915901" y="3622120"/>
            <a:ext cx="466248" cy="466248"/>
          </a:xfrm>
          <a:prstGeom prst="rect">
            <a:avLst/>
          </a:prstGeom>
        </p:spPr>
      </p:pic>
      <p:pic>
        <p:nvPicPr>
          <p:cNvPr id="36" name="Picture 35">
            <a:extLst>
              <a:ext uri="{FF2B5EF4-FFF2-40B4-BE49-F238E27FC236}">
                <a16:creationId xmlns:a16="http://schemas.microsoft.com/office/drawing/2014/main" id="{EF2556E6-69BD-48D2-8C18-A2C7F7A8D340}"/>
              </a:ext>
            </a:extLst>
          </p:cNvPr>
          <p:cNvPicPr>
            <a:picLocks noChangeAspect="1"/>
          </p:cNvPicPr>
          <p:nvPr/>
        </p:nvPicPr>
        <p:blipFill>
          <a:blip r:embed="rId10"/>
          <a:stretch>
            <a:fillRect/>
          </a:stretch>
        </p:blipFill>
        <p:spPr>
          <a:xfrm>
            <a:off x="1147395" y="3645423"/>
            <a:ext cx="466248" cy="466248"/>
          </a:xfrm>
          <a:prstGeom prst="rect">
            <a:avLst/>
          </a:prstGeom>
        </p:spPr>
      </p:pic>
    </p:spTree>
    <p:extLst>
      <p:ext uri="{BB962C8B-B14F-4D97-AF65-F5344CB8AC3E}">
        <p14:creationId xmlns:p14="http://schemas.microsoft.com/office/powerpoint/2010/main" val="26923325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26D31AE-DFEF-4A62-B96D-A47455C072A7}"/>
              </a:ext>
            </a:extLst>
          </p:cNvPr>
          <p:cNvSpPr>
            <a:spLocks noGrp="1"/>
          </p:cNvSpPr>
          <p:nvPr>
            <p:ph type="title"/>
          </p:nvPr>
        </p:nvSpPr>
        <p:spPr/>
        <p:txBody>
          <a:bodyPr>
            <a:normAutofit fontScale="90000"/>
          </a:bodyPr>
          <a:lstStyle/>
          <a:p>
            <a:r>
              <a:rPr lang="en-US" dirty="0"/>
              <a:t>National Military Family Association</a:t>
            </a:r>
          </a:p>
        </p:txBody>
      </p:sp>
      <p:sp>
        <p:nvSpPr>
          <p:cNvPr id="4" name="Slide Number Placeholder 3">
            <a:extLst>
              <a:ext uri="{FF2B5EF4-FFF2-40B4-BE49-F238E27FC236}">
                <a16:creationId xmlns:a16="http://schemas.microsoft.com/office/drawing/2014/main" id="{7CDCD6F7-E5B5-40F1-B513-7F9AD3D2380E}"/>
              </a:ext>
            </a:extLst>
          </p:cNvPr>
          <p:cNvSpPr>
            <a:spLocks noGrp="1"/>
          </p:cNvSpPr>
          <p:nvPr>
            <p:ph type="sldNum" sz="quarter" idx="12"/>
          </p:nvPr>
        </p:nvSpPr>
        <p:spPr/>
        <p:txBody>
          <a:bodyPr/>
          <a:lstStyle/>
          <a:p>
            <a:fld id="{86F4255C-5B9E-4286-A6CA-8C7DE48236D7}" type="slidenum">
              <a:rPr lang="en-US" smtClean="0"/>
              <a:pPr/>
              <a:t>17</a:t>
            </a:fld>
            <a:endParaRPr lang="en-US"/>
          </a:p>
        </p:txBody>
      </p:sp>
      <p:sp>
        <p:nvSpPr>
          <p:cNvPr id="5" name="Text Placeholder 4">
            <a:extLst>
              <a:ext uri="{FF2B5EF4-FFF2-40B4-BE49-F238E27FC236}">
                <a16:creationId xmlns:a16="http://schemas.microsoft.com/office/drawing/2014/main" id="{C66CA604-60EC-4585-9EDE-D08829ECB063}"/>
              </a:ext>
            </a:extLst>
          </p:cNvPr>
          <p:cNvSpPr>
            <a:spLocks noGrp="1"/>
          </p:cNvSpPr>
          <p:nvPr>
            <p:ph type="body" sz="quarter" idx="13"/>
          </p:nvPr>
        </p:nvSpPr>
        <p:spPr/>
        <p:txBody>
          <a:bodyPr>
            <a:normAutofit lnSpcReduction="10000"/>
          </a:bodyPr>
          <a:lstStyle/>
          <a:p>
            <a:r>
              <a:rPr lang="en-US" dirty="0"/>
              <a:t>Key Task 3: Database System Infrastructure.</a:t>
            </a:r>
          </a:p>
        </p:txBody>
      </p:sp>
      <p:pic>
        <p:nvPicPr>
          <p:cNvPr id="37" name="Picture 36">
            <a:extLst>
              <a:ext uri="{FF2B5EF4-FFF2-40B4-BE49-F238E27FC236}">
                <a16:creationId xmlns:a16="http://schemas.microsoft.com/office/drawing/2014/main" id="{8EB31582-710A-44C5-8C7C-17B1C6A08BCC}"/>
              </a:ext>
            </a:extLst>
          </p:cNvPr>
          <p:cNvPicPr>
            <a:picLocks noChangeAspect="1"/>
          </p:cNvPicPr>
          <p:nvPr/>
        </p:nvPicPr>
        <p:blipFill rotWithShape="1">
          <a:blip r:embed="rId2"/>
          <a:srcRect l="12500" t="14151"/>
          <a:stretch/>
        </p:blipFill>
        <p:spPr>
          <a:xfrm>
            <a:off x="168522" y="1165224"/>
            <a:ext cx="8975478" cy="4708211"/>
          </a:xfrm>
          <a:prstGeom prst="rect">
            <a:avLst/>
          </a:prstGeom>
        </p:spPr>
      </p:pic>
    </p:spTree>
    <p:extLst>
      <p:ext uri="{BB962C8B-B14F-4D97-AF65-F5344CB8AC3E}">
        <p14:creationId xmlns:p14="http://schemas.microsoft.com/office/powerpoint/2010/main" val="28141491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26D31AE-DFEF-4A62-B96D-A47455C072A7}"/>
              </a:ext>
            </a:extLst>
          </p:cNvPr>
          <p:cNvSpPr>
            <a:spLocks noGrp="1"/>
          </p:cNvSpPr>
          <p:nvPr>
            <p:ph type="title"/>
          </p:nvPr>
        </p:nvSpPr>
        <p:spPr/>
        <p:txBody>
          <a:bodyPr>
            <a:normAutofit fontScale="90000"/>
          </a:bodyPr>
          <a:lstStyle/>
          <a:p>
            <a:r>
              <a:rPr lang="en-US" dirty="0"/>
              <a:t>National Military Family Association</a:t>
            </a:r>
          </a:p>
        </p:txBody>
      </p:sp>
      <p:sp>
        <p:nvSpPr>
          <p:cNvPr id="4" name="Slide Number Placeholder 3">
            <a:extLst>
              <a:ext uri="{FF2B5EF4-FFF2-40B4-BE49-F238E27FC236}">
                <a16:creationId xmlns:a16="http://schemas.microsoft.com/office/drawing/2014/main" id="{7CDCD6F7-E5B5-40F1-B513-7F9AD3D2380E}"/>
              </a:ext>
            </a:extLst>
          </p:cNvPr>
          <p:cNvSpPr>
            <a:spLocks noGrp="1"/>
          </p:cNvSpPr>
          <p:nvPr>
            <p:ph type="sldNum" sz="quarter" idx="12"/>
          </p:nvPr>
        </p:nvSpPr>
        <p:spPr/>
        <p:txBody>
          <a:bodyPr/>
          <a:lstStyle/>
          <a:p>
            <a:fld id="{86F4255C-5B9E-4286-A6CA-8C7DE48236D7}" type="slidenum">
              <a:rPr lang="en-US" smtClean="0"/>
              <a:pPr/>
              <a:t>18</a:t>
            </a:fld>
            <a:endParaRPr lang="en-US"/>
          </a:p>
        </p:txBody>
      </p:sp>
      <p:sp>
        <p:nvSpPr>
          <p:cNvPr id="5" name="Text Placeholder 4">
            <a:extLst>
              <a:ext uri="{FF2B5EF4-FFF2-40B4-BE49-F238E27FC236}">
                <a16:creationId xmlns:a16="http://schemas.microsoft.com/office/drawing/2014/main" id="{C66CA604-60EC-4585-9EDE-D08829ECB063}"/>
              </a:ext>
            </a:extLst>
          </p:cNvPr>
          <p:cNvSpPr>
            <a:spLocks noGrp="1"/>
          </p:cNvSpPr>
          <p:nvPr>
            <p:ph type="body" sz="quarter" idx="13"/>
          </p:nvPr>
        </p:nvSpPr>
        <p:spPr/>
        <p:txBody>
          <a:bodyPr>
            <a:normAutofit lnSpcReduction="10000"/>
          </a:bodyPr>
          <a:lstStyle/>
          <a:p>
            <a:r>
              <a:rPr lang="en-US" dirty="0"/>
              <a:t>Key Task 4: Preparation Work</a:t>
            </a:r>
          </a:p>
        </p:txBody>
      </p:sp>
      <p:sp>
        <p:nvSpPr>
          <p:cNvPr id="7" name="Rectangle 3"/>
          <p:cNvSpPr>
            <a:spLocks noChangeArrowheads="1"/>
          </p:cNvSpPr>
          <p:nvPr/>
        </p:nvSpPr>
        <p:spPr bwMode="auto">
          <a:xfrm>
            <a:off x="762000" y="3581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1" name="Picture 10" descr="C:\Users\katie\AppData\Local\Microsoft\Windows\INetCache\Content.MSO\C970AE0D.tmp">
            <a:extLst>
              <a:ext uri="{FF2B5EF4-FFF2-40B4-BE49-F238E27FC236}">
                <a16:creationId xmlns:a16="http://schemas.microsoft.com/office/drawing/2014/main" id="{55F63F11-20A9-44A2-91B9-99D194FFFB2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058862"/>
            <a:ext cx="4343400" cy="4930689"/>
          </a:xfrm>
          <a:prstGeom prst="rect">
            <a:avLst/>
          </a:prstGeom>
          <a:noFill/>
          <a:ln>
            <a:noFill/>
          </a:ln>
        </p:spPr>
      </p:pic>
    </p:spTree>
    <p:extLst>
      <p:ext uri="{BB962C8B-B14F-4D97-AF65-F5344CB8AC3E}">
        <p14:creationId xmlns:p14="http://schemas.microsoft.com/office/powerpoint/2010/main" val="4782698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26D31AE-DFEF-4A62-B96D-A47455C072A7}"/>
              </a:ext>
            </a:extLst>
          </p:cNvPr>
          <p:cNvSpPr>
            <a:spLocks noGrp="1"/>
          </p:cNvSpPr>
          <p:nvPr>
            <p:ph type="title"/>
          </p:nvPr>
        </p:nvSpPr>
        <p:spPr/>
        <p:txBody>
          <a:bodyPr>
            <a:normAutofit fontScale="90000"/>
          </a:bodyPr>
          <a:lstStyle/>
          <a:p>
            <a:r>
              <a:rPr lang="en-US" dirty="0"/>
              <a:t>National Military Family Association</a:t>
            </a:r>
          </a:p>
        </p:txBody>
      </p:sp>
      <p:sp>
        <p:nvSpPr>
          <p:cNvPr id="4" name="Slide Number Placeholder 3">
            <a:extLst>
              <a:ext uri="{FF2B5EF4-FFF2-40B4-BE49-F238E27FC236}">
                <a16:creationId xmlns:a16="http://schemas.microsoft.com/office/drawing/2014/main" id="{7CDCD6F7-E5B5-40F1-B513-7F9AD3D2380E}"/>
              </a:ext>
            </a:extLst>
          </p:cNvPr>
          <p:cNvSpPr>
            <a:spLocks noGrp="1"/>
          </p:cNvSpPr>
          <p:nvPr>
            <p:ph type="sldNum" sz="quarter" idx="12"/>
          </p:nvPr>
        </p:nvSpPr>
        <p:spPr/>
        <p:txBody>
          <a:bodyPr/>
          <a:lstStyle/>
          <a:p>
            <a:fld id="{86F4255C-5B9E-4286-A6CA-8C7DE48236D7}" type="slidenum">
              <a:rPr lang="en-US" smtClean="0"/>
              <a:pPr/>
              <a:t>19</a:t>
            </a:fld>
            <a:endParaRPr lang="en-US"/>
          </a:p>
        </p:txBody>
      </p:sp>
      <p:sp>
        <p:nvSpPr>
          <p:cNvPr id="5" name="Text Placeholder 4">
            <a:extLst>
              <a:ext uri="{FF2B5EF4-FFF2-40B4-BE49-F238E27FC236}">
                <a16:creationId xmlns:a16="http://schemas.microsoft.com/office/drawing/2014/main" id="{C66CA604-60EC-4585-9EDE-D08829ECB063}"/>
              </a:ext>
            </a:extLst>
          </p:cNvPr>
          <p:cNvSpPr>
            <a:spLocks noGrp="1"/>
          </p:cNvSpPr>
          <p:nvPr>
            <p:ph type="body" sz="quarter" idx="13"/>
          </p:nvPr>
        </p:nvSpPr>
        <p:spPr/>
        <p:txBody>
          <a:bodyPr>
            <a:normAutofit lnSpcReduction="10000"/>
          </a:bodyPr>
          <a:lstStyle/>
          <a:p>
            <a:r>
              <a:rPr lang="en-US" dirty="0"/>
              <a:t>Key Task 4: Preparation Work</a:t>
            </a:r>
          </a:p>
        </p:txBody>
      </p:sp>
      <p:sp>
        <p:nvSpPr>
          <p:cNvPr id="7" name="Rectangle 3"/>
          <p:cNvSpPr>
            <a:spLocks noChangeArrowheads="1"/>
          </p:cNvSpPr>
          <p:nvPr/>
        </p:nvSpPr>
        <p:spPr bwMode="auto">
          <a:xfrm>
            <a:off x="762000" y="3581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 name="Picture 7">
            <a:extLst>
              <a:ext uri="{FF2B5EF4-FFF2-40B4-BE49-F238E27FC236}">
                <a16:creationId xmlns:a16="http://schemas.microsoft.com/office/drawing/2014/main" id="{07FC3CED-B66A-43BA-9FF7-6FC931D57037}"/>
              </a:ext>
            </a:extLst>
          </p:cNvPr>
          <p:cNvPicPr/>
          <p:nvPr/>
        </p:nvPicPr>
        <p:blipFill>
          <a:blip r:embed="rId3">
            <a:extLst>
              <a:ext uri="{28A0092B-C50C-407E-A947-70E740481C1C}">
                <a14:useLocalDpi xmlns:a14="http://schemas.microsoft.com/office/drawing/2010/main" val="0"/>
              </a:ext>
            </a:extLst>
          </a:blip>
          <a:stretch>
            <a:fillRect/>
          </a:stretch>
        </p:blipFill>
        <p:spPr>
          <a:xfrm>
            <a:off x="762000" y="1165222"/>
            <a:ext cx="7315200" cy="4930757"/>
          </a:xfrm>
          <a:prstGeom prst="rect">
            <a:avLst/>
          </a:prstGeom>
        </p:spPr>
      </p:pic>
    </p:spTree>
    <p:extLst>
      <p:ext uri="{BB962C8B-B14F-4D97-AF65-F5344CB8AC3E}">
        <p14:creationId xmlns:p14="http://schemas.microsoft.com/office/powerpoint/2010/main" val="837162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144000" cy="639762"/>
          </a:xfrm>
        </p:spPr>
        <p:txBody>
          <a:bodyPr>
            <a:normAutofit fontScale="90000"/>
          </a:bodyPr>
          <a:lstStyle/>
          <a:p>
            <a:r>
              <a:rPr lang="en-US" dirty="0"/>
              <a:t>National Military Family Association</a:t>
            </a:r>
          </a:p>
        </p:txBody>
      </p:sp>
      <p:sp>
        <p:nvSpPr>
          <p:cNvPr id="4" name="Slide Number Placeholder 3"/>
          <p:cNvSpPr>
            <a:spLocks noGrp="1"/>
          </p:cNvSpPr>
          <p:nvPr>
            <p:ph type="sldNum" sz="quarter" idx="12"/>
          </p:nvPr>
        </p:nvSpPr>
        <p:spPr>
          <a:xfrm>
            <a:off x="70208" y="6400800"/>
            <a:ext cx="419100" cy="381000"/>
          </a:xfrm>
        </p:spPr>
        <p:txBody>
          <a:bodyPr/>
          <a:lstStyle/>
          <a:p>
            <a:fld id="{86F4255C-5B9E-4286-A6CA-8C7DE48236D7}" type="slidenum">
              <a:rPr lang="en-US" sz="1100" smtClean="0">
                <a:latin typeface="Arial" panose="020B0604020202020204" pitchFamily="34" charset="0"/>
                <a:cs typeface="Arial" panose="020B0604020202020204" pitchFamily="34" charset="0"/>
              </a:rPr>
              <a:pPr/>
              <a:t>2</a:t>
            </a:fld>
            <a:endParaRPr lang="en-US" sz="1100" dirty="0">
              <a:latin typeface="Arial" panose="020B0604020202020204" pitchFamily="34" charset="0"/>
              <a:cs typeface="Arial" panose="020B0604020202020204" pitchFamily="34" charset="0"/>
            </a:endParaRPr>
          </a:p>
        </p:txBody>
      </p:sp>
      <p:sp>
        <p:nvSpPr>
          <p:cNvPr id="5" name="Text Placeholder 4"/>
          <p:cNvSpPr>
            <a:spLocks noGrp="1"/>
          </p:cNvSpPr>
          <p:nvPr>
            <p:ph type="body" sz="quarter" idx="13"/>
          </p:nvPr>
        </p:nvSpPr>
        <p:spPr/>
        <p:txBody>
          <a:bodyPr>
            <a:normAutofit lnSpcReduction="10000"/>
          </a:bodyPr>
          <a:lstStyle/>
          <a:p>
            <a:r>
              <a:rPr lang="en-US" dirty="0"/>
              <a:t>Purpose &amp; Agenda</a:t>
            </a:r>
          </a:p>
        </p:txBody>
      </p:sp>
      <p:sp>
        <p:nvSpPr>
          <p:cNvPr id="2" name="TextBox 1"/>
          <p:cNvSpPr txBox="1"/>
          <p:nvPr/>
        </p:nvSpPr>
        <p:spPr>
          <a:xfrm>
            <a:off x="152400" y="1116449"/>
            <a:ext cx="8991600" cy="4493538"/>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Purpose</a:t>
            </a:r>
          </a:p>
          <a:p>
            <a:r>
              <a:rPr lang="en-US" sz="2000" dirty="0">
                <a:latin typeface="Arial" panose="020B0604020202020204" pitchFamily="34" charset="0"/>
                <a:cs typeface="Arial" panose="020B0604020202020204" pitchFamily="34" charset="0"/>
              </a:rPr>
              <a:t>This brief offers an overview of Team 4’s database management system project conducted on behalf of the National Military Family Association </a:t>
            </a:r>
          </a:p>
          <a:p>
            <a:endParaRPr lang="en-US" sz="20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r>
              <a:rPr lang="en-US" sz="2400" b="1" dirty="0">
                <a:latin typeface="Arial" panose="020B0604020202020204" pitchFamily="34" charset="0"/>
                <a:cs typeface="Arial" panose="020B0604020202020204" pitchFamily="34" charset="0"/>
              </a:rPr>
              <a:t>Agenda</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About the Sponsor</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Current Data Problem</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Constraints and Limitations</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Solution and Objectives</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Key Tasks (Deliverables)</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DBMS Mock-ups</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 Conclusion &amp; Way Ahead</a:t>
            </a:r>
          </a:p>
          <a:p>
            <a:pPr marL="285750" indent="-285750">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684400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26D31AE-DFEF-4A62-B96D-A47455C072A7}"/>
              </a:ext>
            </a:extLst>
          </p:cNvPr>
          <p:cNvSpPr>
            <a:spLocks noGrp="1"/>
          </p:cNvSpPr>
          <p:nvPr>
            <p:ph type="title"/>
          </p:nvPr>
        </p:nvSpPr>
        <p:spPr/>
        <p:txBody>
          <a:bodyPr>
            <a:normAutofit fontScale="90000"/>
          </a:bodyPr>
          <a:lstStyle/>
          <a:p>
            <a:r>
              <a:rPr lang="en-US" dirty="0"/>
              <a:t>National Military Family Association</a:t>
            </a:r>
          </a:p>
        </p:txBody>
      </p:sp>
      <p:sp>
        <p:nvSpPr>
          <p:cNvPr id="4" name="Slide Number Placeholder 3">
            <a:extLst>
              <a:ext uri="{FF2B5EF4-FFF2-40B4-BE49-F238E27FC236}">
                <a16:creationId xmlns:a16="http://schemas.microsoft.com/office/drawing/2014/main" id="{7CDCD6F7-E5B5-40F1-B513-7F9AD3D2380E}"/>
              </a:ext>
            </a:extLst>
          </p:cNvPr>
          <p:cNvSpPr>
            <a:spLocks noGrp="1"/>
          </p:cNvSpPr>
          <p:nvPr>
            <p:ph type="sldNum" sz="quarter" idx="12"/>
          </p:nvPr>
        </p:nvSpPr>
        <p:spPr/>
        <p:txBody>
          <a:bodyPr/>
          <a:lstStyle/>
          <a:p>
            <a:fld id="{86F4255C-5B9E-4286-A6CA-8C7DE48236D7}" type="slidenum">
              <a:rPr lang="en-US" smtClean="0"/>
              <a:pPr/>
              <a:t>20</a:t>
            </a:fld>
            <a:endParaRPr lang="en-US"/>
          </a:p>
        </p:txBody>
      </p:sp>
      <p:sp>
        <p:nvSpPr>
          <p:cNvPr id="5" name="Text Placeholder 4">
            <a:extLst>
              <a:ext uri="{FF2B5EF4-FFF2-40B4-BE49-F238E27FC236}">
                <a16:creationId xmlns:a16="http://schemas.microsoft.com/office/drawing/2014/main" id="{C66CA604-60EC-4585-9EDE-D08829ECB063}"/>
              </a:ext>
            </a:extLst>
          </p:cNvPr>
          <p:cNvSpPr>
            <a:spLocks noGrp="1"/>
          </p:cNvSpPr>
          <p:nvPr>
            <p:ph type="body" sz="quarter" idx="13"/>
          </p:nvPr>
        </p:nvSpPr>
        <p:spPr/>
        <p:txBody>
          <a:bodyPr>
            <a:normAutofit lnSpcReduction="10000"/>
          </a:bodyPr>
          <a:lstStyle/>
          <a:p>
            <a:r>
              <a:rPr lang="en-US" dirty="0"/>
              <a:t>Key Task 4: Forms and Reports (1 of 10)</a:t>
            </a:r>
          </a:p>
        </p:txBody>
      </p:sp>
      <p:sp>
        <p:nvSpPr>
          <p:cNvPr id="6" name="Content Placeholder 1">
            <a:extLst>
              <a:ext uri="{FF2B5EF4-FFF2-40B4-BE49-F238E27FC236}">
                <a16:creationId xmlns:a16="http://schemas.microsoft.com/office/drawing/2014/main" id="{5332B3F4-42C0-4220-9BF2-D2471D5DC74A}"/>
              </a:ext>
            </a:extLst>
          </p:cNvPr>
          <p:cNvSpPr>
            <a:spLocks noGrp="1"/>
          </p:cNvSpPr>
          <p:nvPr>
            <p:ph idx="1"/>
          </p:nvPr>
        </p:nvSpPr>
        <p:spPr>
          <a:xfrm>
            <a:off x="762000" y="1644014"/>
            <a:ext cx="7315200" cy="441324"/>
          </a:xfrm>
        </p:spPr>
        <p:txBody>
          <a:bodyPr>
            <a:normAutofit lnSpcReduction="10000"/>
          </a:bodyPr>
          <a:lstStyle/>
          <a:p>
            <a:pPr marL="0" indent="0">
              <a:buNone/>
            </a:pPr>
            <a:r>
              <a:rPr lang="en-US" sz="2400" dirty="0"/>
              <a:t>Q1: How many Donors/Members/etc. do we have?</a:t>
            </a:r>
            <a:endParaRPr lang="en-US" sz="2000" dirty="0"/>
          </a:p>
        </p:txBody>
      </p:sp>
      <p:sp>
        <p:nvSpPr>
          <p:cNvPr id="7" name="Rectangle 3"/>
          <p:cNvSpPr>
            <a:spLocks noChangeArrowheads="1"/>
          </p:cNvSpPr>
          <p:nvPr/>
        </p:nvSpPr>
        <p:spPr bwMode="auto">
          <a:xfrm>
            <a:off x="762000" y="3581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 name="Picture 9"/>
          <p:cNvPicPr>
            <a:picLocks noChangeAspect="1"/>
          </p:cNvPicPr>
          <p:nvPr/>
        </p:nvPicPr>
        <p:blipFill>
          <a:blip r:embed="rId3"/>
          <a:stretch>
            <a:fillRect/>
          </a:stretch>
        </p:blipFill>
        <p:spPr>
          <a:xfrm>
            <a:off x="1447800" y="2542537"/>
            <a:ext cx="2394439" cy="1249927"/>
          </a:xfrm>
          <a:prstGeom prst="rect">
            <a:avLst/>
          </a:prstGeom>
        </p:spPr>
      </p:pic>
      <p:pic>
        <p:nvPicPr>
          <p:cNvPr id="9" name="Picture 8"/>
          <p:cNvPicPr>
            <a:picLocks noChangeAspect="1"/>
          </p:cNvPicPr>
          <p:nvPr/>
        </p:nvPicPr>
        <p:blipFill>
          <a:blip r:embed="rId4"/>
          <a:stretch>
            <a:fillRect/>
          </a:stretch>
        </p:blipFill>
        <p:spPr>
          <a:xfrm>
            <a:off x="4648201" y="2542538"/>
            <a:ext cx="2667000" cy="1177452"/>
          </a:xfrm>
          <a:prstGeom prst="rect">
            <a:avLst/>
          </a:prstGeom>
        </p:spPr>
      </p:pic>
      <p:pic>
        <p:nvPicPr>
          <p:cNvPr id="2" name="Picture 1">
            <a:extLst>
              <a:ext uri="{FF2B5EF4-FFF2-40B4-BE49-F238E27FC236}">
                <a16:creationId xmlns:a16="http://schemas.microsoft.com/office/drawing/2014/main" id="{F6C9B69D-1F05-46AA-AA31-63E242750906}"/>
              </a:ext>
            </a:extLst>
          </p:cNvPr>
          <p:cNvPicPr>
            <a:picLocks noChangeAspect="1"/>
          </p:cNvPicPr>
          <p:nvPr/>
        </p:nvPicPr>
        <p:blipFill>
          <a:blip r:embed="rId5"/>
          <a:stretch>
            <a:fillRect/>
          </a:stretch>
        </p:blipFill>
        <p:spPr>
          <a:xfrm>
            <a:off x="1447800" y="4032289"/>
            <a:ext cx="5488329" cy="1741421"/>
          </a:xfrm>
          <a:prstGeom prst="rect">
            <a:avLst/>
          </a:prstGeom>
        </p:spPr>
      </p:pic>
    </p:spTree>
    <p:extLst>
      <p:ext uri="{BB962C8B-B14F-4D97-AF65-F5344CB8AC3E}">
        <p14:creationId xmlns:p14="http://schemas.microsoft.com/office/powerpoint/2010/main" val="22985102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26D31AE-DFEF-4A62-B96D-A47455C072A7}"/>
              </a:ext>
            </a:extLst>
          </p:cNvPr>
          <p:cNvSpPr>
            <a:spLocks noGrp="1"/>
          </p:cNvSpPr>
          <p:nvPr>
            <p:ph type="title"/>
          </p:nvPr>
        </p:nvSpPr>
        <p:spPr/>
        <p:txBody>
          <a:bodyPr>
            <a:normAutofit fontScale="90000"/>
          </a:bodyPr>
          <a:lstStyle/>
          <a:p>
            <a:r>
              <a:rPr lang="en-US" dirty="0"/>
              <a:t>National Military Family Association</a:t>
            </a:r>
          </a:p>
        </p:txBody>
      </p:sp>
      <p:sp>
        <p:nvSpPr>
          <p:cNvPr id="4" name="Slide Number Placeholder 3">
            <a:extLst>
              <a:ext uri="{FF2B5EF4-FFF2-40B4-BE49-F238E27FC236}">
                <a16:creationId xmlns:a16="http://schemas.microsoft.com/office/drawing/2014/main" id="{7CDCD6F7-E5B5-40F1-B513-7F9AD3D2380E}"/>
              </a:ext>
            </a:extLst>
          </p:cNvPr>
          <p:cNvSpPr>
            <a:spLocks noGrp="1"/>
          </p:cNvSpPr>
          <p:nvPr>
            <p:ph type="sldNum" sz="quarter" idx="12"/>
          </p:nvPr>
        </p:nvSpPr>
        <p:spPr/>
        <p:txBody>
          <a:bodyPr/>
          <a:lstStyle/>
          <a:p>
            <a:fld id="{86F4255C-5B9E-4286-A6CA-8C7DE48236D7}" type="slidenum">
              <a:rPr lang="en-US" smtClean="0"/>
              <a:pPr/>
              <a:t>21</a:t>
            </a:fld>
            <a:endParaRPr lang="en-US"/>
          </a:p>
        </p:txBody>
      </p:sp>
      <p:sp>
        <p:nvSpPr>
          <p:cNvPr id="5" name="Text Placeholder 4">
            <a:extLst>
              <a:ext uri="{FF2B5EF4-FFF2-40B4-BE49-F238E27FC236}">
                <a16:creationId xmlns:a16="http://schemas.microsoft.com/office/drawing/2014/main" id="{C66CA604-60EC-4585-9EDE-D08829ECB063}"/>
              </a:ext>
            </a:extLst>
          </p:cNvPr>
          <p:cNvSpPr>
            <a:spLocks noGrp="1"/>
          </p:cNvSpPr>
          <p:nvPr>
            <p:ph type="body" sz="quarter" idx="13"/>
          </p:nvPr>
        </p:nvSpPr>
        <p:spPr/>
        <p:txBody>
          <a:bodyPr>
            <a:normAutofit lnSpcReduction="10000"/>
          </a:bodyPr>
          <a:lstStyle/>
          <a:p>
            <a:r>
              <a:rPr lang="en-US" dirty="0"/>
              <a:t>Key Task 4: Forms and Reports (2 of 10)</a:t>
            </a:r>
          </a:p>
        </p:txBody>
      </p:sp>
      <p:sp>
        <p:nvSpPr>
          <p:cNvPr id="14" name="Content Placeholder 1">
            <a:extLst>
              <a:ext uri="{FF2B5EF4-FFF2-40B4-BE49-F238E27FC236}">
                <a16:creationId xmlns:a16="http://schemas.microsoft.com/office/drawing/2014/main" id="{5332B3F4-42C0-4220-9BF2-D2471D5DC74A}"/>
              </a:ext>
            </a:extLst>
          </p:cNvPr>
          <p:cNvSpPr txBox="1">
            <a:spLocks/>
          </p:cNvSpPr>
          <p:nvPr/>
        </p:nvSpPr>
        <p:spPr>
          <a:xfrm>
            <a:off x="762000" y="1644014"/>
            <a:ext cx="8458200" cy="441324"/>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Wingdings" panose="05000000000000000000" pitchFamily="2" charset="2"/>
              <a:buChar char="§"/>
              <a:defRPr sz="3200" kern="1200">
                <a:solidFill>
                  <a:schemeClr val="tx1">
                    <a:lumMod val="85000"/>
                    <a:lumOff val="15000"/>
                  </a:schemeClr>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lumMod val="85000"/>
                    <a:lumOff val="15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lumMod val="85000"/>
                    <a:lumOff val="15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lumMod val="85000"/>
                    <a:lumOff val="15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lumMod val="85000"/>
                    <a:lumOff val="1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sz="2400" dirty="0"/>
              <a:t>Q2: Which donors participated in a given donation activity?</a:t>
            </a:r>
            <a:endParaRPr lang="en-US" sz="2000" dirty="0"/>
          </a:p>
        </p:txBody>
      </p:sp>
      <p:pic>
        <p:nvPicPr>
          <p:cNvPr id="15" name="Picture 14"/>
          <p:cNvPicPr>
            <a:picLocks noChangeAspect="1"/>
          </p:cNvPicPr>
          <p:nvPr/>
        </p:nvPicPr>
        <p:blipFill>
          <a:blip r:embed="rId3"/>
          <a:stretch>
            <a:fillRect/>
          </a:stretch>
        </p:blipFill>
        <p:spPr>
          <a:xfrm>
            <a:off x="890310" y="2209800"/>
            <a:ext cx="7657946" cy="4000703"/>
          </a:xfrm>
          <a:prstGeom prst="rect">
            <a:avLst/>
          </a:prstGeom>
        </p:spPr>
      </p:pic>
    </p:spTree>
    <p:extLst>
      <p:ext uri="{BB962C8B-B14F-4D97-AF65-F5344CB8AC3E}">
        <p14:creationId xmlns:p14="http://schemas.microsoft.com/office/powerpoint/2010/main" val="35091877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26D31AE-DFEF-4A62-B96D-A47455C072A7}"/>
              </a:ext>
            </a:extLst>
          </p:cNvPr>
          <p:cNvSpPr>
            <a:spLocks noGrp="1"/>
          </p:cNvSpPr>
          <p:nvPr>
            <p:ph type="title"/>
          </p:nvPr>
        </p:nvSpPr>
        <p:spPr/>
        <p:txBody>
          <a:bodyPr>
            <a:normAutofit fontScale="90000"/>
          </a:bodyPr>
          <a:lstStyle/>
          <a:p>
            <a:r>
              <a:rPr lang="en-US" dirty="0"/>
              <a:t>National Military Family Association</a:t>
            </a:r>
          </a:p>
        </p:txBody>
      </p:sp>
      <p:sp>
        <p:nvSpPr>
          <p:cNvPr id="4" name="Slide Number Placeholder 3">
            <a:extLst>
              <a:ext uri="{FF2B5EF4-FFF2-40B4-BE49-F238E27FC236}">
                <a16:creationId xmlns:a16="http://schemas.microsoft.com/office/drawing/2014/main" id="{7CDCD6F7-E5B5-40F1-B513-7F9AD3D2380E}"/>
              </a:ext>
            </a:extLst>
          </p:cNvPr>
          <p:cNvSpPr>
            <a:spLocks noGrp="1"/>
          </p:cNvSpPr>
          <p:nvPr>
            <p:ph type="sldNum" sz="quarter" idx="12"/>
          </p:nvPr>
        </p:nvSpPr>
        <p:spPr/>
        <p:txBody>
          <a:bodyPr/>
          <a:lstStyle/>
          <a:p>
            <a:fld id="{86F4255C-5B9E-4286-A6CA-8C7DE48236D7}" type="slidenum">
              <a:rPr lang="en-US" smtClean="0"/>
              <a:pPr/>
              <a:t>22</a:t>
            </a:fld>
            <a:endParaRPr lang="en-US"/>
          </a:p>
        </p:txBody>
      </p:sp>
      <p:sp>
        <p:nvSpPr>
          <p:cNvPr id="5" name="Text Placeholder 4">
            <a:extLst>
              <a:ext uri="{FF2B5EF4-FFF2-40B4-BE49-F238E27FC236}">
                <a16:creationId xmlns:a16="http://schemas.microsoft.com/office/drawing/2014/main" id="{C66CA604-60EC-4585-9EDE-D08829ECB063}"/>
              </a:ext>
            </a:extLst>
          </p:cNvPr>
          <p:cNvSpPr>
            <a:spLocks noGrp="1"/>
          </p:cNvSpPr>
          <p:nvPr>
            <p:ph type="body" sz="quarter" idx="13"/>
          </p:nvPr>
        </p:nvSpPr>
        <p:spPr/>
        <p:txBody>
          <a:bodyPr>
            <a:normAutofit lnSpcReduction="10000"/>
          </a:bodyPr>
          <a:lstStyle/>
          <a:p>
            <a:r>
              <a:rPr lang="en-US" dirty="0"/>
              <a:t>Key Task 4: Forms and Reports (3 of 10)</a:t>
            </a:r>
          </a:p>
        </p:txBody>
      </p:sp>
      <p:sp>
        <p:nvSpPr>
          <p:cNvPr id="6" name="Content Placeholder 1">
            <a:extLst>
              <a:ext uri="{FF2B5EF4-FFF2-40B4-BE49-F238E27FC236}">
                <a16:creationId xmlns:a16="http://schemas.microsoft.com/office/drawing/2014/main" id="{5332B3F4-42C0-4220-9BF2-D2471D5DC74A}"/>
              </a:ext>
            </a:extLst>
          </p:cNvPr>
          <p:cNvSpPr>
            <a:spLocks noGrp="1"/>
          </p:cNvSpPr>
          <p:nvPr>
            <p:ph idx="1"/>
          </p:nvPr>
        </p:nvSpPr>
        <p:spPr>
          <a:xfrm>
            <a:off x="762000" y="1644014"/>
            <a:ext cx="8458200" cy="441324"/>
          </a:xfrm>
        </p:spPr>
        <p:txBody>
          <a:bodyPr>
            <a:normAutofit lnSpcReduction="10000"/>
          </a:bodyPr>
          <a:lstStyle/>
          <a:p>
            <a:pPr marL="0" indent="0">
              <a:buNone/>
            </a:pPr>
            <a:r>
              <a:rPr lang="en-US" sz="2400" dirty="0"/>
              <a:t>Q3: What is the performance of each donation campaign</a:t>
            </a:r>
            <a:endParaRPr lang="en-US" sz="2000" dirty="0"/>
          </a:p>
        </p:txBody>
      </p:sp>
      <p:pic>
        <p:nvPicPr>
          <p:cNvPr id="2" name="Picture 1"/>
          <p:cNvPicPr>
            <a:picLocks noChangeAspect="1"/>
          </p:cNvPicPr>
          <p:nvPr/>
        </p:nvPicPr>
        <p:blipFill>
          <a:blip r:embed="rId3"/>
          <a:stretch>
            <a:fillRect/>
          </a:stretch>
        </p:blipFill>
        <p:spPr>
          <a:xfrm>
            <a:off x="914399" y="2277242"/>
            <a:ext cx="7853737" cy="2980558"/>
          </a:xfrm>
          <a:prstGeom prst="rect">
            <a:avLst/>
          </a:prstGeom>
        </p:spPr>
      </p:pic>
    </p:spTree>
    <p:extLst>
      <p:ext uri="{BB962C8B-B14F-4D97-AF65-F5344CB8AC3E}">
        <p14:creationId xmlns:p14="http://schemas.microsoft.com/office/powerpoint/2010/main" val="3654566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26D31AE-DFEF-4A62-B96D-A47455C072A7}"/>
              </a:ext>
            </a:extLst>
          </p:cNvPr>
          <p:cNvSpPr>
            <a:spLocks noGrp="1"/>
          </p:cNvSpPr>
          <p:nvPr>
            <p:ph type="title"/>
          </p:nvPr>
        </p:nvSpPr>
        <p:spPr/>
        <p:txBody>
          <a:bodyPr>
            <a:normAutofit fontScale="90000"/>
          </a:bodyPr>
          <a:lstStyle/>
          <a:p>
            <a:r>
              <a:rPr lang="en-US" dirty="0"/>
              <a:t>National Military Family Association</a:t>
            </a:r>
          </a:p>
        </p:txBody>
      </p:sp>
      <p:sp>
        <p:nvSpPr>
          <p:cNvPr id="4" name="Slide Number Placeholder 3">
            <a:extLst>
              <a:ext uri="{FF2B5EF4-FFF2-40B4-BE49-F238E27FC236}">
                <a16:creationId xmlns:a16="http://schemas.microsoft.com/office/drawing/2014/main" id="{7CDCD6F7-E5B5-40F1-B513-7F9AD3D2380E}"/>
              </a:ext>
            </a:extLst>
          </p:cNvPr>
          <p:cNvSpPr>
            <a:spLocks noGrp="1"/>
          </p:cNvSpPr>
          <p:nvPr>
            <p:ph type="sldNum" sz="quarter" idx="12"/>
          </p:nvPr>
        </p:nvSpPr>
        <p:spPr/>
        <p:txBody>
          <a:bodyPr/>
          <a:lstStyle/>
          <a:p>
            <a:fld id="{86F4255C-5B9E-4286-A6CA-8C7DE48236D7}" type="slidenum">
              <a:rPr lang="en-US" smtClean="0"/>
              <a:pPr/>
              <a:t>23</a:t>
            </a:fld>
            <a:endParaRPr lang="en-US"/>
          </a:p>
        </p:txBody>
      </p:sp>
      <p:sp>
        <p:nvSpPr>
          <p:cNvPr id="5" name="Text Placeholder 4">
            <a:extLst>
              <a:ext uri="{FF2B5EF4-FFF2-40B4-BE49-F238E27FC236}">
                <a16:creationId xmlns:a16="http://schemas.microsoft.com/office/drawing/2014/main" id="{C66CA604-60EC-4585-9EDE-D08829ECB063}"/>
              </a:ext>
            </a:extLst>
          </p:cNvPr>
          <p:cNvSpPr>
            <a:spLocks noGrp="1"/>
          </p:cNvSpPr>
          <p:nvPr>
            <p:ph type="body" sz="quarter" idx="13"/>
          </p:nvPr>
        </p:nvSpPr>
        <p:spPr/>
        <p:txBody>
          <a:bodyPr>
            <a:normAutofit lnSpcReduction="10000"/>
          </a:bodyPr>
          <a:lstStyle/>
          <a:p>
            <a:r>
              <a:rPr lang="en-US" dirty="0"/>
              <a:t>Key Task 4: Forms and Reports (4 of 10)</a:t>
            </a:r>
          </a:p>
        </p:txBody>
      </p:sp>
      <p:sp>
        <p:nvSpPr>
          <p:cNvPr id="6" name="Content Placeholder 1">
            <a:extLst>
              <a:ext uri="{FF2B5EF4-FFF2-40B4-BE49-F238E27FC236}">
                <a16:creationId xmlns:a16="http://schemas.microsoft.com/office/drawing/2014/main" id="{5332B3F4-42C0-4220-9BF2-D2471D5DC74A}"/>
              </a:ext>
            </a:extLst>
          </p:cNvPr>
          <p:cNvSpPr>
            <a:spLocks noGrp="1"/>
          </p:cNvSpPr>
          <p:nvPr>
            <p:ph idx="1"/>
          </p:nvPr>
        </p:nvSpPr>
        <p:spPr>
          <a:xfrm>
            <a:off x="762000" y="1644014"/>
            <a:ext cx="8458200" cy="441324"/>
          </a:xfrm>
        </p:spPr>
        <p:txBody>
          <a:bodyPr>
            <a:normAutofit lnSpcReduction="10000"/>
          </a:bodyPr>
          <a:lstStyle/>
          <a:p>
            <a:pPr marL="0" indent="0">
              <a:buNone/>
            </a:pPr>
            <a:r>
              <a:rPr lang="en-US" sz="2400" dirty="0"/>
              <a:t>Q4: How many emails have we send to donor X?</a:t>
            </a:r>
            <a:endParaRPr lang="en-US" sz="2000" dirty="0"/>
          </a:p>
        </p:txBody>
      </p:sp>
      <p:pic>
        <p:nvPicPr>
          <p:cNvPr id="7" name="Picture 6">
            <a:extLst>
              <a:ext uri="{FF2B5EF4-FFF2-40B4-BE49-F238E27FC236}">
                <a16:creationId xmlns:a16="http://schemas.microsoft.com/office/drawing/2014/main" id="{05A74402-85EE-4B17-A7BC-6396C060F078}"/>
              </a:ext>
            </a:extLst>
          </p:cNvPr>
          <p:cNvPicPr>
            <a:picLocks noChangeAspect="1"/>
          </p:cNvPicPr>
          <p:nvPr/>
        </p:nvPicPr>
        <p:blipFill>
          <a:blip r:embed="rId3"/>
          <a:stretch>
            <a:fillRect/>
          </a:stretch>
        </p:blipFill>
        <p:spPr>
          <a:xfrm>
            <a:off x="1295400" y="2068509"/>
            <a:ext cx="5715000" cy="4088718"/>
          </a:xfrm>
          <a:prstGeom prst="rect">
            <a:avLst/>
          </a:prstGeom>
        </p:spPr>
      </p:pic>
    </p:spTree>
    <p:extLst>
      <p:ext uri="{BB962C8B-B14F-4D97-AF65-F5344CB8AC3E}">
        <p14:creationId xmlns:p14="http://schemas.microsoft.com/office/powerpoint/2010/main" val="30539510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26D31AE-DFEF-4A62-B96D-A47455C072A7}"/>
              </a:ext>
            </a:extLst>
          </p:cNvPr>
          <p:cNvSpPr>
            <a:spLocks noGrp="1"/>
          </p:cNvSpPr>
          <p:nvPr>
            <p:ph type="title"/>
          </p:nvPr>
        </p:nvSpPr>
        <p:spPr/>
        <p:txBody>
          <a:bodyPr>
            <a:normAutofit fontScale="90000"/>
          </a:bodyPr>
          <a:lstStyle/>
          <a:p>
            <a:r>
              <a:rPr lang="en-US" dirty="0"/>
              <a:t>National Military Family Association</a:t>
            </a:r>
          </a:p>
        </p:txBody>
      </p:sp>
      <p:sp>
        <p:nvSpPr>
          <p:cNvPr id="4" name="Slide Number Placeholder 3">
            <a:extLst>
              <a:ext uri="{FF2B5EF4-FFF2-40B4-BE49-F238E27FC236}">
                <a16:creationId xmlns:a16="http://schemas.microsoft.com/office/drawing/2014/main" id="{7CDCD6F7-E5B5-40F1-B513-7F9AD3D2380E}"/>
              </a:ext>
            </a:extLst>
          </p:cNvPr>
          <p:cNvSpPr>
            <a:spLocks noGrp="1"/>
          </p:cNvSpPr>
          <p:nvPr>
            <p:ph type="sldNum" sz="quarter" idx="12"/>
          </p:nvPr>
        </p:nvSpPr>
        <p:spPr/>
        <p:txBody>
          <a:bodyPr/>
          <a:lstStyle/>
          <a:p>
            <a:fld id="{86F4255C-5B9E-4286-A6CA-8C7DE48236D7}" type="slidenum">
              <a:rPr lang="en-US" smtClean="0"/>
              <a:pPr/>
              <a:t>24</a:t>
            </a:fld>
            <a:endParaRPr lang="en-US"/>
          </a:p>
        </p:txBody>
      </p:sp>
      <p:sp>
        <p:nvSpPr>
          <p:cNvPr id="5" name="Text Placeholder 4">
            <a:extLst>
              <a:ext uri="{FF2B5EF4-FFF2-40B4-BE49-F238E27FC236}">
                <a16:creationId xmlns:a16="http://schemas.microsoft.com/office/drawing/2014/main" id="{C66CA604-60EC-4585-9EDE-D08829ECB063}"/>
              </a:ext>
            </a:extLst>
          </p:cNvPr>
          <p:cNvSpPr>
            <a:spLocks noGrp="1"/>
          </p:cNvSpPr>
          <p:nvPr>
            <p:ph type="body" sz="quarter" idx="13"/>
          </p:nvPr>
        </p:nvSpPr>
        <p:spPr/>
        <p:txBody>
          <a:bodyPr>
            <a:normAutofit lnSpcReduction="10000"/>
          </a:bodyPr>
          <a:lstStyle/>
          <a:p>
            <a:r>
              <a:rPr lang="en-US" dirty="0"/>
              <a:t>Key Task 4: Forms and Reports (5 &amp; 6 of  10)</a:t>
            </a:r>
          </a:p>
        </p:txBody>
      </p:sp>
      <p:sp>
        <p:nvSpPr>
          <p:cNvPr id="6" name="Content Placeholder 1">
            <a:extLst>
              <a:ext uri="{FF2B5EF4-FFF2-40B4-BE49-F238E27FC236}">
                <a16:creationId xmlns:a16="http://schemas.microsoft.com/office/drawing/2014/main" id="{5332B3F4-42C0-4220-9BF2-D2471D5DC74A}"/>
              </a:ext>
            </a:extLst>
          </p:cNvPr>
          <p:cNvSpPr>
            <a:spLocks noGrp="1"/>
          </p:cNvSpPr>
          <p:nvPr>
            <p:ph idx="1"/>
          </p:nvPr>
        </p:nvSpPr>
        <p:spPr>
          <a:xfrm>
            <a:off x="762000" y="1644014"/>
            <a:ext cx="8458200" cy="441324"/>
          </a:xfrm>
        </p:spPr>
        <p:txBody>
          <a:bodyPr>
            <a:normAutofit lnSpcReduction="10000"/>
          </a:bodyPr>
          <a:lstStyle/>
          <a:p>
            <a:pPr marL="0" indent="0">
              <a:buNone/>
            </a:pPr>
            <a:r>
              <a:rPr lang="en-US" sz="2400" dirty="0"/>
              <a:t>Q5: In what state so most of our members live?</a:t>
            </a:r>
            <a:endParaRPr lang="en-US" sz="2000" dirty="0"/>
          </a:p>
        </p:txBody>
      </p:sp>
      <p:sp>
        <p:nvSpPr>
          <p:cNvPr id="8" name="Content Placeholder 1">
            <a:extLst>
              <a:ext uri="{FF2B5EF4-FFF2-40B4-BE49-F238E27FC236}">
                <a16:creationId xmlns:a16="http://schemas.microsoft.com/office/drawing/2014/main" id="{5332B3F4-42C0-4220-9BF2-D2471D5DC74A}"/>
              </a:ext>
            </a:extLst>
          </p:cNvPr>
          <p:cNvSpPr txBox="1">
            <a:spLocks/>
          </p:cNvSpPr>
          <p:nvPr/>
        </p:nvSpPr>
        <p:spPr>
          <a:xfrm>
            <a:off x="762000" y="3810000"/>
            <a:ext cx="8458200" cy="441324"/>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Wingdings" panose="05000000000000000000" pitchFamily="2" charset="2"/>
              <a:buChar char="§"/>
              <a:defRPr sz="3200" kern="1200">
                <a:solidFill>
                  <a:schemeClr val="tx1">
                    <a:lumMod val="85000"/>
                    <a:lumOff val="15000"/>
                  </a:schemeClr>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lumMod val="85000"/>
                    <a:lumOff val="15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lumMod val="85000"/>
                    <a:lumOff val="15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lumMod val="85000"/>
                    <a:lumOff val="15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lumMod val="85000"/>
                    <a:lumOff val="1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sz="2400" dirty="0"/>
              <a:t>Q6: How many member live in city x?</a:t>
            </a:r>
            <a:endParaRPr lang="en-US" sz="2000" dirty="0"/>
          </a:p>
        </p:txBody>
      </p:sp>
      <p:pic>
        <p:nvPicPr>
          <p:cNvPr id="10" name="Picture 9">
            <a:extLst>
              <a:ext uri="{FF2B5EF4-FFF2-40B4-BE49-F238E27FC236}">
                <a16:creationId xmlns:a16="http://schemas.microsoft.com/office/drawing/2014/main" id="{B23AB2E3-4B42-4ABC-962B-51754D80A402}"/>
              </a:ext>
            </a:extLst>
          </p:cNvPr>
          <p:cNvPicPr/>
          <p:nvPr/>
        </p:nvPicPr>
        <p:blipFill>
          <a:blip r:embed="rId3"/>
          <a:stretch>
            <a:fillRect/>
          </a:stretch>
        </p:blipFill>
        <p:spPr>
          <a:xfrm>
            <a:off x="4343400" y="4342484"/>
            <a:ext cx="4572000" cy="1753516"/>
          </a:xfrm>
          <a:prstGeom prst="rect">
            <a:avLst/>
          </a:prstGeom>
        </p:spPr>
      </p:pic>
      <p:pic>
        <p:nvPicPr>
          <p:cNvPr id="11" name="Picture 10">
            <a:extLst>
              <a:ext uri="{FF2B5EF4-FFF2-40B4-BE49-F238E27FC236}">
                <a16:creationId xmlns:a16="http://schemas.microsoft.com/office/drawing/2014/main" id="{9261C1E2-86CE-42E9-A9B0-9A3481FF0A35}"/>
              </a:ext>
            </a:extLst>
          </p:cNvPr>
          <p:cNvPicPr>
            <a:picLocks noChangeAspect="1"/>
          </p:cNvPicPr>
          <p:nvPr/>
        </p:nvPicPr>
        <p:blipFill rotWithShape="1">
          <a:blip r:embed="rId4"/>
          <a:srcRect b="13003"/>
          <a:stretch/>
        </p:blipFill>
        <p:spPr>
          <a:xfrm>
            <a:off x="4317221" y="2051986"/>
            <a:ext cx="4521979" cy="1665938"/>
          </a:xfrm>
          <a:prstGeom prst="rect">
            <a:avLst/>
          </a:prstGeom>
        </p:spPr>
      </p:pic>
      <p:pic>
        <p:nvPicPr>
          <p:cNvPr id="12" name="Picture 11" descr="C:\Users\katie\AppData\Local\Microsoft\Windows\INetCache\Content.MSO\AD3D4DB9.tmp">
            <a:extLst>
              <a:ext uri="{FF2B5EF4-FFF2-40B4-BE49-F238E27FC236}">
                <a16:creationId xmlns:a16="http://schemas.microsoft.com/office/drawing/2014/main" id="{446DD3F7-8CCF-4C78-A64C-55A032757D5D}"/>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745889" y="2196573"/>
            <a:ext cx="3169326" cy="1461027"/>
          </a:xfrm>
          <a:prstGeom prst="rect">
            <a:avLst/>
          </a:prstGeom>
          <a:noFill/>
          <a:ln>
            <a:noFill/>
          </a:ln>
        </p:spPr>
      </p:pic>
      <p:pic>
        <p:nvPicPr>
          <p:cNvPr id="7" name="Picture 6">
            <a:extLst>
              <a:ext uri="{FF2B5EF4-FFF2-40B4-BE49-F238E27FC236}">
                <a16:creationId xmlns:a16="http://schemas.microsoft.com/office/drawing/2014/main" id="{9A4CB302-5AA1-47F5-92F2-E054E8360D6A}"/>
              </a:ext>
            </a:extLst>
          </p:cNvPr>
          <p:cNvPicPr>
            <a:picLocks noChangeAspect="1"/>
          </p:cNvPicPr>
          <p:nvPr/>
        </p:nvPicPr>
        <p:blipFill>
          <a:blip r:embed="rId6"/>
          <a:stretch>
            <a:fillRect/>
          </a:stretch>
        </p:blipFill>
        <p:spPr>
          <a:xfrm>
            <a:off x="731955" y="4419600"/>
            <a:ext cx="3276317" cy="1354819"/>
          </a:xfrm>
          <a:prstGeom prst="rect">
            <a:avLst/>
          </a:prstGeom>
        </p:spPr>
      </p:pic>
    </p:spTree>
    <p:extLst>
      <p:ext uri="{BB962C8B-B14F-4D97-AF65-F5344CB8AC3E}">
        <p14:creationId xmlns:p14="http://schemas.microsoft.com/office/powerpoint/2010/main" val="10093244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26D31AE-DFEF-4A62-B96D-A47455C072A7}"/>
              </a:ext>
            </a:extLst>
          </p:cNvPr>
          <p:cNvSpPr>
            <a:spLocks noGrp="1"/>
          </p:cNvSpPr>
          <p:nvPr>
            <p:ph type="title"/>
          </p:nvPr>
        </p:nvSpPr>
        <p:spPr/>
        <p:txBody>
          <a:bodyPr>
            <a:normAutofit fontScale="90000"/>
          </a:bodyPr>
          <a:lstStyle/>
          <a:p>
            <a:r>
              <a:rPr lang="en-US" dirty="0"/>
              <a:t>National Military Family Association</a:t>
            </a:r>
          </a:p>
        </p:txBody>
      </p:sp>
      <p:sp>
        <p:nvSpPr>
          <p:cNvPr id="4" name="Slide Number Placeholder 3">
            <a:extLst>
              <a:ext uri="{FF2B5EF4-FFF2-40B4-BE49-F238E27FC236}">
                <a16:creationId xmlns:a16="http://schemas.microsoft.com/office/drawing/2014/main" id="{7CDCD6F7-E5B5-40F1-B513-7F9AD3D2380E}"/>
              </a:ext>
            </a:extLst>
          </p:cNvPr>
          <p:cNvSpPr>
            <a:spLocks noGrp="1"/>
          </p:cNvSpPr>
          <p:nvPr>
            <p:ph type="sldNum" sz="quarter" idx="12"/>
          </p:nvPr>
        </p:nvSpPr>
        <p:spPr/>
        <p:txBody>
          <a:bodyPr/>
          <a:lstStyle/>
          <a:p>
            <a:fld id="{86F4255C-5B9E-4286-A6CA-8C7DE48236D7}" type="slidenum">
              <a:rPr lang="en-US" smtClean="0"/>
              <a:pPr/>
              <a:t>25</a:t>
            </a:fld>
            <a:endParaRPr lang="en-US"/>
          </a:p>
        </p:txBody>
      </p:sp>
      <p:sp>
        <p:nvSpPr>
          <p:cNvPr id="5" name="Text Placeholder 4">
            <a:extLst>
              <a:ext uri="{FF2B5EF4-FFF2-40B4-BE49-F238E27FC236}">
                <a16:creationId xmlns:a16="http://schemas.microsoft.com/office/drawing/2014/main" id="{C66CA604-60EC-4585-9EDE-D08829ECB063}"/>
              </a:ext>
            </a:extLst>
          </p:cNvPr>
          <p:cNvSpPr>
            <a:spLocks noGrp="1"/>
          </p:cNvSpPr>
          <p:nvPr>
            <p:ph type="body" sz="quarter" idx="13"/>
          </p:nvPr>
        </p:nvSpPr>
        <p:spPr/>
        <p:txBody>
          <a:bodyPr>
            <a:normAutofit lnSpcReduction="10000"/>
          </a:bodyPr>
          <a:lstStyle/>
          <a:p>
            <a:r>
              <a:rPr lang="en-US" dirty="0"/>
              <a:t>Key Task 4: Forms and Reports (7 &amp; 8 of 10)</a:t>
            </a:r>
          </a:p>
        </p:txBody>
      </p:sp>
      <p:sp>
        <p:nvSpPr>
          <p:cNvPr id="6" name="Content Placeholder 1">
            <a:extLst>
              <a:ext uri="{FF2B5EF4-FFF2-40B4-BE49-F238E27FC236}">
                <a16:creationId xmlns:a16="http://schemas.microsoft.com/office/drawing/2014/main" id="{5332B3F4-42C0-4220-9BF2-D2471D5DC74A}"/>
              </a:ext>
            </a:extLst>
          </p:cNvPr>
          <p:cNvSpPr>
            <a:spLocks noGrp="1"/>
          </p:cNvSpPr>
          <p:nvPr>
            <p:ph idx="1"/>
          </p:nvPr>
        </p:nvSpPr>
        <p:spPr>
          <a:xfrm>
            <a:off x="838200" y="3800542"/>
            <a:ext cx="8458200" cy="441324"/>
          </a:xfrm>
        </p:spPr>
        <p:txBody>
          <a:bodyPr>
            <a:normAutofit lnSpcReduction="10000"/>
          </a:bodyPr>
          <a:lstStyle/>
          <a:p>
            <a:pPr marL="0" indent="0">
              <a:buNone/>
            </a:pPr>
            <a:r>
              <a:rPr lang="en-US" sz="2400" dirty="0"/>
              <a:t>Q8: How many subscribers are also members?</a:t>
            </a:r>
            <a:endParaRPr lang="en-US" sz="2000" dirty="0"/>
          </a:p>
        </p:txBody>
      </p:sp>
      <p:pic>
        <p:nvPicPr>
          <p:cNvPr id="9" name="Picture 8"/>
          <p:cNvPicPr>
            <a:picLocks noChangeAspect="1"/>
          </p:cNvPicPr>
          <p:nvPr/>
        </p:nvPicPr>
        <p:blipFill>
          <a:blip r:embed="rId3"/>
          <a:stretch>
            <a:fillRect/>
          </a:stretch>
        </p:blipFill>
        <p:spPr>
          <a:xfrm>
            <a:off x="882611" y="2090449"/>
            <a:ext cx="3576660" cy="1262351"/>
          </a:xfrm>
          <a:prstGeom prst="rect">
            <a:avLst/>
          </a:prstGeom>
        </p:spPr>
      </p:pic>
      <p:sp>
        <p:nvSpPr>
          <p:cNvPr id="12" name="Content Placeholder 1">
            <a:extLst>
              <a:ext uri="{FF2B5EF4-FFF2-40B4-BE49-F238E27FC236}">
                <a16:creationId xmlns:a16="http://schemas.microsoft.com/office/drawing/2014/main" id="{5332B3F4-42C0-4220-9BF2-D2471D5DC74A}"/>
              </a:ext>
            </a:extLst>
          </p:cNvPr>
          <p:cNvSpPr txBox="1">
            <a:spLocks/>
          </p:cNvSpPr>
          <p:nvPr/>
        </p:nvSpPr>
        <p:spPr>
          <a:xfrm>
            <a:off x="800100" y="1569278"/>
            <a:ext cx="8458200" cy="441324"/>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Wingdings" panose="05000000000000000000" pitchFamily="2" charset="2"/>
              <a:buChar char="§"/>
              <a:defRPr sz="3200" kern="1200">
                <a:solidFill>
                  <a:schemeClr val="tx1">
                    <a:lumMod val="85000"/>
                    <a:lumOff val="15000"/>
                  </a:schemeClr>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lumMod val="85000"/>
                    <a:lumOff val="15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lumMod val="85000"/>
                    <a:lumOff val="15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lumMod val="85000"/>
                    <a:lumOff val="15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lumMod val="85000"/>
                    <a:lumOff val="1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sz="2400" dirty="0"/>
              <a:t>Q7: Which subscriber are donors?</a:t>
            </a:r>
            <a:endParaRPr lang="en-US" sz="2000" dirty="0"/>
          </a:p>
        </p:txBody>
      </p:sp>
      <p:pic>
        <p:nvPicPr>
          <p:cNvPr id="14" name="Picture 13" descr="C:\Users\katie\AppData\Local\Microsoft\Windows\INetCache\Content.MSO\4F8312F.tmp"/>
          <p:cNvPicPr/>
          <p:nvPr/>
        </p:nvPicPr>
        <p:blipFill>
          <a:blip r:embed="rId4">
            <a:extLst>
              <a:ext uri="{28A0092B-C50C-407E-A947-70E740481C1C}">
                <a14:useLocalDpi xmlns:a14="http://schemas.microsoft.com/office/drawing/2010/main" val="0"/>
              </a:ext>
            </a:extLst>
          </a:blip>
          <a:srcRect/>
          <a:stretch>
            <a:fillRect/>
          </a:stretch>
        </p:blipFill>
        <p:spPr bwMode="auto">
          <a:xfrm>
            <a:off x="914400" y="4356774"/>
            <a:ext cx="4343400" cy="1129626"/>
          </a:xfrm>
          <a:prstGeom prst="rect">
            <a:avLst/>
          </a:prstGeom>
          <a:noFill/>
          <a:ln>
            <a:noFill/>
          </a:ln>
        </p:spPr>
      </p:pic>
      <p:pic>
        <p:nvPicPr>
          <p:cNvPr id="2" name="Picture 1">
            <a:extLst>
              <a:ext uri="{FF2B5EF4-FFF2-40B4-BE49-F238E27FC236}">
                <a16:creationId xmlns:a16="http://schemas.microsoft.com/office/drawing/2014/main" id="{76DAF555-FAE3-4663-8A11-3AC5FAFE5FDC}"/>
              </a:ext>
            </a:extLst>
          </p:cNvPr>
          <p:cNvPicPr>
            <a:picLocks noChangeAspect="1"/>
          </p:cNvPicPr>
          <p:nvPr/>
        </p:nvPicPr>
        <p:blipFill>
          <a:blip r:embed="rId5"/>
          <a:stretch>
            <a:fillRect/>
          </a:stretch>
        </p:blipFill>
        <p:spPr>
          <a:xfrm>
            <a:off x="5088636" y="4241866"/>
            <a:ext cx="3863774" cy="1568206"/>
          </a:xfrm>
          <a:prstGeom prst="rect">
            <a:avLst/>
          </a:prstGeom>
        </p:spPr>
      </p:pic>
      <p:pic>
        <p:nvPicPr>
          <p:cNvPr id="7" name="Picture 6">
            <a:extLst>
              <a:ext uri="{FF2B5EF4-FFF2-40B4-BE49-F238E27FC236}">
                <a16:creationId xmlns:a16="http://schemas.microsoft.com/office/drawing/2014/main" id="{B293C5B3-C321-4733-864B-C243952C742C}"/>
              </a:ext>
            </a:extLst>
          </p:cNvPr>
          <p:cNvPicPr>
            <a:picLocks noChangeAspect="1"/>
          </p:cNvPicPr>
          <p:nvPr/>
        </p:nvPicPr>
        <p:blipFill>
          <a:blip r:embed="rId6"/>
          <a:stretch>
            <a:fillRect/>
          </a:stretch>
        </p:blipFill>
        <p:spPr>
          <a:xfrm>
            <a:off x="4572000" y="2047696"/>
            <a:ext cx="3734057" cy="1715752"/>
          </a:xfrm>
          <a:prstGeom prst="rect">
            <a:avLst/>
          </a:prstGeom>
        </p:spPr>
      </p:pic>
    </p:spTree>
    <p:extLst>
      <p:ext uri="{BB962C8B-B14F-4D97-AF65-F5344CB8AC3E}">
        <p14:creationId xmlns:p14="http://schemas.microsoft.com/office/powerpoint/2010/main" val="16313167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26D31AE-DFEF-4A62-B96D-A47455C072A7}"/>
              </a:ext>
            </a:extLst>
          </p:cNvPr>
          <p:cNvSpPr>
            <a:spLocks noGrp="1"/>
          </p:cNvSpPr>
          <p:nvPr>
            <p:ph type="title"/>
          </p:nvPr>
        </p:nvSpPr>
        <p:spPr/>
        <p:txBody>
          <a:bodyPr>
            <a:normAutofit fontScale="90000"/>
          </a:bodyPr>
          <a:lstStyle/>
          <a:p>
            <a:r>
              <a:rPr lang="en-US" dirty="0"/>
              <a:t>National Military Family Association</a:t>
            </a:r>
          </a:p>
        </p:txBody>
      </p:sp>
      <p:sp>
        <p:nvSpPr>
          <p:cNvPr id="4" name="Slide Number Placeholder 3">
            <a:extLst>
              <a:ext uri="{FF2B5EF4-FFF2-40B4-BE49-F238E27FC236}">
                <a16:creationId xmlns:a16="http://schemas.microsoft.com/office/drawing/2014/main" id="{7CDCD6F7-E5B5-40F1-B513-7F9AD3D2380E}"/>
              </a:ext>
            </a:extLst>
          </p:cNvPr>
          <p:cNvSpPr>
            <a:spLocks noGrp="1"/>
          </p:cNvSpPr>
          <p:nvPr>
            <p:ph type="sldNum" sz="quarter" idx="12"/>
          </p:nvPr>
        </p:nvSpPr>
        <p:spPr/>
        <p:txBody>
          <a:bodyPr/>
          <a:lstStyle/>
          <a:p>
            <a:fld id="{86F4255C-5B9E-4286-A6CA-8C7DE48236D7}" type="slidenum">
              <a:rPr lang="en-US" smtClean="0"/>
              <a:pPr/>
              <a:t>26</a:t>
            </a:fld>
            <a:endParaRPr lang="en-US"/>
          </a:p>
        </p:txBody>
      </p:sp>
      <p:sp>
        <p:nvSpPr>
          <p:cNvPr id="5" name="Text Placeholder 4">
            <a:extLst>
              <a:ext uri="{FF2B5EF4-FFF2-40B4-BE49-F238E27FC236}">
                <a16:creationId xmlns:a16="http://schemas.microsoft.com/office/drawing/2014/main" id="{C66CA604-60EC-4585-9EDE-D08829ECB063}"/>
              </a:ext>
            </a:extLst>
          </p:cNvPr>
          <p:cNvSpPr>
            <a:spLocks noGrp="1"/>
          </p:cNvSpPr>
          <p:nvPr>
            <p:ph type="body" sz="quarter" idx="13"/>
          </p:nvPr>
        </p:nvSpPr>
        <p:spPr/>
        <p:txBody>
          <a:bodyPr>
            <a:normAutofit lnSpcReduction="10000"/>
          </a:bodyPr>
          <a:lstStyle/>
          <a:p>
            <a:r>
              <a:rPr lang="en-US" dirty="0"/>
              <a:t>Key Task 4: Forms and Reports (9 of 10)</a:t>
            </a:r>
          </a:p>
        </p:txBody>
      </p:sp>
      <p:sp>
        <p:nvSpPr>
          <p:cNvPr id="6" name="Content Placeholder 1">
            <a:extLst>
              <a:ext uri="{FF2B5EF4-FFF2-40B4-BE49-F238E27FC236}">
                <a16:creationId xmlns:a16="http://schemas.microsoft.com/office/drawing/2014/main" id="{5332B3F4-42C0-4220-9BF2-D2471D5DC74A}"/>
              </a:ext>
            </a:extLst>
          </p:cNvPr>
          <p:cNvSpPr>
            <a:spLocks noGrp="1"/>
          </p:cNvSpPr>
          <p:nvPr>
            <p:ph idx="1"/>
          </p:nvPr>
        </p:nvSpPr>
        <p:spPr>
          <a:xfrm>
            <a:off x="762000" y="1644014"/>
            <a:ext cx="8458200" cy="441324"/>
          </a:xfrm>
        </p:spPr>
        <p:txBody>
          <a:bodyPr>
            <a:normAutofit lnSpcReduction="10000"/>
          </a:bodyPr>
          <a:lstStyle/>
          <a:p>
            <a:pPr marL="0" indent="0">
              <a:buNone/>
            </a:pPr>
            <a:r>
              <a:rPr lang="en-US" sz="2400" dirty="0"/>
              <a:t>Q9: How many subscribers are in the Active Military?</a:t>
            </a:r>
            <a:endParaRPr lang="en-US" sz="2000" dirty="0"/>
          </a:p>
        </p:txBody>
      </p:sp>
      <p:pic>
        <p:nvPicPr>
          <p:cNvPr id="8" name="Picture 7"/>
          <p:cNvPicPr>
            <a:picLocks noChangeAspect="1"/>
          </p:cNvPicPr>
          <p:nvPr/>
        </p:nvPicPr>
        <p:blipFill>
          <a:blip r:embed="rId3"/>
          <a:stretch>
            <a:fillRect/>
          </a:stretch>
        </p:blipFill>
        <p:spPr>
          <a:xfrm>
            <a:off x="685800" y="2209800"/>
            <a:ext cx="8009050" cy="1219200"/>
          </a:xfrm>
          <a:prstGeom prst="rect">
            <a:avLst/>
          </a:prstGeom>
        </p:spPr>
      </p:pic>
      <p:pic>
        <p:nvPicPr>
          <p:cNvPr id="9" name="Picture 8">
            <a:extLst>
              <a:ext uri="{FF2B5EF4-FFF2-40B4-BE49-F238E27FC236}">
                <a16:creationId xmlns:a16="http://schemas.microsoft.com/office/drawing/2014/main" id="{26B91BB8-B767-4DA5-A1BD-0B176C06ED08}"/>
              </a:ext>
            </a:extLst>
          </p:cNvPr>
          <p:cNvPicPr/>
          <p:nvPr/>
        </p:nvPicPr>
        <p:blipFill>
          <a:blip r:embed="rId4"/>
          <a:stretch>
            <a:fillRect/>
          </a:stretch>
        </p:blipFill>
        <p:spPr>
          <a:xfrm>
            <a:off x="685800" y="3553462"/>
            <a:ext cx="7848600" cy="2466338"/>
          </a:xfrm>
          <a:prstGeom prst="rect">
            <a:avLst/>
          </a:prstGeom>
        </p:spPr>
      </p:pic>
    </p:spTree>
    <p:extLst>
      <p:ext uri="{BB962C8B-B14F-4D97-AF65-F5344CB8AC3E}">
        <p14:creationId xmlns:p14="http://schemas.microsoft.com/office/powerpoint/2010/main" val="1135604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26D31AE-DFEF-4A62-B96D-A47455C072A7}"/>
              </a:ext>
            </a:extLst>
          </p:cNvPr>
          <p:cNvSpPr>
            <a:spLocks noGrp="1"/>
          </p:cNvSpPr>
          <p:nvPr>
            <p:ph type="title"/>
          </p:nvPr>
        </p:nvSpPr>
        <p:spPr/>
        <p:txBody>
          <a:bodyPr>
            <a:normAutofit fontScale="90000"/>
          </a:bodyPr>
          <a:lstStyle/>
          <a:p>
            <a:r>
              <a:rPr lang="en-US" dirty="0"/>
              <a:t>National Military Family Association</a:t>
            </a:r>
          </a:p>
        </p:txBody>
      </p:sp>
      <p:sp>
        <p:nvSpPr>
          <p:cNvPr id="4" name="Slide Number Placeholder 3">
            <a:extLst>
              <a:ext uri="{FF2B5EF4-FFF2-40B4-BE49-F238E27FC236}">
                <a16:creationId xmlns:a16="http://schemas.microsoft.com/office/drawing/2014/main" id="{7CDCD6F7-E5B5-40F1-B513-7F9AD3D2380E}"/>
              </a:ext>
            </a:extLst>
          </p:cNvPr>
          <p:cNvSpPr>
            <a:spLocks noGrp="1"/>
          </p:cNvSpPr>
          <p:nvPr>
            <p:ph type="sldNum" sz="quarter" idx="12"/>
          </p:nvPr>
        </p:nvSpPr>
        <p:spPr/>
        <p:txBody>
          <a:bodyPr/>
          <a:lstStyle/>
          <a:p>
            <a:fld id="{86F4255C-5B9E-4286-A6CA-8C7DE48236D7}" type="slidenum">
              <a:rPr lang="en-US" smtClean="0"/>
              <a:pPr/>
              <a:t>27</a:t>
            </a:fld>
            <a:endParaRPr lang="en-US"/>
          </a:p>
        </p:txBody>
      </p:sp>
      <p:sp>
        <p:nvSpPr>
          <p:cNvPr id="5" name="Text Placeholder 4">
            <a:extLst>
              <a:ext uri="{FF2B5EF4-FFF2-40B4-BE49-F238E27FC236}">
                <a16:creationId xmlns:a16="http://schemas.microsoft.com/office/drawing/2014/main" id="{C66CA604-60EC-4585-9EDE-D08829ECB063}"/>
              </a:ext>
            </a:extLst>
          </p:cNvPr>
          <p:cNvSpPr>
            <a:spLocks noGrp="1"/>
          </p:cNvSpPr>
          <p:nvPr>
            <p:ph type="body" sz="quarter" idx="13"/>
          </p:nvPr>
        </p:nvSpPr>
        <p:spPr/>
        <p:txBody>
          <a:bodyPr>
            <a:normAutofit lnSpcReduction="10000"/>
          </a:bodyPr>
          <a:lstStyle/>
          <a:p>
            <a:r>
              <a:rPr lang="en-US" dirty="0"/>
              <a:t>Key Task 4: Forms and Reports (10 of 10)</a:t>
            </a:r>
          </a:p>
        </p:txBody>
      </p:sp>
      <p:sp>
        <p:nvSpPr>
          <p:cNvPr id="6" name="Content Placeholder 1">
            <a:extLst>
              <a:ext uri="{FF2B5EF4-FFF2-40B4-BE49-F238E27FC236}">
                <a16:creationId xmlns:a16="http://schemas.microsoft.com/office/drawing/2014/main" id="{5332B3F4-42C0-4220-9BF2-D2471D5DC74A}"/>
              </a:ext>
            </a:extLst>
          </p:cNvPr>
          <p:cNvSpPr>
            <a:spLocks noGrp="1"/>
          </p:cNvSpPr>
          <p:nvPr>
            <p:ph idx="1"/>
          </p:nvPr>
        </p:nvSpPr>
        <p:spPr>
          <a:xfrm>
            <a:off x="762000" y="1644014"/>
            <a:ext cx="8458200" cy="441324"/>
          </a:xfrm>
        </p:spPr>
        <p:txBody>
          <a:bodyPr>
            <a:normAutofit fontScale="92500"/>
          </a:bodyPr>
          <a:lstStyle/>
          <a:p>
            <a:pPr marL="0" indent="0">
              <a:buNone/>
            </a:pPr>
            <a:r>
              <a:rPr lang="en-US" sz="2400" dirty="0"/>
              <a:t>Q10: When was the last time we sent an email to subscriber X?</a:t>
            </a:r>
            <a:endParaRPr lang="en-US" sz="2000" dirty="0"/>
          </a:p>
        </p:txBody>
      </p:sp>
      <p:pic>
        <p:nvPicPr>
          <p:cNvPr id="7" name="Picture 6" descr="C:\Users\katie\AppData\Local\Microsoft\Windows\INetCache\Content.MSO\AF5CAE31.tmp">
            <a:extLst>
              <a:ext uri="{FF2B5EF4-FFF2-40B4-BE49-F238E27FC236}">
                <a16:creationId xmlns:a16="http://schemas.microsoft.com/office/drawing/2014/main" id="{7CA401C8-F098-4D56-B663-F92A5BD1EEB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38200" y="2057400"/>
            <a:ext cx="6934200" cy="1905000"/>
          </a:xfrm>
          <a:prstGeom prst="rect">
            <a:avLst/>
          </a:prstGeom>
          <a:noFill/>
          <a:ln>
            <a:noFill/>
          </a:ln>
        </p:spPr>
      </p:pic>
      <p:pic>
        <p:nvPicPr>
          <p:cNvPr id="2" name="Picture 1">
            <a:extLst>
              <a:ext uri="{FF2B5EF4-FFF2-40B4-BE49-F238E27FC236}">
                <a16:creationId xmlns:a16="http://schemas.microsoft.com/office/drawing/2014/main" id="{07B3E6AE-B39D-4D30-8C11-8ADB277FCB44}"/>
              </a:ext>
            </a:extLst>
          </p:cNvPr>
          <p:cNvPicPr>
            <a:picLocks noChangeAspect="1"/>
          </p:cNvPicPr>
          <p:nvPr/>
        </p:nvPicPr>
        <p:blipFill rotWithShape="1">
          <a:blip r:embed="rId4"/>
          <a:srcRect b="15761"/>
          <a:stretch/>
        </p:blipFill>
        <p:spPr>
          <a:xfrm>
            <a:off x="1219200" y="3886200"/>
            <a:ext cx="5852440" cy="2244177"/>
          </a:xfrm>
          <a:prstGeom prst="rect">
            <a:avLst/>
          </a:prstGeom>
        </p:spPr>
      </p:pic>
    </p:spTree>
    <p:extLst>
      <p:ext uri="{BB962C8B-B14F-4D97-AF65-F5344CB8AC3E}">
        <p14:creationId xmlns:p14="http://schemas.microsoft.com/office/powerpoint/2010/main" val="35351397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26D31AE-DFEF-4A62-B96D-A47455C072A7}"/>
              </a:ext>
            </a:extLst>
          </p:cNvPr>
          <p:cNvSpPr>
            <a:spLocks noGrp="1"/>
          </p:cNvSpPr>
          <p:nvPr>
            <p:ph type="title"/>
          </p:nvPr>
        </p:nvSpPr>
        <p:spPr/>
        <p:txBody>
          <a:bodyPr>
            <a:normAutofit fontScale="90000"/>
          </a:bodyPr>
          <a:lstStyle/>
          <a:p>
            <a:r>
              <a:rPr lang="en-US" dirty="0"/>
              <a:t>National Military Family Association</a:t>
            </a:r>
          </a:p>
        </p:txBody>
      </p:sp>
      <p:sp>
        <p:nvSpPr>
          <p:cNvPr id="4" name="Slide Number Placeholder 3">
            <a:extLst>
              <a:ext uri="{FF2B5EF4-FFF2-40B4-BE49-F238E27FC236}">
                <a16:creationId xmlns:a16="http://schemas.microsoft.com/office/drawing/2014/main" id="{7CDCD6F7-E5B5-40F1-B513-7F9AD3D2380E}"/>
              </a:ext>
            </a:extLst>
          </p:cNvPr>
          <p:cNvSpPr>
            <a:spLocks noGrp="1"/>
          </p:cNvSpPr>
          <p:nvPr>
            <p:ph type="sldNum" sz="quarter" idx="12"/>
          </p:nvPr>
        </p:nvSpPr>
        <p:spPr/>
        <p:txBody>
          <a:bodyPr/>
          <a:lstStyle/>
          <a:p>
            <a:fld id="{86F4255C-5B9E-4286-A6CA-8C7DE48236D7}" type="slidenum">
              <a:rPr lang="en-US" smtClean="0"/>
              <a:pPr/>
              <a:t>28</a:t>
            </a:fld>
            <a:endParaRPr lang="en-US"/>
          </a:p>
        </p:txBody>
      </p:sp>
      <p:sp>
        <p:nvSpPr>
          <p:cNvPr id="5" name="Text Placeholder 4">
            <a:extLst>
              <a:ext uri="{FF2B5EF4-FFF2-40B4-BE49-F238E27FC236}">
                <a16:creationId xmlns:a16="http://schemas.microsoft.com/office/drawing/2014/main" id="{C66CA604-60EC-4585-9EDE-D08829ECB063}"/>
              </a:ext>
            </a:extLst>
          </p:cNvPr>
          <p:cNvSpPr>
            <a:spLocks noGrp="1"/>
          </p:cNvSpPr>
          <p:nvPr>
            <p:ph type="body" sz="quarter" idx="13"/>
          </p:nvPr>
        </p:nvSpPr>
        <p:spPr/>
        <p:txBody>
          <a:bodyPr>
            <a:normAutofit lnSpcReduction="10000"/>
          </a:bodyPr>
          <a:lstStyle/>
          <a:p>
            <a:r>
              <a:rPr lang="en-US" dirty="0"/>
              <a:t>Conclusion &amp; Way Ahead</a:t>
            </a:r>
          </a:p>
        </p:txBody>
      </p:sp>
      <p:sp>
        <p:nvSpPr>
          <p:cNvPr id="6" name="Content Placeholder 1">
            <a:extLst>
              <a:ext uri="{FF2B5EF4-FFF2-40B4-BE49-F238E27FC236}">
                <a16:creationId xmlns:a16="http://schemas.microsoft.com/office/drawing/2014/main" id="{5332B3F4-42C0-4220-9BF2-D2471D5DC74A}"/>
              </a:ext>
            </a:extLst>
          </p:cNvPr>
          <p:cNvSpPr>
            <a:spLocks noGrp="1"/>
          </p:cNvSpPr>
          <p:nvPr>
            <p:ph idx="1"/>
          </p:nvPr>
        </p:nvSpPr>
        <p:spPr>
          <a:xfrm>
            <a:off x="304800" y="1609579"/>
            <a:ext cx="6553200" cy="1327786"/>
          </a:xfrm>
        </p:spPr>
        <p:txBody>
          <a:bodyPr>
            <a:normAutofit/>
          </a:bodyPr>
          <a:lstStyle/>
          <a:p>
            <a:pPr marL="0" indent="0">
              <a:buNone/>
            </a:pPr>
            <a:r>
              <a:rPr lang="en-US" sz="2800" dirty="0"/>
              <a:t>Conclusion &amp; Way Ahead</a:t>
            </a:r>
          </a:p>
        </p:txBody>
      </p:sp>
    </p:spTree>
    <p:extLst>
      <p:ext uri="{BB962C8B-B14F-4D97-AF65-F5344CB8AC3E}">
        <p14:creationId xmlns:p14="http://schemas.microsoft.com/office/powerpoint/2010/main" val="755855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332B3F4-42C0-4220-9BF2-D2471D5DC74A}"/>
              </a:ext>
            </a:extLst>
          </p:cNvPr>
          <p:cNvSpPr>
            <a:spLocks noGrp="1"/>
          </p:cNvSpPr>
          <p:nvPr>
            <p:ph idx="1"/>
          </p:nvPr>
        </p:nvSpPr>
        <p:spPr>
          <a:xfrm>
            <a:off x="457200" y="1143000"/>
            <a:ext cx="8229600" cy="4983163"/>
          </a:xfrm>
        </p:spPr>
        <p:txBody>
          <a:bodyPr>
            <a:normAutofit/>
          </a:bodyPr>
          <a:lstStyle/>
          <a:p>
            <a:r>
              <a:rPr lang="en-US" sz="2800" dirty="0"/>
              <a:t>The National Military Family Association (NMFA) is the leading 501(c)(3) </a:t>
            </a:r>
            <a:r>
              <a:rPr lang="en-US" sz="2800" u="sng" dirty="0"/>
              <a:t>non-profit association </a:t>
            </a:r>
            <a:r>
              <a:rPr lang="en-US" sz="2800" dirty="0"/>
              <a:t>serving the families of the currently serving, veteran, retired, wounded or fallen members of the Army, Navy, Marine Corps, and Air Force, by providing:</a:t>
            </a:r>
          </a:p>
          <a:p>
            <a:pPr lvl="1"/>
            <a:r>
              <a:rPr lang="en-US" dirty="0"/>
              <a:t>Advocacy; </a:t>
            </a:r>
          </a:p>
          <a:p>
            <a:pPr lvl="1"/>
            <a:r>
              <a:rPr lang="en-US" dirty="0"/>
              <a:t>Programs that enrich family well-being, and; </a:t>
            </a:r>
          </a:p>
          <a:p>
            <a:pPr lvl="1"/>
            <a:r>
              <a:rPr lang="en-US" dirty="0"/>
              <a:t>Spousal educational scholarships.</a:t>
            </a:r>
          </a:p>
        </p:txBody>
      </p:sp>
      <p:sp>
        <p:nvSpPr>
          <p:cNvPr id="3" name="Title 2">
            <a:extLst>
              <a:ext uri="{FF2B5EF4-FFF2-40B4-BE49-F238E27FC236}">
                <a16:creationId xmlns:a16="http://schemas.microsoft.com/office/drawing/2014/main" id="{B26D31AE-DFEF-4A62-B96D-A47455C072A7}"/>
              </a:ext>
            </a:extLst>
          </p:cNvPr>
          <p:cNvSpPr>
            <a:spLocks noGrp="1"/>
          </p:cNvSpPr>
          <p:nvPr>
            <p:ph type="title"/>
          </p:nvPr>
        </p:nvSpPr>
        <p:spPr/>
        <p:txBody>
          <a:bodyPr>
            <a:normAutofit fontScale="90000"/>
          </a:bodyPr>
          <a:lstStyle/>
          <a:p>
            <a:r>
              <a:rPr lang="en-US" dirty="0"/>
              <a:t>National Military Family Association</a:t>
            </a:r>
          </a:p>
        </p:txBody>
      </p:sp>
      <p:sp>
        <p:nvSpPr>
          <p:cNvPr id="4" name="Slide Number Placeholder 3">
            <a:extLst>
              <a:ext uri="{FF2B5EF4-FFF2-40B4-BE49-F238E27FC236}">
                <a16:creationId xmlns:a16="http://schemas.microsoft.com/office/drawing/2014/main" id="{7CDCD6F7-E5B5-40F1-B513-7F9AD3D2380E}"/>
              </a:ext>
            </a:extLst>
          </p:cNvPr>
          <p:cNvSpPr>
            <a:spLocks noGrp="1"/>
          </p:cNvSpPr>
          <p:nvPr>
            <p:ph type="sldNum" sz="quarter" idx="12"/>
          </p:nvPr>
        </p:nvSpPr>
        <p:spPr/>
        <p:txBody>
          <a:bodyPr/>
          <a:lstStyle/>
          <a:p>
            <a:fld id="{86F4255C-5B9E-4286-A6CA-8C7DE48236D7}" type="slidenum">
              <a:rPr lang="en-US" smtClean="0"/>
              <a:pPr/>
              <a:t>3</a:t>
            </a:fld>
            <a:endParaRPr lang="en-US"/>
          </a:p>
        </p:txBody>
      </p:sp>
      <p:sp>
        <p:nvSpPr>
          <p:cNvPr id="5" name="Text Placeholder 4">
            <a:extLst>
              <a:ext uri="{FF2B5EF4-FFF2-40B4-BE49-F238E27FC236}">
                <a16:creationId xmlns:a16="http://schemas.microsoft.com/office/drawing/2014/main" id="{C66CA604-60EC-4585-9EDE-D08829ECB063}"/>
              </a:ext>
            </a:extLst>
          </p:cNvPr>
          <p:cNvSpPr>
            <a:spLocks noGrp="1"/>
          </p:cNvSpPr>
          <p:nvPr>
            <p:ph type="body" sz="quarter" idx="13"/>
          </p:nvPr>
        </p:nvSpPr>
        <p:spPr/>
        <p:txBody>
          <a:bodyPr>
            <a:normAutofit fontScale="70000" lnSpcReduction="20000"/>
          </a:bodyPr>
          <a:lstStyle/>
          <a:p>
            <a:r>
              <a:rPr lang="en-US" dirty="0"/>
              <a:t>About the National Military Family Association: Industry, Services &amp; Functions</a:t>
            </a:r>
          </a:p>
        </p:txBody>
      </p:sp>
    </p:spTree>
    <p:extLst>
      <p:ext uri="{BB962C8B-B14F-4D97-AF65-F5344CB8AC3E}">
        <p14:creationId xmlns:p14="http://schemas.microsoft.com/office/powerpoint/2010/main" val="759311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16DDD39-C9B7-4FBD-A72E-761847DE0860}"/>
              </a:ext>
            </a:extLst>
          </p:cNvPr>
          <p:cNvSpPr>
            <a:spLocks noGrp="1"/>
          </p:cNvSpPr>
          <p:nvPr>
            <p:ph idx="1"/>
          </p:nvPr>
        </p:nvSpPr>
        <p:spPr>
          <a:xfrm>
            <a:off x="457200" y="1143001"/>
            <a:ext cx="4343400" cy="914400"/>
          </a:xfrm>
        </p:spPr>
        <p:txBody>
          <a:bodyPr/>
          <a:lstStyle/>
          <a:p>
            <a:r>
              <a:rPr lang="en-US" sz="2400" dirty="0"/>
              <a:t>Physically located in Washington D.C.</a:t>
            </a:r>
            <a:endParaRPr lang="en-US" dirty="0"/>
          </a:p>
        </p:txBody>
      </p:sp>
      <p:sp>
        <p:nvSpPr>
          <p:cNvPr id="3" name="Title 2">
            <a:extLst>
              <a:ext uri="{FF2B5EF4-FFF2-40B4-BE49-F238E27FC236}">
                <a16:creationId xmlns:a16="http://schemas.microsoft.com/office/drawing/2014/main" id="{B7352EEB-37A7-4035-ADC4-85C83935B61B}"/>
              </a:ext>
            </a:extLst>
          </p:cNvPr>
          <p:cNvSpPr>
            <a:spLocks noGrp="1"/>
          </p:cNvSpPr>
          <p:nvPr>
            <p:ph type="title"/>
          </p:nvPr>
        </p:nvSpPr>
        <p:spPr/>
        <p:txBody>
          <a:bodyPr>
            <a:normAutofit fontScale="90000"/>
          </a:bodyPr>
          <a:lstStyle/>
          <a:p>
            <a:r>
              <a:rPr lang="en-US" dirty="0"/>
              <a:t>National Military Family Association</a:t>
            </a:r>
          </a:p>
        </p:txBody>
      </p:sp>
      <p:sp>
        <p:nvSpPr>
          <p:cNvPr id="4" name="Slide Number Placeholder 3">
            <a:extLst>
              <a:ext uri="{FF2B5EF4-FFF2-40B4-BE49-F238E27FC236}">
                <a16:creationId xmlns:a16="http://schemas.microsoft.com/office/drawing/2014/main" id="{E6744C01-9278-4A13-A0CE-ECF8AED2C8CE}"/>
              </a:ext>
            </a:extLst>
          </p:cNvPr>
          <p:cNvSpPr>
            <a:spLocks noGrp="1"/>
          </p:cNvSpPr>
          <p:nvPr>
            <p:ph type="sldNum" sz="quarter" idx="12"/>
          </p:nvPr>
        </p:nvSpPr>
        <p:spPr/>
        <p:txBody>
          <a:bodyPr/>
          <a:lstStyle/>
          <a:p>
            <a:fld id="{86F4255C-5B9E-4286-A6CA-8C7DE48236D7}" type="slidenum">
              <a:rPr lang="en-US" smtClean="0"/>
              <a:pPr/>
              <a:t>4</a:t>
            </a:fld>
            <a:endParaRPr lang="en-US"/>
          </a:p>
        </p:txBody>
      </p:sp>
      <p:sp>
        <p:nvSpPr>
          <p:cNvPr id="5" name="Text Placeholder 4">
            <a:extLst>
              <a:ext uri="{FF2B5EF4-FFF2-40B4-BE49-F238E27FC236}">
                <a16:creationId xmlns:a16="http://schemas.microsoft.com/office/drawing/2014/main" id="{7D8733B0-7480-4802-9472-1FA344440CF6}"/>
              </a:ext>
            </a:extLst>
          </p:cNvPr>
          <p:cNvSpPr>
            <a:spLocks noGrp="1"/>
          </p:cNvSpPr>
          <p:nvPr>
            <p:ph type="body" sz="quarter" idx="13"/>
          </p:nvPr>
        </p:nvSpPr>
        <p:spPr/>
        <p:txBody>
          <a:bodyPr>
            <a:normAutofit fontScale="70000" lnSpcReduction="20000"/>
          </a:bodyPr>
          <a:lstStyle/>
          <a:p>
            <a:r>
              <a:rPr lang="en-US" dirty="0"/>
              <a:t>About the National Military Family Association: Industry, Services &amp; Functions</a:t>
            </a:r>
          </a:p>
        </p:txBody>
      </p:sp>
      <p:pic>
        <p:nvPicPr>
          <p:cNvPr id="6" name="Picture 5">
            <a:extLst>
              <a:ext uri="{FF2B5EF4-FFF2-40B4-BE49-F238E27FC236}">
                <a16:creationId xmlns:a16="http://schemas.microsoft.com/office/drawing/2014/main" id="{ED304AB3-1DAF-4494-95EE-6741B651F887}"/>
              </a:ext>
            </a:extLst>
          </p:cNvPr>
          <p:cNvPicPr>
            <a:picLocks noChangeAspect="1"/>
          </p:cNvPicPr>
          <p:nvPr/>
        </p:nvPicPr>
        <p:blipFill rotWithShape="1">
          <a:blip r:embed="rId2"/>
          <a:srcRect l="10844" t="9524" r="35387" b="7144"/>
          <a:stretch/>
        </p:blipFill>
        <p:spPr>
          <a:xfrm>
            <a:off x="876301" y="2066612"/>
            <a:ext cx="3124200" cy="3981573"/>
          </a:xfrm>
          <a:prstGeom prst="rect">
            <a:avLst/>
          </a:prstGeom>
        </p:spPr>
      </p:pic>
      <p:pic>
        <p:nvPicPr>
          <p:cNvPr id="16" name="Picture 15">
            <a:extLst>
              <a:ext uri="{FF2B5EF4-FFF2-40B4-BE49-F238E27FC236}">
                <a16:creationId xmlns:a16="http://schemas.microsoft.com/office/drawing/2014/main" id="{F1F97493-A44F-4163-96F7-0B1402FDFAE2}"/>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2492880" y="2151588"/>
            <a:ext cx="352424" cy="478420"/>
          </a:xfrm>
          <a:prstGeom prst="rect">
            <a:avLst/>
          </a:prstGeom>
        </p:spPr>
      </p:pic>
      <p:sp>
        <p:nvSpPr>
          <p:cNvPr id="24" name="Flowchart: Connector 23">
            <a:extLst>
              <a:ext uri="{FF2B5EF4-FFF2-40B4-BE49-F238E27FC236}">
                <a16:creationId xmlns:a16="http://schemas.microsoft.com/office/drawing/2014/main" id="{1836A01D-6241-4222-B77B-539FBC6C20C6}"/>
              </a:ext>
            </a:extLst>
          </p:cNvPr>
          <p:cNvSpPr/>
          <p:nvPr/>
        </p:nvSpPr>
        <p:spPr>
          <a:xfrm>
            <a:off x="2063264" y="5334000"/>
            <a:ext cx="304800" cy="304800"/>
          </a:xfrm>
          <a:prstGeom prst="flowChartConnector">
            <a:avLst/>
          </a:prstGeom>
          <a:noFill/>
          <a:ln w="28575">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Content Placeholder 1">
            <a:extLst>
              <a:ext uri="{FF2B5EF4-FFF2-40B4-BE49-F238E27FC236}">
                <a16:creationId xmlns:a16="http://schemas.microsoft.com/office/drawing/2014/main" id="{3CD1ADDE-57C8-4032-ADED-B0D20444A32A}"/>
              </a:ext>
            </a:extLst>
          </p:cNvPr>
          <p:cNvSpPr txBox="1">
            <a:spLocks/>
          </p:cNvSpPr>
          <p:nvPr/>
        </p:nvSpPr>
        <p:spPr>
          <a:xfrm>
            <a:off x="4800600" y="1143001"/>
            <a:ext cx="4343400" cy="914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anose="05000000000000000000" pitchFamily="2" charset="2"/>
              <a:buChar char="§"/>
              <a:defRPr sz="3200" kern="1200">
                <a:solidFill>
                  <a:schemeClr val="tx1">
                    <a:lumMod val="85000"/>
                    <a:lumOff val="15000"/>
                  </a:schemeClr>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lumMod val="85000"/>
                    <a:lumOff val="15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lumMod val="85000"/>
                    <a:lumOff val="15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lumMod val="85000"/>
                    <a:lumOff val="15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lumMod val="85000"/>
                    <a:lumOff val="1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a:t>Supported by:</a:t>
            </a:r>
            <a:endParaRPr lang="en-US" dirty="0"/>
          </a:p>
        </p:txBody>
      </p:sp>
      <p:pic>
        <p:nvPicPr>
          <p:cNvPr id="27" name="Picture 26">
            <a:extLst>
              <a:ext uri="{FF2B5EF4-FFF2-40B4-BE49-F238E27FC236}">
                <a16:creationId xmlns:a16="http://schemas.microsoft.com/office/drawing/2014/main" id="{77F70B6F-DE50-4AE3-9A4C-C5AD920ED11E}"/>
              </a:ext>
            </a:extLst>
          </p:cNvPr>
          <p:cNvPicPr>
            <a:picLocks noChangeAspect="1"/>
          </p:cNvPicPr>
          <p:nvPr/>
        </p:nvPicPr>
        <p:blipFill>
          <a:blip r:embed="rId4">
            <a:grayscl/>
          </a:blip>
          <a:stretch>
            <a:fillRect/>
          </a:stretch>
        </p:blipFill>
        <p:spPr>
          <a:xfrm>
            <a:off x="4572000" y="1676401"/>
            <a:ext cx="2826596" cy="1130638"/>
          </a:xfrm>
          <a:prstGeom prst="rect">
            <a:avLst/>
          </a:prstGeom>
        </p:spPr>
      </p:pic>
      <p:pic>
        <p:nvPicPr>
          <p:cNvPr id="28" name="Picture 27">
            <a:extLst>
              <a:ext uri="{FF2B5EF4-FFF2-40B4-BE49-F238E27FC236}">
                <a16:creationId xmlns:a16="http://schemas.microsoft.com/office/drawing/2014/main" id="{80D5D9B7-C1E7-4A04-8997-1395F7FA8355}"/>
              </a:ext>
            </a:extLst>
          </p:cNvPr>
          <p:cNvPicPr>
            <a:picLocks noChangeAspect="1"/>
          </p:cNvPicPr>
          <p:nvPr/>
        </p:nvPicPr>
        <p:blipFill>
          <a:blip r:embed="rId5">
            <a:grayscl/>
          </a:blip>
          <a:stretch>
            <a:fillRect/>
          </a:stretch>
        </p:blipFill>
        <p:spPr>
          <a:xfrm>
            <a:off x="7230856" y="2914621"/>
            <a:ext cx="1134532" cy="1134532"/>
          </a:xfrm>
          <a:prstGeom prst="rect">
            <a:avLst/>
          </a:prstGeom>
        </p:spPr>
      </p:pic>
      <p:pic>
        <p:nvPicPr>
          <p:cNvPr id="29" name="Picture 28">
            <a:extLst>
              <a:ext uri="{FF2B5EF4-FFF2-40B4-BE49-F238E27FC236}">
                <a16:creationId xmlns:a16="http://schemas.microsoft.com/office/drawing/2014/main" id="{AC6CF43C-14EF-41E2-92AB-C5BC7300DF36}"/>
              </a:ext>
            </a:extLst>
          </p:cNvPr>
          <p:cNvPicPr>
            <a:picLocks noChangeAspect="1"/>
          </p:cNvPicPr>
          <p:nvPr/>
        </p:nvPicPr>
        <p:blipFill>
          <a:blip r:embed="rId6">
            <a:grayscl/>
          </a:blip>
          <a:stretch>
            <a:fillRect/>
          </a:stretch>
        </p:blipFill>
        <p:spPr>
          <a:xfrm>
            <a:off x="7467600" y="1543204"/>
            <a:ext cx="1404787" cy="1029462"/>
          </a:xfrm>
          <a:prstGeom prst="rect">
            <a:avLst/>
          </a:prstGeom>
        </p:spPr>
      </p:pic>
      <p:pic>
        <p:nvPicPr>
          <p:cNvPr id="30" name="Picture 29">
            <a:extLst>
              <a:ext uri="{FF2B5EF4-FFF2-40B4-BE49-F238E27FC236}">
                <a16:creationId xmlns:a16="http://schemas.microsoft.com/office/drawing/2014/main" id="{2631198F-35DB-4AAE-AF77-F10A54180A02}"/>
              </a:ext>
            </a:extLst>
          </p:cNvPr>
          <p:cNvPicPr>
            <a:picLocks noChangeAspect="1"/>
          </p:cNvPicPr>
          <p:nvPr/>
        </p:nvPicPr>
        <p:blipFill>
          <a:blip r:embed="rId7">
            <a:grayscl/>
          </a:blip>
          <a:stretch>
            <a:fillRect/>
          </a:stretch>
        </p:blipFill>
        <p:spPr>
          <a:xfrm>
            <a:off x="5143501" y="2825959"/>
            <a:ext cx="1094193" cy="1174871"/>
          </a:xfrm>
          <a:prstGeom prst="rect">
            <a:avLst/>
          </a:prstGeom>
        </p:spPr>
      </p:pic>
      <p:pic>
        <p:nvPicPr>
          <p:cNvPr id="31" name="Picture 30">
            <a:extLst>
              <a:ext uri="{FF2B5EF4-FFF2-40B4-BE49-F238E27FC236}">
                <a16:creationId xmlns:a16="http://schemas.microsoft.com/office/drawing/2014/main" id="{BAA8951A-C2A8-439C-8613-82E2545DFE6D}"/>
              </a:ext>
            </a:extLst>
          </p:cNvPr>
          <p:cNvPicPr>
            <a:picLocks noChangeAspect="1"/>
          </p:cNvPicPr>
          <p:nvPr/>
        </p:nvPicPr>
        <p:blipFill>
          <a:blip r:embed="rId8">
            <a:grayscl/>
          </a:blip>
          <a:stretch>
            <a:fillRect/>
          </a:stretch>
        </p:blipFill>
        <p:spPr>
          <a:xfrm>
            <a:off x="6183331" y="4965637"/>
            <a:ext cx="1200082" cy="1068981"/>
          </a:xfrm>
          <a:prstGeom prst="rect">
            <a:avLst/>
          </a:prstGeom>
        </p:spPr>
      </p:pic>
      <p:pic>
        <p:nvPicPr>
          <p:cNvPr id="32" name="Picture 31">
            <a:extLst>
              <a:ext uri="{FF2B5EF4-FFF2-40B4-BE49-F238E27FC236}">
                <a16:creationId xmlns:a16="http://schemas.microsoft.com/office/drawing/2014/main" id="{64C73889-C99A-476E-9F3D-015B437518F5}"/>
              </a:ext>
            </a:extLst>
          </p:cNvPr>
          <p:cNvPicPr>
            <a:picLocks noChangeAspect="1"/>
          </p:cNvPicPr>
          <p:nvPr/>
        </p:nvPicPr>
        <p:blipFill>
          <a:blip r:embed="rId9">
            <a:grayscl/>
          </a:blip>
          <a:stretch>
            <a:fillRect/>
          </a:stretch>
        </p:blipFill>
        <p:spPr>
          <a:xfrm>
            <a:off x="4800600" y="4267200"/>
            <a:ext cx="1568175" cy="816863"/>
          </a:xfrm>
          <a:prstGeom prst="rect">
            <a:avLst/>
          </a:prstGeom>
        </p:spPr>
      </p:pic>
      <p:pic>
        <p:nvPicPr>
          <p:cNvPr id="33" name="Picture 32">
            <a:extLst>
              <a:ext uri="{FF2B5EF4-FFF2-40B4-BE49-F238E27FC236}">
                <a16:creationId xmlns:a16="http://schemas.microsoft.com/office/drawing/2014/main" id="{AAD44979-D34D-4510-8D38-E73964D8A83C}"/>
              </a:ext>
            </a:extLst>
          </p:cNvPr>
          <p:cNvPicPr>
            <a:picLocks noChangeAspect="1"/>
          </p:cNvPicPr>
          <p:nvPr/>
        </p:nvPicPr>
        <p:blipFill>
          <a:blip r:embed="rId10">
            <a:grayscl/>
          </a:blip>
          <a:stretch>
            <a:fillRect/>
          </a:stretch>
        </p:blipFill>
        <p:spPr>
          <a:xfrm>
            <a:off x="7168874" y="4215999"/>
            <a:ext cx="1497582" cy="857202"/>
          </a:xfrm>
          <a:prstGeom prst="rect">
            <a:avLst/>
          </a:prstGeom>
        </p:spPr>
      </p:pic>
    </p:spTree>
    <p:extLst>
      <p:ext uri="{BB962C8B-B14F-4D97-AF65-F5344CB8AC3E}">
        <p14:creationId xmlns:p14="http://schemas.microsoft.com/office/powerpoint/2010/main" val="3213538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0DBB81AA-46AC-449F-B95B-589570D3020C}"/>
              </a:ext>
            </a:extLst>
          </p:cNvPr>
          <p:cNvSpPr txBox="1"/>
          <p:nvPr/>
        </p:nvSpPr>
        <p:spPr>
          <a:xfrm>
            <a:off x="3737430" y="5791303"/>
            <a:ext cx="1914948" cy="369332"/>
          </a:xfrm>
          <a:prstGeom prst="rect">
            <a:avLst/>
          </a:prstGeom>
          <a:noFill/>
        </p:spPr>
        <p:txBody>
          <a:bodyPr wrap="none" rtlCol="0">
            <a:spAutoFit/>
          </a:bodyPr>
          <a:lstStyle/>
          <a:p>
            <a:r>
              <a:rPr lang="en-US" b="1" dirty="0">
                <a:solidFill>
                  <a:srgbClr val="ED7D31"/>
                </a:solidFill>
              </a:rPr>
              <a:t>Our Data Problem</a:t>
            </a:r>
          </a:p>
        </p:txBody>
      </p:sp>
      <p:sp>
        <p:nvSpPr>
          <p:cNvPr id="10" name="Freeform: Shape 9">
            <a:extLst>
              <a:ext uri="{FF2B5EF4-FFF2-40B4-BE49-F238E27FC236}">
                <a16:creationId xmlns:a16="http://schemas.microsoft.com/office/drawing/2014/main" id="{45B31354-56F9-43BF-AFE9-230BCE03B44F}"/>
              </a:ext>
            </a:extLst>
          </p:cNvPr>
          <p:cNvSpPr/>
          <p:nvPr/>
        </p:nvSpPr>
        <p:spPr>
          <a:xfrm>
            <a:off x="3588774" y="4609387"/>
            <a:ext cx="3372465" cy="1167581"/>
          </a:xfrm>
          <a:custGeom>
            <a:avLst/>
            <a:gdLst>
              <a:gd name="connsiteX0" fmla="*/ 0 w 3372465"/>
              <a:gd name="connsiteY0" fmla="*/ 0 h 1356852"/>
              <a:gd name="connsiteX1" fmla="*/ 0 w 3372465"/>
              <a:gd name="connsiteY1" fmla="*/ 1356852 h 1356852"/>
              <a:gd name="connsiteX2" fmla="*/ 3372465 w 3372465"/>
              <a:gd name="connsiteY2" fmla="*/ 1356852 h 1356852"/>
              <a:gd name="connsiteX3" fmla="*/ 3372465 w 3372465"/>
              <a:gd name="connsiteY3" fmla="*/ 1022555 h 1356852"/>
            </a:gdLst>
            <a:ahLst/>
            <a:cxnLst>
              <a:cxn ang="0">
                <a:pos x="connsiteX0" y="connsiteY0"/>
              </a:cxn>
              <a:cxn ang="0">
                <a:pos x="connsiteX1" y="connsiteY1"/>
              </a:cxn>
              <a:cxn ang="0">
                <a:pos x="connsiteX2" y="connsiteY2"/>
              </a:cxn>
              <a:cxn ang="0">
                <a:pos x="connsiteX3" y="connsiteY3"/>
              </a:cxn>
            </a:cxnLst>
            <a:rect l="l" t="t" r="r" b="b"/>
            <a:pathLst>
              <a:path w="3372465" h="1356852">
                <a:moveTo>
                  <a:pt x="0" y="0"/>
                </a:moveTo>
                <a:lnTo>
                  <a:pt x="0" y="1356852"/>
                </a:lnTo>
                <a:lnTo>
                  <a:pt x="3372465" y="1356852"/>
                </a:lnTo>
                <a:lnTo>
                  <a:pt x="3372465" y="1022555"/>
                </a:lnTo>
              </a:path>
            </a:pathLst>
          </a:custGeom>
          <a:noFill/>
          <a:ln w="41275">
            <a:solidFill>
              <a:srgbClr val="ED7D3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1">
            <a:extLst>
              <a:ext uri="{FF2B5EF4-FFF2-40B4-BE49-F238E27FC236}">
                <a16:creationId xmlns:a16="http://schemas.microsoft.com/office/drawing/2014/main" id="{C16DDD39-C9B7-4FBD-A72E-761847DE0860}"/>
              </a:ext>
            </a:extLst>
          </p:cNvPr>
          <p:cNvSpPr>
            <a:spLocks noGrp="1"/>
          </p:cNvSpPr>
          <p:nvPr>
            <p:ph idx="1"/>
          </p:nvPr>
        </p:nvSpPr>
        <p:spPr>
          <a:xfrm>
            <a:off x="457200" y="1143000"/>
            <a:ext cx="8382000" cy="4983163"/>
          </a:xfrm>
        </p:spPr>
        <p:txBody>
          <a:bodyPr/>
          <a:lstStyle/>
          <a:p>
            <a:r>
              <a:rPr lang="en-US" sz="2400" dirty="0"/>
              <a:t>NMFA has a full-time staff of 22 people</a:t>
            </a:r>
          </a:p>
          <a:p>
            <a:r>
              <a:rPr lang="en-US" sz="2400" dirty="0"/>
              <a:t>Project sponsor was the Marketing Department</a:t>
            </a:r>
          </a:p>
        </p:txBody>
      </p:sp>
      <p:sp>
        <p:nvSpPr>
          <p:cNvPr id="3" name="Title 2">
            <a:extLst>
              <a:ext uri="{FF2B5EF4-FFF2-40B4-BE49-F238E27FC236}">
                <a16:creationId xmlns:a16="http://schemas.microsoft.com/office/drawing/2014/main" id="{B7352EEB-37A7-4035-ADC4-85C83935B61B}"/>
              </a:ext>
            </a:extLst>
          </p:cNvPr>
          <p:cNvSpPr>
            <a:spLocks noGrp="1"/>
          </p:cNvSpPr>
          <p:nvPr>
            <p:ph type="title"/>
          </p:nvPr>
        </p:nvSpPr>
        <p:spPr/>
        <p:txBody>
          <a:bodyPr>
            <a:normAutofit fontScale="90000"/>
          </a:bodyPr>
          <a:lstStyle/>
          <a:p>
            <a:r>
              <a:rPr lang="en-US" dirty="0"/>
              <a:t>National Military Family Association</a:t>
            </a:r>
          </a:p>
        </p:txBody>
      </p:sp>
      <p:sp>
        <p:nvSpPr>
          <p:cNvPr id="4" name="Slide Number Placeholder 3">
            <a:extLst>
              <a:ext uri="{FF2B5EF4-FFF2-40B4-BE49-F238E27FC236}">
                <a16:creationId xmlns:a16="http://schemas.microsoft.com/office/drawing/2014/main" id="{E6744C01-9278-4A13-A0CE-ECF8AED2C8CE}"/>
              </a:ext>
            </a:extLst>
          </p:cNvPr>
          <p:cNvSpPr>
            <a:spLocks noGrp="1"/>
          </p:cNvSpPr>
          <p:nvPr>
            <p:ph type="sldNum" sz="quarter" idx="12"/>
          </p:nvPr>
        </p:nvSpPr>
        <p:spPr/>
        <p:txBody>
          <a:bodyPr/>
          <a:lstStyle/>
          <a:p>
            <a:fld id="{86F4255C-5B9E-4286-A6CA-8C7DE48236D7}" type="slidenum">
              <a:rPr lang="en-US" smtClean="0"/>
              <a:pPr/>
              <a:t>5</a:t>
            </a:fld>
            <a:endParaRPr lang="en-US"/>
          </a:p>
        </p:txBody>
      </p:sp>
      <p:sp>
        <p:nvSpPr>
          <p:cNvPr id="5" name="Text Placeholder 4">
            <a:extLst>
              <a:ext uri="{FF2B5EF4-FFF2-40B4-BE49-F238E27FC236}">
                <a16:creationId xmlns:a16="http://schemas.microsoft.com/office/drawing/2014/main" id="{7D8733B0-7480-4802-9472-1FA344440CF6}"/>
              </a:ext>
            </a:extLst>
          </p:cNvPr>
          <p:cNvSpPr>
            <a:spLocks noGrp="1"/>
          </p:cNvSpPr>
          <p:nvPr>
            <p:ph type="body" sz="quarter" idx="13"/>
          </p:nvPr>
        </p:nvSpPr>
        <p:spPr/>
        <p:txBody>
          <a:bodyPr>
            <a:normAutofit fontScale="70000" lnSpcReduction="20000"/>
          </a:bodyPr>
          <a:lstStyle/>
          <a:p>
            <a:r>
              <a:rPr lang="en-US" dirty="0"/>
              <a:t>About the National Military Family Association: Industry, Services &amp; Functions</a:t>
            </a:r>
          </a:p>
        </p:txBody>
      </p:sp>
      <p:graphicFrame>
        <p:nvGraphicFramePr>
          <p:cNvPr id="7" name="Diagram 6">
            <a:extLst>
              <a:ext uri="{FF2B5EF4-FFF2-40B4-BE49-F238E27FC236}">
                <a16:creationId xmlns:a16="http://schemas.microsoft.com/office/drawing/2014/main" id="{F2B9B784-4378-4C2F-BF82-FF26D80736D7}"/>
              </a:ext>
            </a:extLst>
          </p:cNvPr>
          <p:cNvGraphicFramePr/>
          <p:nvPr>
            <p:extLst>
              <p:ext uri="{D42A27DB-BD31-4B8C-83A1-F6EECF244321}">
                <p14:modId xmlns:p14="http://schemas.microsoft.com/office/powerpoint/2010/main" val="311130856"/>
              </p:ext>
            </p:extLst>
          </p:nvPr>
        </p:nvGraphicFramePr>
        <p:xfrm>
          <a:off x="990600" y="2043168"/>
          <a:ext cx="7543800" cy="403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12" name="Straight Connector 11">
            <a:extLst>
              <a:ext uri="{FF2B5EF4-FFF2-40B4-BE49-F238E27FC236}">
                <a16:creationId xmlns:a16="http://schemas.microsoft.com/office/drawing/2014/main" id="{DB01D4C0-BD9A-46BD-B99A-F146F29CCA19}"/>
              </a:ext>
            </a:extLst>
          </p:cNvPr>
          <p:cNvCxnSpPr/>
          <p:nvPr/>
        </p:nvCxnSpPr>
        <p:spPr>
          <a:xfrm>
            <a:off x="4694904" y="5614736"/>
            <a:ext cx="0" cy="152400"/>
          </a:xfrm>
          <a:prstGeom prst="line">
            <a:avLst/>
          </a:prstGeom>
          <a:ln w="31750">
            <a:solidFill>
              <a:srgbClr val="FF6600"/>
            </a:solidFill>
            <a:prstDash val="sysDot"/>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31C1CB7-8AA1-4857-ACD8-8EF91183D29D}"/>
              </a:ext>
            </a:extLst>
          </p:cNvPr>
          <p:cNvSpPr/>
          <p:nvPr/>
        </p:nvSpPr>
        <p:spPr>
          <a:xfrm>
            <a:off x="3352800" y="4524827"/>
            <a:ext cx="5410200" cy="163580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1113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3"/>
                                        </p:tgtEl>
                                      </p:cBhvr>
                                    </p:animEffect>
                                    <p:set>
                                      <p:cBhvr>
                                        <p:cTn id="7"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332B3F4-42C0-4220-9BF2-D2471D5DC74A}"/>
              </a:ext>
            </a:extLst>
          </p:cNvPr>
          <p:cNvSpPr>
            <a:spLocks noGrp="1"/>
          </p:cNvSpPr>
          <p:nvPr>
            <p:ph idx="1"/>
          </p:nvPr>
        </p:nvSpPr>
        <p:spPr>
          <a:xfrm>
            <a:off x="457200" y="1143000"/>
            <a:ext cx="8229600" cy="4983163"/>
          </a:xfrm>
        </p:spPr>
        <p:txBody>
          <a:bodyPr>
            <a:normAutofit fontScale="92500"/>
          </a:bodyPr>
          <a:lstStyle/>
          <a:p>
            <a:r>
              <a:rPr lang="en-US" sz="2000" dirty="0"/>
              <a:t>The Marketing department is responsible for advancing the NMFA brand </a:t>
            </a:r>
          </a:p>
          <a:p>
            <a:pPr lvl="1"/>
            <a:r>
              <a:rPr lang="en-US" sz="2000" dirty="0"/>
              <a:t>Increase awareness of the efforts undertaken by NMFA on behalf of its constituents.  </a:t>
            </a:r>
          </a:p>
          <a:p>
            <a:pPr lvl="1"/>
            <a:r>
              <a:rPr lang="en-US" sz="2000" dirty="0"/>
              <a:t>As a result increased donations, and in turn, increased ability for NMFA to support military families through advocacy and programs.  </a:t>
            </a:r>
          </a:p>
          <a:p>
            <a:endParaRPr lang="en-US" sz="2000" dirty="0"/>
          </a:p>
          <a:p>
            <a:r>
              <a:rPr lang="en-US" sz="2000" dirty="0"/>
              <a:t>To accomplish this, the marketing department must communicate with different groups of people (both internal and external) that engage with NMFA: donors, subscribers, and members – </a:t>
            </a:r>
            <a:r>
              <a:rPr lang="en-US" sz="2000" dirty="0">
                <a:solidFill>
                  <a:srgbClr val="FF6600"/>
                </a:solidFill>
              </a:rPr>
              <a:t>“Participants”</a:t>
            </a:r>
          </a:p>
          <a:p>
            <a:endParaRPr lang="en-US" sz="2000" dirty="0"/>
          </a:p>
          <a:p>
            <a:r>
              <a:rPr lang="en-US" sz="2000" dirty="0"/>
              <a:t>The </a:t>
            </a:r>
            <a:r>
              <a:rPr lang="en-US" sz="2000" dirty="0">
                <a:solidFill>
                  <a:srgbClr val="FF6600"/>
                </a:solidFill>
              </a:rPr>
              <a:t>organization lacks a single database </a:t>
            </a:r>
            <a:r>
              <a:rPr lang="en-US" sz="2000" dirty="0"/>
              <a:t>where external stakeholders Participants (donors, subscribers, and members) can be processed, stored and managed to meet the needs of the organization.</a:t>
            </a:r>
            <a:endParaRPr lang="en-US" sz="1400" dirty="0"/>
          </a:p>
        </p:txBody>
      </p:sp>
      <p:sp>
        <p:nvSpPr>
          <p:cNvPr id="3" name="Title 2">
            <a:extLst>
              <a:ext uri="{FF2B5EF4-FFF2-40B4-BE49-F238E27FC236}">
                <a16:creationId xmlns:a16="http://schemas.microsoft.com/office/drawing/2014/main" id="{B26D31AE-DFEF-4A62-B96D-A47455C072A7}"/>
              </a:ext>
            </a:extLst>
          </p:cNvPr>
          <p:cNvSpPr>
            <a:spLocks noGrp="1"/>
          </p:cNvSpPr>
          <p:nvPr>
            <p:ph type="title"/>
          </p:nvPr>
        </p:nvSpPr>
        <p:spPr/>
        <p:txBody>
          <a:bodyPr>
            <a:normAutofit fontScale="90000"/>
          </a:bodyPr>
          <a:lstStyle/>
          <a:p>
            <a:r>
              <a:rPr lang="en-US" dirty="0"/>
              <a:t>National Military Family Association</a:t>
            </a:r>
          </a:p>
        </p:txBody>
      </p:sp>
      <p:sp>
        <p:nvSpPr>
          <p:cNvPr id="4" name="Slide Number Placeholder 3">
            <a:extLst>
              <a:ext uri="{FF2B5EF4-FFF2-40B4-BE49-F238E27FC236}">
                <a16:creationId xmlns:a16="http://schemas.microsoft.com/office/drawing/2014/main" id="{7CDCD6F7-E5B5-40F1-B513-7F9AD3D2380E}"/>
              </a:ext>
            </a:extLst>
          </p:cNvPr>
          <p:cNvSpPr>
            <a:spLocks noGrp="1"/>
          </p:cNvSpPr>
          <p:nvPr>
            <p:ph type="sldNum" sz="quarter" idx="12"/>
          </p:nvPr>
        </p:nvSpPr>
        <p:spPr/>
        <p:txBody>
          <a:bodyPr/>
          <a:lstStyle/>
          <a:p>
            <a:fld id="{86F4255C-5B9E-4286-A6CA-8C7DE48236D7}" type="slidenum">
              <a:rPr lang="en-US" smtClean="0"/>
              <a:pPr/>
              <a:t>6</a:t>
            </a:fld>
            <a:endParaRPr lang="en-US"/>
          </a:p>
        </p:txBody>
      </p:sp>
      <p:sp>
        <p:nvSpPr>
          <p:cNvPr id="5" name="Text Placeholder 4">
            <a:extLst>
              <a:ext uri="{FF2B5EF4-FFF2-40B4-BE49-F238E27FC236}">
                <a16:creationId xmlns:a16="http://schemas.microsoft.com/office/drawing/2014/main" id="{C66CA604-60EC-4585-9EDE-D08829ECB063}"/>
              </a:ext>
            </a:extLst>
          </p:cNvPr>
          <p:cNvSpPr>
            <a:spLocks noGrp="1"/>
          </p:cNvSpPr>
          <p:nvPr>
            <p:ph type="body" sz="quarter" idx="13"/>
          </p:nvPr>
        </p:nvSpPr>
        <p:spPr/>
        <p:txBody>
          <a:bodyPr>
            <a:normAutofit lnSpcReduction="10000"/>
          </a:bodyPr>
          <a:lstStyle/>
          <a:p>
            <a:r>
              <a:rPr lang="en-US" dirty="0"/>
              <a:t>What’s the Problem?</a:t>
            </a:r>
          </a:p>
        </p:txBody>
      </p:sp>
    </p:spTree>
    <p:extLst>
      <p:ext uri="{BB962C8B-B14F-4D97-AF65-F5344CB8AC3E}">
        <p14:creationId xmlns:p14="http://schemas.microsoft.com/office/powerpoint/2010/main" val="339566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Straight Connector 37">
            <a:extLst>
              <a:ext uri="{FF2B5EF4-FFF2-40B4-BE49-F238E27FC236}">
                <a16:creationId xmlns:a16="http://schemas.microsoft.com/office/drawing/2014/main" id="{98DE6DD2-1A81-4E53-8396-20FD17E050B9}"/>
              </a:ext>
            </a:extLst>
          </p:cNvPr>
          <p:cNvCxnSpPr/>
          <p:nvPr/>
        </p:nvCxnSpPr>
        <p:spPr>
          <a:xfrm>
            <a:off x="1380519" y="3429000"/>
            <a:ext cx="0" cy="1291362"/>
          </a:xfrm>
          <a:prstGeom prst="line">
            <a:avLst/>
          </a:prstGeom>
          <a:ln>
            <a:solidFill>
              <a:srgbClr val="005596"/>
            </a:solidFill>
            <a:prstDash val="sysDash"/>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281994B-B537-4305-BFB4-E7F2D95AE06D}"/>
              </a:ext>
            </a:extLst>
          </p:cNvPr>
          <p:cNvCxnSpPr/>
          <p:nvPr/>
        </p:nvCxnSpPr>
        <p:spPr>
          <a:xfrm>
            <a:off x="4149025" y="3429000"/>
            <a:ext cx="0" cy="1291362"/>
          </a:xfrm>
          <a:prstGeom prst="line">
            <a:avLst/>
          </a:prstGeom>
          <a:ln>
            <a:solidFill>
              <a:srgbClr val="005596"/>
            </a:solidFill>
            <a:prstDash val="sysDash"/>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00279B8-0920-42D7-B172-73EDBC1AF4D5}"/>
              </a:ext>
            </a:extLst>
          </p:cNvPr>
          <p:cNvCxnSpPr/>
          <p:nvPr/>
        </p:nvCxnSpPr>
        <p:spPr>
          <a:xfrm>
            <a:off x="6917531" y="3429000"/>
            <a:ext cx="0" cy="1291362"/>
          </a:xfrm>
          <a:prstGeom prst="line">
            <a:avLst/>
          </a:prstGeom>
          <a:ln>
            <a:solidFill>
              <a:srgbClr val="005596"/>
            </a:solidFill>
            <a:prstDash val="sysDash"/>
          </a:ln>
        </p:spPr>
        <p:style>
          <a:lnRef idx="1">
            <a:schemeClr val="accent1"/>
          </a:lnRef>
          <a:fillRef idx="0">
            <a:schemeClr val="accent1"/>
          </a:fillRef>
          <a:effectRef idx="0">
            <a:schemeClr val="accent1"/>
          </a:effectRef>
          <a:fontRef idx="minor">
            <a:schemeClr val="tx1"/>
          </a:fontRef>
        </p:style>
      </p:cxnSp>
      <p:pic>
        <p:nvPicPr>
          <p:cNvPr id="24" name="Picture 23">
            <a:extLst>
              <a:ext uri="{FF2B5EF4-FFF2-40B4-BE49-F238E27FC236}">
                <a16:creationId xmlns:a16="http://schemas.microsoft.com/office/drawing/2014/main" id="{94DB1B6C-3F99-4314-8A62-AE20D28E7749}"/>
              </a:ext>
            </a:extLst>
          </p:cNvPr>
          <p:cNvPicPr>
            <a:picLocks noChangeAspect="1"/>
          </p:cNvPicPr>
          <p:nvPr/>
        </p:nvPicPr>
        <p:blipFill rotWithShape="1">
          <a:blip r:embed="rId3"/>
          <a:srcRect l="10473" r="12727"/>
          <a:stretch/>
        </p:blipFill>
        <p:spPr>
          <a:xfrm>
            <a:off x="6781800" y="4250368"/>
            <a:ext cx="1013714" cy="93998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aphicFrame>
        <p:nvGraphicFramePr>
          <p:cNvPr id="22" name="Diagram 21">
            <a:extLst>
              <a:ext uri="{FF2B5EF4-FFF2-40B4-BE49-F238E27FC236}">
                <a16:creationId xmlns:a16="http://schemas.microsoft.com/office/drawing/2014/main" id="{51D6DD58-4E5C-436A-ACBA-45B06C7DB766}"/>
              </a:ext>
            </a:extLst>
          </p:cNvPr>
          <p:cNvGraphicFramePr/>
          <p:nvPr>
            <p:extLst>
              <p:ext uri="{D42A27DB-BD31-4B8C-83A1-F6EECF244321}">
                <p14:modId xmlns:p14="http://schemas.microsoft.com/office/powerpoint/2010/main" val="3998922013"/>
              </p:ext>
            </p:extLst>
          </p:nvPr>
        </p:nvGraphicFramePr>
        <p:xfrm>
          <a:off x="-762000" y="1143000"/>
          <a:ext cx="11277600" cy="234925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Content Placeholder 1">
            <a:extLst>
              <a:ext uri="{FF2B5EF4-FFF2-40B4-BE49-F238E27FC236}">
                <a16:creationId xmlns:a16="http://schemas.microsoft.com/office/drawing/2014/main" id="{C16DDD39-C9B7-4FBD-A72E-761847DE0860}"/>
              </a:ext>
            </a:extLst>
          </p:cNvPr>
          <p:cNvSpPr>
            <a:spLocks noGrp="1"/>
          </p:cNvSpPr>
          <p:nvPr>
            <p:ph idx="1"/>
          </p:nvPr>
        </p:nvSpPr>
        <p:spPr>
          <a:xfrm>
            <a:off x="457200" y="1143000"/>
            <a:ext cx="8438103" cy="4983163"/>
          </a:xfrm>
        </p:spPr>
        <p:txBody>
          <a:bodyPr>
            <a:normAutofit/>
          </a:bodyPr>
          <a:lstStyle/>
          <a:p>
            <a:pPr marL="0" indent="0">
              <a:buNone/>
            </a:pPr>
            <a:r>
              <a:rPr lang="en-US" sz="2000" dirty="0"/>
              <a:t>Each Department has its own database management system</a:t>
            </a:r>
          </a:p>
          <a:p>
            <a:pPr marL="0" indent="0">
              <a:buNone/>
            </a:pPr>
            <a:endParaRPr lang="en-US" sz="2000" dirty="0"/>
          </a:p>
        </p:txBody>
      </p:sp>
      <p:sp>
        <p:nvSpPr>
          <p:cNvPr id="3" name="Title 2">
            <a:extLst>
              <a:ext uri="{FF2B5EF4-FFF2-40B4-BE49-F238E27FC236}">
                <a16:creationId xmlns:a16="http://schemas.microsoft.com/office/drawing/2014/main" id="{B7352EEB-37A7-4035-ADC4-85C83935B61B}"/>
              </a:ext>
            </a:extLst>
          </p:cNvPr>
          <p:cNvSpPr>
            <a:spLocks noGrp="1"/>
          </p:cNvSpPr>
          <p:nvPr>
            <p:ph type="title"/>
          </p:nvPr>
        </p:nvSpPr>
        <p:spPr/>
        <p:txBody>
          <a:bodyPr>
            <a:normAutofit fontScale="90000"/>
          </a:bodyPr>
          <a:lstStyle/>
          <a:p>
            <a:r>
              <a:rPr lang="en-US" dirty="0"/>
              <a:t>National Military Family Association</a:t>
            </a:r>
          </a:p>
        </p:txBody>
      </p:sp>
      <p:sp>
        <p:nvSpPr>
          <p:cNvPr id="5" name="Text Placeholder 4">
            <a:extLst>
              <a:ext uri="{FF2B5EF4-FFF2-40B4-BE49-F238E27FC236}">
                <a16:creationId xmlns:a16="http://schemas.microsoft.com/office/drawing/2014/main" id="{7D8733B0-7480-4802-9472-1FA344440CF6}"/>
              </a:ext>
            </a:extLst>
          </p:cNvPr>
          <p:cNvSpPr>
            <a:spLocks noGrp="1"/>
          </p:cNvSpPr>
          <p:nvPr>
            <p:ph type="body" sz="quarter" idx="13"/>
          </p:nvPr>
        </p:nvSpPr>
        <p:spPr/>
        <p:txBody>
          <a:bodyPr>
            <a:normAutofit lnSpcReduction="10000"/>
          </a:bodyPr>
          <a:lstStyle/>
          <a:p>
            <a:r>
              <a:rPr lang="en-US" dirty="0"/>
              <a:t>What’s the Problem?</a:t>
            </a:r>
          </a:p>
        </p:txBody>
      </p:sp>
      <p:sp>
        <p:nvSpPr>
          <p:cNvPr id="14" name="TextBox 13">
            <a:extLst>
              <a:ext uri="{FF2B5EF4-FFF2-40B4-BE49-F238E27FC236}">
                <a16:creationId xmlns:a16="http://schemas.microsoft.com/office/drawing/2014/main" id="{0DBB81AA-46AC-449F-B95B-589570D3020C}"/>
              </a:ext>
            </a:extLst>
          </p:cNvPr>
          <p:cNvSpPr txBox="1"/>
          <p:nvPr/>
        </p:nvSpPr>
        <p:spPr>
          <a:xfrm>
            <a:off x="2949046" y="1647825"/>
            <a:ext cx="2508251" cy="461665"/>
          </a:xfrm>
          <a:prstGeom prst="rect">
            <a:avLst/>
          </a:prstGeom>
          <a:solidFill>
            <a:schemeClr val="bg1"/>
          </a:solidFill>
        </p:spPr>
        <p:txBody>
          <a:bodyPr wrap="none" rtlCol="0">
            <a:spAutoFit/>
          </a:bodyPr>
          <a:lstStyle/>
          <a:p>
            <a:r>
              <a:rPr lang="en-US" sz="2400" b="1" dirty="0">
                <a:solidFill>
                  <a:srgbClr val="ED7D31"/>
                </a:solidFill>
              </a:rPr>
              <a:t>The Data Problem</a:t>
            </a:r>
            <a:endParaRPr lang="en-US" sz="1600" b="1" dirty="0">
              <a:solidFill>
                <a:srgbClr val="ED7D31"/>
              </a:solidFill>
            </a:endParaRPr>
          </a:p>
        </p:txBody>
      </p:sp>
      <p:pic>
        <p:nvPicPr>
          <p:cNvPr id="16" name="Picture 15">
            <a:extLst>
              <a:ext uri="{FF2B5EF4-FFF2-40B4-BE49-F238E27FC236}">
                <a16:creationId xmlns:a16="http://schemas.microsoft.com/office/drawing/2014/main" id="{3D4EAA36-3FF0-42A7-863D-7A3424BA395B}"/>
              </a:ext>
            </a:extLst>
          </p:cNvPr>
          <p:cNvPicPr>
            <a:picLocks noChangeAspect="1"/>
          </p:cNvPicPr>
          <p:nvPr/>
        </p:nvPicPr>
        <p:blipFill>
          <a:blip r:embed="rId9"/>
          <a:stretch>
            <a:fillRect/>
          </a:stretch>
        </p:blipFill>
        <p:spPr>
          <a:xfrm>
            <a:off x="6324600" y="4470211"/>
            <a:ext cx="939989" cy="93998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8" name="TextBox 17">
            <a:extLst>
              <a:ext uri="{FF2B5EF4-FFF2-40B4-BE49-F238E27FC236}">
                <a16:creationId xmlns:a16="http://schemas.microsoft.com/office/drawing/2014/main" id="{F92B8CD0-DA05-4915-9380-C35E083E6868}"/>
              </a:ext>
            </a:extLst>
          </p:cNvPr>
          <p:cNvSpPr txBox="1"/>
          <p:nvPr/>
        </p:nvSpPr>
        <p:spPr>
          <a:xfrm>
            <a:off x="5775767" y="5471648"/>
            <a:ext cx="3314182" cy="738664"/>
          </a:xfrm>
          <a:prstGeom prst="rect">
            <a:avLst/>
          </a:prstGeom>
          <a:noFill/>
        </p:spPr>
        <p:txBody>
          <a:bodyPr wrap="square" rtlCol="0">
            <a:spAutoFit/>
          </a:bodyPr>
          <a:lstStyle/>
          <a:p>
            <a:r>
              <a:rPr lang="en-US" sz="1400" dirty="0"/>
              <a:t>“Comprehensive cloud-based fundraising and donor management software solution built specifically for nonprofits”</a:t>
            </a:r>
          </a:p>
        </p:txBody>
      </p:sp>
      <p:sp>
        <p:nvSpPr>
          <p:cNvPr id="19" name="TextBox 18">
            <a:extLst>
              <a:ext uri="{FF2B5EF4-FFF2-40B4-BE49-F238E27FC236}">
                <a16:creationId xmlns:a16="http://schemas.microsoft.com/office/drawing/2014/main" id="{9AD88041-0826-420F-A0AE-49B992C35A13}"/>
              </a:ext>
            </a:extLst>
          </p:cNvPr>
          <p:cNvSpPr txBox="1"/>
          <p:nvPr/>
        </p:nvSpPr>
        <p:spPr>
          <a:xfrm>
            <a:off x="3013439" y="5450593"/>
            <a:ext cx="2840730" cy="738664"/>
          </a:xfrm>
          <a:prstGeom prst="rect">
            <a:avLst/>
          </a:prstGeom>
          <a:noFill/>
        </p:spPr>
        <p:txBody>
          <a:bodyPr wrap="square" rtlCol="0">
            <a:spAutoFit/>
          </a:bodyPr>
          <a:lstStyle/>
          <a:p>
            <a:r>
              <a:rPr lang="en-US" sz="1400" dirty="0"/>
              <a:t>“All-in-one online marketing platform”</a:t>
            </a:r>
          </a:p>
          <a:p>
            <a:pPr marL="285750" indent="-285750">
              <a:buFont typeface="Arial" panose="020B0604020202020204" pitchFamily="34" charset="0"/>
              <a:buChar char="•"/>
            </a:pPr>
            <a:r>
              <a:rPr lang="en-US" sz="1400" dirty="0"/>
              <a:t>Email marketing</a:t>
            </a:r>
          </a:p>
        </p:txBody>
      </p:sp>
      <p:sp>
        <p:nvSpPr>
          <p:cNvPr id="20" name="TextBox 19">
            <a:extLst>
              <a:ext uri="{FF2B5EF4-FFF2-40B4-BE49-F238E27FC236}">
                <a16:creationId xmlns:a16="http://schemas.microsoft.com/office/drawing/2014/main" id="{BF39EF7F-786D-4834-9F6A-C3BF42AC6C30}"/>
              </a:ext>
            </a:extLst>
          </p:cNvPr>
          <p:cNvSpPr txBox="1"/>
          <p:nvPr/>
        </p:nvSpPr>
        <p:spPr>
          <a:xfrm>
            <a:off x="651846" y="5471648"/>
            <a:ext cx="1814985" cy="738664"/>
          </a:xfrm>
          <a:prstGeom prst="rect">
            <a:avLst/>
          </a:prstGeom>
          <a:noFill/>
        </p:spPr>
        <p:txBody>
          <a:bodyPr wrap="square" rtlCol="0">
            <a:spAutoFit/>
          </a:bodyPr>
          <a:lstStyle/>
          <a:p>
            <a:r>
              <a:rPr lang="en-US" sz="1400" dirty="0"/>
              <a:t>Spreadsheets managed by a small staff</a:t>
            </a:r>
          </a:p>
        </p:txBody>
      </p:sp>
      <p:pic>
        <p:nvPicPr>
          <p:cNvPr id="21" name="Picture 20">
            <a:extLst>
              <a:ext uri="{FF2B5EF4-FFF2-40B4-BE49-F238E27FC236}">
                <a16:creationId xmlns:a16="http://schemas.microsoft.com/office/drawing/2014/main" id="{4FE8A4C7-44D6-45AD-A3A9-50948A891737}"/>
              </a:ext>
            </a:extLst>
          </p:cNvPr>
          <p:cNvPicPr>
            <a:picLocks noChangeAspect="1"/>
          </p:cNvPicPr>
          <p:nvPr/>
        </p:nvPicPr>
        <p:blipFill rotWithShape="1">
          <a:blip r:embed="rId3"/>
          <a:srcRect l="10473" r="12727"/>
          <a:stretch/>
        </p:blipFill>
        <p:spPr>
          <a:xfrm>
            <a:off x="838200" y="4426669"/>
            <a:ext cx="1013714" cy="93998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3" name="Picture 22">
            <a:extLst>
              <a:ext uri="{FF2B5EF4-FFF2-40B4-BE49-F238E27FC236}">
                <a16:creationId xmlns:a16="http://schemas.microsoft.com/office/drawing/2014/main" id="{B41BB961-21FC-4FBD-848F-AE3221AD6F4B}"/>
              </a:ext>
            </a:extLst>
          </p:cNvPr>
          <p:cNvPicPr>
            <a:picLocks noChangeAspect="1"/>
          </p:cNvPicPr>
          <p:nvPr/>
        </p:nvPicPr>
        <p:blipFill rotWithShape="1">
          <a:blip r:embed="rId3"/>
          <a:srcRect l="10473" r="12727"/>
          <a:stretch/>
        </p:blipFill>
        <p:spPr>
          <a:xfrm>
            <a:off x="3926947" y="4264836"/>
            <a:ext cx="1013714" cy="93998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7" name="Picture 16">
            <a:extLst>
              <a:ext uri="{FF2B5EF4-FFF2-40B4-BE49-F238E27FC236}">
                <a16:creationId xmlns:a16="http://schemas.microsoft.com/office/drawing/2014/main" id="{274B8D30-C637-408D-A9EA-A5B139DCDCBF}"/>
              </a:ext>
            </a:extLst>
          </p:cNvPr>
          <p:cNvPicPr>
            <a:picLocks noChangeAspect="1"/>
          </p:cNvPicPr>
          <p:nvPr/>
        </p:nvPicPr>
        <p:blipFill>
          <a:blip r:embed="rId10"/>
          <a:stretch>
            <a:fillRect/>
          </a:stretch>
        </p:blipFill>
        <p:spPr>
          <a:xfrm>
            <a:off x="3505200" y="4470211"/>
            <a:ext cx="939989" cy="93998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Picture 10">
            <a:extLst>
              <a:ext uri="{FF2B5EF4-FFF2-40B4-BE49-F238E27FC236}">
                <a16:creationId xmlns:a16="http://schemas.microsoft.com/office/drawing/2014/main" id="{19742CDE-2AB8-41E1-A335-C6A5386BCF52}"/>
              </a:ext>
            </a:extLst>
          </p:cNvPr>
          <p:cNvPicPr>
            <a:picLocks noChangeAspect="1"/>
          </p:cNvPicPr>
          <p:nvPr/>
        </p:nvPicPr>
        <p:blipFill>
          <a:blip r:embed="rId11"/>
          <a:stretch>
            <a:fillRect/>
          </a:stretch>
        </p:blipFill>
        <p:spPr>
          <a:xfrm>
            <a:off x="6684407" y="3622120"/>
            <a:ext cx="466248" cy="466248"/>
          </a:xfrm>
          <a:prstGeom prst="rect">
            <a:avLst/>
          </a:prstGeom>
        </p:spPr>
      </p:pic>
      <p:pic>
        <p:nvPicPr>
          <p:cNvPr id="35" name="Picture 34">
            <a:extLst>
              <a:ext uri="{FF2B5EF4-FFF2-40B4-BE49-F238E27FC236}">
                <a16:creationId xmlns:a16="http://schemas.microsoft.com/office/drawing/2014/main" id="{F9BF2EFE-9CDF-45D8-8E82-D2F24FAC20A8}"/>
              </a:ext>
            </a:extLst>
          </p:cNvPr>
          <p:cNvPicPr>
            <a:picLocks noChangeAspect="1"/>
          </p:cNvPicPr>
          <p:nvPr/>
        </p:nvPicPr>
        <p:blipFill>
          <a:blip r:embed="rId11"/>
          <a:stretch>
            <a:fillRect/>
          </a:stretch>
        </p:blipFill>
        <p:spPr>
          <a:xfrm>
            <a:off x="3915901" y="3622120"/>
            <a:ext cx="466248" cy="466248"/>
          </a:xfrm>
          <a:prstGeom prst="rect">
            <a:avLst/>
          </a:prstGeom>
        </p:spPr>
      </p:pic>
      <p:pic>
        <p:nvPicPr>
          <p:cNvPr id="36" name="Picture 35">
            <a:extLst>
              <a:ext uri="{FF2B5EF4-FFF2-40B4-BE49-F238E27FC236}">
                <a16:creationId xmlns:a16="http://schemas.microsoft.com/office/drawing/2014/main" id="{EF2556E6-69BD-48D2-8C18-A2C7F7A8D340}"/>
              </a:ext>
            </a:extLst>
          </p:cNvPr>
          <p:cNvPicPr>
            <a:picLocks noChangeAspect="1"/>
          </p:cNvPicPr>
          <p:nvPr/>
        </p:nvPicPr>
        <p:blipFill>
          <a:blip r:embed="rId11"/>
          <a:stretch>
            <a:fillRect/>
          </a:stretch>
        </p:blipFill>
        <p:spPr>
          <a:xfrm>
            <a:off x="1147395" y="3645423"/>
            <a:ext cx="466248" cy="466248"/>
          </a:xfrm>
          <a:prstGeom prst="rect">
            <a:avLst/>
          </a:prstGeom>
        </p:spPr>
      </p:pic>
      <p:sp>
        <p:nvSpPr>
          <p:cNvPr id="25" name="TextBox 24">
            <a:extLst>
              <a:ext uri="{FF2B5EF4-FFF2-40B4-BE49-F238E27FC236}">
                <a16:creationId xmlns:a16="http://schemas.microsoft.com/office/drawing/2014/main" id="{92458C78-C529-4EA0-9CA1-F282F818AE6B}"/>
              </a:ext>
            </a:extLst>
          </p:cNvPr>
          <p:cNvSpPr txBox="1"/>
          <p:nvPr/>
        </p:nvSpPr>
        <p:spPr>
          <a:xfrm>
            <a:off x="1508887" y="3607103"/>
            <a:ext cx="1435162" cy="553998"/>
          </a:xfrm>
          <a:prstGeom prst="rect">
            <a:avLst/>
          </a:prstGeom>
          <a:noFill/>
        </p:spPr>
        <p:txBody>
          <a:bodyPr wrap="square" rtlCol="0">
            <a:spAutoFit/>
          </a:bodyPr>
          <a:lstStyle/>
          <a:p>
            <a:r>
              <a:rPr lang="en-US" sz="1000" dirty="0"/>
              <a:t>Volunteers, Program &amp; Scholarship applicants and recipients</a:t>
            </a:r>
          </a:p>
        </p:txBody>
      </p:sp>
      <p:sp>
        <p:nvSpPr>
          <p:cNvPr id="26" name="TextBox 25">
            <a:extLst>
              <a:ext uri="{FF2B5EF4-FFF2-40B4-BE49-F238E27FC236}">
                <a16:creationId xmlns:a16="http://schemas.microsoft.com/office/drawing/2014/main" id="{DBFAA07E-ACA7-4619-A550-094566E2D0F6}"/>
              </a:ext>
            </a:extLst>
          </p:cNvPr>
          <p:cNvSpPr txBox="1"/>
          <p:nvPr/>
        </p:nvSpPr>
        <p:spPr>
          <a:xfrm>
            <a:off x="4327119" y="3594314"/>
            <a:ext cx="1435162" cy="246221"/>
          </a:xfrm>
          <a:prstGeom prst="rect">
            <a:avLst/>
          </a:prstGeom>
          <a:noFill/>
        </p:spPr>
        <p:txBody>
          <a:bodyPr wrap="square" rtlCol="0">
            <a:spAutoFit/>
          </a:bodyPr>
          <a:lstStyle/>
          <a:p>
            <a:r>
              <a:rPr lang="en-US" sz="1000" dirty="0"/>
              <a:t>Subscribers</a:t>
            </a:r>
          </a:p>
        </p:txBody>
      </p:sp>
      <p:sp>
        <p:nvSpPr>
          <p:cNvPr id="27" name="TextBox 26">
            <a:extLst>
              <a:ext uri="{FF2B5EF4-FFF2-40B4-BE49-F238E27FC236}">
                <a16:creationId xmlns:a16="http://schemas.microsoft.com/office/drawing/2014/main" id="{E0E14036-E252-4032-8BC6-0336BF7EB75F}"/>
              </a:ext>
            </a:extLst>
          </p:cNvPr>
          <p:cNvSpPr txBox="1"/>
          <p:nvPr/>
        </p:nvSpPr>
        <p:spPr>
          <a:xfrm>
            <a:off x="7095624" y="3576396"/>
            <a:ext cx="1435162" cy="246221"/>
          </a:xfrm>
          <a:prstGeom prst="rect">
            <a:avLst/>
          </a:prstGeom>
          <a:noFill/>
        </p:spPr>
        <p:txBody>
          <a:bodyPr wrap="square" rtlCol="0">
            <a:spAutoFit/>
          </a:bodyPr>
          <a:lstStyle/>
          <a:p>
            <a:r>
              <a:rPr lang="en-US" sz="1000" dirty="0"/>
              <a:t>Donors and Members</a:t>
            </a:r>
          </a:p>
        </p:txBody>
      </p:sp>
    </p:spTree>
    <p:extLst>
      <p:ext uri="{BB962C8B-B14F-4D97-AF65-F5344CB8AC3E}">
        <p14:creationId xmlns:p14="http://schemas.microsoft.com/office/powerpoint/2010/main" val="3737096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332B3F4-42C0-4220-9BF2-D2471D5DC74A}"/>
              </a:ext>
            </a:extLst>
          </p:cNvPr>
          <p:cNvSpPr>
            <a:spLocks noGrp="1"/>
          </p:cNvSpPr>
          <p:nvPr>
            <p:ph idx="1"/>
          </p:nvPr>
        </p:nvSpPr>
        <p:spPr>
          <a:xfrm>
            <a:off x="457200" y="1143000"/>
            <a:ext cx="8534400" cy="4983163"/>
          </a:xfrm>
        </p:spPr>
        <p:txBody>
          <a:bodyPr>
            <a:normAutofit fontScale="92500" lnSpcReduction="10000"/>
          </a:bodyPr>
          <a:lstStyle/>
          <a:p>
            <a:pPr marL="0" indent="0">
              <a:buNone/>
            </a:pPr>
            <a:r>
              <a:rPr lang="en-US" sz="2800" dirty="0"/>
              <a:t>Sponsor Constraints</a:t>
            </a:r>
          </a:p>
          <a:p>
            <a:r>
              <a:rPr lang="en-US" sz="2400" dirty="0"/>
              <a:t>Solution must be simple; not require non-resident expertise</a:t>
            </a:r>
          </a:p>
          <a:p>
            <a:r>
              <a:rPr lang="en-US" sz="2400" dirty="0"/>
              <a:t>The development team will maintain their existing data system (Raiser’s Edge)</a:t>
            </a:r>
          </a:p>
          <a:p>
            <a:r>
              <a:rPr lang="en-US" sz="2400" dirty="0"/>
              <a:t>The marketing team will continue to use Constant Contact for the distribution and recording of emails</a:t>
            </a:r>
          </a:p>
          <a:p>
            <a:endParaRPr lang="en-US" sz="2400" dirty="0"/>
          </a:p>
          <a:p>
            <a:pPr marL="0" indent="0">
              <a:buNone/>
            </a:pPr>
            <a:r>
              <a:rPr lang="en-US" sz="2800" dirty="0"/>
              <a:t>Project Limitations (by us)</a:t>
            </a:r>
          </a:p>
          <a:p>
            <a:r>
              <a:rPr lang="en-US" sz="2400" dirty="0"/>
              <a:t>Data integration problem will not be addressed; but system created can serve as a model/proof of concept</a:t>
            </a:r>
          </a:p>
          <a:p>
            <a:r>
              <a:rPr lang="en-US" sz="2400" dirty="0"/>
              <a:t>Our project must be complete by 01 December 2019, can provide out brief to the sponsor no earlier than 20 December 2019</a:t>
            </a:r>
          </a:p>
          <a:p>
            <a:pPr marL="0" indent="0">
              <a:buNone/>
            </a:pPr>
            <a:endParaRPr lang="en-US" sz="2400" dirty="0"/>
          </a:p>
        </p:txBody>
      </p:sp>
      <p:sp>
        <p:nvSpPr>
          <p:cNvPr id="3" name="Title 2">
            <a:extLst>
              <a:ext uri="{FF2B5EF4-FFF2-40B4-BE49-F238E27FC236}">
                <a16:creationId xmlns:a16="http://schemas.microsoft.com/office/drawing/2014/main" id="{B26D31AE-DFEF-4A62-B96D-A47455C072A7}"/>
              </a:ext>
            </a:extLst>
          </p:cNvPr>
          <p:cNvSpPr>
            <a:spLocks noGrp="1"/>
          </p:cNvSpPr>
          <p:nvPr>
            <p:ph type="title"/>
          </p:nvPr>
        </p:nvSpPr>
        <p:spPr/>
        <p:txBody>
          <a:bodyPr>
            <a:normAutofit fontScale="90000"/>
          </a:bodyPr>
          <a:lstStyle/>
          <a:p>
            <a:r>
              <a:rPr lang="en-US" dirty="0"/>
              <a:t>National Military Family Association</a:t>
            </a:r>
          </a:p>
        </p:txBody>
      </p:sp>
      <p:sp>
        <p:nvSpPr>
          <p:cNvPr id="4" name="Slide Number Placeholder 3">
            <a:extLst>
              <a:ext uri="{FF2B5EF4-FFF2-40B4-BE49-F238E27FC236}">
                <a16:creationId xmlns:a16="http://schemas.microsoft.com/office/drawing/2014/main" id="{7CDCD6F7-E5B5-40F1-B513-7F9AD3D2380E}"/>
              </a:ext>
            </a:extLst>
          </p:cNvPr>
          <p:cNvSpPr>
            <a:spLocks noGrp="1"/>
          </p:cNvSpPr>
          <p:nvPr>
            <p:ph type="sldNum" sz="quarter" idx="12"/>
          </p:nvPr>
        </p:nvSpPr>
        <p:spPr/>
        <p:txBody>
          <a:bodyPr/>
          <a:lstStyle/>
          <a:p>
            <a:fld id="{86F4255C-5B9E-4286-A6CA-8C7DE48236D7}" type="slidenum">
              <a:rPr lang="en-US" smtClean="0"/>
              <a:pPr/>
              <a:t>8</a:t>
            </a:fld>
            <a:endParaRPr lang="en-US"/>
          </a:p>
        </p:txBody>
      </p:sp>
      <p:sp>
        <p:nvSpPr>
          <p:cNvPr id="5" name="Text Placeholder 4">
            <a:extLst>
              <a:ext uri="{FF2B5EF4-FFF2-40B4-BE49-F238E27FC236}">
                <a16:creationId xmlns:a16="http://schemas.microsoft.com/office/drawing/2014/main" id="{C66CA604-60EC-4585-9EDE-D08829ECB063}"/>
              </a:ext>
            </a:extLst>
          </p:cNvPr>
          <p:cNvSpPr>
            <a:spLocks noGrp="1"/>
          </p:cNvSpPr>
          <p:nvPr>
            <p:ph type="body" sz="quarter" idx="13"/>
          </p:nvPr>
        </p:nvSpPr>
        <p:spPr/>
        <p:txBody>
          <a:bodyPr>
            <a:normAutofit lnSpcReduction="10000"/>
          </a:bodyPr>
          <a:lstStyle/>
          <a:p>
            <a:r>
              <a:rPr lang="en-US" dirty="0"/>
              <a:t>Project Constraints and Limitations</a:t>
            </a:r>
          </a:p>
        </p:txBody>
      </p:sp>
    </p:spTree>
    <p:extLst>
      <p:ext uri="{BB962C8B-B14F-4D97-AF65-F5344CB8AC3E}">
        <p14:creationId xmlns:p14="http://schemas.microsoft.com/office/powerpoint/2010/main" val="3213606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332B3F4-42C0-4220-9BF2-D2471D5DC74A}"/>
              </a:ext>
            </a:extLst>
          </p:cNvPr>
          <p:cNvSpPr>
            <a:spLocks noGrp="1"/>
          </p:cNvSpPr>
          <p:nvPr>
            <p:ph idx="1"/>
          </p:nvPr>
        </p:nvSpPr>
        <p:spPr>
          <a:xfrm>
            <a:off x="457200" y="1143000"/>
            <a:ext cx="8458200" cy="4983163"/>
          </a:xfrm>
        </p:spPr>
        <p:txBody>
          <a:bodyPr>
            <a:normAutofit fontScale="92500" lnSpcReduction="10000"/>
          </a:bodyPr>
          <a:lstStyle/>
          <a:p>
            <a:r>
              <a:rPr lang="en-US" sz="2400" dirty="0"/>
              <a:t>Goal: Develop a single marketing database solution that: </a:t>
            </a:r>
          </a:p>
          <a:p>
            <a:pPr marL="914400" lvl="1" indent="-457200">
              <a:buAutoNum type="arabicPeriod"/>
            </a:pPr>
            <a:r>
              <a:rPr lang="en-US" sz="2000" dirty="0"/>
              <a:t>Allows the marketing team to </a:t>
            </a:r>
            <a:r>
              <a:rPr lang="en-US" sz="2000" u="sng" dirty="0"/>
              <a:t>consolidate “participants”</a:t>
            </a:r>
            <a:r>
              <a:rPr lang="en-US" sz="2000" dirty="0"/>
              <a:t> into one DBMS </a:t>
            </a:r>
          </a:p>
          <a:p>
            <a:pPr marL="914400" lvl="1" indent="-457200">
              <a:buAutoNum type="arabicPeriod"/>
            </a:pPr>
            <a:r>
              <a:rPr lang="en-US" sz="2000" dirty="0"/>
              <a:t>Provide a schema organized in such a way that the marketing team can </a:t>
            </a:r>
            <a:r>
              <a:rPr lang="en-US" sz="2000" u="sng" dirty="0"/>
              <a:t>track marketing campaigns </a:t>
            </a:r>
            <a:r>
              <a:rPr lang="en-US" sz="2000" dirty="0"/>
              <a:t>and the involved participants</a:t>
            </a:r>
          </a:p>
          <a:p>
            <a:pPr marL="914400" lvl="1" indent="-457200">
              <a:buFont typeface="Arial" panose="020B0604020202020204" pitchFamily="34" charset="0"/>
              <a:buAutoNum type="arabicPeriod"/>
            </a:pPr>
            <a:r>
              <a:rPr lang="en-US" sz="2000" dirty="0"/>
              <a:t>Provide the tools (forms, reports, queries) that allow for the </a:t>
            </a:r>
            <a:r>
              <a:rPr lang="en-US" sz="2000" u="sng" dirty="0"/>
              <a:t>segmentation of the database (query) </a:t>
            </a:r>
            <a:r>
              <a:rPr lang="en-US" sz="2000" dirty="0"/>
              <a:t>to better support the Programs and Development departments</a:t>
            </a:r>
          </a:p>
          <a:p>
            <a:pPr marL="914400" lvl="1" indent="-457200">
              <a:buFont typeface="Arial" panose="020B0604020202020204" pitchFamily="34" charset="0"/>
              <a:buAutoNum type="arabicPeriod"/>
            </a:pPr>
            <a:endParaRPr lang="en-US" sz="2000" dirty="0"/>
          </a:p>
          <a:p>
            <a:r>
              <a:rPr lang="en-US" sz="2400" dirty="0"/>
              <a:t>Objectives:</a:t>
            </a:r>
          </a:p>
          <a:p>
            <a:pPr marL="857250" lvl="1" indent="-457200">
              <a:buFont typeface="+mj-lt"/>
              <a:buAutoNum type="arabicPeriod"/>
            </a:pPr>
            <a:r>
              <a:rPr lang="en-US" sz="2000" dirty="0"/>
              <a:t>Increase the </a:t>
            </a:r>
            <a:r>
              <a:rPr lang="en-US" sz="2000" u="sng" dirty="0"/>
              <a:t>effectiveness of marketing </a:t>
            </a:r>
            <a:r>
              <a:rPr lang="en-US" sz="2000" dirty="0"/>
              <a:t>activity through relevant marketing communications</a:t>
            </a:r>
          </a:p>
          <a:p>
            <a:pPr marL="857250" lvl="1" indent="-457200">
              <a:buFont typeface="+mj-lt"/>
              <a:buAutoNum type="arabicPeriod"/>
            </a:pPr>
            <a:r>
              <a:rPr lang="en-US" sz="2000" dirty="0"/>
              <a:t>Provide better management of </a:t>
            </a:r>
            <a:r>
              <a:rPr lang="en-US" sz="2000" u="sng" dirty="0"/>
              <a:t>marketing programs </a:t>
            </a:r>
            <a:r>
              <a:rPr lang="en-US" sz="2000" dirty="0"/>
              <a:t>and efforts</a:t>
            </a:r>
          </a:p>
          <a:p>
            <a:pPr marL="857250" lvl="1" indent="-457200">
              <a:buFont typeface="+mj-lt"/>
              <a:buAutoNum type="arabicPeriod"/>
            </a:pPr>
            <a:r>
              <a:rPr lang="en-US" sz="2000" dirty="0"/>
              <a:t>Effectively measure the impact of </a:t>
            </a:r>
            <a:r>
              <a:rPr lang="en-US" sz="2000" u="sng" dirty="0"/>
              <a:t>marketing to subscribers, donors and members</a:t>
            </a:r>
          </a:p>
        </p:txBody>
      </p:sp>
      <p:sp>
        <p:nvSpPr>
          <p:cNvPr id="3" name="Title 2">
            <a:extLst>
              <a:ext uri="{FF2B5EF4-FFF2-40B4-BE49-F238E27FC236}">
                <a16:creationId xmlns:a16="http://schemas.microsoft.com/office/drawing/2014/main" id="{B26D31AE-DFEF-4A62-B96D-A47455C072A7}"/>
              </a:ext>
            </a:extLst>
          </p:cNvPr>
          <p:cNvSpPr>
            <a:spLocks noGrp="1"/>
          </p:cNvSpPr>
          <p:nvPr>
            <p:ph type="title"/>
          </p:nvPr>
        </p:nvSpPr>
        <p:spPr/>
        <p:txBody>
          <a:bodyPr>
            <a:normAutofit fontScale="90000"/>
          </a:bodyPr>
          <a:lstStyle/>
          <a:p>
            <a:r>
              <a:rPr lang="en-US" dirty="0"/>
              <a:t>National Military Family Association</a:t>
            </a:r>
          </a:p>
        </p:txBody>
      </p:sp>
      <p:sp>
        <p:nvSpPr>
          <p:cNvPr id="4" name="Slide Number Placeholder 3">
            <a:extLst>
              <a:ext uri="{FF2B5EF4-FFF2-40B4-BE49-F238E27FC236}">
                <a16:creationId xmlns:a16="http://schemas.microsoft.com/office/drawing/2014/main" id="{7CDCD6F7-E5B5-40F1-B513-7F9AD3D2380E}"/>
              </a:ext>
            </a:extLst>
          </p:cNvPr>
          <p:cNvSpPr>
            <a:spLocks noGrp="1"/>
          </p:cNvSpPr>
          <p:nvPr>
            <p:ph type="sldNum" sz="quarter" idx="12"/>
          </p:nvPr>
        </p:nvSpPr>
        <p:spPr/>
        <p:txBody>
          <a:bodyPr/>
          <a:lstStyle/>
          <a:p>
            <a:fld id="{86F4255C-5B9E-4286-A6CA-8C7DE48236D7}" type="slidenum">
              <a:rPr lang="en-US" smtClean="0"/>
              <a:pPr/>
              <a:t>9</a:t>
            </a:fld>
            <a:endParaRPr lang="en-US"/>
          </a:p>
        </p:txBody>
      </p:sp>
      <p:sp>
        <p:nvSpPr>
          <p:cNvPr id="5" name="Text Placeholder 4">
            <a:extLst>
              <a:ext uri="{FF2B5EF4-FFF2-40B4-BE49-F238E27FC236}">
                <a16:creationId xmlns:a16="http://schemas.microsoft.com/office/drawing/2014/main" id="{C66CA604-60EC-4585-9EDE-D08829ECB063}"/>
              </a:ext>
            </a:extLst>
          </p:cNvPr>
          <p:cNvSpPr>
            <a:spLocks noGrp="1"/>
          </p:cNvSpPr>
          <p:nvPr>
            <p:ph type="body" sz="quarter" idx="13"/>
          </p:nvPr>
        </p:nvSpPr>
        <p:spPr/>
        <p:txBody>
          <a:bodyPr>
            <a:normAutofit lnSpcReduction="10000"/>
          </a:bodyPr>
          <a:lstStyle/>
          <a:p>
            <a:r>
              <a:rPr lang="en-US" dirty="0"/>
              <a:t>Solution and Objectives</a:t>
            </a:r>
          </a:p>
        </p:txBody>
      </p:sp>
    </p:spTree>
    <p:extLst>
      <p:ext uri="{BB962C8B-B14F-4D97-AF65-F5344CB8AC3E}">
        <p14:creationId xmlns:p14="http://schemas.microsoft.com/office/powerpoint/2010/main" val="2292738828"/>
      </p:ext>
    </p:extLst>
  </p:cSld>
  <p:clrMapOvr>
    <a:masterClrMapping/>
  </p:clrMapOvr>
</p:sld>
</file>

<file path=ppt/theme/theme1.xml><?xml version="1.0" encoding="utf-8"?>
<a:theme xmlns:a="http://schemas.openxmlformats.org/drawingml/2006/main" name="Waterjet Holdings Template">
  <a:themeElements>
    <a:clrScheme name="Waterjet Holdings">
      <a:dk1>
        <a:srgbClr val="474747"/>
      </a:dk1>
      <a:lt1>
        <a:srgbClr val="FFFFFF"/>
      </a:lt1>
      <a:dk2>
        <a:srgbClr val="005564"/>
      </a:dk2>
      <a:lt2>
        <a:srgbClr val="BFBFBF"/>
      </a:lt2>
      <a:accent1>
        <a:srgbClr val="005596"/>
      </a:accent1>
      <a:accent2>
        <a:srgbClr val="E36C09"/>
      </a:accent2>
      <a:accent3>
        <a:srgbClr val="76923C"/>
      </a:accent3>
      <a:accent4>
        <a:srgbClr val="5F0060"/>
      </a:accent4>
      <a:accent5>
        <a:srgbClr val="548DD4"/>
      </a:accent5>
      <a:accent6>
        <a:srgbClr val="953734"/>
      </a:accent6>
      <a:hlink>
        <a:srgbClr val="76923C"/>
      </a:hlink>
      <a:folHlink>
        <a:srgbClr val="C3D69B"/>
      </a:folHlink>
    </a:clrScheme>
    <a:fontScheme name="Waterjet Holdings">
      <a:majorFont>
        <a:latin typeface="Franklin Gothic Medium"/>
        <a:ea typeface=""/>
        <a:cs typeface=""/>
      </a:majorFont>
      <a:minorFont>
        <a:latin typeface="Franklin Gothic Book"/>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Waterjet Holdings Template</Template>
  <TotalTime>39994</TotalTime>
  <Words>2359</Words>
  <Application>Microsoft Office PowerPoint</Application>
  <PresentationFormat>On-screen Show (4:3)</PresentationFormat>
  <Paragraphs>297</Paragraphs>
  <Slides>28</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Calibri</vt:lpstr>
      <vt:lpstr>Franklin Gothic Book</vt:lpstr>
      <vt:lpstr>Franklin Gothic Medium</vt:lpstr>
      <vt:lpstr>Helvetica Neue</vt:lpstr>
      <vt:lpstr>Helvetica Neue Medium</vt:lpstr>
      <vt:lpstr>Wingdings</vt:lpstr>
      <vt:lpstr>Waterjet Holdings Template</vt:lpstr>
      <vt:lpstr>Marketing Data Solution</vt:lpstr>
      <vt:lpstr>National Military Family Association</vt:lpstr>
      <vt:lpstr>National Military Family Association</vt:lpstr>
      <vt:lpstr>National Military Family Association</vt:lpstr>
      <vt:lpstr>National Military Family Association</vt:lpstr>
      <vt:lpstr>National Military Family Association</vt:lpstr>
      <vt:lpstr>National Military Family Association</vt:lpstr>
      <vt:lpstr>National Military Family Association</vt:lpstr>
      <vt:lpstr>National Military Family Association</vt:lpstr>
      <vt:lpstr>National Military Family Association</vt:lpstr>
      <vt:lpstr>National Military Family Association</vt:lpstr>
      <vt:lpstr>National Military Family Association</vt:lpstr>
      <vt:lpstr>National Military Family Association</vt:lpstr>
      <vt:lpstr>National Military Family Association</vt:lpstr>
      <vt:lpstr>National Military Family Association</vt:lpstr>
      <vt:lpstr>National Military Family Association</vt:lpstr>
      <vt:lpstr>National Military Family Association</vt:lpstr>
      <vt:lpstr>National Military Family Association</vt:lpstr>
      <vt:lpstr>National Military Family Association</vt:lpstr>
      <vt:lpstr>National Military Family Association</vt:lpstr>
      <vt:lpstr>National Military Family Association</vt:lpstr>
      <vt:lpstr>National Military Family Association</vt:lpstr>
      <vt:lpstr>National Military Family Association</vt:lpstr>
      <vt:lpstr>National Military Family Association</vt:lpstr>
      <vt:lpstr>National Military Family Association</vt:lpstr>
      <vt:lpstr>National Military Family Association</vt:lpstr>
      <vt:lpstr>National Military Family Association</vt:lpstr>
      <vt:lpstr>National Military Family Association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Ralph Parlin</dc:creator>
  <cp:lastModifiedBy>Katie Parlin</cp:lastModifiedBy>
  <cp:revision>327</cp:revision>
  <cp:lastPrinted>2014-06-20T22:59:39Z</cp:lastPrinted>
  <dcterms:created xsi:type="dcterms:W3CDTF">2014-06-20T13:20:36Z</dcterms:created>
  <dcterms:modified xsi:type="dcterms:W3CDTF">2019-12-04T22:12:25Z</dcterms:modified>
</cp:coreProperties>
</file>