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316" r:id="rId5"/>
    <p:sldId id="407" r:id="rId6"/>
    <p:sldId id="404" r:id="rId7"/>
    <p:sldId id="363" r:id="rId8"/>
    <p:sldId id="357" r:id="rId9"/>
    <p:sldId id="358" r:id="rId10"/>
    <p:sldId id="408" r:id="rId11"/>
    <p:sldId id="364" r:id="rId12"/>
    <p:sldId id="409" r:id="rId13"/>
    <p:sldId id="367" r:id="rId14"/>
    <p:sldId id="384" r:id="rId15"/>
    <p:sldId id="385" r:id="rId16"/>
    <p:sldId id="353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</p:sldIdLst>
  <p:sldSz cx="9144000" cy="6858000" type="screen4x3"/>
  <p:notesSz cx="7043738" cy="933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ED7D31"/>
    <a:srgbClr val="304CB2"/>
    <a:srgbClr val="FF6600"/>
    <a:srgbClr val="474747"/>
    <a:srgbClr val="005596"/>
    <a:srgbClr val="636363"/>
    <a:srgbClr val="949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4" autoAdjust="0"/>
    <p:restoredTop sz="80288" autoAdjust="0"/>
  </p:normalViewPr>
  <p:slideViewPr>
    <p:cSldViewPr snapToGrid="0">
      <p:cViewPr varScale="1">
        <p:scale>
          <a:sx n="70" d="100"/>
          <a:sy n="70" d="100"/>
        </p:scale>
        <p:origin x="195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2286" cy="466646"/>
          </a:xfrm>
          <a:prstGeom prst="rect">
            <a:avLst/>
          </a:prstGeom>
        </p:spPr>
        <p:txBody>
          <a:bodyPr vert="horz" lIns="93569" tIns="46784" rIns="93569" bIns="467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89822" y="0"/>
            <a:ext cx="3052286" cy="466646"/>
          </a:xfrm>
          <a:prstGeom prst="rect">
            <a:avLst/>
          </a:prstGeom>
        </p:spPr>
        <p:txBody>
          <a:bodyPr vert="horz" lIns="93569" tIns="46784" rIns="93569" bIns="46784" rtlCol="0"/>
          <a:lstStyle>
            <a:lvl1pPr algn="r">
              <a:defRPr sz="1200"/>
            </a:lvl1pPr>
          </a:lstStyle>
          <a:p>
            <a:fld id="{9A8C98BA-86FC-468A-AF9E-E40E77CDCEA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0088"/>
            <a:ext cx="4662488" cy="3498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569" tIns="46784" rIns="93569" bIns="467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374" y="4433134"/>
            <a:ext cx="5634990" cy="4199811"/>
          </a:xfrm>
          <a:prstGeom prst="rect">
            <a:avLst/>
          </a:prstGeom>
        </p:spPr>
        <p:txBody>
          <a:bodyPr vert="horz" lIns="93569" tIns="46784" rIns="93569" bIns="467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64648"/>
            <a:ext cx="3052286" cy="466646"/>
          </a:xfrm>
          <a:prstGeom prst="rect">
            <a:avLst/>
          </a:prstGeom>
        </p:spPr>
        <p:txBody>
          <a:bodyPr vert="horz" lIns="93569" tIns="46784" rIns="93569" bIns="467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89822" y="8864648"/>
            <a:ext cx="3052286" cy="466646"/>
          </a:xfrm>
          <a:prstGeom prst="rect">
            <a:avLst/>
          </a:prstGeom>
        </p:spPr>
        <p:txBody>
          <a:bodyPr vert="horz" lIns="93569" tIns="46784" rIns="93569" bIns="46784" rtlCol="0" anchor="b"/>
          <a:lstStyle>
            <a:lvl1pPr algn="r">
              <a:defRPr sz="1200"/>
            </a:lvl1pPr>
          </a:lstStyle>
          <a:p>
            <a:fld id="{E75AE56F-8B21-4C46-8341-DC0754772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Recreational boating is one of America’s favorite pastimes.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Annual economic impact of recreational boating averages around $170.3 billion a year.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It also supports more that 691,149 workers and 35,277 business. It is estimated that 141.6 million Americans go boating each year.  </a:t>
            </a:r>
            <a:endParaRPr lang="en-US" b="1" dirty="0">
              <a:latin typeface="Arial"/>
              <a:cs typeface="Arial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being on the water, although fun, is also dangerous.  In 2018 there were over 4,415 boating accidents on US waters.  These accidents resulted in $45.9 million worth of damages, and more importantly, lead to 633 deaths and 2,511 serious injuries.</a:t>
            </a:r>
            <a:endParaRPr lang="en-US" sz="1050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AE56F-8B21-4C46-8341-DC0754772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AE56F-8B21-4C46-8341-DC07547724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E56F-8B21-4C46-8341-DC0754772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2032"/>
            <a:ext cx="7772400" cy="615553"/>
          </a:xfrm>
        </p:spPr>
        <p:txBody>
          <a:bodyPr lIns="0" tIns="0" rIns="0" bIns="0" anchor="t">
            <a:spAutoFit/>
          </a:bodyPr>
          <a:lstStyle>
            <a:lvl1pPr algn="l">
              <a:defRPr sz="4000">
                <a:solidFill>
                  <a:srgbClr val="005596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41157"/>
            <a:ext cx="7772400" cy="492443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>
                <a:solidFill>
                  <a:srgbClr val="949CA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72167966-43B8-409C-B60D-C8031968A9B6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949C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999FF9D1-148D-4D6A-9BAF-B8654630FBB7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997"/>
            <a:ext cx="8229600" cy="11430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949CA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E9B95D73-B6E4-481A-AFC2-F7BC6FBE0449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71500" y="1905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005596"/>
                </a:solidFill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3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46128E03-1999-4862-858D-2935C88AC333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6DF94235-A153-4F2E-B3F6-1F9B7A3E86B9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525462"/>
            <a:ext cx="8229600" cy="533400"/>
          </a:xfrm>
        </p:spPr>
        <p:txBody>
          <a:bodyPr lIns="228600" tIns="137160">
            <a:normAutofit/>
          </a:bodyPr>
          <a:lstStyle>
            <a:lvl1pPr marL="0" indent="0">
              <a:buNone/>
              <a:defRPr sz="2400">
                <a:solidFill>
                  <a:srgbClr val="949CA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4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05213"/>
            <a:ext cx="7772400" cy="1362075"/>
          </a:xfrm>
        </p:spPr>
        <p:txBody>
          <a:bodyPr lIns="0" tIns="0" rIns="0" bIns="0" anchor="b">
            <a:normAutofit/>
          </a:bodyPr>
          <a:lstStyle>
            <a:lvl1pPr algn="l">
              <a:defRPr sz="3600" b="0" cap="none" baseline="0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00613"/>
            <a:ext cx="7772400" cy="1042987"/>
          </a:xfrm>
        </p:spPr>
        <p:txBody>
          <a:bodyPr lIns="0" tIns="0" rIns="0" bIns="0" anchor="t"/>
          <a:lstStyle>
            <a:lvl1pPr marL="0" indent="0" algn="l">
              <a:buNone/>
              <a:defRPr sz="2000">
                <a:solidFill>
                  <a:srgbClr val="949CA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28B5CF6F-DA31-4B20-BB4A-D0AA6725B01D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9795BA40-39E9-4D80-92BE-056AC6B0952B}" type="datetime1">
              <a:rPr lang="en-US" smtClean="0"/>
              <a:t>7/2/2020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006AA71E-F062-4CB0-9FC2-2D5AA86FA7B2}" type="datetime1">
              <a:rPr lang="en-US" smtClean="0"/>
              <a:t>7/2/2020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838200"/>
            <a:ext cx="8229600" cy="5334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949CA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7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B43663FA-492A-4FE8-AF9A-98996A897D0D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0E7033C6-4E68-4F23-896B-B945EC21CB0E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533400"/>
            <a:ext cx="8686800" cy="533400"/>
          </a:xfrm>
        </p:spPr>
        <p:txBody>
          <a:bodyPr lIns="228600" tIns="137160" rIns="0" bIns="0">
            <a:normAutofit/>
          </a:bodyPr>
          <a:lstStyle>
            <a:lvl1pPr marL="0" indent="0">
              <a:buNone/>
              <a:defRPr sz="2400">
                <a:solidFill>
                  <a:srgbClr val="949CA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0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78575"/>
            <a:ext cx="1009650" cy="365125"/>
          </a:xfrm>
          <a:prstGeom prst="rect">
            <a:avLst/>
          </a:prstGeom>
        </p:spPr>
        <p:txBody>
          <a:bodyPr/>
          <a:lstStyle/>
          <a:p>
            <a:fld id="{B74E5A53-46C5-4BA3-821D-34CA8E20DB33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3785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920"/>
            <a:ext cx="9144000" cy="551080"/>
          </a:xfrm>
          <a:prstGeom prst="rect">
            <a:avLst/>
          </a:prstGeom>
          <a:solidFill>
            <a:srgbClr val="304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228600" tIns="13716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08" y="6375970"/>
            <a:ext cx="4191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6F4255C-5B9E-4286-A6CA-8C7DE48236D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221548" y="6385350"/>
            <a:ext cx="0" cy="387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565666" y="6342687"/>
            <a:ext cx="169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Recreational Boating Accident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CD254-F388-4FCD-8BB1-2089F4B03B31}"/>
              </a:ext>
            </a:extLst>
          </p:cNvPr>
          <p:cNvSpPr txBox="1"/>
          <p:nvPr userDrawn="1"/>
        </p:nvSpPr>
        <p:spPr>
          <a:xfrm>
            <a:off x="7294880" y="6286500"/>
            <a:ext cx="19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6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Syracuse University IST 652</a:t>
            </a:r>
          </a:p>
        </p:txBody>
      </p:sp>
    </p:spTree>
    <p:extLst>
      <p:ext uri="{BB962C8B-B14F-4D97-AF65-F5344CB8AC3E}">
        <p14:creationId xmlns:p14="http://schemas.microsoft.com/office/powerpoint/2010/main" val="225504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55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8E4BC-4D46-41F9-A9A8-791645CC705E}"/>
              </a:ext>
            </a:extLst>
          </p:cNvPr>
          <p:cNvSpPr/>
          <p:nvPr/>
        </p:nvSpPr>
        <p:spPr>
          <a:xfrm>
            <a:off x="0" y="-15876"/>
            <a:ext cx="9144000" cy="1906221"/>
          </a:xfrm>
          <a:prstGeom prst="rect">
            <a:avLst/>
          </a:prstGeom>
          <a:solidFill>
            <a:srgbClr val="304C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A2DBA-2C93-4AAA-83B9-463C0A50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8880" y="52262"/>
            <a:ext cx="2318368" cy="164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E7EF61-1C32-44D6-8406-9026A631070C}"/>
              </a:ext>
            </a:extLst>
          </p:cNvPr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304C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461F4-2C73-4525-826C-C17387FE37B3}"/>
              </a:ext>
            </a:extLst>
          </p:cNvPr>
          <p:cNvSpPr txBox="1"/>
          <p:nvPr/>
        </p:nvSpPr>
        <p:spPr>
          <a:xfrm>
            <a:off x="1828800" y="762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Recreational Boating Accidents: 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Causes, Insights, and Ways to Improve Boater Safety</a:t>
            </a:r>
          </a:p>
          <a:p>
            <a:pPr fontAlgn="base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by Ralph Parlin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194C6-48BC-44AB-A2FE-136D84C6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" t="28820" r="360" b="7624"/>
          <a:stretch/>
        </p:blipFill>
        <p:spPr>
          <a:xfrm>
            <a:off x="0" y="1883724"/>
            <a:ext cx="9148453" cy="44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Modeling and Prediction (1 of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6299B-8A9F-4B72-8C2A-B9D8F7D9AA5D}"/>
              </a:ext>
            </a:extLst>
          </p:cNvPr>
          <p:cNvSpPr txBox="1"/>
          <p:nvPr/>
        </p:nvSpPr>
        <p:spPr>
          <a:xfrm>
            <a:off x="118720" y="1164879"/>
            <a:ext cx="8991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Cluster 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3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Modeling and Prediction (2 of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6299B-8A9F-4B72-8C2A-B9D8F7D9AA5D}"/>
              </a:ext>
            </a:extLst>
          </p:cNvPr>
          <p:cNvSpPr txBox="1"/>
          <p:nvPr/>
        </p:nvSpPr>
        <p:spPr>
          <a:xfrm>
            <a:off x="118720" y="1164879"/>
            <a:ext cx="8991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Linear Model (Multi-variate Regression)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Modeling and Prediction (3 of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6299B-8A9F-4B72-8C2A-B9D8F7D9AA5D}"/>
              </a:ext>
            </a:extLst>
          </p:cNvPr>
          <p:cNvSpPr txBox="1"/>
          <p:nvPr/>
        </p:nvSpPr>
        <p:spPr>
          <a:xfrm>
            <a:off x="118720" y="1164879"/>
            <a:ext cx="8991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Classification Decision Tree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3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6D31AE-DFEF-4A62-B96D-A47455C0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CD6F7-E5B5-40F1-B513-7F9AD3D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CA604-60EC-4585-9EDE-D08829ECB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332B3F4-42C0-4220-9BF2-D2471D5D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8" y="1165224"/>
            <a:ext cx="7829192" cy="253011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/>
              <a:t>Conclusion &amp; Recommended Future Study</a:t>
            </a:r>
          </a:p>
          <a:p>
            <a:pPr marL="0" indent="0">
              <a:buNone/>
            </a:pPr>
            <a:endParaRPr lang="en-US" sz="2800">
              <a:latin typeface="Arial"/>
              <a:cs typeface="Arial"/>
            </a:endParaRPr>
          </a:p>
          <a:p>
            <a:r>
              <a:rPr lang="en-US" sz="2600">
                <a:latin typeface="Arial"/>
                <a:cs typeface="Arial"/>
              </a:rPr>
              <a:t>Increase the time period for survey data collection to get a better representative sample of customer perceptions</a:t>
            </a:r>
          </a:p>
          <a:p>
            <a:pPr lvl="1"/>
            <a:r>
              <a:rPr lang="en-US" sz="2200">
                <a:latin typeface="Arial"/>
                <a:cs typeface="Arial"/>
              </a:rPr>
              <a:t>The current survey only collects data for two months.  Furthermore, this data was collected over the winter timeframe which includes weather patterns that often lead to flight delays; particularly for airlines operating in north/north east parts of the US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5585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662B0-1EA1-4E40-8451-EEA8ED39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8" y="635939"/>
            <a:ext cx="6065194" cy="3905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B79F8-65DB-422C-8987-D321C81E30E4}"/>
              </a:ext>
            </a:extLst>
          </p:cNvPr>
          <p:cNvSpPr txBox="1"/>
          <p:nvPr/>
        </p:nvSpPr>
        <p:spPr>
          <a:xfrm>
            <a:off x="729762" y="320919"/>
            <a:ext cx="403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Events, Damages and Death Status</a:t>
            </a:r>
          </a:p>
        </p:txBody>
      </p:sp>
    </p:spTree>
    <p:extLst>
      <p:ext uri="{BB962C8B-B14F-4D97-AF65-F5344CB8AC3E}">
        <p14:creationId xmlns:p14="http://schemas.microsoft.com/office/powerpoint/2010/main" val="261860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58B9D-7F50-4C47-A4BC-E4C9E699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2" y="967154"/>
            <a:ext cx="5767845" cy="375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1112227" y="633046"/>
            <a:ext cx="397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Events, Damages and Injury Status</a:t>
            </a:r>
          </a:p>
        </p:txBody>
      </p:sp>
    </p:spTree>
    <p:extLst>
      <p:ext uri="{BB962C8B-B14F-4D97-AF65-F5344CB8AC3E}">
        <p14:creationId xmlns:p14="http://schemas.microsoft.com/office/powerpoint/2010/main" val="393631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4413739" y="1314450"/>
            <a:ext cx="96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8122F-6755-42A2-A68B-02350EF4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67" y="1625189"/>
            <a:ext cx="5119266" cy="3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3798277" y="1327639"/>
            <a:ext cx="218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Visibility and Damages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B9678-ED3C-4FDC-9C5E-50057759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1625189"/>
            <a:ext cx="5043049" cy="3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6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3472962" y="1270488"/>
            <a:ext cx="287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Water Conditions and Damages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54B99-A13A-4351-BCFD-30A8A8C4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1548971"/>
            <a:ext cx="5043049" cy="37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6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2246435" y="1204546"/>
            <a:ext cx="377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Water Conditions and Damages and Injury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976F2-7F8F-4CF7-B3D0-0B22C53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1" y="1574377"/>
            <a:ext cx="7011997" cy="3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6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304CB2"/>
                </a:solidFill>
              </a:rPr>
              <a:t>The Two Sides of Boating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FFD4D-995B-43F7-BF95-7E725A308CC2}"/>
              </a:ext>
            </a:extLst>
          </p:cNvPr>
          <p:cNvSpPr txBox="1"/>
          <p:nvPr/>
        </p:nvSpPr>
        <p:spPr>
          <a:xfrm>
            <a:off x="0" y="943665"/>
            <a:ext cx="4583575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Recreational boating is one of America’s favorite pastimes.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Annual economic impact of recreational boating averages around $170.3 billion a year.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Supports more that 691,149 workers and 35,277 business.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~141.6 million Americans go boating each year.  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9" name="Picture 8" descr="A group of people in a small boat in a body of water&#10;&#10;Description automatically generated">
            <a:extLst>
              <a:ext uri="{FF2B5EF4-FFF2-40B4-BE49-F238E27FC236}">
                <a16:creationId xmlns:a16="http://schemas.microsoft.com/office/drawing/2014/main" id="{F4F217BE-6447-404D-82A0-430F085ED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6"/>
          <a:stretch/>
        </p:blipFill>
        <p:spPr>
          <a:xfrm>
            <a:off x="316124" y="3414162"/>
            <a:ext cx="3926148" cy="25525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A8B66-41A9-45AD-820D-1B861329A1FD}"/>
              </a:ext>
            </a:extLst>
          </p:cNvPr>
          <p:cNvCxnSpPr/>
          <p:nvPr/>
        </p:nvCxnSpPr>
        <p:spPr>
          <a:xfrm>
            <a:off x="4606724" y="978061"/>
            <a:ext cx="0" cy="510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DEF276-AD5F-4CFD-AEE5-D43B857A123D}"/>
              </a:ext>
            </a:extLst>
          </p:cNvPr>
          <p:cNvSpPr txBox="1"/>
          <p:nvPr/>
        </p:nvSpPr>
        <p:spPr>
          <a:xfrm>
            <a:off x="4612511" y="971315"/>
            <a:ext cx="453148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2018 there were nearly 5000 boating accidents on US waters.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Resulting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$46 million worth of damages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Over 600 deaths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Over 2,500 serious injuries.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5245CD-77FD-4CD0-BE2C-14CBEF6B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215" y="3389554"/>
            <a:ext cx="3890841" cy="25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2945423" y="1191358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Cause and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3BBC-3BA8-42A2-9DC7-4070A1D570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52" y="1528958"/>
            <a:ext cx="4896094" cy="43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2413488" y="1472712"/>
            <a:ext cx="458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Count by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B9D5A2-825F-4673-BB31-A6102254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1739515"/>
            <a:ext cx="5043049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3253154" y="1230923"/>
            <a:ext cx="319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Count by Day of the Week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DFFE69-9D48-4615-8EB7-1A96C709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1504511"/>
            <a:ext cx="5043049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3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3622431" y="531935"/>
            <a:ext cx="324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Count by Day of the Week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and Damages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D254C-861F-4B6D-9DEF-B199F1B8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7" y="1166376"/>
            <a:ext cx="4940315" cy="49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6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33328-986B-48C4-AA55-F8360F9E2C15}"/>
              </a:ext>
            </a:extLst>
          </p:cNvPr>
          <p:cNvSpPr txBox="1"/>
          <p:nvPr/>
        </p:nvSpPr>
        <p:spPr>
          <a:xfrm>
            <a:off x="3622431" y="531935"/>
            <a:ext cx="324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 Count by Day of the Week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and Damages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26DCF-21C7-442A-BEAC-2163F14FF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"/>
          <a:stretch/>
        </p:blipFill>
        <p:spPr>
          <a:xfrm>
            <a:off x="30772" y="2180816"/>
            <a:ext cx="9113227" cy="2496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FFDB6-B97F-4E1D-88EE-125CB891F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26"/>
          <a:stretch/>
        </p:blipFill>
        <p:spPr>
          <a:xfrm>
            <a:off x="0" y="4834536"/>
            <a:ext cx="5033010" cy="2445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E9ABE-0C85-4208-AD1B-638797DAE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89"/>
          <a:stretch/>
        </p:blipFill>
        <p:spPr>
          <a:xfrm>
            <a:off x="5029200" y="4845142"/>
            <a:ext cx="3398821" cy="250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2CAA-E83A-4361-BB14-2543442F4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44"/>
          <a:stretch/>
        </p:blipFill>
        <p:spPr>
          <a:xfrm>
            <a:off x="8980169" y="2219704"/>
            <a:ext cx="2835585" cy="24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E950C-473A-42EA-816A-3CB7FEB7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4AD53-2B2A-47BE-BA77-35463E9D6C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4532" y="1745932"/>
            <a:ext cx="5194935" cy="33661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92A3FD0-2650-4EC3-AE42-5E27E27F03DF}"/>
              </a:ext>
            </a:extLst>
          </p:cNvPr>
          <p:cNvSpPr/>
          <p:nvPr/>
        </p:nvSpPr>
        <p:spPr>
          <a:xfrm>
            <a:off x="3807069" y="3239965"/>
            <a:ext cx="408843" cy="4088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E950C-473A-42EA-816A-3CB7FEB7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6EDF1-CFEF-44E4-924B-1BC9F5FA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69" y="1092445"/>
            <a:ext cx="4347862" cy="2156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289FE-15C5-408E-B908-AED32A67D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" r="1"/>
          <a:stretch/>
        </p:blipFill>
        <p:spPr>
          <a:xfrm>
            <a:off x="35171" y="1004154"/>
            <a:ext cx="4249262" cy="2240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34A52-020F-4521-B21D-43717F713A1B}"/>
              </a:ext>
            </a:extLst>
          </p:cNvPr>
          <p:cNvSpPr txBox="1"/>
          <p:nvPr/>
        </p:nvSpPr>
        <p:spPr>
          <a:xfrm>
            <a:off x="707782" y="61985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Cause of Death and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9072C-4E0A-4573-8AAA-817955F076A9}"/>
              </a:ext>
            </a:extLst>
          </p:cNvPr>
          <p:cNvSpPr txBox="1"/>
          <p:nvPr/>
        </p:nvSpPr>
        <p:spPr>
          <a:xfrm>
            <a:off x="5662245" y="417636"/>
            <a:ext cx="2822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Cause of Death and Avg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Age of Deceased</a:t>
            </a:r>
          </a:p>
        </p:txBody>
      </p:sp>
    </p:spTree>
    <p:extLst>
      <p:ext uri="{BB962C8B-B14F-4D97-AF65-F5344CB8AC3E}">
        <p14:creationId xmlns:p14="http://schemas.microsoft.com/office/powerpoint/2010/main" val="19379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E950C-473A-42EA-816A-3CB7FEB7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26F6F-2E95-401F-ADB8-23DC07AB4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1369"/>
          <a:stretch/>
        </p:blipFill>
        <p:spPr>
          <a:xfrm>
            <a:off x="4522599" y="1138606"/>
            <a:ext cx="2826303" cy="3148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9072C-4E0A-4573-8AAA-817955F076A9}"/>
              </a:ext>
            </a:extLst>
          </p:cNvPr>
          <p:cNvSpPr txBox="1"/>
          <p:nvPr/>
        </p:nvSpPr>
        <p:spPr>
          <a:xfrm>
            <a:off x="4756637" y="426431"/>
            <a:ext cx="235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Injury Type and Avg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Age of Deceased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29E3AF-D2E7-4C99-97D1-7E9E208A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0" y="1094643"/>
            <a:ext cx="2820499" cy="3140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80BB89-7561-4C0E-BE7D-34CE4DF5528E}"/>
              </a:ext>
            </a:extLst>
          </p:cNvPr>
          <p:cNvSpPr txBox="1"/>
          <p:nvPr/>
        </p:nvSpPr>
        <p:spPr>
          <a:xfrm>
            <a:off x="866041" y="624255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Injury Type and Count</a:t>
            </a:r>
          </a:p>
        </p:txBody>
      </p:sp>
    </p:spTree>
    <p:extLst>
      <p:ext uri="{BB962C8B-B14F-4D97-AF65-F5344CB8AC3E}">
        <p14:creationId xmlns:p14="http://schemas.microsoft.com/office/powerpoint/2010/main" val="194878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084E6-0AC1-4753-BDDD-44F4AC20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81AE-75FD-48B3-B2B4-4E155CBF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52" y="698990"/>
            <a:ext cx="6796550" cy="527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EEFAB-C424-4FC8-8881-601616AA353B}"/>
              </a:ext>
            </a:extLst>
          </p:cNvPr>
          <p:cNvSpPr txBox="1"/>
          <p:nvPr/>
        </p:nvSpPr>
        <p:spPr>
          <a:xfrm>
            <a:off x="3596053" y="21980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Correlation  Matrix</a:t>
            </a:r>
          </a:p>
        </p:txBody>
      </p:sp>
    </p:spTree>
    <p:extLst>
      <p:ext uri="{BB962C8B-B14F-4D97-AF65-F5344CB8AC3E}">
        <p14:creationId xmlns:p14="http://schemas.microsoft.com/office/powerpoint/2010/main" val="437475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3024-D5DF-4E09-92E9-48D7D55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15124B-E99E-4789-9345-3F6B49168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25242"/>
              </p:ext>
            </p:extLst>
          </p:nvPr>
        </p:nvGraphicFramePr>
        <p:xfrm>
          <a:off x="253512" y="605694"/>
          <a:ext cx="2973265" cy="1407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596">
                  <a:extLst>
                    <a:ext uri="{9D8B030D-6E8A-4147-A177-3AD203B41FA5}">
                      <a16:colId xmlns:a16="http://schemas.microsoft.com/office/drawing/2014/main" val="592876131"/>
                    </a:ext>
                  </a:extLst>
                </a:gridCol>
                <a:gridCol w="936381">
                  <a:extLst>
                    <a:ext uri="{9D8B030D-6E8A-4147-A177-3AD203B41FA5}">
                      <a16:colId xmlns:a16="http://schemas.microsoft.com/office/drawing/2014/main" val="3344199155"/>
                    </a:ext>
                  </a:extLst>
                </a:gridCol>
                <a:gridCol w="813288">
                  <a:extLst>
                    <a:ext uri="{9D8B030D-6E8A-4147-A177-3AD203B41FA5}">
                      <a16:colId xmlns:a16="http://schemas.microsoft.com/office/drawing/2014/main" val="1308196377"/>
                    </a:ext>
                  </a:extLst>
                </a:gridCol>
              </a:tblGrid>
              <a:tr h="2691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 (1 = Yes)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4367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4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8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4946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1916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E36FF9A-0233-4159-A114-38A99B99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55274"/>
              </p:ext>
            </p:extLst>
          </p:nvPr>
        </p:nvGraphicFramePr>
        <p:xfrm>
          <a:off x="3593124" y="599832"/>
          <a:ext cx="2973265" cy="1407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596">
                  <a:extLst>
                    <a:ext uri="{9D8B030D-6E8A-4147-A177-3AD203B41FA5}">
                      <a16:colId xmlns:a16="http://schemas.microsoft.com/office/drawing/2014/main" val="592876131"/>
                    </a:ext>
                  </a:extLst>
                </a:gridCol>
                <a:gridCol w="936381">
                  <a:extLst>
                    <a:ext uri="{9D8B030D-6E8A-4147-A177-3AD203B41FA5}">
                      <a16:colId xmlns:a16="http://schemas.microsoft.com/office/drawing/2014/main" val="3344199155"/>
                    </a:ext>
                  </a:extLst>
                </a:gridCol>
                <a:gridCol w="813288">
                  <a:extLst>
                    <a:ext uri="{9D8B030D-6E8A-4147-A177-3AD203B41FA5}">
                      <a16:colId xmlns:a16="http://schemas.microsoft.com/office/drawing/2014/main" val="1308196377"/>
                    </a:ext>
                  </a:extLst>
                </a:gridCol>
              </a:tblGrid>
              <a:tr h="2691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Injury(1 = Yes)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4367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4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8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4946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1916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C145D4D-4516-40D7-B3D7-83356EB8C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95921"/>
              </p:ext>
            </p:extLst>
          </p:nvPr>
        </p:nvGraphicFramePr>
        <p:xfrm>
          <a:off x="263769" y="2277698"/>
          <a:ext cx="2973265" cy="1407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596">
                  <a:extLst>
                    <a:ext uri="{9D8B030D-6E8A-4147-A177-3AD203B41FA5}">
                      <a16:colId xmlns:a16="http://schemas.microsoft.com/office/drawing/2014/main" val="592876131"/>
                    </a:ext>
                  </a:extLst>
                </a:gridCol>
                <a:gridCol w="936381">
                  <a:extLst>
                    <a:ext uri="{9D8B030D-6E8A-4147-A177-3AD203B41FA5}">
                      <a16:colId xmlns:a16="http://schemas.microsoft.com/office/drawing/2014/main" val="3344199155"/>
                    </a:ext>
                  </a:extLst>
                </a:gridCol>
                <a:gridCol w="813288">
                  <a:extLst>
                    <a:ext uri="{9D8B030D-6E8A-4147-A177-3AD203B41FA5}">
                      <a16:colId xmlns:a16="http://schemas.microsoft.com/office/drawing/2014/main" val="1308196377"/>
                    </a:ext>
                  </a:extLst>
                </a:gridCol>
              </a:tblGrid>
              <a:tr h="2691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(1 = Yes)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4367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4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8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4946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19168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93077BC5-5A1F-4E3A-B7C3-3BCB6FC3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46620"/>
              </p:ext>
            </p:extLst>
          </p:nvPr>
        </p:nvGraphicFramePr>
        <p:xfrm>
          <a:off x="3581401" y="2302610"/>
          <a:ext cx="3535972" cy="1407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8961">
                  <a:extLst>
                    <a:ext uri="{9D8B030D-6E8A-4147-A177-3AD203B41FA5}">
                      <a16:colId xmlns:a16="http://schemas.microsoft.com/office/drawing/2014/main" val="592876131"/>
                    </a:ext>
                  </a:extLst>
                </a:gridCol>
                <a:gridCol w="786911">
                  <a:extLst>
                    <a:ext uri="{9D8B030D-6E8A-4147-A177-3AD203B41FA5}">
                      <a16:colId xmlns:a16="http://schemas.microsoft.com/office/drawing/2014/main" val="33441991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08196377"/>
                    </a:ext>
                  </a:extLst>
                </a:gridCol>
              </a:tblGrid>
              <a:tr h="2691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WaterConditions_Rough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4367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4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8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4946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19168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6B545FB-6D22-4DB7-A289-6527A06D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42474"/>
              </p:ext>
            </p:extLst>
          </p:nvPr>
        </p:nvGraphicFramePr>
        <p:xfrm>
          <a:off x="265236" y="3896948"/>
          <a:ext cx="3914042" cy="1407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8865">
                  <a:extLst>
                    <a:ext uri="{9D8B030D-6E8A-4147-A177-3AD203B41FA5}">
                      <a16:colId xmlns:a16="http://schemas.microsoft.com/office/drawing/2014/main" val="592876131"/>
                    </a:ext>
                  </a:extLst>
                </a:gridCol>
                <a:gridCol w="945173">
                  <a:extLst>
                    <a:ext uri="{9D8B030D-6E8A-4147-A177-3AD203B41FA5}">
                      <a16:colId xmlns:a16="http://schemas.microsoft.com/office/drawing/2014/main" val="3344199155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1308196377"/>
                    </a:ext>
                  </a:extLst>
                </a:gridCol>
              </a:tblGrid>
              <a:tr h="2691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Visibility_Poor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4367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4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8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4946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0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Purpose &amp; 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116449"/>
            <a:ext cx="899160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Purpose</a:t>
            </a:r>
          </a:p>
          <a:p>
            <a:r>
              <a:rPr lang="en-US" sz="2000" dirty="0">
                <a:latin typeface="Arial"/>
                <a:cs typeface="Arial"/>
              </a:rPr>
              <a:t>This brief is to offer an executive level overview of an analysis on recreational boating accidents by exploring Coast Guard Data from 2017 to 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/>
                <a:cs typeface="Arial"/>
              </a:rPr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Research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Data Summary and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Exploratory Data Analysis</a:t>
            </a:r>
            <a:endParaRPr lang="en-US" sz="2000" dirty="0">
              <a:latin typeface="Arial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Conclusion &amp; Recommended Future Study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370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3024-D5DF-4E09-92E9-48D7D55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061FA57-18B2-49D0-A7F1-65E9BAA4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63998"/>
              </p:ext>
            </p:extLst>
          </p:nvPr>
        </p:nvGraphicFramePr>
        <p:xfrm>
          <a:off x="2122824" y="1311749"/>
          <a:ext cx="2973265" cy="8494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596">
                  <a:extLst>
                    <a:ext uri="{9D8B030D-6E8A-4147-A177-3AD203B41FA5}">
                      <a16:colId xmlns:a16="http://schemas.microsoft.com/office/drawing/2014/main" val="592876131"/>
                    </a:ext>
                  </a:extLst>
                </a:gridCol>
                <a:gridCol w="936381">
                  <a:extLst>
                    <a:ext uri="{9D8B030D-6E8A-4147-A177-3AD203B41FA5}">
                      <a16:colId xmlns:a16="http://schemas.microsoft.com/office/drawing/2014/main" val="3344199155"/>
                    </a:ext>
                  </a:extLst>
                </a:gridCol>
                <a:gridCol w="813288">
                  <a:extLst>
                    <a:ext uri="{9D8B030D-6E8A-4147-A177-3AD203B41FA5}">
                      <a16:colId xmlns:a16="http://schemas.microsoft.com/office/drawing/2014/main" val="1308196377"/>
                    </a:ext>
                  </a:extLst>
                </a:gridCol>
              </a:tblGrid>
              <a:tr h="269142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Death</a:t>
                      </a:r>
                    </a:p>
                  </a:txBody>
                  <a:tcP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</a:t>
                      </a:r>
                    </a:p>
                  </a:txBody>
                  <a:tcP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44367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No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41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783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CE3EBE-FD97-403B-84C9-C3B34E6D1AE8}"/>
              </a:ext>
            </a:extLst>
          </p:cNvPr>
          <p:cNvSpPr txBox="1"/>
          <p:nvPr/>
        </p:nvSpPr>
        <p:spPr>
          <a:xfrm>
            <a:off x="2406859" y="896700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DTC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3566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3024-D5DF-4E09-92E9-48D7D55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255C-5B9E-4286-A6CA-8C7DE48236D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07685-B941-48EF-BF12-925F4D5C9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" t="111"/>
          <a:stretch/>
        </p:blipFill>
        <p:spPr>
          <a:xfrm>
            <a:off x="1994268" y="-826240"/>
            <a:ext cx="5906539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Project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116449"/>
            <a:ext cx="8991600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Project Objective:  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Better understand the ecosystem of boating accidents.  What sort of accidents occur, why do they happen, how can model be developed that help inform/predict the cost of accidents, and predict if an accident is likely to result in death.</a:t>
            </a:r>
            <a:endParaRPr lang="en-US" sz="16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Data: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Provided by U.S. Coast Guard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Access Database file for years 2017 and 2018; multiple tables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Queried, Normalized and exported to csv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Key Metric:</a:t>
            </a:r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Total Damage ($)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Death (1/0)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Approach: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Through descriptive statistics, visualizations, and modelling, identify key differentiating features that help explain the variance in boating accidents costs – both financial and human lives.    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1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116449"/>
            <a:ext cx="899160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Questions that focused the analysis: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What underlie patterns exist in the data?  Is there something there that we can’t see?  How can the data be clustered/assigned persona? </a:t>
            </a:r>
            <a:r>
              <a:rPr lang="en-US" sz="2000" b="1" dirty="0">
                <a:ea typeface="+mn-lt"/>
                <a:cs typeface="+mn-lt"/>
              </a:rPr>
              <a:t>[Cluster Analysis]</a:t>
            </a:r>
            <a:endParaRPr lang="en-US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Which boating accident factors are significant when trying to predict the financial cost of accidents?  </a:t>
            </a:r>
            <a:r>
              <a:rPr lang="en-US" sz="2000" b="1" dirty="0">
                <a:ea typeface="+mn-lt"/>
                <a:cs typeface="+mn-lt"/>
              </a:rPr>
              <a:t>[OLS Regression Analysis]</a:t>
            </a:r>
          </a:p>
          <a:p>
            <a:pPr marL="457200" indent="-4572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How do we best predict if an accident will result in Death? </a:t>
            </a:r>
            <a:r>
              <a:rPr lang="en-US" sz="2000" b="1" dirty="0">
                <a:ea typeface="+mn-lt"/>
                <a:cs typeface="+mn-lt"/>
              </a:rPr>
              <a:t>[Decision Tree Classification]</a:t>
            </a:r>
            <a:endParaRPr lang="en-US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4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Data 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116449"/>
            <a:ext cx="8730584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The Data</a:t>
            </a:r>
            <a:endParaRPr lang="en-US" sz="2400" dirty="0"/>
          </a:p>
          <a:p>
            <a:pPr marL="171450" indent="-1714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Report data collected by the U.S&gt; Coast </a:t>
            </a:r>
            <a:r>
              <a:rPr lang="en-US" sz="1600" dirty="0" err="1">
                <a:ea typeface="+mn-lt"/>
                <a:cs typeface="+mn-lt"/>
              </a:rPr>
              <a:t>Gurad</a:t>
            </a:r>
            <a:r>
              <a:rPr lang="en-US" sz="1600" dirty="0">
                <a:ea typeface="+mn-lt"/>
                <a:cs typeface="+mn-lt"/>
              </a:rPr>
              <a:t> from 2017 to 2019</a:t>
            </a:r>
          </a:p>
          <a:p>
            <a:pPr marL="171450" indent="-171450">
              <a:buFont typeface="Arial"/>
              <a:buChar char="•"/>
            </a:pPr>
            <a:r>
              <a:rPr lang="en-US" sz="1600" dirty="0"/>
              <a:t>11, 720 observations across 35 columns, numeric and categorical features</a:t>
            </a:r>
            <a:endParaRPr lang="en-US" sz="1600" dirty="0">
              <a:ea typeface="+mn-lt"/>
              <a:cs typeface="+mn-lt"/>
            </a:endParaRPr>
          </a:p>
          <a:p>
            <a:endParaRPr lang="en-US" sz="1600" b="1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Treatment for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of 85,183 missing values, 11,534 records with missing data and 13 columns with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Moving the database to 2</a:t>
            </a:r>
            <a:r>
              <a:rPr lang="en-US" sz="1600" baseline="300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nd</a:t>
            </a: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 normal form created may of these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Not all accidents had deaths, so 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CauseofDeath</a:t>
            </a: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 would be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Clean-up began with fields common to all boating reports – using mean and mode as appropriate depending on the distribution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For categorical features I recorded NAs as “Unknown”  rather than use mode interpolation.  Consistent with field reporting best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Features missing data conditional on the outcome of the event, e.g. Death, filtering with conditional statement to replace missing values was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Times New Roman" panose="02020603050405020304" pitchFamily="18" charset="0"/>
              </a:rPr>
              <a:t>Example logic: “if death = yes, are there NAs? If yes replace with mean, otherwise skip”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155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Exploratory Data Analysis (1 of 3)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21ACFC-276C-4404-BED0-729E24677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55"/>
          <a:stretch/>
        </p:blipFill>
        <p:spPr>
          <a:xfrm>
            <a:off x="3338798" y="757259"/>
            <a:ext cx="4319302" cy="5222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37D82-E3F0-43F5-A2BD-0CCFEE38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415" y="7322711"/>
            <a:ext cx="9114310" cy="2499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EAB6F-7B83-48B4-9443-C9FFE02BB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" r="89988"/>
          <a:stretch/>
        </p:blipFill>
        <p:spPr>
          <a:xfrm>
            <a:off x="-4595655" y="594767"/>
            <a:ext cx="884716" cy="2496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44EA2-FC57-4922-AAF2-AA0679EE1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9" r="50154"/>
          <a:stretch/>
        </p:blipFill>
        <p:spPr>
          <a:xfrm>
            <a:off x="-3489959" y="724307"/>
            <a:ext cx="1958340" cy="24963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A152EB-F4D4-4686-A5AE-F72840EC2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00" y="1147463"/>
            <a:ext cx="2670279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Exploratory Data Analysis (2 of 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CE118-C0F3-448C-A333-5EF7994C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60"/>
          <a:stretch/>
        </p:blipFill>
        <p:spPr>
          <a:xfrm>
            <a:off x="3625296" y="791956"/>
            <a:ext cx="4475730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583AF-9359-4E20-ABC8-636B3C755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236"/>
          <a:stretch/>
        </p:blipFill>
        <p:spPr>
          <a:xfrm>
            <a:off x="243637" y="1128000"/>
            <a:ext cx="2621675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4CB2"/>
                </a:solidFill>
              </a:rPr>
              <a:t>Recreational Boating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8" y="6400800"/>
            <a:ext cx="419100" cy="381000"/>
          </a:xfrm>
        </p:spPr>
        <p:txBody>
          <a:bodyPr/>
          <a:lstStyle/>
          <a:p>
            <a:fld id="{86F4255C-5B9E-4286-A6CA-8C7DE48236D7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vert="horz" lIns="228600" tIns="13716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Exploratory Data Analysis (3 of 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20C36-B6AB-4539-B53E-52D937103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72"/>
          <a:stretch/>
        </p:blipFill>
        <p:spPr>
          <a:xfrm>
            <a:off x="2464263" y="1071252"/>
            <a:ext cx="5719617" cy="517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B9FD9-0943-443D-88CC-E20B88DD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0" y="1254760"/>
            <a:ext cx="1998385" cy="4307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B0907-F194-48B5-B076-832D9A0FE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10" b="82475"/>
          <a:stretch/>
        </p:blipFill>
        <p:spPr>
          <a:xfrm>
            <a:off x="6501243" y="1235527"/>
            <a:ext cx="1498934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4777"/>
      </p:ext>
    </p:extLst>
  </p:cSld>
  <p:clrMapOvr>
    <a:masterClrMapping/>
  </p:clrMapOvr>
</p:sld>
</file>

<file path=ppt/theme/theme1.xml><?xml version="1.0" encoding="utf-8"?>
<a:theme xmlns:a="http://schemas.openxmlformats.org/drawingml/2006/main" name="Waterjet Holdings Template">
  <a:themeElements>
    <a:clrScheme name="Waterjet Holdings">
      <a:dk1>
        <a:srgbClr val="474747"/>
      </a:dk1>
      <a:lt1>
        <a:srgbClr val="FFFFFF"/>
      </a:lt1>
      <a:dk2>
        <a:srgbClr val="005564"/>
      </a:dk2>
      <a:lt2>
        <a:srgbClr val="BFBFBF"/>
      </a:lt2>
      <a:accent1>
        <a:srgbClr val="005596"/>
      </a:accent1>
      <a:accent2>
        <a:srgbClr val="E36C09"/>
      </a:accent2>
      <a:accent3>
        <a:srgbClr val="76923C"/>
      </a:accent3>
      <a:accent4>
        <a:srgbClr val="5F0060"/>
      </a:accent4>
      <a:accent5>
        <a:srgbClr val="548DD4"/>
      </a:accent5>
      <a:accent6>
        <a:srgbClr val="953734"/>
      </a:accent6>
      <a:hlink>
        <a:srgbClr val="76923C"/>
      </a:hlink>
      <a:folHlink>
        <a:srgbClr val="C3D69B"/>
      </a:folHlink>
    </a:clrScheme>
    <a:fontScheme name="Waterjet Holding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ECCE90564F7498A426A145F439D51" ma:contentTypeVersion="2" ma:contentTypeDescription="Create a new document." ma:contentTypeScope="" ma:versionID="d727260121639d56b1a7974bdef7c7e7">
  <xsd:schema xmlns:xsd="http://www.w3.org/2001/XMLSchema" xmlns:xs="http://www.w3.org/2001/XMLSchema" xmlns:p="http://schemas.microsoft.com/office/2006/metadata/properties" xmlns:ns2="650aa9cd-04eb-4d24-aadd-98aedfbe499a" targetNamespace="http://schemas.microsoft.com/office/2006/metadata/properties" ma:root="true" ma:fieldsID="b3f68aa97c85cf02517fb8178d897b64" ns2:_="">
    <xsd:import namespace="650aa9cd-04eb-4d24-aadd-98aedfbe49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aa9cd-04eb-4d24-aadd-98aedfbe49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33BD26-ED12-4115-8C2A-764D77AAC1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BB186-7C6A-4A99-AFAE-2123F9C9EC57}">
  <ds:schemaRefs>
    <ds:schemaRef ds:uri="650aa9cd-04eb-4d24-aadd-98aedfbe49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0F97EF-1A0A-4049-979C-2ACEAD476E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Waterjet Holdings Template</Template>
  <TotalTime>951</TotalTime>
  <Words>978</Words>
  <Application>Microsoft Office PowerPoint</Application>
  <PresentationFormat>On-screen Show (4:3)</PresentationFormat>
  <Paragraphs>212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Franklin Gothic Book</vt:lpstr>
      <vt:lpstr>Franklin Gothic Medium</vt:lpstr>
      <vt:lpstr>Wingdings</vt:lpstr>
      <vt:lpstr>Waterjet Holdings Template</vt:lpstr>
      <vt:lpstr>PowerPoint Presentation</vt:lpstr>
      <vt:lpstr>The Two Sides of Boating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Recreational Boating Accidents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Parlin</dc:creator>
  <cp:lastModifiedBy>Katie Parlin</cp:lastModifiedBy>
  <cp:revision>38</cp:revision>
  <cp:lastPrinted>2014-06-20T22:59:39Z</cp:lastPrinted>
  <dcterms:created xsi:type="dcterms:W3CDTF">2014-06-20T13:20:36Z</dcterms:created>
  <dcterms:modified xsi:type="dcterms:W3CDTF">2020-07-02T18:01:33Z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0x010100B45ECCE90564F7498A426A145F439D51</vt:lpwstr>
  </property>
</Properties>
</file>