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5" r:id="rId6"/>
    <p:sldId id="266" r:id="rId7"/>
    <p:sldId id="267" r:id="rId8"/>
    <p:sldId id="268" r:id="rId9"/>
    <p:sldId id="269" r:id="rId10"/>
    <p:sldId id="260" r:id="rId11"/>
    <p:sldId id="270" r:id="rId12"/>
    <p:sldId id="272" r:id="rId13"/>
    <p:sldId id="271" r:id="rId14"/>
    <p:sldId id="262" r:id="rId15"/>
    <p:sldId id="263"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p:restoredTop sz="94656"/>
  </p:normalViewPr>
  <p:slideViewPr>
    <p:cSldViewPr snapToGrid="0" snapToObjects="1">
      <p:cViewPr varScale="1">
        <p:scale>
          <a:sx n="143" d="100"/>
          <a:sy n="143"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3" y="1028465"/>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Fields to include or determine for Model Development</a:t>
            </a:r>
            <a:endParaRPr dirty="0"/>
          </a:p>
        </p:txBody>
      </p:sp>
      <p:sp>
        <p:nvSpPr>
          <p:cNvPr id="142" name="Shape 91"/>
          <p:cNvSpPr/>
          <p:nvPr/>
        </p:nvSpPr>
        <p:spPr>
          <a:xfrm>
            <a:off x="205023" y="1636176"/>
            <a:ext cx="4134600" cy="28224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Adding a field ‘High Margin Product’.</a:t>
            </a:r>
          </a:p>
          <a:p>
            <a:pPr marL="285750" indent="-285750">
              <a:buFont typeface="Arial" panose="020B0604020202020204" pitchFamily="34" charset="0"/>
              <a:buChar char="•"/>
            </a:pPr>
            <a:r>
              <a:rPr lang="en-GB" dirty="0"/>
              <a:t>High Margin Product are products that give a high level of profit compared to the money spent on producing them. This could indicate </a:t>
            </a:r>
            <a:r>
              <a:rPr lang="en-IN" dirty="0"/>
              <a:t>whether the product purchased by the customer is in a high margin category in the past three months based on the fields ‘list_price’ and ‘standard cost’.   </a:t>
            </a:r>
          </a:p>
          <a:p>
            <a:pPr marL="285750" indent="-285750">
              <a:buFont typeface="Arial" panose="020B0604020202020204" pitchFamily="34" charset="0"/>
              <a:buChar char="•"/>
            </a:pP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3" name="Shape 91">
            <a:extLst>
              <a:ext uri="{FF2B5EF4-FFF2-40B4-BE49-F238E27FC236}">
                <a16:creationId xmlns:a16="http://schemas.microsoft.com/office/drawing/2014/main" id="{7CEE0B7A-D41B-F945-AAEB-97BFA8D02265}"/>
              </a:ext>
            </a:extLst>
          </p:cNvPr>
          <p:cNvSpPr/>
          <p:nvPr/>
        </p:nvSpPr>
        <p:spPr>
          <a:xfrm>
            <a:off x="4804375" y="1601101"/>
            <a:ext cx="4134600" cy="36188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Other additions to the data already previously made include calculating age brackets of customers using their Date of Birth.  </a:t>
            </a:r>
          </a:p>
          <a:p>
            <a:pPr marL="285750" indent="-285750">
              <a:buFont typeface="Arial" panose="020B0604020202020204" pitchFamily="34" charset="0"/>
              <a:buChar char="•"/>
            </a:pPr>
            <a:r>
              <a:rPr lang="en-GB" dirty="0"/>
              <a:t>Calculating distance from office to home address.</a:t>
            </a:r>
          </a:p>
          <a:p>
            <a:pPr marL="285750" indent="-285750">
              <a:buFont typeface="Arial" panose="020B0604020202020204" pitchFamily="34" charset="0"/>
              <a:buChar char="•"/>
            </a:pPr>
            <a:r>
              <a:rPr lang="en-GB" dirty="0"/>
              <a:t>Determine whether customer ma purchase a bicycle for transportation.</a:t>
            </a:r>
          </a:p>
          <a:p>
            <a:pPr marL="285750" indent="-285750">
              <a:buFont typeface="Arial" panose="020B0604020202020204" pitchFamily="34" charset="0"/>
              <a:buChar char="•"/>
            </a:pPr>
            <a:r>
              <a:rPr lang="en-GB" dirty="0"/>
              <a:t>This would exclude the people who do not own a car as they would anyway require a cycle for their transportation or travel. </a:t>
            </a:r>
          </a:p>
          <a:p>
            <a:pPr marL="285750" indent="-285750">
              <a:buFont typeface="Arial" panose="020B0604020202020204" pitchFamily="34" charset="0"/>
              <a:buChar char="•"/>
            </a:pP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968585"/>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Observations and Conclusions </a:t>
            </a:r>
            <a:endParaRPr dirty="0"/>
          </a:p>
        </p:txBody>
      </p:sp>
      <p:sp>
        <p:nvSpPr>
          <p:cNvPr id="151" name="Shape 100"/>
          <p:cNvSpPr/>
          <p:nvPr/>
        </p:nvSpPr>
        <p:spPr>
          <a:xfrm>
            <a:off x="205025" y="1701772"/>
            <a:ext cx="4134600" cy="308792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Target more towards female customers, especially in the age range of 40-70 years. </a:t>
            </a:r>
          </a:p>
          <a:p>
            <a:pPr marL="285750" indent="-285750">
              <a:buFont typeface="Arial" panose="020B0604020202020204" pitchFamily="34" charset="0"/>
              <a:buChar char="•"/>
            </a:pPr>
            <a:r>
              <a:rPr lang="en-GB" dirty="0"/>
              <a:t>Pay attention more to the Mass Customers focusing on the ones who does not own a car. </a:t>
            </a:r>
          </a:p>
          <a:p>
            <a:pPr marL="285750" indent="-285750">
              <a:buFont typeface="Arial" panose="020B0604020202020204" pitchFamily="34" charset="0"/>
              <a:buChar char="•"/>
            </a:pPr>
            <a:r>
              <a:rPr lang="en-GB" dirty="0"/>
              <a:t>The area having postcodes 2000-2300 in the NSW state have more potential customers and good region to escalate and improve business.</a:t>
            </a:r>
          </a:p>
          <a:p>
            <a:pPr marL="285750" indent="-285750">
              <a:buFont typeface="Arial" panose="020B0604020202020204" pitchFamily="34" charset="0"/>
              <a:buChar char="•"/>
            </a:pPr>
            <a:endParaRPr lang="en-GB"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100">
            <a:extLst>
              <a:ext uri="{FF2B5EF4-FFF2-40B4-BE49-F238E27FC236}">
                <a16:creationId xmlns:a16="http://schemas.microsoft.com/office/drawing/2014/main" id="{6A7C6BB7-56F8-644C-AE7F-1D39E47DADEB}"/>
              </a:ext>
            </a:extLst>
          </p:cNvPr>
          <p:cNvSpPr/>
          <p:nvPr/>
        </p:nvSpPr>
        <p:spPr>
          <a:xfrm>
            <a:off x="4487825" y="1701771"/>
            <a:ext cx="4134600" cy="25570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Associate Professor, Software Consultant, Chief design engineer, Senior sales associate, Assistant Manager, Account Executive, VP Marketing, Social Worker, Nurse Practitioner, Financial Advisor are the top 10 Job titles and Financial Services and Manufacturing are the top 2 Job Industry categories where most of our customers belong</a:t>
            </a:r>
          </a:p>
        </p:txBody>
      </p:sp>
    </p:spTree>
    <p:extLst>
      <p:ext uri="{BB962C8B-B14F-4D97-AF65-F5344CB8AC3E}">
        <p14:creationId xmlns:p14="http://schemas.microsoft.com/office/powerpoint/2010/main" val="28654569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4" y="873538"/>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Extra Interpretations based on past 3 years of bike related purchases  </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pic>
        <p:nvPicPr>
          <p:cNvPr id="3" name="Picture 2" descr="A screenshot of a cell phone&#10;&#10;Description automatically generated">
            <a:extLst>
              <a:ext uri="{FF2B5EF4-FFF2-40B4-BE49-F238E27FC236}">
                <a16:creationId xmlns:a16="http://schemas.microsoft.com/office/drawing/2014/main" id="{7BA06957-AA18-5B47-A9B9-EB8FDDE53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24" y="2164347"/>
            <a:ext cx="4366975" cy="252350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1E945CAF-1647-EC43-9490-8C7214403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200" y="2164347"/>
            <a:ext cx="4366975" cy="2523506"/>
          </a:xfrm>
          <a:prstGeom prst="rect">
            <a:avLst/>
          </a:prstGeom>
        </p:spPr>
      </p:pic>
      <p:sp>
        <p:nvSpPr>
          <p:cNvPr id="11" name="TextBox 10">
            <a:extLst>
              <a:ext uri="{FF2B5EF4-FFF2-40B4-BE49-F238E27FC236}">
                <a16:creationId xmlns:a16="http://schemas.microsoft.com/office/drawing/2014/main" id="{95B72874-6807-E84A-9C76-E76A5264CED5}"/>
              </a:ext>
            </a:extLst>
          </p:cNvPr>
          <p:cNvSpPr txBox="1"/>
          <p:nvPr/>
        </p:nvSpPr>
        <p:spPr>
          <a:xfrm>
            <a:off x="1899399" y="1854951"/>
            <a:ext cx="92423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GENDER</a:t>
            </a:r>
          </a:p>
        </p:txBody>
      </p:sp>
      <p:sp>
        <p:nvSpPr>
          <p:cNvPr id="13" name="TextBox 12">
            <a:extLst>
              <a:ext uri="{FF2B5EF4-FFF2-40B4-BE49-F238E27FC236}">
                <a16:creationId xmlns:a16="http://schemas.microsoft.com/office/drawing/2014/main" id="{093F8EF0-FF25-9A4F-86D8-227A8EA4456B}"/>
              </a:ext>
            </a:extLst>
          </p:cNvPr>
          <p:cNvSpPr txBox="1"/>
          <p:nvPr/>
        </p:nvSpPr>
        <p:spPr>
          <a:xfrm>
            <a:off x="5874342" y="1854950"/>
            <a:ext cx="177869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WEALTH SEGMENT</a:t>
            </a:r>
          </a:p>
        </p:txBody>
      </p:sp>
    </p:spTree>
    <p:extLst>
      <p:ext uri="{BB962C8B-B14F-4D97-AF65-F5344CB8AC3E}">
        <p14:creationId xmlns:p14="http://schemas.microsoft.com/office/powerpoint/2010/main" val="248829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869399"/>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Extra Interpretations based on past 3 years of bike related purchases  </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pic>
        <p:nvPicPr>
          <p:cNvPr id="5" name="Picture 4" descr="A screenshot of a cell phone&#10;&#10;Description automatically generated">
            <a:extLst>
              <a:ext uri="{FF2B5EF4-FFF2-40B4-BE49-F238E27FC236}">
                <a16:creationId xmlns:a16="http://schemas.microsoft.com/office/drawing/2014/main" id="{83A3C7AC-381B-8D46-B049-FC1E34390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416" y="2216128"/>
            <a:ext cx="4278561" cy="247241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3E61269-5390-9B4A-A378-0A891BBEF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25" y="2216127"/>
            <a:ext cx="4278561" cy="2472414"/>
          </a:xfrm>
          <a:prstGeom prst="rect">
            <a:avLst/>
          </a:prstGeom>
        </p:spPr>
      </p:pic>
      <p:sp>
        <p:nvSpPr>
          <p:cNvPr id="12" name="TextBox 11">
            <a:extLst>
              <a:ext uri="{FF2B5EF4-FFF2-40B4-BE49-F238E27FC236}">
                <a16:creationId xmlns:a16="http://schemas.microsoft.com/office/drawing/2014/main" id="{4DA52A28-CD1B-7747-9FBD-B0DA2FAB3B92}"/>
              </a:ext>
            </a:extLst>
          </p:cNvPr>
          <p:cNvSpPr txBox="1"/>
          <p:nvPr/>
        </p:nvSpPr>
        <p:spPr>
          <a:xfrm>
            <a:off x="1749111" y="1908352"/>
            <a:ext cx="119038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AGE-GROUP</a:t>
            </a:r>
          </a:p>
        </p:txBody>
      </p:sp>
      <p:sp>
        <p:nvSpPr>
          <p:cNvPr id="14" name="TextBox 13">
            <a:extLst>
              <a:ext uri="{FF2B5EF4-FFF2-40B4-BE49-F238E27FC236}">
                <a16:creationId xmlns:a16="http://schemas.microsoft.com/office/drawing/2014/main" id="{DB57F41D-C34A-A941-8D40-885A8CF89744}"/>
              </a:ext>
            </a:extLst>
          </p:cNvPr>
          <p:cNvSpPr txBox="1"/>
          <p:nvPr/>
        </p:nvSpPr>
        <p:spPr>
          <a:xfrm>
            <a:off x="5565705" y="1908352"/>
            <a:ext cx="246798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JOB INDUSTRY CATEGORY</a:t>
            </a:r>
          </a:p>
        </p:txBody>
      </p:sp>
    </p:spTree>
    <p:extLst>
      <p:ext uri="{BB962C8B-B14F-4D97-AF65-F5344CB8AC3E}">
        <p14:creationId xmlns:p14="http://schemas.microsoft.com/office/powerpoint/2010/main" val="395354276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6" name="Shape 100">
            <a:extLst>
              <a:ext uri="{FF2B5EF4-FFF2-40B4-BE49-F238E27FC236}">
                <a16:creationId xmlns:a16="http://schemas.microsoft.com/office/drawing/2014/main" id="{9AD872D5-A443-5F45-BC86-040EF81618DE}"/>
              </a:ext>
            </a:extLst>
          </p:cNvPr>
          <p:cNvSpPr/>
          <p:nvPr/>
        </p:nvSpPr>
        <p:spPr>
          <a:xfrm>
            <a:off x="205024" y="1083299"/>
            <a:ext cx="8565599" cy="69881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GB" dirty="0"/>
              <a:t>Data given by organization purely used along with ABS (Australian Bureau of Statistics) Databases used for more Interpretations, Calculations and Analysis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7174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We will help boost </a:t>
            </a:r>
            <a:r>
              <a:rPr lang="en-IN" dirty="0"/>
              <a:t>business by analysing your existing customer dataset to determine customer trends and behaviour</a:t>
            </a:r>
            <a:endParaRPr dirty="0"/>
          </a:p>
        </p:txBody>
      </p:sp>
      <p:sp>
        <p:nvSpPr>
          <p:cNvPr id="124" name="Shape 73"/>
          <p:cNvSpPr/>
          <p:nvPr/>
        </p:nvSpPr>
        <p:spPr>
          <a:xfrm>
            <a:off x="205025" y="2164724"/>
            <a:ext cx="4134600" cy="255701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t>When analysed, the data would reveal useful customer insights which could help optimise resource allocation for targeted marketing. Hence, improve performance by focusing on high value customers.</a:t>
            </a:r>
          </a:p>
          <a:p>
            <a:pPr marL="285750" indent="-285750">
              <a:buFont typeface="Arial" panose="020B0604020202020204" pitchFamily="34" charset="0"/>
              <a:buChar char="•"/>
            </a:pPr>
            <a:r>
              <a:rPr lang="en-IN" dirty="0"/>
              <a:t>This will help decide which of these 1000 new customers should be targeted to drive the most value for the organisation.</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73">
            <a:extLst>
              <a:ext uri="{FF2B5EF4-FFF2-40B4-BE49-F238E27FC236}">
                <a16:creationId xmlns:a16="http://schemas.microsoft.com/office/drawing/2014/main" id="{EE9C02AB-86CE-EA48-B753-4A257759E44F}"/>
              </a:ext>
            </a:extLst>
          </p:cNvPr>
          <p:cNvSpPr/>
          <p:nvPr/>
        </p:nvSpPr>
        <p:spPr>
          <a:xfrm>
            <a:off x="4572000" y="2164723"/>
            <a:ext cx="4134600" cy="202725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IN" dirty="0"/>
              <a:t>Thus, we are starting with a PowerPoint presentation which will outline the approach which we will be taking.  </a:t>
            </a:r>
          </a:p>
          <a:p>
            <a:pPr marL="285750" indent="-285750">
              <a:buFont typeface="Arial" panose="020B0604020202020204" pitchFamily="34" charset="0"/>
              <a:buChar char="•"/>
            </a:pPr>
            <a:r>
              <a:rPr lang="en-IN" dirty="0"/>
              <a:t>This presentation includes a detailed approach for our strategy behind each of the 3 phases, that is, Data Exploration, Model Development, Interpretation.</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87174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Customers to be targeted according to Gender, Wealth segment, Car ownership and State </a:t>
            </a:r>
            <a:endParaRPr dirty="0"/>
          </a:p>
        </p:txBody>
      </p:sp>
      <p:sp>
        <p:nvSpPr>
          <p:cNvPr id="133" name="Shape 82"/>
          <p:cNvSpPr/>
          <p:nvPr/>
        </p:nvSpPr>
        <p:spPr>
          <a:xfrm>
            <a:off x="205025" y="2164724"/>
            <a:ext cx="4180162" cy="25570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b="1" u="sng" dirty="0"/>
              <a:t>Gender:</a:t>
            </a:r>
            <a:r>
              <a:rPr lang="en-GB" b="1" dirty="0"/>
              <a:t> </a:t>
            </a:r>
            <a:r>
              <a:rPr lang="en-GB" dirty="0"/>
              <a:t>There are 517 female, 470 male and 17 ‘U’ customers. There are more </a:t>
            </a:r>
            <a:r>
              <a:rPr lang="en-GB" b="1" dirty="0"/>
              <a:t>female customers</a:t>
            </a:r>
            <a:r>
              <a:rPr lang="en-GB" dirty="0"/>
              <a:t>.</a:t>
            </a:r>
          </a:p>
          <a:p>
            <a:endParaRPr lang="en-GB" b="1" dirty="0"/>
          </a:p>
          <a:p>
            <a:pPr marL="285750" indent="-285750">
              <a:buFont typeface="Arial" panose="020B0604020202020204" pitchFamily="34" charset="0"/>
              <a:buChar char="•"/>
            </a:pPr>
            <a:r>
              <a:rPr lang="en-GB" b="1" u="sng" dirty="0"/>
              <a:t>Wealth Segment:</a:t>
            </a:r>
            <a:r>
              <a:rPr lang="en-GB" b="1" dirty="0"/>
              <a:t> </a:t>
            </a:r>
            <a:r>
              <a:rPr lang="en-GB" dirty="0"/>
              <a:t>50.8% of the customers are </a:t>
            </a:r>
            <a:r>
              <a:rPr lang="en-GB" b="1" dirty="0"/>
              <a:t>Mass customers, </a:t>
            </a:r>
            <a:r>
              <a:rPr lang="en-GB" dirty="0"/>
              <a:t>25.1% of the customers are High net worth and 24.1% of the customers are Affluent customers.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
        <p:nvSpPr>
          <p:cNvPr id="11" name="Shape 82">
            <a:extLst>
              <a:ext uri="{FF2B5EF4-FFF2-40B4-BE49-F238E27FC236}">
                <a16:creationId xmlns:a16="http://schemas.microsoft.com/office/drawing/2014/main" id="{64A34099-FDEC-4E47-B532-1C4ED6932D8F}"/>
              </a:ext>
            </a:extLst>
          </p:cNvPr>
          <p:cNvSpPr/>
          <p:nvPr/>
        </p:nvSpPr>
        <p:spPr>
          <a:xfrm>
            <a:off x="4758813" y="2164724"/>
            <a:ext cx="4180162" cy="22915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b="1" u="sng" dirty="0"/>
              <a:t>Car ownership:</a:t>
            </a:r>
            <a:r>
              <a:rPr lang="en-GB" b="1" dirty="0"/>
              <a:t> </a:t>
            </a:r>
            <a:r>
              <a:rPr lang="en-GB" dirty="0"/>
              <a:t> 50.7% of the customers </a:t>
            </a:r>
            <a:r>
              <a:rPr lang="en-GB" b="1" dirty="0"/>
              <a:t>do not own </a:t>
            </a:r>
            <a:r>
              <a:rPr lang="en-GB" dirty="0"/>
              <a:t>a car while 49.3% own a car. Without a car, bicycles are more on demand.</a:t>
            </a:r>
          </a:p>
          <a:p>
            <a:endParaRPr lang="en-GB" b="1" u="sng" dirty="0"/>
          </a:p>
          <a:p>
            <a:pPr marL="285750" indent="-285750">
              <a:buFont typeface="Arial" panose="020B0604020202020204" pitchFamily="34" charset="0"/>
              <a:buChar char="•"/>
            </a:pPr>
            <a:r>
              <a:rPr lang="en-GB" b="1" u="sng" dirty="0"/>
              <a:t>State:</a:t>
            </a:r>
            <a:r>
              <a:rPr lang="en-GB" dirty="0"/>
              <a:t> 50.6% of the customers belong to </a:t>
            </a:r>
            <a:r>
              <a:rPr lang="en-GB" b="1" dirty="0"/>
              <a:t>New South Wales</a:t>
            </a:r>
            <a:r>
              <a:rPr lang="en-GB" dirty="0"/>
              <a:t>, 26.6% belong to Victoria and 22.8% belong to Queensland.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59181"/>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Customers to be targeted according to Job Titles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pic>
        <p:nvPicPr>
          <p:cNvPr id="3" name="Picture 2" descr="A close up of a device&#10;&#10;Description automatically generated">
            <a:extLst>
              <a:ext uri="{FF2B5EF4-FFF2-40B4-BE49-F238E27FC236}">
                <a16:creationId xmlns:a16="http://schemas.microsoft.com/office/drawing/2014/main" id="{6A19318C-0A74-2849-BA55-3AEA9803D4B0}"/>
              </a:ext>
            </a:extLst>
          </p:cNvPr>
          <p:cNvPicPr>
            <a:picLocks noChangeAspect="1"/>
          </p:cNvPicPr>
          <p:nvPr/>
        </p:nvPicPr>
        <p:blipFill rotWithShape="1">
          <a:blip r:embed="rId2">
            <a:extLst>
              <a:ext uri="{28A0092B-C50C-407E-A947-70E740481C1C}">
                <a14:useLocalDpi xmlns:a14="http://schemas.microsoft.com/office/drawing/2010/main" val="0"/>
              </a:ext>
            </a:extLst>
          </a:blip>
          <a:srcRect t="3615"/>
          <a:stretch/>
        </p:blipFill>
        <p:spPr>
          <a:xfrm>
            <a:off x="-6201" y="1615639"/>
            <a:ext cx="9144000" cy="2850668"/>
          </a:xfrm>
          <a:prstGeom prst="rect">
            <a:avLst/>
          </a:prstGeom>
        </p:spPr>
      </p:pic>
    </p:spTree>
    <p:extLst>
      <p:ext uri="{BB962C8B-B14F-4D97-AF65-F5344CB8AC3E}">
        <p14:creationId xmlns:p14="http://schemas.microsoft.com/office/powerpoint/2010/main" val="138334154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944769"/>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Customers to be targeted according to Job Industry Categories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pic>
        <p:nvPicPr>
          <p:cNvPr id="3" name="Picture 2" descr="A screenshot of a cell phone&#10;&#10;Description automatically generated">
            <a:extLst>
              <a:ext uri="{FF2B5EF4-FFF2-40B4-BE49-F238E27FC236}">
                <a16:creationId xmlns:a16="http://schemas.microsoft.com/office/drawing/2014/main" id="{69B920B3-60CF-1F40-B623-54F0DF469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6" y="1462571"/>
            <a:ext cx="9131448" cy="3016800"/>
          </a:xfrm>
          <a:prstGeom prst="rect">
            <a:avLst/>
          </a:prstGeom>
        </p:spPr>
      </p:pic>
    </p:spTree>
    <p:extLst>
      <p:ext uri="{BB962C8B-B14F-4D97-AF65-F5344CB8AC3E}">
        <p14:creationId xmlns:p14="http://schemas.microsoft.com/office/powerpoint/2010/main" val="317626826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
        <p:nvSpPr>
          <p:cNvPr id="10" name="Shape 81">
            <a:extLst>
              <a:ext uri="{FF2B5EF4-FFF2-40B4-BE49-F238E27FC236}">
                <a16:creationId xmlns:a16="http://schemas.microsoft.com/office/drawing/2014/main" id="{46FF6F56-7EA5-A843-8195-96EBA43967DC}"/>
              </a:ext>
            </a:extLst>
          </p:cNvPr>
          <p:cNvSpPr/>
          <p:nvPr/>
        </p:nvSpPr>
        <p:spPr>
          <a:xfrm>
            <a:off x="205025" y="944769"/>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Customers to be targeted according to Age – group and Tenure </a:t>
            </a:r>
          </a:p>
        </p:txBody>
      </p:sp>
      <p:pic>
        <p:nvPicPr>
          <p:cNvPr id="3" name="Picture 2" descr="A screenshot of a cell phone&#10;&#10;Description automatically generated">
            <a:extLst>
              <a:ext uri="{FF2B5EF4-FFF2-40B4-BE49-F238E27FC236}">
                <a16:creationId xmlns:a16="http://schemas.microsoft.com/office/drawing/2014/main" id="{A8BD12A8-C14A-4F4F-8312-A3EA7E5CD978}"/>
              </a:ext>
            </a:extLst>
          </p:cNvPr>
          <p:cNvPicPr>
            <a:picLocks noChangeAspect="1"/>
          </p:cNvPicPr>
          <p:nvPr/>
        </p:nvPicPr>
        <p:blipFill rotWithShape="1">
          <a:blip r:embed="rId2">
            <a:extLst>
              <a:ext uri="{28A0092B-C50C-407E-A947-70E740481C1C}">
                <a14:useLocalDpi xmlns:a14="http://schemas.microsoft.com/office/drawing/2010/main" val="0"/>
              </a:ext>
            </a:extLst>
          </a:blip>
          <a:srcRect t="6518"/>
          <a:stretch/>
        </p:blipFill>
        <p:spPr>
          <a:xfrm>
            <a:off x="0" y="2025445"/>
            <a:ext cx="4493342" cy="2173286"/>
          </a:xfrm>
          <a:prstGeom prst="rect">
            <a:avLst/>
          </a:prstGeom>
        </p:spPr>
      </p:pic>
      <p:pic>
        <p:nvPicPr>
          <p:cNvPr id="5" name="Picture 4" descr="A close up of a computer&#10;&#10;Description automatically generated">
            <a:extLst>
              <a:ext uri="{FF2B5EF4-FFF2-40B4-BE49-F238E27FC236}">
                <a16:creationId xmlns:a16="http://schemas.microsoft.com/office/drawing/2014/main" id="{EEDE016A-A76E-ED45-878D-1694E5CF1CDE}"/>
              </a:ext>
            </a:extLst>
          </p:cNvPr>
          <p:cNvPicPr>
            <a:picLocks noChangeAspect="1"/>
          </p:cNvPicPr>
          <p:nvPr/>
        </p:nvPicPr>
        <p:blipFill rotWithShape="1">
          <a:blip r:embed="rId3">
            <a:extLst>
              <a:ext uri="{28A0092B-C50C-407E-A947-70E740481C1C}">
                <a14:useLocalDpi xmlns:a14="http://schemas.microsoft.com/office/drawing/2010/main" val="0"/>
              </a:ext>
            </a:extLst>
          </a:blip>
          <a:srcRect t="6518"/>
          <a:stretch/>
        </p:blipFill>
        <p:spPr>
          <a:xfrm>
            <a:off x="4572000" y="2025445"/>
            <a:ext cx="4572000" cy="2173286"/>
          </a:xfrm>
          <a:prstGeom prst="rect">
            <a:avLst/>
          </a:prstGeom>
        </p:spPr>
      </p:pic>
      <p:sp>
        <p:nvSpPr>
          <p:cNvPr id="15" name="Shape 82">
            <a:extLst>
              <a:ext uri="{FF2B5EF4-FFF2-40B4-BE49-F238E27FC236}">
                <a16:creationId xmlns:a16="http://schemas.microsoft.com/office/drawing/2014/main" id="{16450CA8-282C-A044-863B-A5FC64C015FA}"/>
              </a:ext>
            </a:extLst>
          </p:cNvPr>
          <p:cNvSpPr/>
          <p:nvPr/>
        </p:nvSpPr>
        <p:spPr>
          <a:xfrm>
            <a:off x="205025" y="4198731"/>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ctr"/>
            <a:r>
              <a:rPr lang="en-GB" dirty="0"/>
              <a:t>AGE-GROUP </a:t>
            </a:r>
            <a:endParaRPr dirty="0"/>
          </a:p>
        </p:txBody>
      </p:sp>
      <p:sp>
        <p:nvSpPr>
          <p:cNvPr id="16" name="Shape 82">
            <a:extLst>
              <a:ext uri="{FF2B5EF4-FFF2-40B4-BE49-F238E27FC236}">
                <a16:creationId xmlns:a16="http://schemas.microsoft.com/office/drawing/2014/main" id="{3BBC0EBE-3F03-0343-BDD7-360E1ADCA12A}"/>
              </a:ext>
            </a:extLst>
          </p:cNvPr>
          <p:cNvSpPr/>
          <p:nvPr/>
        </p:nvSpPr>
        <p:spPr>
          <a:xfrm>
            <a:off x="4804377" y="4198731"/>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ctr"/>
            <a:r>
              <a:rPr lang="en-GB" dirty="0"/>
              <a:t>TENURE</a:t>
            </a:r>
            <a:endParaRPr dirty="0"/>
          </a:p>
        </p:txBody>
      </p:sp>
    </p:spTree>
    <p:extLst>
      <p:ext uri="{BB962C8B-B14F-4D97-AF65-F5344CB8AC3E}">
        <p14:creationId xmlns:p14="http://schemas.microsoft.com/office/powerpoint/2010/main" val="95298426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3" name="Shape 82"/>
          <p:cNvSpPr/>
          <p:nvPr/>
        </p:nvSpPr>
        <p:spPr>
          <a:xfrm>
            <a:off x="205025" y="1700981"/>
            <a:ext cx="3580394" cy="149633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From the graph on the right, we can observe which set of post codes have the most customers, and, hence, in which areas is it best to set up the business.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
        <p:nvSpPr>
          <p:cNvPr id="10" name="Shape 81">
            <a:extLst>
              <a:ext uri="{FF2B5EF4-FFF2-40B4-BE49-F238E27FC236}">
                <a16:creationId xmlns:a16="http://schemas.microsoft.com/office/drawing/2014/main" id="{182D8F4C-00C3-5A4A-B681-8A15AE5929CD}"/>
              </a:ext>
            </a:extLst>
          </p:cNvPr>
          <p:cNvSpPr/>
          <p:nvPr/>
        </p:nvSpPr>
        <p:spPr>
          <a:xfrm>
            <a:off x="205025" y="944769"/>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Customers to be targeted according to their Post-codes</a:t>
            </a:r>
          </a:p>
        </p:txBody>
      </p:sp>
      <p:pic>
        <p:nvPicPr>
          <p:cNvPr id="3" name="Picture 2" descr="A screenshot of a cell phone&#10;&#10;Description automatically generated">
            <a:extLst>
              <a:ext uri="{FF2B5EF4-FFF2-40B4-BE49-F238E27FC236}">
                <a16:creationId xmlns:a16="http://schemas.microsoft.com/office/drawing/2014/main" id="{A47A7A93-3C2E-204A-B3DE-106526187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233" y="1700981"/>
            <a:ext cx="4966742" cy="2894620"/>
          </a:xfrm>
          <a:prstGeom prst="rect">
            <a:avLst/>
          </a:prstGeom>
        </p:spPr>
      </p:pic>
    </p:spTree>
    <p:extLst>
      <p:ext uri="{BB962C8B-B14F-4D97-AF65-F5344CB8AC3E}">
        <p14:creationId xmlns:p14="http://schemas.microsoft.com/office/powerpoint/2010/main" val="18160260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3" name="Shape 82"/>
          <p:cNvSpPr/>
          <p:nvPr/>
        </p:nvSpPr>
        <p:spPr>
          <a:xfrm>
            <a:off x="205025" y="1586815"/>
            <a:ext cx="3462407" cy="96542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GB" dirty="0"/>
              <a:t>The scatter plot on the right gives us the most popular property valuations of all the customers.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
        <p:nvSpPr>
          <p:cNvPr id="10" name="Shape 81">
            <a:extLst>
              <a:ext uri="{FF2B5EF4-FFF2-40B4-BE49-F238E27FC236}">
                <a16:creationId xmlns:a16="http://schemas.microsoft.com/office/drawing/2014/main" id="{47B093D9-887D-ED49-9295-4470A8EC0599}"/>
              </a:ext>
            </a:extLst>
          </p:cNvPr>
          <p:cNvSpPr/>
          <p:nvPr/>
        </p:nvSpPr>
        <p:spPr>
          <a:xfrm>
            <a:off x="205025" y="944769"/>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Customers to be targeted according to their Property Valuations</a:t>
            </a:r>
          </a:p>
        </p:txBody>
      </p:sp>
      <p:pic>
        <p:nvPicPr>
          <p:cNvPr id="3" name="Picture 2" descr="A close up of a map&#10;&#10;Description automatically generated">
            <a:extLst>
              <a:ext uri="{FF2B5EF4-FFF2-40B4-BE49-F238E27FC236}">
                <a16:creationId xmlns:a16="http://schemas.microsoft.com/office/drawing/2014/main" id="{69F4B5AC-7CF9-B24D-B6E1-FB2A12E50EC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823930" y="1586815"/>
            <a:ext cx="5115045" cy="3088200"/>
          </a:xfrm>
          <a:prstGeom prst="rect">
            <a:avLst/>
          </a:prstGeom>
        </p:spPr>
      </p:pic>
    </p:spTree>
    <p:extLst>
      <p:ext uri="{BB962C8B-B14F-4D97-AF65-F5344CB8AC3E}">
        <p14:creationId xmlns:p14="http://schemas.microsoft.com/office/powerpoint/2010/main" val="3892333145"/>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3278</TotalTime>
  <Words>1172</Words>
  <Application>Microsoft Macintosh PowerPoint</Application>
  <PresentationFormat>On-screen Show (16:9)</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BHATTACHARYA, ARPITA (UG)</cp:lastModifiedBy>
  <cp:revision>32</cp:revision>
  <dcterms:modified xsi:type="dcterms:W3CDTF">2021-10-28T13:00:26Z</dcterms:modified>
</cp:coreProperties>
</file>