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62" r:id="rId5"/>
    <p:sldId id="259" r:id="rId6"/>
    <p:sldId id="25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Abc3+fl/hq/CG29Ba98nxvcrE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351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550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656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21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275"/>
            <a:ext cx="12192000" cy="45492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9D9FB-870F-45A4-7B35-4CE96B52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9" y="437085"/>
            <a:ext cx="10637921" cy="5983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275"/>
            <a:ext cx="12192000" cy="45492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E9716-31D3-5302-E21E-2A58B1177869}"/>
              </a:ext>
            </a:extLst>
          </p:cNvPr>
          <p:cNvSpPr txBox="1"/>
          <p:nvPr/>
        </p:nvSpPr>
        <p:spPr>
          <a:xfrm>
            <a:off x="207544" y="681352"/>
            <a:ext cx="11848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635EA-34FF-228F-CA7A-627C553EDB51}"/>
              </a:ext>
            </a:extLst>
          </p:cNvPr>
          <p:cNvSpPr txBox="1"/>
          <p:nvPr/>
        </p:nvSpPr>
        <p:spPr>
          <a:xfrm>
            <a:off x="415088" y="782666"/>
            <a:ext cx="11776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From the ROAS Driver tree above we know the following: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#Orders = CVR x #Clicks 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CVR is The percentage of users clicking on an advertisement who end up placing an order.</a:t>
            </a:r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endParaRPr lang="en-IN" sz="16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#Clicks = CTR x #Impressions 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 impression is a metric used to quantify the number of digital views or engagements of a piece of content, usually an advertisement, digital post, or a web page. Impressions are also referred to as an “ad view”. This is for online advertising</a:t>
            </a:r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 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CTR is the percentage of users seeing an advertisement who click on that advertisement.</a:t>
            </a:r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endParaRPr lang="en-IN" sz="16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Revenue generated by ads = AOV x #Orders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AOV is The mean revenue generated by each order</a:t>
            </a:r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Ad spend = Cost per impression x #Impressions </a:t>
            </a:r>
          </a:p>
          <a:p>
            <a:endParaRPr lang="en-IN" sz="16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ROAS = Revenue / Advertising spend</a:t>
            </a: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Thus, </a:t>
            </a:r>
          </a:p>
          <a:p>
            <a:endParaRPr lang="en-IN" sz="1600" dirty="0">
              <a:latin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ROAS would decline if the advertising spend is greater than the revenue generated by ads.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 both, the revenue generated by ads and the ad spend depend on the number of impressions, the number of impressions must be constant and not affect the calculations.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9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275"/>
            <a:ext cx="12192000" cy="45492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E9716-31D3-5302-E21E-2A58B1177869}"/>
              </a:ext>
            </a:extLst>
          </p:cNvPr>
          <p:cNvSpPr txBox="1"/>
          <p:nvPr/>
        </p:nvSpPr>
        <p:spPr>
          <a:xfrm>
            <a:off x="343902" y="705415"/>
            <a:ext cx="1184809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Helvetica" pitchFamily="2" charset="0"/>
              </a:rPr>
              <a:t>By assessing ROAS driver tree, we can outline a handful of root-cause metrics that may be driving the decline: Root Cause Analysis</a:t>
            </a:r>
          </a:p>
          <a:p>
            <a:r>
              <a:rPr lang="en-IN" sz="1800" dirty="0">
                <a:solidFill>
                  <a:srgbClr val="FFFFFF"/>
                </a:solidFill>
                <a:effectLst/>
                <a:latin typeface="Helvetica" pitchFamily="2" charset="0"/>
              </a:rPr>
              <a:t>Model answer: Hypothesis list</a:t>
            </a:r>
          </a:p>
          <a:p>
            <a:r>
              <a:rPr lang="en-IN" sz="1800" dirty="0">
                <a:latin typeface="Helvetica" pitchFamily="2" charset="0"/>
              </a:rPr>
              <a:t>So, we concluded in the previous slide that, </a:t>
            </a:r>
          </a:p>
          <a:p>
            <a:endParaRPr lang="en-IN" sz="1800" dirty="0">
              <a:effectLst/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ROAS would decline if the advertising spend is greater than the revenue generated by ads, and,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 both, the revenue generated by ads and the ad spend depend on the number of impressions, the number of impressions must be constant and not affect the calculations. </a:t>
            </a:r>
          </a:p>
          <a:p>
            <a:endParaRPr lang="en-IN" sz="1800" dirty="0">
              <a:effectLst/>
              <a:latin typeface="Helvetica" pitchFamily="2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Advertising spend would be greater than the revenue generated by ads if,</a:t>
            </a:r>
            <a:endParaRPr lang="en-IN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IN" sz="1800" dirty="0">
                <a:effectLst/>
                <a:latin typeface="Helvetica" pitchFamily="2" charset="0"/>
              </a:rPr>
              <a:t>CTR has declined (customers aren’t finding our ads as compelling, or we are not targeting the right customers)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1800" dirty="0">
                <a:effectLst/>
                <a:latin typeface="Helvetica" pitchFamily="2" charset="0"/>
              </a:rPr>
              <a:t>CVR has declined (customers who click ads are not ordering from the website as frequently)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1800" dirty="0">
                <a:effectLst/>
                <a:latin typeface="Helvetica" pitchFamily="2" charset="0"/>
              </a:rPr>
              <a:t>AOV has declined (individual customers are not ordering as much)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1800" dirty="0">
                <a:effectLst/>
                <a:latin typeface="Helvetica" pitchFamily="2" charset="0"/>
              </a:rPr>
              <a:t>Cost per impression has increased (Maybe Facebook has increased ad prices)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sz="1800" dirty="0">
              <a:latin typeface="Helvetica" pitchFamily="2" charset="0"/>
            </a:endParaRPr>
          </a:p>
          <a:p>
            <a:r>
              <a:rPr lang="en-IN" sz="1800" dirty="0">
                <a:effectLst/>
                <a:latin typeface="Helvetica" pitchFamily="2" charset="0"/>
              </a:rPr>
              <a:t>Thus, these would be a </a:t>
            </a:r>
            <a:r>
              <a:rPr lang="en-IN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 of hypotheses or root causes for the ROAS decline.</a:t>
            </a:r>
            <a:endParaRPr lang="en-IN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IN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6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0" y="2275"/>
            <a:ext cx="12192000" cy="454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 and chart 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AA6AF-82CF-888B-325E-1F362A6A48F1}"/>
              </a:ext>
            </a:extLst>
          </p:cNvPr>
          <p:cNvSpPr txBox="1"/>
          <p:nvPr/>
        </p:nvSpPr>
        <p:spPr>
          <a:xfrm>
            <a:off x="3525253" y="19009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1C46-8C87-9049-2F66-DFB75C344F15}"/>
              </a:ext>
            </a:extLst>
          </p:cNvPr>
          <p:cNvSpPr txBox="1"/>
          <p:nvPr/>
        </p:nvSpPr>
        <p:spPr>
          <a:xfrm>
            <a:off x="0" y="540433"/>
            <a:ext cx="81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A</a:t>
            </a:r>
            <a:r>
              <a:rPr lang="en-IN" dirty="0">
                <a:effectLst/>
                <a:latin typeface="Helvetica" pitchFamily="2" charset="0"/>
              </a:rPr>
              <a:t>s suggested by similar chart trends, </a:t>
            </a:r>
            <a:r>
              <a:rPr lang="en-IN" b="1" dirty="0">
                <a:effectLst/>
                <a:latin typeface="Helvetica" pitchFamily="2" charset="0"/>
              </a:rPr>
              <a:t>Revenue is down as a function of order volume</a:t>
            </a:r>
            <a:r>
              <a:rPr lang="en-IN" dirty="0">
                <a:effectLst/>
                <a:latin typeface="Helvetica" pitchFamily="2" charset="0"/>
              </a:rPr>
              <a:t>:</a:t>
            </a:r>
          </a:p>
          <a:p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DD952D4-38FC-A11C-562F-DF252842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911747"/>
            <a:ext cx="4318000" cy="20701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5C13D9F-58A4-791C-D38B-18DC73969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11747"/>
            <a:ext cx="4318000" cy="2070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9C1C02-5679-FB4B-B630-F19DA341519C}"/>
              </a:ext>
            </a:extLst>
          </p:cNvPr>
          <p:cNvSpPr txBox="1"/>
          <p:nvPr/>
        </p:nvSpPr>
        <p:spPr>
          <a:xfrm>
            <a:off x="56271" y="3067186"/>
            <a:ext cx="7122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/>
                <a:latin typeface="Helvetica" pitchFamily="2" charset="0"/>
              </a:rPr>
              <a:t>Order volume </a:t>
            </a:r>
            <a:r>
              <a:rPr lang="en-IN" b="1" dirty="0">
                <a:solidFill>
                  <a:schemeClr val="tx1"/>
                </a:solidFill>
                <a:effectLst/>
                <a:latin typeface="Helvetica" pitchFamily="2" charset="0"/>
              </a:rPr>
              <a:t>is </a:t>
            </a:r>
            <a:r>
              <a:rPr lang="en-IN" b="1" dirty="0">
                <a:effectLst/>
                <a:latin typeface="Helvetica" pitchFamily="2" charset="0"/>
              </a:rPr>
              <a:t>declining due to a drop in CVR </a:t>
            </a:r>
            <a:r>
              <a:rPr lang="en-IN" dirty="0">
                <a:effectLst/>
                <a:latin typeface="Helvetica" pitchFamily="2" charset="0"/>
              </a:rPr>
              <a:t>from ~1.5-2 % to ~0.5-1 %</a:t>
            </a:r>
          </a:p>
          <a:p>
            <a:endParaRPr lang="en-IN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14" name="Picture 1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090E498-5254-9FDC-36B6-FCB85F31C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000" y="3351178"/>
            <a:ext cx="8636000" cy="2545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2E5847-1CE5-D247-62A3-A407738840E8}"/>
              </a:ext>
            </a:extLst>
          </p:cNvPr>
          <p:cNvSpPr txBox="1"/>
          <p:nvPr/>
        </p:nvSpPr>
        <p:spPr>
          <a:xfrm>
            <a:off x="56271" y="6071345"/>
            <a:ext cx="9286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4472C5"/>
                </a:solidFill>
                <a:effectLst/>
                <a:latin typeface="Helvetica" pitchFamily="2" charset="0"/>
              </a:rPr>
              <a:t>NOTES:</a:t>
            </a:r>
          </a:p>
          <a:p>
            <a:r>
              <a:rPr lang="en-IN" sz="1200" i="1" dirty="0">
                <a:effectLst/>
                <a:latin typeface="Helvetica" pitchFamily="2" charset="0"/>
              </a:rPr>
              <a:t>• The Excel chart dashboard did not include the CVR chart – I had to go look at the data manually and create a new chart for the slide.</a:t>
            </a:r>
          </a:p>
        </p:txBody>
      </p:sp>
    </p:spTree>
    <p:extLst>
      <p:ext uri="{BB962C8B-B14F-4D97-AF65-F5344CB8AC3E}">
        <p14:creationId xmlns:p14="http://schemas.microsoft.com/office/powerpoint/2010/main" val="42264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0" y="2275"/>
            <a:ext cx="12192000" cy="454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 and chart 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435F10C-9150-7FAC-4E27-A76E1FA5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37" y="866858"/>
            <a:ext cx="9217526" cy="4378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3B930-3B6F-4D9B-DD11-09085B063443}"/>
              </a:ext>
            </a:extLst>
          </p:cNvPr>
          <p:cNvSpPr txBox="1"/>
          <p:nvPr/>
        </p:nvSpPr>
        <p:spPr>
          <a:xfrm>
            <a:off x="2403809" y="5654966"/>
            <a:ext cx="7384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Helvetica" pitchFamily="2" charset="0"/>
              </a:rPr>
              <a:t>Analysis: Low ROAS is driven by decline in CVR</a:t>
            </a:r>
          </a:p>
        </p:txBody>
      </p:sp>
    </p:spTree>
    <p:extLst>
      <p:ext uri="{BB962C8B-B14F-4D97-AF65-F5344CB8AC3E}">
        <p14:creationId xmlns:p14="http://schemas.microsoft.com/office/powerpoint/2010/main" val="160120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0" y="2275"/>
            <a:ext cx="12192000" cy="45492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and recommended next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3D35A-4582-A454-43C4-1A69CDEA7DE5}"/>
              </a:ext>
            </a:extLst>
          </p:cNvPr>
          <p:cNvSpPr txBox="1"/>
          <p:nvPr/>
        </p:nvSpPr>
        <p:spPr>
          <a:xfrm>
            <a:off x="176463" y="659011"/>
            <a:ext cx="1183907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Helvetica" pitchFamily="2" charset="0"/>
              </a:rPr>
              <a:t>Recommendations: We should design and pursue initiatives that directly</a:t>
            </a:r>
          </a:p>
          <a:p>
            <a:r>
              <a:rPr lang="en-IN" sz="2400" b="1" dirty="0">
                <a:effectLst/>
                <a:latin typeface="Helvetica" pitchFamily="2" charset="0"/>
              </a:rPr>
              <a:t>improve CVR to fix ROAS</a:t>
            </a:r>
          </a:p>
          <a:p>
            <a:r>
              <a:rPr lang="en-IN" sz="1800" dirty="0">
                <a:solidFill>
                  <a:srgbClr val="FFFFFF"/>
                </a:solidFill>
                <a:effectLst/>
                <a:latin typeface="Helvetica" pitchFamily="2" charset="0"/>
              </a:rPr>
              <a:t>Model answer: Findings and recommended next steps</a:t>
            </a:r>
          </a:p>
          <a:p>
            <a:r>
              <a:rPr lang="en-IN" sz="1800" dirty="0">
                <a:solidFill>
                  <a:srgbClr val="4472C5"/>
                </a:solidFill>
                <a:effectLst/>
                <a:latin typeface="Helvetica" pitchFamily="2" charset="0"/>
              </a:rPr>
              <a:t>We are experiencing a drop in ROAS due to a decline in CVR</a:t>
            </a:r>
          </a:p>
          <a:p>
            <a:r>
              <a:rPr lang="en-IN" sz="1800" dirty="0">
                <a:effectLst/>
                <a:latin typeface="Helvetica" pitchFamily="2" charset="0"/>
              </a:rPr>
              <a:t>• CVR has fallen by more than half, from ~1.5-2% at typical levels to ~0.6% in June 2022</a:t>
            </a:r>
          </a:p>
          <a:p>
            <a:r>
              <a:rPr lang="en-IN" sz="1800" dirty="0">
                <a:effectLst/>
                <a:latin typeface="Helvetica" pitchFamily="2" charset="0"/>
              </a:rPr>
              <a:t>• Other drivers of ROAS are relatively constant and do not require investigation</a:t>
            </a:r>
          </a:p>
          <a:p>
            <a:endParaRPr lang="en-IN" sz="1800" dirty="0">
              <a:effectLst/>
              <a:latin typeface="Helvetica" pitchFamily="2" charset="0"/>
            </a:endParaRPr>
          </a:p>
          <a:p>
            <a:r>
              <a:rPr lang="en-IN" sz="1800" dirty="0">
                <a:solidFill>
                  <a:srgbClr val="4472C5"/>
                </a:solidFill>
                <a:effectLst/>
                <a:latin typeface="Helvetica" pitchFamily="2" charset="0"/>
              </a:rPr>
              <a:t>As next steps, we need to determine why CVR is declining and then deploy initiatives to restore CVR to</a:t>
            </a:r>
          </a:p>
          <a:p>
            <a:r>
              <a:rPr lang="en-IN" sz="1800" dirty="0">
                <a:solidFill>
                  <a:srgbClr val="4472C5"/>
                </a:solidFill>
                <a:effectLst/>
                <a:latin typeface="Helvetica" pitchFamily="2" charset="0"/>
              </a:rPr>
              <a:t>previous levels</a:t>
            </a:r>
          </a:p>
          <a:p>
            <a:r>
              <a:rPr lang="en-IN" sz="1800" dirty="0">
                <a:effectLst/>
                <a:latin typeface="Helvetica" pitchFamily="2" charset="0"/>
              </a:rPr>
              <a:t>• We can examine CVR for the Bedding and Bath division by business segment to further isolate the problem</a:t>
            </a:r>
          </a:p>
          <a:p>
            <a:r>
              <a:rPr lang="en-IN" sz="1800" dirty="0">
                <a:effectLst/>
                <a:latin typeface="Helvetica" pitchFamily="2" charset="0"/>
              </a:rPr>
              <a:t>driver</a:t>
            </a:r>
          </a:p>
          <a:p>
            <a:r>
              <a:rPr lang="en-IN" sz="1800" dirty="0">
                <a:effectLst/>
                <a:latin typeface="Helvetica" pitchFamily="2" charset="0"/>
              </a:rPr>
              <a:t>• Potential areas of investigation include out-of-stock rate, the lead time for products to ship, and pricing</a:t>
            </a:r>
          </a:p>
          <a:p>
            <a:endParaRPr lang="en-IN" sz="1800" dirty="0">
              <a:effectLst/>
              <a:latin typeface="Helvetica" pitchFamily="2" charset="0"/>
            </a:endParaRPr>
          </a:p>
          <a:p>
            <a:r>
              <a:rPr lang="en-IN" sz="1800" dirty="0">
                <a:solidFill>
                  <a:srgbClr val="4472C5"/>
                </a:solidFill>
                <a:effectLst/>
                <a:latin typeface="Helvetica" pitchFamily="2" charset="0"/>
              </a:rPr>
              <a:t>We estimate root cause analysis and initiative design will require three weeks and require dedicated</a:t>
            </a:r>
          </a:p>
          <a:p>
            <a:r>
              <a:rPr lang="en-IN" sz="1800" dirty="0">
                <a:solidFill>
                  <a:srgbClr val="4472C5"/>
                </a:solidFill>
                <a:effectLst/>
                <a:latin typeface="Helvetica" pitchFamily="2" charset="0"/>
              </a:rPr>
              <a:t>resourcing from the marketing team</a:t>
            </a:r>
          </a:p>
          <a:p>
            <a:r>
              <a:rPr lang="en-IN" sz="1800" dirty="0">
                <a:effectLst/>
                <a:latin typeface="Helvetica" pitchFamily="2" charset="0"/>
              </a:rPr>
              <a:t>• Deploying one or two marketing analysts would allow us to scope a specific set of initiatives for early Q3</a:t>
            </a:r>
          </a:p>
          <a:p>
            <a:r>
              <a:rPr lang="en-IN" sz="1800" dirty="0">
                <a:effectLst/>
                <a:latin typeface="Helvetica" pitchFamily="2" charset="0"/>
              </a:rPr>
              <a:t>implementation</a:t>
            </a:r>
          </a:p>
          <a:p>
            <a:r>
              <a:rPr lang="en-IN" sz="1800" dirty="0">
                <a:effectLst/>
                <a:latin typeface="Helvetica" pitchFamily="2" charset="0"/>
              </a:rPr>
              <a:t>• Leadership will be consulted at various checkpoints before taking any courses of action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665</Words>
  <Application>Microsoft Macintosh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Sathe, Maithelee</dc:creator>
  <cp:lastModifiedBy>BHATTACHARYA, ARPITA (UG)</cp:lastModifiedBy>
  <cp:revision>9</cp:revision>
  <dcterms:created xsi:type="dcterms:W3CDTF">2022-06-26T16:27:20Z</dcterms:created>
  <dcterms:modified xsi:type="dcterms:W3CDTF">2023-01-08T11:26:04Z</dcterms:modified>
</cp:coreProperties>
</file>