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2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6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9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2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CBF2-6B63-2147-82E3-AC6BC77B9D8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EDF82C-8E56-A349-813A-62050CAC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CC9EF-A6CF-993D-DD5C-5590522E64CE}"/>
              </a:ext>
            </a:extLst>
          </p:cNvPr>
          <p:cNvSpPr txBox="1"/>
          <p:nvPr/>
        </p:nvSpPr>
        <p:spPr>
          <a:xfrm>
            <a:off x="126578" y="0"/>
            <a:ext cx="11938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effectLst/>
              </a:rPr>
              <a:t>Recommendations: We should design and pursue initiatives that directly improve CVR to fix ROAS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2B669D4-1FF0-12EB-11B2-BF9D2573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3" y="1457634"/>
            <a:ext cx="3505200" cy="21336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908CD2D-6FEB-2141-A4E1-05DBE81F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65" y="1470763"/>
            <a:ext cx="3505200" cy="21336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982E4E4-5BA7-B4B1-6F08-9BA9E50A1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52" y="1470763"/>
            <a:ext cx="350520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C25626-BFCF-7764-3B38-2FCCF7DEC9B7}"/>
              </a:ext>
            </a:extLst>
          </p:cNvPr>
          <p:cNvSpPr txBox="1"/>
          <p:nvPr/>
        </p:nvSpPr>
        <p:spPr>
          <a:xfrm>
            <a:off x="1347044" y="110143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Bedding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DD7D8-FBA9-3EFB-37E6-9FB895175F18}"/>
              </a:ext>
            </a:extLst>
          </p:cNvPr>
          <p:cNvSpPr txBox="1"/>
          <p:nvPr/>
        </p:nvSpPr>
        <p:spPr>
          <a:xfrm>
            <a:off x="3972994" y="110143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</a:rPr>
              <a:t>Mattresses &amp; Foundations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12956-518B-A8AE-9185-181BD5E7070A}"/>
              </a:ext>
            </a:extLst>
          </p:cNvPr>
          <p:cNvSpPr txBox="1"/>
          <p:nvPr/>
        </p:nvSpPr>
        <p:spPr>
          <a:xfrm>
            <a:off x="7848484" y="110143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</a:rPr>
              <a:t>Bedding Essentials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926C5-FC79-2CCD-7776-C37B9C7E1FC8}"/>
              </a:ext>
            </a:extLst>
          </p:cNvPr>
          <p:cNvSpPr txBox="1"/>
          <p:nvPr/>
        </p:nvSpPr>
        <p:spPr>
          <a:xfrm>
            <a:off x="384145" y="3677002"/>
            <a:ext cx="96247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2"/>
                </a:solidFill>
                <a:effectLst/>
              </a:rPr>
              <a:t>Subcategories selling bedding goods – Bedding (BDG), Mattresses &amp; Foundations (MF), and Bedding Essentials (BE) – are driving a drop in CVR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CVR for BDG, MF, and BE has fallen from 1.3-1.8% pre-June to ~0.2-0.3% during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Other, bath-related subcategories (e.g., Bathroom Accessories, Shower Curtains) have retained ~1.5% CVR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2"/>
                </a:solidFill>
                <a:effectLst/>
              </a:rPr>
              <a:t>CVR decline within bedding subcategories is driven by both logistics issues in BDG and BE and pricing surges in MF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BDG and BE have seen out-of-stock rates double from ~8% to ~15-20% and expected shipment times double from ~7 days to ~15-16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MF has seen an average pricing surge of almost 50%, from ~$450-500 to ~$650-700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High MF prices may also be impacting BDG and BE sales, given customers purchasing new bed frames/mattresses may have also purchased bedding from Wayfair.</a:t>
            </a:r>
          </a:p>
        </p:txBody>
      </p:sp>
    </p:spTree>
    <p:extLst>
      <p:ext uri="{BB962C8B-B14F-4D97-AF65-F5344CB8AC3E}">
        <p14:creationId xmlns:p14="http://schemas.microsoft.com/office/powerpoint/2010/main" val="308811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B6AB1-C4C0-4215-DBD3-8B8950DEC1BB}"/>
              </a:ext>
            </a:extLst>
          </p:cNvPr>
          <p:cNvSpPr txBox="1"/>
          <p:nvPr/>
        </p:nvSpPr>
        <p:spPr>
          <a:xfrm>
            <a:off x="253157" y="997244"/>
            <a:ext cx="8794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  <a:effectLst/>
              </a:rPr>
              <a:t>We can test the impact of certain marketing strategies to win back conversion while Wayfair investigates and corrects</a:t>
            </a:r>
          </a:p>
          <a:p>
            <a:r>
              <a:rPr lang="en-IN" sz="2000" b="1" dirty="0">
                <a:solidFill>
                  <a:schemeClr val="accent2"/>
                </a:solidFill>
                <a:effectLst/>
              </a:rPr>
              <a:t>supply chain issues</a:t>
            </a:r>
          </a:p>
          <a:p>
            <a:endParaRPr lang="en-IN" sz="2000" dirty="0">
              <a:solidFill>
                <a:schemeClr val="accent2"/>
              </a:solidFill>
              <a:effectLst/>
            </a:endParaRPr>
          </a:p>
          <a:p>
            <a:r>
              <a:rPr lang="en-IN" sz="2000" dirty="0">
                <a:effectLst/>
              </a:rPr>
              <a:t>• Offer customers discounts (through shipping cost) for longer shipment times</a:t>
            </a:r>
          </a:p>
          <a:p>
            <a:r>
              <a:rPr lang="en-IN" sz="2000" dirty="0">
                <a:effectLst/>
              </a:rPr>
              <a:t>• Lower pricing/offer discount on MF if customer also makes purchases on BDG or 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E4CE8-8B40-5E7B-6A5E-6D872DCF525D}"/>
              </a:ext>
            </a:extLst>
          </p:cNvPr>
          <p:cNvSpPr txBox="1"/>
          <p:nvPr/>
        </p:nvSpPr>
        <p:spPr>
          <a:xfrm>
            <a:off x="253157" y="183869"/>
            <a:ext cx="64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Next Steps: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07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{F7D499B2-D831-6849-A109-A34237A4ECEC}tf10001060_mac</Template>
  <TotalTime>37</TotalTime>
  <Words>238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BHATTACHARYA, ARPITA (UG)</dc:creator>
  <cp:lastModifiedBy>BHATTACHARYA, ARPITA (UG)</cp:lastModifiedBy>
  <cp:revision>4</cp:revision>
  <dcterms:created xsi:type="dcterms:W3CDTF">2023-01-08T13:09:08Z</dcterms:created>
  <dcterms:modified xsi:type="dcterms:W3CDTF">2023-01-08T14:18:46Z</dcterms:modified>
</cp:coreProperties>
</file>