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65" r:id="rId2"/>
    <p:sldId id="256" r:id="rId3"/>
    <p:sldId id="268" r:id="rId4"/>
    <p:sldId id="269" r:id="rId5"/>
    <p:sldId id="259" r:id="rId6"/>
    <p:sldId id="267" r:id="rId7"/>
    <p:sldId id="270" r:id="rId8"/>
    <p:sldId id="271" r:id="rId9"/>
    <p:sldId id="272" r:id="rId10"/>
    <p:sldId id="260" r:id="rId11"/>
    <p:sldId id="263" r:id="rId12"/>
    <p:sldId id="27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a:t>
          </a:r>
          <a:r>
            <a:rPr lang="en-US" b="1" dirty="0" smtClean="0"/>
            <a:t>by: </a:t>
          </a:r>
        </a:p>
        <a:p>
          <a:r>
            <a:rPr lang="en-US" dirty="0" smtClean="0"/>
            <a:t>Ramdas Prajapati </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1"/>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1"/>
      <dgm:spPr/>
      <dgm:t>
        <a:bodyPr/>
        <a:lstStyle/>
        <a:p>
          <a:endParaRPr lang="en-US"/>
        </a:p>
      </dgm:t>
    </dgm:pt>
    <dgm:pt modelId="{7A7BBC23-628D-42C4-8815-8CE27E73A56E}" type="pres">
      <dgm:prSet presAssocID="{F423E178-7000-4FB0-986C-DD30E98C9581}"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0"/>
          <a:ext cx="6478844"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0"/>
          <a:ext cx="6478844" cy="2426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lvl="0" algn="l" defTabSz="2444750">
            <a:lnSpc>
              <a:spcPct val="90000"/>
            </a:lnSpc>
            <a:spcBef>
              <a:spcPct val="0"/>
            </a:spcBef>
            <a:spcAft>
              <a:spcPct val="35000"/>
            </a:spcAft>
          </a:pPr>
          <a:r>
            <a:rPr lang="en-US" sz="5500" b="1" kern="1200" dirty="0"/>
            <a:t>Submitted </a:t>
          </a:r>
          <a:r>
            <a:rPr lang="en-US" sz="5500" b="1" kern="1200" dirty="0" smtClean="0"/>
            <a:t>by: </a:t>
          </a:r>
        </a:p>
        <a:p>
          <a:pPr lvl="0" algn="l" defTabSz="2444750">
            <a:lnSpc>
              <a:spcPct val="90000"/>
            </a:lnSpc>
            <a:spcBef>
              <a:spcPct val="0"/>
            </a:spcBef>
            <a:spcAft>
              <a:spcPct val="35000"/>
            </a:spcAft>
          </a:pPr>
          <a:r>
            <a:rPr lang="en-US" sz="5500" kern="1200" dirty="0" smtClean="0"/>
            <a:t>Ramdas Prajapati </a:t>
          </a:r>
          <a:endParaRPr lang="en-US" sz="5500" kern="1200" dirty="0"/>
        </a:p>
      </dsp:txBody>
      <dsp:txXfrm>
        <a:off x="0" y="0"/>
        <a:ext cx="6478844" cy="24261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03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EEB61F6-5CA1-4CA0-A649-4B4CAC4B93DA}" type="datetimeFigureOut">
              <a:rPr lang="en-IN" smtClean="0"/>
              <a:t>23-10-2023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99845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73918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99548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9787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50709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48280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201543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0882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1807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24929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EB61F6-5CA1-4CA0-A649-4B4CAC4B93DA}"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74956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EB61F6-5CA1-4CA0-A649-4B4CAC4B93DA}" type="datetimeFigureOut">
              <a:rPr lang="en-IN" smtClean="0"/>
              <a:t>23-10-2023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7233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EB61F6-5CA1-4CA0-A649-4B4CAC4B93DA}" type="datetimeFigureOut">
              <a:rPr lang="en-IN" smtClean="0"/>
              <a:t>23-10-2023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13209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B61F6-5CA1-4CA0-A649-4B4CAC4B93DA}" type="datetimeFigureOut">
              <a:rPr lang="en-IN" smtClean="0"/>
              <a:t>23-10-2023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21570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EB61F6-5CA1-4CA0-A649-4B4CAC4B93DA}"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45366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EB61F6-5CA1-4CA0-A649-4B4CAC4B93DA}"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14970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592">
              <a:srgbClr val="64A7F7"/>
            </a:gs>
            <a:gs pos="46000">
              <a:srgbClr val="8BBDF9"/>
            </a:gs>
            <a:gs pos="33596">
              <a:srgbClr val="A5CCF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EEB61F6-5CA1-4CA0-A649-4B4CAC4B93DA}" type="datetimeFigureOut">
              <a:rPr lang="en-IN" smtClean="0"/>
              <a:t>23-10-2023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661424908"/>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663676" y="796413"/>
            <a:ext cx="3642853" cy="4911213"/>
          </a:xfrm>
        </p:spPr>
        <p:txBody>
          <a:bodyPr>
            <a:normAutofit/>
          </a:bodyPr>
          <a:lstStyle/>
          <a:p>
            <a:r>
              <a:rPr lang="en-US" sz="3200" b="1" dirty="0"/>
              <a:t>CREDIT </a:t>
            </a:r>
            <a:r>
              <a:rPr lang="en-US" sz="3200" b="1" dirty="0" smtClean="0"/>
              <a:t/>
            </a:r>
            <a:br>
              <a:rPr lang="en-US" sz="3200" b="1" dirty="0" smtClean="0"/>
            </a:br>
            <a:r>
              <a:rPr lang="en-US" sz="3200" b="1" dirty="0" smtClean="0"/>
              <a:t>CARD </a:t>
            </a:r>
            <a:br>
              <a:rPr lang="en-US" sz="3200" b="1" dirty="0" smtClean="0"/>
            </a:br>
            <a:r>
              <a:rPr lang="en-US" sz="3200" b="1" dirty="0" smtClean="0"/>
              <a:t>DEFAULT PREDICTION</a:t>
            </a:r>
            <a:r>
              <a:rPr lang="en-US" sz="3200" dirty="0" smtClean="0"/>
              <a:t/>
            </a:r>
            <a:br>
              <a:rPr lang="en-US" sz="3200" dirty="0" smtClean="0"/>
            </a:br>
            <a:endParaRPr lang="en-IN" sz="3200" dirty="0"/>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810081077"/>
              </p:ext>
            </p:extLst>
          </p:nvPr>
        </p:nvGraphicFramePr>
        <p:xfrm>
          <a:off x="5010151" y="685799"/>
          <a:ext cx="6478844" cy="2426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398206"/>
            <a:ext cx="3688406" cy="5825765"/>
          </a:xfrm>
        </p:spPr>
        <p:txBody>
          <a:bodyPr anchor="ctr">
            <a:normAutofit/>
          </a:bodyPr>
          <a:lstStyle/>
          <a:p>
            <a:r>
              <a:rPr lang="en-IN" sz="4800" b="1" dirty="0"/>
              <a:t>Voting classifier</a:t>
            </a:r>
          </a:p>
        </p:txBody>
      </p:sp>
      <p:sp>
        <p:nvSpPr>
          <p:cNvPr id="4" name="TextBox 3"/>
          <p:cNvSpPr txBox="1"/>
          <p:nvPr/>
        </p:nvSpPr>
        <p:spPr>
          <a:xfrm>
            <a:off x="4675239" y="1135626"/>
            <a:ext cx="7388942" cy="4893647"/>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t>A voting classifier is a machine learning algorithm that combines the predictions of multiple individual classifiers to make a final prediction</a:t>
            </a:r>
            <a:r>
              <a:rPr lang="en-US" sz="2400" dirty="0" smtClean="0"/>
              <a:t>. In </a:t>
            </a:r>
            <a:r>
              <a:rPr lang="en-US" sz="2400" dirty="0"/>
              <a:t>a voting classifier, each individual classifier is trained on the same dataset using different algorithms or configurations. These classifiers can be of different types, such as decision trees, support vector machines, or neural networks. Each classifier independently makes a prediction, and the final prediction is determined by a majority vote or by taking the average of the individual predictions.</a:t>
            </a:r>
            <a:endParaRPr lang="en-IN" sz="2400" dirty="0"/>
          </a:p>
        </p:txBody>
      </p:sp>
    </p:spTree>
    <p:extLst>
      <p:ext uri="{BB962C8B-B14F-4D97-AF65-F5344CB8AC3E}">
        <p14:creationId xmlns:p14="http://schemas.microsoft.com/office/powerpoint/2010/main" val="605213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1749286"/>
            <a:ext cx="10515600" cy="4740005"/>
          </a:xfrm>
        </p:spPr>
        <p:txBody>
          <a:bodyPr>
            <a:normAutofit/>
          </a:bodyPr>
          <a:lstStyle/>
          <a:p>
            <a:pPr>
              <a:buFont typeface="Wingdings" panose="05000000000000000000" pitchFamily="2" charset="2"/>
              <a:buChar char="Ø"/>
            </a:pPr>
            <a:r>
              <a:rPr lang="en-US" sz="2200" dirty="0"/>
              <a:t>We investigated the </a:t>
            </a:r>
            <a:r>
              <a:rPr lang="en-US" sz="2200" dirty="0" smtClean="0"/>
              <a:t>data, checking </a:t>
            </a:r>
            <a:r>
              <a:rPr lang="en-US" sz="2200" dirty="0"/>
              <a:t>for data </a:t>
            </a:r>
            <a:r>
              <a:rPr lang="en-US" sz="2200" dirty="0" smtClean="0"/>
              <a:t>unbalancing, visualizing </a:t>
            </a:r>
            <a:r>
              <a:rPr lang="en-US" sz="2200" dirty="0"/>
              <a:t>the features and understanding the relationship between different features.</a:t>
            </a:r>
          </a:p>
          <a:p>
            <a:pPr>
              <a:buFont typeface="Wingdings" panose="05000000000000000000" pitchFamily="2" charset="2"/>
              <a:buChar char="Ø"/>
            </a:pPr>
            <a:r>
              <a:rPr lang="en-US" sz="2200" dirty="0"/>
              <a:t>We used train-test split to evaluate the model effectiveness to predict the target value i.e. detecting if a credit card will default next month.</a:t>
            </a:r>
          </a:p>
          <a:p>
            <a:pPr>
              <a:buFont typeface="Wingdings" panose="05000000000000000000" pitchFamily="2" charset="2"/>
              <a:buChar char="Ø"/>
            </a:pPr>
            <a:r>
              <a:rPr lang="en-US" sz="2200" dirty="0"/>
              <a:t>We started with </a:t>
            </a:r>
            <a:r>
              <a:rPr lang="en-US" sz="2200" dirty="0" smtClean="0"/>
              <a:t> decision tree ,random forest, svc, adaboost,logistic regression ridge classifier </a:t>
            </a:r>
            <a:r>
              <a:rPr lang="en-IN" sz="2400" dirty="0" smtClean="0"/>
              <a:t>naive </a:t>
            </a:r>
            <a:r>
              <a:rPr lang="en-IN" sz="2400" dirty="0" err="1" smtClean="0"/>
              <a:t>bayes</a:t>
            </a:r>
            <a:r>
              <a:rPr lang="en-IN" sz="2400" dirty="0" smtClean="0"/>
              <a:t> </a:t>
            </a:r>
            <a:r>
              <a:rPr lang="en-US" sz="2200" dirty="0" smtClean="0"/>
              <a:t> all model give different accuracy</a:t>
            </a:r>
            <a:endParaRPr lang="en-US" sz="2200" dirty="0"/>
          </a:p>
          <a:p>
            <a:pPr>
              <a:buFont typeface="Wingdings" panose="05000000000000000000" pitchFamily="2" charset="2"/>
              <a:buChar char="Ø"/>
            </a:pPr>
            <a:r>
              <a:rPr lang="en-US" sz="2200" dirty="0"/>
              <a:t>We </a:t>
            </a:r>
            <a:r>
              <a:rPr lang="en-US" sz="2200" dirty="0" smtClean="0"/>
              <a:t>choose voting classifier finally.</a:t>
            </a:r>
            <a:endParaRPr lang="en-US" sz="2200" dirty="0"/>
          </a:p>
          <a:p>
            <a:pPr>
              <a:buFont typeface="Wingdings" panose="05000000000000000000" pitchFamily="2" charset="2"/>
              <a:buChar char="Ø"/>
            </a:pPr>
            <a:r>
              <a:rPr lang="en-IN" sz="2200" dirty="0"/>
              <a:t>This would also inform the issuer’s decisions on who to give a credit card </a:t>
            </a:r>
            <a:r>
              <a:rPr lang="en-IN" sz="2200" dirty="0" smtClean="0"/>
              <a:t>to a </a:t>
            </a:r>
            <a:r>
              <a:rPr lang="en-IN" sz="2200" dirty="0"/>
              <a:t>and what credit limit to provide.</a:t>
            </a:r>
          </a:p>
        </p:txBody>
      </p:sp>
    </p:spTree>
    <p:extLst>
      <p:ext uri="{BB962C8B-B14F-4D97-AF65-F5344CB8AC3E}">
        <p14:creationId xmlns:p14="http://schemas.microsoft.com/office/powerpoint/2010/main" val="4020071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624" y="1120878"/>
            <a:ext cx="8534400" cy="1666568"/>
          </a:xfrm>
        </p:spPr>
        <p:txBody>
          <a:bodyPr>
            <a:normAutofit/>
          </a:bodyPr>
          <a:lstStyle/>
          <a:p>
            <a:pPr lvl="7" algn="l" defTabSz="457200" rtl="0">
              <a:spcBef>
                <a:spcPct val="0"/>
              </a:spcBef>
            </a:pPr>
            <a:r>
              <a:rPr lang="en-US" dirty="0" smtClean="0"/>
              <a:t>				</a:t>
            </a:r>
            <a:r>
              <a:rPr lang="en-US" sz="6600" dirty="0" smtClean="0">
                <a:solidFill>
                  <a:schemeClr val="bg1"/>
                </a:solidFill>
              </a:rPr>
              <a:t>Any </a:t>
            </a:r>
            <a:r>
              <a:rPr lang="en-US" sz="6600" dirty="0">
                <a:solidFill>
                  <a:schemeClr val="bg1"/>
                </a:solidFill>
              </a:rPr>
              <a:t>Question</a:t>
            </a:r>
            <a:r>
              <a:rPr lang="en-US" dirty="0"/>
              <a:t/>
            </a:r>
            <a:br>
              <a:rPr lang="en-US" dirty="0"/>
            </a:br>
            <a:endParaRPr lang="en-IN" dirty="0"/>
          </a:p>
        </p:txBody>
      </p:sp>
      <p:sp>
        <p:nvSpPr>
          <p:cNvPr id="6" name="Action Button: Help 5">
            <a:hlinkClick r:id="" action="ppaction://noaction" highlightClick="1"/>
          </p:cNvPr>
          <p:cNvSpPr/>
          <p:nvPr/>
        </p:nvSpPr>
        <p:spPr>
          <a:xfrm>
            <a:off x="4395020" y="2979174"/>
            <a:ext cx="2920180" cy="2743200"/>
          </a:xfrm>
          <a:prstGeom prst="actionButtonHelp">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225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latin typeface="+mj-lt"/>
                <a:ea typeface="+mj-ea"/>
                <a:cs typeface="+mj-cs"/>
              </a:rPr>
              <a:t>OVERVIEW</a:t>
            </a:r>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dirty="0"/>
              <a:t>Banking/Financial Institutes plays a significant role in providing financial service.</a:t>
            </a:r>
          </a:p>
          <a:p>
            <a:pPr marL="285750" indent="-228600" algn="l">
              <a:buFont typeface="Arial" panose="020B0604020202020204" pitchFamily="34" charset="0"/>
              <a:buChar char="•"/>
            </a:pPr>
            <a:r>
              <a:rPr lang="en-US" dirty="0"/>
              <a:t>To maintain the </a:t>
            </a:r>
            <a:r>
              <a:rPr lang="en-US" dirty="0" smtClean="0"/>
              <a:t>integrity, bank/institute </a:t>
            </a:r>
            <a:r>
              <a:rPr lang="en-US" dirty="0"/>
              <a:t>must be careful when investing in customers to avoid financial loss.</a:t>
            </a:r>
          </a:p>
          <a:p>
            <a:pPr marL="285750" indent="-228600" algn="l">
              <a:buFont typeface="Arial" panose="020B0604020202020204" pitchFamily="34" charset="0"/>
              <a:buChar char="•"/>
            </a:pPr>
            <a:r>
              <a:rPr lang="en-US" b="0" i="0" u="none" strike="noStrike" baseline="0" dirty="0"/>
              <a:t>Before </a:t>
            </a:r>
            <a:r>
              <a:rPr lang="en-US" dirty="0"/>
              <a:t>giving credit to </a:t>
            </a:r>
            <a:r>
              <a:rPr lang="en-US" dirty="0" smtClean="0"/>
              <a:t>borrowers , the </a:t>
            </a:r>
            <a:r>
              <a:rPr lang="en-US" dirty="0"/>
              <a:t>bank must come to about the potential of customers.</a:t>
            </a:r>
          </a:p>
          <a:p>
            <a:pPr marL="285750" indent="-228600" algn="l">
              <a:buFont typeface="Arial" panose="020B0604020202020204" pitchFamily="34" charset="0"/>
              <a:buChar char="•"/>
            </a:pPr>
            <a:r>
              <a:rPr lang="en-US" b="0" i="0" u="none" strike="noStrike" baseline="0" dirty="0"/>
              <a:t>The term credit </a:t>
            </a:r>
            <a:r>
              <a:rPr lang="en-US" b="0" i="0" u="none" strike="noStrike" baseline="0" dirty="0" smtClean="0"/>
              <a:t>scoring, determines </a:t>
            </a:r>
            <a:r>
              <a:rPr lang="en-US" b="0" i="0" u="none" strike="noStrike" baseline="0" dirty="0"/>
              <a:t>the relation between defaulters and loan characteristics.</a:t>
            </a:r>
          </a:p>
        </p:txBody>
      </p:sp>
    </p:spTree>
    <p:extLst>
      <p:ext uri="{BB962C8B-B14F-4D97-AF65-F5344CB8AC3E}">
        <p14:creationId xmlns:p14="http://schemas.microsoft.com/office/powerpoint/2010/main" val="351210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17475"/>
            <a:ext cx="8067675" cy="6740525"/>
          </a:xfrm>
        </p:spPr>
      </p:pic>
      <p:sp>
        <p:nvSpPr>
          <p:cNvPr id="20" name="TextBox 19"/>
          <p:cNvSpPr txBox="1"/>
          <p:nvPr/>
        </p:nvSpPr>
        <p:spPr>
          <a:xfrm>
            <a:off x="8273844" y="2138516"/>
            <a:ext cx="367234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By analyzing the plot, we can observe the following:</a:t>
            </a:r>
            <a:endParaRPr lang="en-IN" dirty="0"/>
          </a:p>
        </p:txBody>
      </p:sp>
      <p:sp>
        <p:nvSpPr>
          <p:cNvPr id="21" name="TextBox 20"/>
          <p:cNvSpPr txBox="1"/>
          <p:nvPr/>
        </p:nvSpPr>
        <p:spPr>
          <a:xfrm>
            <a:off x="8273845" y="3185651"/>
            <a:ext cx="3672349"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The </a:t>
            </a:r>
            <a:r>
              <a:rPr lang="en-US" dirty="0"/>
              <a:t>default payment percentage is higher for males compared to females</a:t>
            </a:r>
            <a:r>
              <a:rPr lang="en-US" dirty="0" smtClean="0"/>
              <a:t>.</a:t>
            </a:r>
          </a:p>
          <a:p>
            <a:endParaRPr lang="en-US" dirty="0" smtClean="0"/>
          </a:p>
          <a:p>
            <a:endParaRPr lang="en-US" dirty="0"/>
          </a:p>
          <a:p>
            <a:pPr marL="285750" indent="-285750">
              <a:buFont typeface="Wingdings" panose="05000000000000000000" pitchFamily="2" charset="2"/>
              <a:buChar char="Ø"/>
            </a:pPr>
            <a:r>
              <a:rPr lang="en-US" dirty="0" smtClean="0"/>
              <a:t>The </a:t>
            </a:r>
            <a:r>
              <a:rPr lang="en-US" dirty="0"/>
              <a:t>difference in default payment behavior between genders is significant</a:t>
            </a:r>
            <a:r>
              <a:rPr lang="en-US" dirty="0" smtClean="0"/>
              <a:t>.</a:t>
            </a:r>
          </a:p>
        </p:txBody>
      </p:sp>
      <p:sp>
        <p:nvSpPr>
          <p:cNvPr id="22" name="TextBox 21"/>
          <p:cNvSpPr txBox="1"/>
          <p:nvPr/>
        </p:nvSpPr>
        <p:spPr>
          <a:xfrm>
            <a:off x="8273844" y="1091381"/>
            <a:ext cx="3038168"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Gender (1:- Male, 2 :- Female)</a:t>
            </a:r>
          </a:p>
        </p:txBody>
      </p:sp>
    </p:spTree>
    <p:extLst>
      <p:ext uri="{BB962C8B-B14F-4D97-AF65-F5344CB8AC3E}">
        <p14:creationId xmlns:p14="http://schemas.microsoft.com/office/powerpoint/2010/main" val="2442806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6018"/>
            <a:ext cx="8465575" cy="5891981"/>
          </a:xfrm>
          <a:prstGeom prst="rect">
            <a:avLst/>
          </a:prstGeom>
        </p:spPr>
      </p:pic>
      <p:sp>
        <p:nvSpPr>
          <p:cNvPr id="3" name="TextBox 2"/>
          <p:cNvSpPr txBox="1"/>
          <p:nvPr/>
        </p:nvSpPr>
        <p:spPr>
          <a:xfrm>
            <a:off x="8465575" y="2053711"/>
            <a:ext cx="3318386"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Default payment( 1: Yes &amp; 0: No)</a:t>
            </a:r>
            <a:endParaRPr lang="en-IN" dirty="0"/>
          </a:p>
        </p:txBody>
      </p:sp>
      <p:sp>
        <p:nvSpPr>
          <p:cNvPr id="6" name="TextBox 5"/>
          <p:cNvSpPr txBox="1"/>
          <p:nvPr/>
        </p:nvSpPr>
        <p:spPr>
          <a:xfrm>
            <a:off x="8465576" y="3082413"/>
            <a:ext cx="3318386"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Our dataset is Highly imbalanced.</a:t>
            </a:r>
          </a:p>
          <a:p>
            <a:endParaRPr lang="en-US" dirty="0" smtClean="0"/>
          </a:p>
          <a:p>
            <a:pPr marL="285750" indent="-285750">
              <a:buFont typeface="Wingdings" panose="05000000000000000000" pitchFamily="2" charset="2"/>
              <a:buChar char="Ø"/>
            </a:pPr>
            <a:r>
              <a:rPr lang="en-US" dirty="0" smtClean="0"/>
              <a:t>Around 79% of observation is not making payments default where as 21%  of observation  making payments default.</a:t>
            </a:r>
          </a:p>
          <a:p>
            <a:endParaRPr lang="en-US" dirty="0"/>
          </a:p>
          <a:p>
            <a:endParaRPr lang="en-IN" dirty="0"/>
          </a:p>
        </p:txBody>
      </p:sp>
    </p:spTree>
    <p:extLst>
      <p:ext uri="{BB962C8B-B14F-4D97-AF65-F5344CB8AC3E}">
        <p14:creationId xmlns:p14="http://schemas.microsoft.com/office/powerpoint/2010/main" val="3451090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117986" y="1106129"/>
            <a:ext cx="3952569" cy="3657600"/>
          </a:xfrm>
        </p:spPr>
        <p:txBody>
          <a:bodyPr>
            <a:normAutofit/>
          </a:bodyPr>
          <a:lstStyle/>
          <a:p>
            <a:pPr algn="l"/>
            <a:r>
              <a:rPr lang="en-US" sz="4100" b="1" dirty="0" smtClean="0"/>
              <a:t>DATA </a:t>
            </a:r>
            <a:r>
              <a:rPr lang="en-US" sz="4100" b="1" dirty="0"/>
              <a:t>PREPROCESSING</a:t>
            </a:r>
            <a:endParaRPr lang="en-IN" sz="4100" b="1" dirty="0"/>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4070555" y="958644"/>
            <a:ext cx="7890388" cy="5383161"/>
          </a:xfrm>
        </p:spPr>
        <p:txBody>
          <a:bodyPr>
            <a:normAutofit/>
          </a:bodyPr>
          <a:lstStyle/>
          <a:p>
            <a:pPr>
              <a:buFont typeface="Wingdings" panose="05000000000000000000" pitchFamily="2" charset="2"/>
              <a:buChar char="Ø"/>
            </a:pPr>
            <a:r>
              <a:rPr lang="en-US" sz="2200" dirty="0">
                <a:solidFill>
                  <a:schemeClr val="bg1"/>
                </a:solidFill>
              </a:rPr>
              <a:t>Data set  is divided in </a:t>
            </a:r>
            <a:r>
              <a:rPr lang="en-US" sz="2200" dirty="0" smtClean="0">
                <a:solidFill>
                  <a:schemeClr val="bg1"/>
                </a:solidFill>
              </a:rPr>
              <a:t>70:30 </a:t>
            </a:r>
            <a:r>
              <a:rPr lang="en-US" sz="2200" dirty="0">
                <a:solidFill>
                  <a:schemeClr val="bg1"/>
                </a:solidFill>
              </a:rPr>
              <a:t>ratio for train and test respectively.</a:t>
            </a:r>
          </a:p>
          <a:p>
            <a:pPr>
              <a:buFont typeface="Wingdings" panose="05000000000000000000" pitchFamily="2" charset="2"/>
              <a:buChar char="Ø"/>
            </a:pPr>
            <a:r>
              <a:rPr lang="en-US" sz="2200" dirty="0">
                <a:solidFill>
                  <a:schemeClr val="bg1"/>
                </a:solidFill>
              </a:rPr>
              <a:t>ID column was dropped as its unnecessary for our modeling.</a:t>
            </a:r>
          </a:p>
          <a:p>
            <a:pPr>
              <a:buFont typeface="Wingdings" panose="05000000000000000000" pitchFamily="2" charset="2"/>
              <a:buChar char="Ø"/>
            </a:pPr>
            <a:r>
              <a:rPr lang="en-US" sz="2200" dirty="0">
                <a:solidFill>
                  <a:schemeClr val="bg1"/>
                </a:solidFill>
              </a:rPr>
              <a:t>The attribute name ‘PAY_0’was converted to ‘PAY_1’ and  '</a:t>
            </a:r>
            <a:r>
              <a:rPr lang="en-US" sz="2200" dirty="0" err="1">
                <a:solidFill>
                  <a:schemeClr val="bg1"/>
                </a:solidFill>
              </a:rPr>
              <a:t>default.payment.next.month</a:t>
            </a:r>
            <a:r>
              <a:rPr lang="en-US" sz="2200" dirty="0">
                <a:solidFill>
                  <a:schemeClr val="bg1"/>
                </a:solidFill>
              </a:rPr>
              <a:t>’ was </a:t>
            </a:r>
            <a:r>
              <a:rPr lang="en-US" sz="2200" dirty="0" err="1" smtClean="0">
                <a:solidFill>
                  <a:schemeClr val="bg1"/>
                </a:solidFill>
              </a:rPr>
              <a:t>coverted</a:t>
            </a:r>
            <a:r>
              <a:rPr lang="en-US" sz="2200" dirty="0" smtClean="0">
                <a:solidFill>
                  <a:schemeClr val="bg1"/>
                </a:solidFill>
              </a:rPr>
              <a:t> to </a:t>
            </a:r>
            <a:r>
              <a:rPr lang="en-US" sz="2200" dirty="0">
                <a:solidFill>
                  <a:schemeClr val="bg1"/>
                </a:solidFill>
              </a:rPr>
              <a:t>‘</a:t>
            </a:r>
            <a:r>
              <a:rPr lang="en-US" sz="2200" dirty="0" err="1" smtClean="0">
                <a:solidFill>
                  <a:schemeClr val="bg1"/>
                </a:solidFill>
              </a:rPr>
              <a:t>Default_payment</a:t>
            </a:r>
            <a:r>
              <a:rPr lang="en-US" sz="2200" dirty="0" smtClean="0">
                <a:solidFill>
                  <a:schemeClr val="bg1"/>
                </a:solidFill>
              </a:rPr>
              <a:t>’ </a:t>
            </a:r>
            <a:r>
              <a:rPr lang="en-US" sz="2200" dirty="0">
                <a:solidFill>
                  <a:schemeClr val="bg1"/>
                </a:solidFill>
              </a:rPr>
              <a:t>for naming convenience.</a:t>
            </a:r>
          </a:p>
          <a:p>
            <a:pPr>
              <a:buFont typeface="Wingdings" panose="05000000000000000000" pitchFamily="2" charset="2"/>
              <a:buChar char="Ø"/>
            </a:pPr>
            <a:r>
              <a:rPr lang="en-IN" sz="2200" dirty="0">
                <a:solidFill>
                  <a:schemeClr val="bg1"/>
                </a:solidFill>
              </a:rPr>
              <a:t>Pay_0:No consumption of credit card=-2,Pay duly(paid on time)=-1,payment delay for one mouth=1, payment delay for two months=2,payment delay for nine months and above=-9.</a:t>
            </a:r>
          </a:p>
          <a:p>
            <a:pPr>
              <a:buFont typeface="Wingdings" panose="05000000000000000000" pitchFamily="2" charset="2"/>
              <a:buChar char="Ø"/>
            </a:pPr>
            <a:r>
              <a:rPr lang="en-IN" sz="2200" dirty="0">
                <a:solidFill>
                  <a:schemeClr val="bg1"/>
                </a:solidFill>
              </a:rPr>
              <a:t>No Null values in </a:t>
            </a:r>
            <a:r>
              <a:rPr lang="en-IN" sz="2200" dirty="0" smtClean="0">
                <a:solidFill>
                  <a:schemeClr val="bg1"/>
                </a:solidFill>
              </a:rPr>
              <a:t>dataset</a:t>
            </a:r>
          </a:p>
          <a:p>
            <a:pPr>
              <a:buFont typeface="Wingdings" panose="05000000000000000000" pitchFamily="2" charset="2"/>
              <a:buChar char="Ø"/>
            </a:pPr>
            <a:r>
              <a:rPr lang="en-US" sz="2200" dirty="0" smtClean="0">
                <a:solidFill>
                  <a:schemeClr val="bg1"/>
                </a:solidFill>
              </a:rPr>
              <a:t>No duplicates values in the dataset</a:t>
            </a:r>
            <a:endParaRPr lang="en-IN" sz="2200" dirty="0">
              <a:solidFill>
                <a:schemeClr val="bg1"/>
              </a:solidFill>
            </a:endParaRPr>
          </a:p>
        </p:txBody>
      </p:sp>
    </p:spTree>
    <p:extLst>
      <p:ext uri="{BB962C8B-B14F-4D97-AF65-F5344CB8AC3E}">
        <p14:creationId xmlns:p14="http://schemas.microsoft.com/office/powerpoint/2010/main" val="400810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4462"/>
          </a:xfrm>
        </p:spPr>
        <p:txBody>
          <a:bodyPr/>
          <a:lstStyle/>
          <a:p>
            <a:pPr marL="571500" indent="-571500">
              <a:buFont typeface="Wingdings" panose="05000000000000000000" pitchFamily="2" charset="2"/>
              <a:buChar char="Ø"/>
            </a:pPr>
            <a:r>
              <a:rPr lang="en-US" dirty="0" smtClean="0"/>
              <a:t> Imbalance Class treatment</a:t>
            </a:r>
            <a:endParaRPr lang="en-IN" dirty="0"/>
          </a:p>
        </p:txBody>
      </p:sp>
      <p:sp>
        <p:nvSpPr>
          <p:cNvPr id="3" name="Content Placeholder 2"/>
          <p:cNvSpPr>
            <a:spLocks noGrp="1"/>
          </p:cNvSpPr>
          <p:nvPr>
            <p:ph idx="1"/>
          </p:nvPr>
        </p:nvSpPr>
        <p:spPr>
          <a:xfrm>
            <a:off x="838201" y="1791929"/>
            <a:ext cx="10754032" cy="4830097"/>
          </a:xfrm>
        </p:spPr>
        <p:txBody>
          <a:bodyPr>
            <a:normAutofit/>
          </a:bodyPr>
          <a:lstStyle/>
          <a:p>
            <a:pPr>
              <a:buFont typeface="Wingdings" panose="05000000000000000000" pitchFamily="2" charset="2"/>
              <a:buChar char="Ø"/>
            </a:pPr>
            <a:r>
              <a:rPr lang="en-US" sz="2200" dirty="0" err="1"/>
              <a:t>RandomOverSampler</a:t>
            </a:r>
            <a:r>
              <a:rPr lang="en-US" sz="2200" dirty="0"/>
              <a:t> </a:t>
            </a:r>
            <a:r>
              <a:rPr lang="en-US" sz="2200" dirty="0" smtClean="0"/>
              <a:t>: </a:t>
            </a:r>
          </a:p>
          <a:p>
            <a:pPr>
              <a:buFont typeface="Wingdings" panose="05000000000000000000" pitchFamily="2" charset="2"/>
              <a:buChar char="Ø"/>
            </a:pPr>
            <a:r>
              <a:rPr lang="en-US" sz="2200" dirty="0" smtClean="0"/>
              <a:t>is </a:t>
            </a:r>
            <a:r>
              <a:rPr lang="en-US" sz="2200" dirty="0"/>
              <a:t>a technique used in machine learning to address the problem of imbalanced datasets. Imbalanced datasets occur when the number of instances in one class is significantly higher or lower than the number of instances in another class. This can lead to biased models that perform poorly on the minority class.</a:t>
            </a:r>
          </a:p>
          <a:p>
            <a:pPr>
              <a:buFont typeface="Wingdings" panose="05000000000000000000" pitchFamily="2" charset="2"/>
              <a:buChar char="Ø"/>
            </a:pPr>
            <a:r>
              <a:rPr lang="en-US" sz="2200" dirty="0" err="1"/>
              <a:t>RandomOverSampler</a:t>
            </a:r>
            <a:r>
              <a:rPr lang="en-US" sz="2200" dirty="0"/>
              <a:t> works by randomly duplicating instances from the minority class until the dataset is balanced. This technique helps to increase the representation of the minority class and provides more training examples for the model to learn from.</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826497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32" y="491339"/>
            <a:ext cx="8534400" cy="1507067"/>
          </a:xfrm>
        </p:spPr>
        <p:txBody>
          <a:bodyPr/>
          <a:lstStyle/>
          <a:p>
            <a:pPr marL="571500" indent="-571500">
              <a:buFont typeface="Wingdings" panose="05000000000000000000" pitchFamily="2" charset="2"/>
              <a:buChar char="Ø"/>
            </a:pPr>
            <a:r>
              <a:rPr lang="en-US" dirty="0" smtClean="0"/>
              <a:t>Feature Selections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98406"/>
            <a:ext cx="12432890" cy="4313904"/>
          </a:xfrm>
        </p:spPr>
      </p:pic>
    </p:spTree>
    <p:extLst>
      <p:ext uri="{BB962C8B-B14F-4D97-AF65-F5344CB8AC3E}">
        <p14:creationId xmlns:p14="http://schemas.microsoft.com/office/powerpoint/2010/main" val="3358692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9367"/>
            <a:ext cx="10515600" cy="5648631"/>
          </a:xfrm>
        </p:spPr>
        <p:txBody>
          <a:bodyPr>
            <a:normAutofit/>
          </a:bodyPr>
          <a:lstStyle/>
          <a:p>
            <a:pPr>
              <a:buFont typeface="Wingdings" panose="05000000000000000000" pitchFamily="2" charset="2"/>
              <a:buChar char="Ø"/>
            </a:pPr>
            <a:r>
              <a:rPr lang="en-US" dirty="0"/>
              <a:t>Feature selection is a crucial step in machine learning, especially for classification problems. It involves selecting a subset of relevant features from the original dataset to improve the performance of the classification model. By reducing the number of features, we can simplify the model, reduce overfitting, and improve interpretability</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dirty="0"/>
              <a:t>There are several feature selection techniques that can be used for classification problems. Here are a few commonly used ones</a:t>
            </a:r>
            <a:r>
              <a:rPr lang="en-US" dirty="0" smtClean="0"/>
              <a:t>:</a:t>
            </a:r>
            <a:endParaRPr lang="en-US" dirty="0"/>
          </a:p>
          <a:p>
            <a:pPr>
              <a:buFont typeface="Wingdings" panose="05000000000000000000" pitchFamily="2" charset="2"/>
              <a:buChar char="Ø"/>
            </a:pPr>
            <a:r>
              <a:rPr lang="en-US" b="1" dirty="0"/>
              <a:t>Filter Methods</a:t>
            </a:r>
            <a:r>
              <a:rPr lang="en-US" dirty="0"/>
              <a:t>: These methods rank features based on statistical measures like correlation, chi-square, or information gain. Features with high scores are selected. Examples include Pearson's correlation coefficient and mutual information</a:t>
            </a:r>
            <a:r>
              <a:rPr lang="en-US" dirty="0" smtClean="0"/>
              <a:t>.</a:t>
            </a:r>
          </a:p>
          <a:p>
            <a:pPr>
              <a:buFont typeface="Wingdings" panose="05000000000000000000" pitchFamily="2" charset="2"/>
              <a:buChar char="Ø"/>
            </a:pPr>
            <a:r>
              <a:rPr lang="en-US" dirty="0" smtClean="0"/>
              <a:t>Our best selected features are BALANCE LIMIT pay_1,pay_2,pay_3,…up to pay_6 and pay_amt1,pay_amt2,pay_amt4.</a:t>
            </a:r>
            <a:endParaRPr lang="en-US" dirty="0"/>
          </a:p>
          <a:p>
            <a:endParaRPr lang="en-IN" dirty="0"/>
          </a:p>
        </p:txBody>
      </p:sp>
    </p:spTree>
    <p:extLst>
      <p:ext uri="{BB962C8B-B14F-4D97-AF65-F5344CB8AC3E}">
        <p14:creationId xmlns:p14="http://schemas.microsoft.com/office/powerpoint/2010/main" val="4027607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128" y="357783"/>
            <a:ext cx="8534400" cy="1507067"/>
          </a:xfrm>
        </p:spPr>
        <p:txBody>
          <a:bodyPr>
            <a:normAutofit/>
          </a:bodyPr>
          <a:lstStyle/>
          <a:p>
            <a:r>
              <a:rPr lang="en-US" dirty="0" smtClean="0"/>
              <a:t>OUTLIER  STUDY &amp; TREATMENT</a:t>
            </a:r>
            <a:br>
              <a:rPr lang="en-US" dirty="0" smtClean="0"/>
            </a:br>
            <a:endParaRPr lang="en-IN" dirty="0"/>
          </a:p>
        </p:txBody>
      </p:sp>
      <p:sp>
        <p:nvSpPr>
          <p:cNvPr id="3" name="Content Placeholder 2"/>
          <p:cNvSpPr>
            <a:spLocks noGrp="1"/>
          </p:cNvSpPr>
          <p:nvPr>
            <p:ph idx="1"/>
          </p:nvPr>
        </p:nvSpPr>
        <p:spPr>
          <a:xfrm>
            <a:off x="646471" y="1524271"/>
            <a:ext cx="10515600" cy="4704736"/>
          </a:xfrm>
        </p:spPr>
        <p:txBody>
          <a:bodyPr/>
          <a:lstStyle/>
          <a:p>
            <a:r>
              <a:rPr lang="en-US" dirty="0"/>
              <a:t>An outlier is an observation that lies an abnormal distance from other values in a random sample from a population</a:t>
            </a:r>
            <a:r>
              <a:rPr lang="en-US" dirty="0" smtClean="0"/>
              <a:t>.</a:t>
            </a:r>
          </a:p>
          <a:p>
            <a:endParaRPr lang="en-US" dirty="0"/>
          </a:p>
          <a:p>
            <a:r>
              <a:rPr lang="en-US" dirty="0" smtClean="0"/>
              <a:t>We </a:t>
            </a:r>
            <a:r>
              <a:rPr lang="en-US" dirty="0"/>
              <a:t>observe that LIMIT_BAL, PAY_AMT1, PAY_AMT2 and </a:t>
            </a:r>
            <a:r>
              <a:rPr lang="en-US" dirty="0" smtClean="0"/>
              <a:t>PAY_AMT4 are numerical features are normally distributed   having  outlier  </a:t>
            </a:r>
          </a:p>
          <a:p>
            <a:r>
              <a:rPr lang="en-US" dirty="0" smtClean="0"/>
              <a:t>Outlier observation :- data point which lie above upper limit or below lower limit .</a:t>
            </a:r>
          </a:p>
          <a:p>
            <a:r>
              <a:rPr lang="en-US" dirty="0" smtClean="0"/>
              <a:t>Upper_limit, </a:t>
            </a:r>
            <a:r>
              <a:rPr lang="en-US" dirty="0" err="1" smtClean="0"/>
              <a:t>lower_limit</a:t>
            </a:r>
            <a:r>
              <a:rPr lang="en-US" dirty="0" smtClean="0"/>
              <a:t> =  mean(feature)+3*</a:t>
            </a:r>
            <a:r>
              <a:rPr lang="en-US" dirty="0" err="1" smtClean="0"/>
              <a:t>std</a:t>
            </a:r>
            <a:r>
              <a:rPr lang="en-US" dirty="0" smtClean="0"/>
              <a:t>(feature),</a:t>
            </a:r>
            <a:r>
              <a:rPr lang="en-US" dirty="0"/>
              <a:t> </a:t>
            </a:r>
            <a:r>
              <a:rPr lang="en-US" dirty="0" smtClean="0"/>
              <a:t>mean(feature)-3*</a:t>
            </a:r>
            <a:r>
              <a:rPr lang="en-US" dirty="0" err="1" smtClean="0"/>
              <a:t>std</a:t>
            </a:r>
            <a:r>
              <a:rPr lang="en-US" dirty="0" smtClean="0"/>
              <a:t>(feature</a:t>
            </a:r>
            <a:r>
              <a:rPr lang="en-US" dirty="0"/>
              <a:t>)</a:t>
            </a:r>
            <a:endParaRPr lang="en-US" dirty="0" smtClean="0"/>
          </a:p>
          <a:p>
            <a:endParaRPr lang="en-US" dirty="0" smtClean="0"/>
          </a:p>
        </p:txBody>
      </p:sp>
    </p:spTree>
    <p:extLst>
      <p:ext uri="{BB962C8B-B14F-4D97-AF65-F5344CB8AC3E}">
        <p14:creationId xmlns:p14="http://schemas.microsoft.com/office/powerpoint/2010/main" val="1845841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252</TotalTime>
  <Words>732</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Slice</vt:lpstr>
      <vt:lpstr>CREDIT  CARD  DEFAULT PREDICTION </vt:lpstr>
      <vt:lpstr>OVERVIEW</vt:lpstr>
      <vt:lpstr>PowerPoint Presentation</vt:lpstr>
      <vt:lpstr>PowerPoint Presentation</vt:lpstr>
      <vt:lpstr>DATA PREPROCESSING</vt:lpstr>
      <vt:lpstr> Imbalance Class treatment</vt:lpstr>
      <vt:lpstr>Feature Selections</vt:lpstr>
      <vt:lpstr>PowerPoint Presentation</vt:lpstr>
      <vt:lpstr>OUTLIER  STUDY &amp; TREATMENT </vt:lpstr>
      <vt:lpstr>Voting classifier</vt:lpstr>
      <vt:lpstr>CONCLUSION</vt:lpstr>
      <vt:lpstr>    Any Question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Ramdas</cp:lastModifiedBy>
  <cp:revision>29</cp:revision>
  <dcterms:created xsi:type="dcterms:W3CDTF">2021-09-09T07:45:17Z</dcterms:created>
  <dcterms:modified xsi:type="dcterms:W3CDTF">2023-10-23T10:06:39Z</dcterms:modified>
</cp:coreProperties>
</file>