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6"/>
  </p:notesMasterIdLst>
  <p:sldIdLst>
    <p:sldId id="256" r:id="rId2"/>
    <p:sldId id="257" r:id="rId3"/>
    <p:sldId id="258" r:id="rId4"/>
    <p:sldId id="308" r:id="rId5"/>
    <p:sldId id="259" r:id="rId6"/>
    <p:sldId id="309" r:id="rId7"/>
    <p:sldId id="260" r:id="rId8"/>
    <p:sldId id="264" r:id="rId9"/>
    <p:sldId id="261" r:id="rId10"/>
    <p:sldId id="262" r:id="rId11"/>
    <p:sldId id="272" r:id="rId12"/>
    <p:sldId id="263" r:id="rId13"/>
    <p:sldId id="265" r:id="rId14"/>
    <p:sldId id="266" r:id="rId15"/>
    <p:sldId id="267" r:id="rId16"/>
    <p:sldId id="270" r:id="rId17"/>
    <p:sldId id="271" r:id="rId18"/>
    <p:sldId id="273" r:id="rId19"/>
    <p:sldId id="274" r:id="rId20"/>
    <p:sldId id="269" r:id="rId21"/>
    <p:sldId id="276" r:id="rId22"/>
    <p:sldId id="277" r:id="rId23"/>
    <p:sldId id="282" r:id="rId24"/>
    <p:sldId id="283" r:id="rId25"/>
    <p:sldId id="284" r:id="rId26"/>
    <p:sldId id="285" r:id="rId27"/>
    <p:sldId id="286" r:id="rId28"/>
    <p:sldId id="287" r:id="rId29"/>
    <p:sldId id="288" r:id="rId30"/>
    <p:sldId id="311" r:id="rId31"/>
    <p:sldId id="289" r:id="rId32"/>
    <p:sldId id="291" r:id="rId33"/>
    <p:sldId id="292" r:id="rId34"/>
    <p:sldId id="293" r:id="rId35"/>
    <p:sldId id="310" r:id="rId36"/>
    <p:sldId id="295" r:id="rId37"/>
    <p:sldId id="296" r:id="rId38"/>
    <p:sldId id="297" r:id="rId39"/>
    <p:sldId id="307" r:id="rId40"/>
    <p:sldId id="298" r:id="rId41"/>
    <p:sldId id="303" r:id="rId42"/>
    <p:sldId id="304" r:id="rId43"/>
    <p:sldId id="305" r:id="rId44"/>
    <p:sldId id="30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8899" autoAdjust="0"/>
  </p:normalViewPr>
  <p:slideViewPr>
    <p:cSldViewPr snapToGrid="0" snapToObjects="1">
      <p:cViewPr varScale="1">
        <p:scale>
          <a:sx n="63" d="100"/>
          <a:sy n="63" d="100"/>
        </p:scale>
        <p:origin x="29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384DA-8614-47E0-9BF3-6BAA8FD583D8}" type="datetimeFigureOut">
              <a:rPr lang="en-US" smtClean="0"/>
              <a:t>5/14/2018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0CE33-6A98-4BAC-BC58-0D8B742BC258}" type="slidenum">
              <a:rPr lang="en-US" smtClean="0"/>
              <a:t>‹#›</a:t>
            </a:fld>
            <a:endParaRPr lang="en-US"/>
          </a:p>
        </p:txBody>
      </p:sp>
    </p:spTree>
    <p:extLst>
      <p:ext uri="{BB962C8B-B14F-4D97-AF65-F5344CB8AC3E}">
        <p14:creationId xmlns:p14="http://schemas.microsoft.com/office/powerpoint/2010/main" val="177276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Processing Versus: games, large software engineering, data analytics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Omissions :  object oriented design, scientific programming, pandas, graphical interfaces, games, etc.</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4</a:t>
            </a:fld>
            <a:endParaRPr lang="en-US"/>
          </a:p>
        </p:txBody>
      </p:sp>
    </p:spTree>
    <p:extLst>
      <p:ext uri="{BB962C8B-B14F-4D97-AF65-F5344CB8AC3E}">
        <p14:creationId xmlns:p14="http://schemas.microsoft.com/office/powerpoint/2010/main" val="374992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sz="1200" dirty="0"/>
              <a:t> Maybe I’m the only one who keeps getting asked why the class I teach exists?</a:t>
            </a:r>
          </a:p>
          <a:p>
            <a:pPr>
              <a:buFont typeface="Arial" charset="0"/>
              <a:buChar char="•"/>
            </a:pPr>
            <a:r>
              <a:rPr lang="en-US" sz="1200" dirty="0"/>
              <a:t> Because being able to directly interact with data and digital files is powerful and sometimes the only way to get the job done</a:t>
            </a:r>
          </a:p>
          <a:p>
            <a:pPr>
              <a:buFont typeface="Arial" charset="0"/>
              <a:buChar char="•"/>
            </a:pPr>
            <a:r>
              <a:rPr lang="en-US" sz="1200" dirty="0"/>
              <a:t> As current/future information professionals, you know that data and digital formats are constantly changing. So you need to be prepared for anything.</a:t>
            </a:r>
          </a:p>
          <a:p>
            <a:pPr>
              <a:buFont typeface="Arial" charset="0"/>
              <a:buChar char="•"/>
            </a:pPr>
            <a:r>
              <a:rPr lang="en-US" sz="1200" dirty="0"/>
              <a:t> Which means you need to be prepared to </a:t>
            </a:r>
            <a:r>
              <a:rPr lang="en-US" sz="1200" b="1" dirty="0"/>
              <a:t>learn</a:t>
            </a:r>
            <a:r>
              <a:rPr lang="en-US" sz="1200" dirty="0"/>
              <a:t> anything. This class isn’t to make you a Python dev, it’s to give you programming fundamentals so you can:</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5</a:t>
            </a:fld>
            <a:endParaRPr lang="en-US"/>
          </a:p>
        </p:txBody>
      </p:sp>
    </p:spTree>
    <p:extLst>
      <p:ext uri="{BB962C8B-B14F-4D97-AF65-F5344CB8AC3E}">
        <p14:creationId xmlns:p14="http://schemas.microsoft.com/office/powerpoint/2010/main" val="4051350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a:t> I respect that you have lives and other classes and a personal life</a:t>
            </a:r>
          </a:p>
          <a:p>
            <a:pPr>
              <a:buFont typeface="Arial" charset="0"/>
              <a:buChar char="•"/>
            </a:pPr>
            <a:r>
              <a:rPr lang="en-US" dirty="0"/>
              <a:t> Your grade doesn’t depend on a single weekly homework assignment and there will be plenty of extra credit so you can keep your grade up even when things have gone poorly</a:t>
            </a:r>
          </a:p>
          <a:p>
            <a:pPr>
              <a:buFont typeface="Arial" charset="0"/>
              <a:buChar char="•"/>
            </a:pPr>
            <a:r>
              <a:rPr lang="en-US" dirty="0"/>
              <a:t> I don’t expect that you’ll get 100% on every homework, so the weighting and extra credit allow a buffer for you to maintain an A even if you stumble on a few homework assignments.</a:t>
            </a:r>
          </a:p>
          <a:p>
            <a:pPr>
              <a:buFont typeface="Arial" charset="0"/>
              <a:buChar char="•"/>
            </a:pPr>
            <a:r>
              <a:rPr lang="en-US" dirty="0"/>
              <a:t> Presuming that you can maintain 100% on the other areas, you just need to maintain at least a ~76% average on the weekly homework to keep your A.  There’s plenty of extra credit to keep that score up.</a:t>
            </a:r>
          </a:p>
          <a:p>
            <a:pPr>
              <a:buFont typeface="Arial" charset="0"/>
              <a:buChar char="•"/>
            </a:pPr>
            <a:r>
              <a:rPr lang="en-US" dirty="0"/>
              <a:t> But this does require a steady amount of time.</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9</a:t>
            </a:fld>
            <a:endParaRPr lang="en-US"/>
          </a:p>
        </p:txBody>
      </p:sp>
    </p:spTree>
    <p:extLst>
      <p:ext uri="{BB962C8B-B14F-4D97-AF65-F5344CB8AC3E}">
        <p14:creationId xmlns:p14="http://schemas.microsoft.com/office/powerpoint/2010/main" val="68887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2588" indent="-382588">
              <a:buFont typeface="Arial" charset="0"/>
              <a:buChar char="•"/>
            </a:pPr>
            <a:r>
              <a:rPr lang="en-US" dirty="0"/>
              <a:t>Start early! </a:t>
            </a:r>
          </a:p>
          <a:p>
            <a:pPr marL="382588" indent="-382588">
              <a:buFont typeface="Arial" charset="0"/>
              <a:buChar char="•"/>
            </a:pPr>
            <a:r>
              <a:rPr lang="en-US" dirty="0"/>
              <a:t>steady amount of time each day</a:t>
            </a:r>
          </a:p>
          <a:p>
            <a:pPr marL="382588" indent="-382588">
              <a:buFont typeface="Arial" charset="0"/>
              <a:buChar char="•"/>
            </a:pPr>
            <a:r>
              <a:rPr lang="en-US" dirty="0"/>
              <a:t>The readings will help you.</a:t>
            </a:r>
          </a:p>
          <a:p>
            <a:pPr marL="382588" indent="-382588">
              <a:buFont typeface="Arial" charset="0"/>
              <a:buChar char="•"/>
            </a:pPr>
            <a:r>
              <a:rPr lang="en-US" dirty="0"/>
              <a:t>Read the homework before the reading. This helps you know where to focus your reading and flag relevant examples.</a:t>
            </a:r>
          </a:p>
          <a:p>
            <a:pPr marL="382588" indent="-382588">
              <a:buFont typeface="Arial" charset="0"/>
              <a:buChar char="•"/>
            </a:pPr>
            <a:r>
              <a:rPr lang="en-US" dirty="0"/>
              <a:t> Do not fear the math.  Several of the chapters are very math heavy in examples, but I’ve selected homework problems that should not require advanced math ability to complete.  I’ll also provide some clarifications in the assignment </a:t>
            </a:r>
            <a:r>
              <a:rPr lang="en-US" dirty="0" err="1"/>
              <a:t>moodle</a:t>
            </a:r>
            <a:r>
              <a:rPr lang="en-US" dirty="0"/>
              <a:t> page.</a:t>
            </a:r>
          </a:p>
          <a:p>
            <a:pPr marL="382588" indent="-382588">
              <a:buFont typeface="Arial" charset="0"/>
              <a:buChar char="•"/>
            </a:pPr>
            <a:r>
              <a:rPr lang="en-US" dirty="0"/>
              <a:t> I forbid you to use the word stupid about any human in this room</a:t>
            </a:r>
          </a:p>
          <a:p>
            <a:pPr marL="382588" lvl="1" indent="-382588">
              <a:buFont typeface="Arial" charset="0"/>
              <a:buChar char="•"/>
            </a:pPr>
            <a:r>
              <a:rPr lang="en-US" dirty="0"/>
              <a:t>But you’re free to let Python have it</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12</a:t>
            </a:fld>
            <a:endParaRPr lang="en-US"/>
          </a:p>
        </p:txBody>
      </p:sp>
    </p:spTree>
    <p:extLst>
      <p:ext uri="{BB962C8B-B14F-4D97-AF65-F5344CB8AC3E}">
        <p14:creationId xmlns:p14="http://schemas.microsoft.com/office/powerpoint/2010/main" val="364273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Please find out how to:</a:t>
            </a:r>
          </a:p>
          <a:p>
            <a:pPr marL="0" indent="0">
              <a:buNone/>
            </a:pPr>
            <a:r>
              <a:rPr lang="en-US" dirty="0"/>
              <a:t>Install programs</a:t>
            </a:r>
          </a:p>
          <a:p>
            <a:pPr marL="0" lvl="1" indent="0">
              <a:buNone/>
            </a:pPr>
            <a:r>
              <a:rPr lang="en-US" dirty="0"/>
              <a:t>Unzip and zip files</a:t>
            </a:r>
          </a:p>
          <a:p>
            <a:pPr marL="0" lvl="1" indent="0">
              <a:buNone/>
            </a:pPr>
            <a:r>
              <a:rPr lang="en-US" dirty="0"/>
              <a:t>Take screenshots</a:t>
            </a:r>
          </a:p>
          <a:p>
            <a:pPr marL="0" lvl="1" indent="0">
              <a:buNone/>
            </a:pPr>
            <a:r>
              <a:rPr lang="en-US" dirty="0"/>
              <a:t>Send emails with attachments</a:t>
            </a:r>
          </a:p>
          <a:p>
            <a:pPr marL="0" lvl="1" indent="0">
              <a:buNone/>
            </a:pPr>
            <a:r>
              <a:rPr lang="en-US" dirty="0"/>
              <a:t>Know how to navigate your file system, opening folders and moving around you directory, etc.</a:t>
            </a:r>
          </a:p>
          <a:p>
            <a:pPr marL="0" lvl="1" indent="0">
              <a:buNone/>
            </a:pPr>
            <a:r>
              <a:rPr lang="en-US" dirty="0"/>
              <a:t>Be comfortable interacting in Blackboard Collaborate</a:t>
            </a:r>
          </a:p>
          <a:p>
            <a:pPr marL="0" lvl="1" indent="0">
              <a:buNone/>
            </a:pPr>
            <a:r>
              <a:rPr lang="en-US" dirty="0"/>
              <a:t>Be able to share your screen in Blackboard</a:t>
            </a:r>
          </a:p>
          <a:p>
            <a:endParaRPr lang="en-US" dirty="0"/>
          </a:p>
        </p:txBody>
      </p:sp>
      <p:sp>
        <p:nvSpPr>
          <p:cNvPr id="4" name="Slide Number Placeholder 3"/>
          <p:cNvSpPr>
            <a:spLocks noGrp="1"/>
          </p:cNvSpPr>
          <p:nvPr>
            <p:ph type="sldNum" sz="quarter" idx="10"/>
          </p:nvPr>
        </p:nvSpPr>
        <p:spPr/>
        <p:txBody>
          <a:bodyPr/>
          <a:lstStyle/>
          <a:p>
            <a:fld id="{3BA0CE33-6A98-4BAC-BC58-0D8B742BC258}" type="slidenum">
              <a:rPr lang="en-US" smtClean="0"/>
              <a:t>13</a:t>
            </a:fld>
            <a:endParaRPr lang="en-US"/>
          </a:p>
        </p:txBody>
      </p:sp>
    </p:spTree>
    <p:extLst>
      <p:ext uri="{BB962C8B-B14F-4D97-AF65-F5344CB8AC3E}">
        <p14:creationId xmlns:p14="http://schemas.microsoft.com/office/powerpoint/2010/main" val="26191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61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91440" rIns="45720" bIns="9144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101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71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174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23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525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57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507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5/14/2018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350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5/14/2018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57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9CAD897-D46E-4AD2-BD9B-49DD3E640873}" type="datetimeFigureOut">
              <a:rPr lang="en-US" smtClean="0"/>
              <a:t>5/14/2018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61955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5/14/2018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38005"/>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IS452:  Week 1</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791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Late and extension polices</a:t>
            </a:r>
          </a:p>
        </p:txBody>
      </p:sp>
      <p:sp>
        <p:nvSpPr>
          <p:cNvPr id="3" name="Content Placeholder 2"/>
          <p:cNvSpPr>
            <a:spLocks noGrp="1"/>
          </p:cNvSpPr>
          <p:nvPr>
            <p:ph idx="1"/>
          </p:nvPr>
        </p:nvSpPr>
        <p:spPr/>
        <p:txBody>
          <a:bodyPr>
            <a:noAutofit/>
          </a:bodyPr>
          <a:lstStyle/>
          <a:p>
            <a:pPr marL="0" indent="0">
              <a:buNone/>
            </a:pPr>
            <a:r>
              <a:rPr lang="en-US" sz="2400" dirty="0"/>
              <a:t>Weekly homework Caveats</a:t>
            </a:r>
          </a:p>
          <a:p>
            <a:pPr marL="228600" indent="-228600">
              <a:buFont typeface="Arial" charset="0"/>
              <a:buChar char="•"/>
            </a:pPr>
            <a:r>
              <a:rPr lang="en-US" sz="2400" dirty="0"/>
              <a:t>Homework is due at 11:55pm, </a:t>
            </a:r>
          </a:p>
          <a:p>
            <a:pPr marL="521208" lvl="1" indent="-228600">
              <a:buFont typeface="Arial" charset="0"/>
              <a:buChar char="•"/>
            </a:pPr>
            <a:r>
              <a:rPr lang="en-US" sz="2200" dirty="0"/>
              <a:t>but anything before 8am is fine</a:t>
            </a:r>
          </a:p>
          <a:p>
            <a:pPr marL="228600" indent="-228600">
              <a:buFont typeface="Arial" charset="0"/>
              <a:buChar char="•"/>
            </a:pPr>
            <a:r>
              <a:rPr lang="en-US" sz="2400" dirty="0"/>
              <a:t>Homework assignments may be turned in up to 2 days late (a ‘day’ is the 24 hour period after an assignment is due), with a 10% penalty for each day late.</a:t>
            </a:r>
          </a:p>
          <a:p>
            <a:pPr marL="228600" indent="-228600">
              <a:buFont typeface="Arial" charset="0"/>
              <a:buChar char="•"/>
            </a:pPr>
            <a:r>
              <a:rPr lang="en-US" sz="2400" dirty="0"/>
              <a:t>3 extensions for an extra 5 days without penalty.  </a:t>
            </a:r>
          </a:p>
          <a:p>
            <a:pPr marL="521208" lvl="1" indent="-228600">
              <a:buFont typeface="Arial" charset="0"/>
              <a:buChar char="•"/>
            </a:pPr>
            <a:r>
              <a:rPr lang="en-US" sz="2200" dirty="0"/>
              <a:t>you don’t need to explain why you need to use them.  </a:t>
            </a:r>
          </a:p>
          <a:p>
            <a:pPr marL="521208" lvl="1" indent="-228600">
              <a:buFont typeface="Arial" charset="0"/>
              <a:buChar char="•"/>
            </a:pPr>
            <a:r>
              <a:rPr lang="en-US" sz="2200" dirty="0"/>
              <a:t>Just email me that you need one.</a:t>
            </a:r>
          </a:p>
        </p:txBody>
      </p:sp>
    </p:spTree>
    <p:extLst>
      <p:ext uri="{BB962C8B-B14F-4D97-AF65-F5344CB8AC3E}">
        <p14:creationId xmlns:p14="http://schemas.microsoft.com/office/powerpoint/2010/main" val="163819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This class requires time</a:t>
            </a:r>
          </a:p>
        </p:txBody>
      </p:sp>
      <p:sp>
        <p:nvSpPr>
          <p:cNvPr id="3" name="Content Placeholder 2"/>
          <p:cNvSpPr>
            <a:spLocks noGrp="1"/>
          </p:cNvSpPr>
          <p:nvPr>
            <p:ph idx="1"/>
          </p:nvPr>
        </p:nvSpPr>
        <p:spPr/>
        <p:txBody>
          <a:bodyPr>
            <a:normAutofit/>
          </a:bodyPr>
          <a:lstStyle/>
          <a:p>
            <a:pPr marL="228600" indent="-228600">
              <a:buFont typeface="Arial" charset="0"/>
              <a:buChar char="•"/>
            </a:pPr>
            <a:r>
              <a:rPr lang="en-US" sz="4400" dirty="0"/>
              <a:t>452 requires consistent work</a:t>
            </a:r>
          </a:p>
          <a:p>
            <a:pPr marL="228600" indent="-228600">
              <a:buFont typeface="Arial" charset="0"/>
              <a:buChar char="•"/>
            </a:pPr>
            <a:r>
              <a:rPr lang="en-US" sz="4400" dirty="0"/>
              <a:t>Everything is doable! </a:t>
            </a:r>
          </a:p>
          <a:p>
            <a:pPr marL="228600" indent="-228600">
              <a:buFont typeface="Arial" charset="0"/>
              <a:buChar char="•"/>
            </a:pPr>
            <a:r>
              <a:rPr lang="en-US" sz="4400" dirty="0"/>
              <a:t>You </a:t>
            </a:r>
            <a:r>
              <a:rPr lang="en-US" sz="4400" b="1" dirty="0"/>
              <a:t>will</a:t>
            </a:r>
            <a:r>
              <a:rPr lang="en-US" sz="4400" dirty="0"/>
              <a:t> survive</a:t>
            </a:r>
          </a:p>
          <a:p>
            <a:pPr marL="228600" indent="-228600">
              <a:buFont typeface="Arial" charset="0"/>
              <a:buChar char="•"/>
            </a:pPr>
            <a:r>
              <a:rPr lang="en-US" sz="4400" dirty="0"/>
              <a:t>You </a:t>
            </a:r>
            <a:r>
              <a:rPr lang="en-US" sz="4400" b="1" dirty="0"/>
              <a:t>will</a:t>
            </a:r>
            <a:r>
              <a:rPr lang="en-US" sz="4400" dirty="0"/>
              <a:t> do well</a:t>
            </a:r>
          </a:p>
          <a:p>
            <a:pPr marL="228600" indent="-228600">
              <a:buFont typeface="Arial" charset="0"/>
              <a:buChar char="•"/>
            </a:pPr>
            <a:r>
              <a:rPr lang="en-US" sz="4400" dirty="0"/>
              <a:t>You </a:t>
            </a:r>
            <a:r>
              <a:rPr lang="en-US" sz="4400" b="1" dirty="0"/>
              <a:t>will</a:t>
            </a:r>
            <a:r>
              <a:rPr lang="en-US" sz="4400" dirty="0"/>
              <a:t> learn a lot</a:t>
            </a:r>
          </a:p>
        </p:txBody>
      </p:sp>
    </p:spTree>
    <p:extLst>
      <p:ext uri="{BB962C8B-B14F-4D97-AF65-F5344CB8AC3E}">
        <p14:creationId xmlns:p14="http://schemas.microsoft.com/office/powerpoint/2010/main" val="112604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Suggestions for success</a:t>
            </a:r>
          </a:p>
        </p:txBody>
      </p:sp>
      <p:sp>
        <p:nvSpPr>
          <p:cNvPr id="3" name="Content Placeholder 2"/>
          <p:cNvSpPr>
            <a:spLocks noGrp="1"/>
          </p:cNvSpPr>
          <p:nvPr>
            <p:ph idx="1"/>
          </p:nvPr>
        </p:nvSpPr>
        <p:spPr>
          <a:xfrm>
            <a:off x="822959" y="1845734"/>
            <a:ext cx="7543801" cy="4471939"/>
          </a:xfrm>
        </p:spPr>
        <p:txBody>
          <a:bodyPr>
            <a:normAutofit fontScale="92500" lnSpcReduction="10000"/>
          </a:bodyPr>
          <a:lstStyle/>
          <a:p>
            <a:pPr marL="382588" indent="-382588">
              <a:buFont typeface="Arial" charset="0"/>
              <a:buChar char="•"/>
            </a:pPr>
            <a:r>
              <a:rPr lang="en-US" sz="3600" dirty="0"/>
              <a:t>Start early! </a:t>
            </a:r>
          </a:p>
          <a:p>
            <a:pPr marL="382588" indent="-382588">
              <a:buFont typeface="Arial" charset="0"/>
              <a:buChar char="•"/>
            </a:pPr>
            <a:r>
              <a:rPr lang="en-US" sz="3600" dirty="0"/>
              <a:t>steady amount of time each day</a:t>
            </a:r>
          </a:p>
          <a:p>
            <a:pPr marL="382588" indent="-382588">
              <a:buFont typeface="Arial" charset="0"/>
              <a:buChar char="•"/>
            </a:pPr>
            <a:r>
              <a:rPr lang="en-US" sz="3600" dirty="0"/>
              <a:t>The readings will help you.</a:t>
            </a:r>
          </a:p>
          <a:p>
            <a:pPr marL="382588" indent="-382588">
              <a:buFont typeface="Arial" charset="0"/>
              <a:buChar char="•"/>
            </a:pPr>
            <a:r>
              <a:rPr lang="en-US" sz="3600" dirty="0"/>
              <a:t>Read the homework before the reading. </a:t>
            </a:r>
          </a:p>
          <a:p>
            <a:pPr marL="382588" indent="-382588">
              <a:buFont typeface="Arial" charset="0"/>
              <a:buChar char="•"/>
            </a:pPr>
            <a:r>
              <a:rPr lang="en-US" sz="3600" dirty="0"/>
              <a:t>Do not fear the math. </a:t>
            </a:r>
          </a:p>
          <a:p>
            <a:pPr marL="382588" indent="-382588">
              <a:buFont typeface="Arial" charset="0"/>
              <a:buChar char="•"/>
            </a:pPr>
            <a:r>
              <a:rPr lang="en-US" sz="3600" dirty="0"/>
              <a:t>I forbid you to use the word stupid about any human in this room</a:t>
            </a:r>
          </a:p>
          <a:p>
            <a:pPr marL="565468" lvl="2" indent="-382588">
              <a:buFont typeface="Arial" charset="0"/>
              <a:buChar char="•"/>
            </a:pPr>
            <a:r>
              <a:rPr lang="en-US" sz="2800" i="1" dirty="0"/>
              <a:t>But you’re free to let Python have it</a:t>
            </a:r>
          </a:p>
        </p:txBody>
      </p:sp>
    </p:spTree>
    <p:extLst>
      <p:ext uri="{BB962C8B-B14F-4D97-AF65-F5344CB8AC3E}">
        <p14:creationId xmlns:p14="http://schemas.microsoft.com/office/powerpoint/2010/main" val="149108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Expected Computer Skills</a:t>
            </a:r>
          </a:p>
        </p:txBody>
      </p:sp>
      <p:sp>
        <p:nvSpPr>
          <p:cNvPr id="3" name="Content Placeholder 2"/>
          <p:cNvSpPr>
            <a:spLocks noGrp="1"/>
          </p:cNvSpPr>
          <p:nvPr>
            <p:ph idx="1"/>
          </p:nvPr>
        </p:nvSpPr>
        <p:spPr>
          <a:xfrm>
            <a:off x="822959" y="1845733"/>
            <a:ext cx="7543801" cy="4470845"/>
          </a:xfrm>
        </p:spPr>
        <p:txBody>
          <a:bodyPr>
            <a:noAutofit/>
          </a:bodyPr>
          <a:lstStyle/>
          <a:p>
            <a:pPr marL="288925" lvl="1" indent="-288925"/>
            <a:r>
              <a:rPr lang="en-US" sz="4000" dirty="0"/>
              <a:t>install programs</a:t>
            </a:r>
          </a:p>
          <a:p>
            <a:pPr marL="285750" lvl="1" indent="-285750"/>
            <a:r>
              <a:rPr lang="en-US" sz="4000" dirty="0"/>
              <a:t>unzip and zip files</a:t>
            </a:r>
          </a:p>
          <a:p>
            <a:pPr marL="285750" lvl="1" indent="-285750"/>
            <a:r>
              <a:rPr lang="en-US" sz="4000" dirty="0"/>
              <a:t>take screenshots</a:t>
            </a:r>
          </a:p>
          <a:p>
            <a:pPr marL="285750" lvl="1" indent="-285750"/>
            <a:r>
              <a:rPr lang="en-US" sz="4000" dirty="0"/>
              <a:t>send emails with attachments</a:t>
            </a:r>
          </a:p>
          <a:p>
            <a:pPr marL="285750" lvl="1" indent="-285750"/>
            <a:r>
              <a:rPr lang="en-US" sz="4000" dirty="0"/>
              <a:t>navigate your file system</a:t>
            </a:r>
          </a:p>
          <a:p>
            <a:pPr marL="285750" lvl="1" indent="-285750"/>
            <a:r>
              <a:rPr lang="en-US" sz="4000" dirty="0"/>
              <a:t>how to use Blackboard Ultra</a:t>
            </a:r>
          </a:p>
          <a:p>
            <a:pPr marL="0" indent="0">
              <a:buNone/>
            </a:pPr>
            <a:endParaRPr lang="en-US" sz="3200" dirty="0"/>
          </a:p>
        </p:txBody>
      </p:sp>
    </p:spTree>
    <p:extLst>
      <p:ext uri="{BB962C8B-B14F-4D97-AF65-F5344CB8AC3E}">
        <p14:creationId xmlns:p14="http://schemas.microsoft.com/office/powerpoint/2010/main" val="83787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Participation and attendance</a:t>
            </a:r>
          </a:p>
        </p:txBody>
      </p:sp>
      <p:sp>
        <p:nvSpPr>
          <p:cNvPr id="3" name="Content Placeholder 2"/>
          <p:cNvSpPr>
            <a:spLocks noGrp="1"/>
          </p:cNvSpPr>
          <p:nvPr>
            <p:ph idx="1"/>
          </p:nvPr>
        </p:nvSpPr>
        <p:spPr/>
        <p:txBody>
          <a:bodyPr>
            <a:normAutofit lnSpcReduction="10000"/>
          </a:bodyPr>
          <a:lstStyle/>
          <a:p>
            <a:pPr marL="457200" indent="-457200">
              <a:buFont typeface="Arial" panose="020B0604020202020204" pitchFamily="34" charset="0"/>
              <a:buChar char="•"/>
            </a:pPr>
            <a:r>
              <a:rPr lang="en-US" sz="4000" dirty="0"/>
              <a:t>participate during class and online in discussion boards. </a:t>
            </a:r>
          </a:p>
          <a:p>
            <a:pPr marL="457200" indent="-457200">
              <a:buFont typeface="Arial" panose="020B0604020202020204" pitchFamily="34" charset="0"/>
              <a:buChar char="•"/>
            </a:pPr>
            <a:r>
              <a:rPr lang="en-US" sz="4000" dirty="0"/>
              <a:t>There will be discussion prompts each week to help start a conversation.</a:t>
            </a:r>
          </a:p>
          <a:p>
            <a:pPr marL="457200" indent="-457200">
              <a:buFont typeface="Arial" panose="020B0604020202020204" pitchFamily="34" charset="0"/>
              <a:buChar char="•"/>
            </a:pPr>
            <a:r>
              <a:rPr lang="en-US" sz="4000" dirty="0"/>
              <a:t>If you will be missing class, please let me know </a:t>
            </a:r>
            <a:r>
              <a:rPr lang="en-US" sz="4000" i="1" dirty="0"/>
              <a:t>before </a:t>
            </a:r>
            <a:r>
              <a:rPr lang="en-US" sz="4000" dirty="0"/>
              <a:t>class.</a:t>
            </a:r>
          </a:p>
        </p:txBody>
      </p:sp>
    </p:spTree>
    <p:extLst>
      <p:ext uri="{BB962C8B-B14F-4D97-AF65-F5344CB8AC3E}">
        <p14:creationId xmlns:p14="http://schemas.microsoft.com/office/powerpoint/2010/main" val="110765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Communication and asking questions</a:t>
            </a:r>
          </a:p>
        </p:txBody>
      </p:sp>
      <p:sp>
        <p:nvSpPr>
          <p:cNvPr id="3" name="Content Placeholder 2"/>
          <p:cNvSpPr>
            <a:spLocks noGrp="1"/>
          </p:cNvSpPr>
          <p:nvPr>
            <p:ph idx="1"/>
          </p:nvPr>
        </p:nvSpPr>
        <p:spPr/>
        <p:txBody>
          <a:bodyPr>
            <a:normAutofit fontScale="92500" lnSpcReduction="10000"/>
          </a:bodyPr>
          <a:lstStyle/>
          <a:p>
            <a:pPr marL="457200" indent="-457200">
              <a:buFont typeface="Arial" charset="0"/>
              <a:buChar char="•"/>
            </a:pPr>
            <a:r>
              <a:rPr lang="en-US" sz="4000" dirty="0"/>
              <a:t> Administrative questions (E-Mail)</a:t>
            </a:r>
          </a:p>
          <a:p>
            <a:pPr marL="914400" lvl="1" indent="-457200">
              <a:buFont typeface="Arial" charset="0"/>
              <a:buChar char="•"/>
            </a:pPr>
            <a:r>
              <a:rPr lang="en-US" sz="3600" dirty="0"/>
              <a:t>Just about you</a:t>
            </a:r>
          </a:p>
          <a:p>
            <a:pPr marL="457200" indent="-457200">
              <a:buFont typeface="Arial" charset="0"/>
              <a:buChar char="•"/>
            </a:pPr>
            <a:r>
              <a:rPr lang="en-US" sz="3600" dirty="0"/>
              <a:t>About the entire class (Discussion Board)</a:t>
            </a:r>
          </a:p>
          <a:p>
            <a:pPr marL="914400" lvl="1" indent="-457200">
              <a:buFont typeface="Arial" charset="0"/>
              <a:buChar char="•"/>
            </a:pPr>
            <a:r>
              <a:rPr lang="en-US" sz="3200" dirty="0"/>
              <a:t>Will open with admin updates and reminders</a:t>
            </a:r>
          </a:p>
          <a:p>
            <a:pPr marL="457200" indent="-457200">
              <a:buFont typeface="Arial" charset="0"/>
              <a:buChar char="•"/>
            </a:pPr>
            <a:r>
              <a:rPr lang="en-US" sz="4000" dirty="0"/>
              <a:t>Content questions (Discussion Board) </a:t>
            </a:r>
            <a:endParaRPr lang="en-US" sz="3600" dirty="0"/>
          </a:p>
          <a:p>
            <a:pPr marL="914400" lvl="1" indent="-457200">
              <a:buFont typeface="Arial" charset="0"/>
              <a:buChar char="•"/>
            </a:pPr>
            <a:r>
              <a:rPr lang="en-US" sz="3600" dirty="0"/>
              <a:t>Don’t post your solutions!</a:t>
            </a:r>
          </a:p>
        </p:txBody>
      </p:sp>
    </p:spTree>
    <p:extLst>
      <p:ext uri="{BB962C8B-B14F-4D97-AF65-F5344CB8AC3E}">
        <p14:creationId xmlns:p14="http://schemas.microsoft.com/office/powerpoint/2010/main" val="109082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How class normally works</a:t>
            </a:r>
          </a:p>
        </p:txBody>
      </p:sp>
      <p:sp>
        <p:nvSpPr>
          <p:cNvPr id="3" name="Content Placeholder 2"/>
          <p:cNvSpPr>
            <a:spLocks noGrp="1"/>
          </p:cNvSpPr>
          <p:nvPr>
            <p:ph idx="1"/>
          </p:nvPr>
        </p:nvSpPr>
        <p:spPr/>
        <p:txBody>
          <a:bodyPr>
            <a:normAutofit fontScale="92500"/>
          </a:bodyPr>
          <a:lstStyle/>
          <a:p>
            <a:pPr marL="457200" indent="-457200">
              <a:buFont typeface="Arial" charset="0"/>
              <a:buChar char="•"/>
            </a:pPr>
            <a:r>
              <a:rPr lang="en-US" sz="2800" dirty="0"/>
              <a:t>lectures pre-written notes available via </a:t>
            </a:r>
            <a:r>
              <a:rPr lang="en-US" sz="2800" dirty="0" err="1"/>
              <a:t>github</a:t>
            </a:r>
            <a:r>
              <a:rPr lang="en-US" sz="2800" dirty="0"/>
              <a:t> repo.  </a:t>
            </a:r>
          </a:p>
          <a:p>
            <a:pPr marL="457200" indent="-457200">
              <a:buFont typeface="Arial" charset="0"/>
              <a:buChar char="•"/>
            </a:pPr>
            <a:r>
              <a:rPr lang="en-US" sz="2800" dirty="0"/>
              <a:t>You can, but aren’t required to, read the lecture notes before class.  </a:t>
            </a:r>
          </a:p>
          <a:p>
            <a:pPr marL="914400" indent="-457200">
              <a:buFont typeface="Arial" charset="0"/>
              <a:buChar char="•"/>
            </a:pPr>
            <a:r>
              <a:rPr lang="en-US" sz="2200" dirty="0"/>
              <a:t>I sometimes tweak notes just before class</a:t>
            </a:r>
          </a:p>
          <a:p>
            <a:pPr marL="457200" indent="-457200">
              <a:buFont typeface="Arial" charset="0"/>
              <a:buChar char="•"/>
            </a:pPr>
            <a:r>
              <a:rPr lang="en-US" sz="2800" dirty="0"/>
              <a:t>I live code everything</a:t>
            </a:r>
          </a:p>
          <a:p>
            <a:pPr marL="914400" lvl="1" indent="-457200">
              <a:buFont typeface="Arial" charset="0"/>
              <a:buChar char="•"/>
            </a:pPr>
            <a:r>
              <a:rPr lang="en-US" sz="2400" dirty="0"/>
              <a:t>demonstrating things live based on those lecture notes.</a:t>
            </a:r>
          </a:p>
          <a:p>
            <a:pPr marL="457200" indent="-457200">
              <a:buFont typeface="Arial" charset="0"/>
              <a:buChar char="•"/>
            </a:pPr>
            <a:r>
              <a:rPr lang="en-US" sz="2800" dirty="0"/>
              <a:t>don’t use your time trying to desperately copy everything I type.  </a:t>
            </a:r>
          </a:p>
          <a:p>
            <a:pPr marL="914400" lvl="1" indent="-457200">
              <a:buFont typeface="Arial" charset="0"/>
              <a:buChar char="•"/>
            </a:pPr>
            <a:r>
              <a:rPr lang="en-US" sz="2400" dirty="0"/>
              <a:t>Listen, observe, make the connections.  </a:t>
            </a:r>
          </a:p>
        </p:txBody>
      </p:sp>
    </p:spTree>
    <p:extLst>
      <p:ext uri="{BB962C8B-B14F-4D97-AF65-F5344CB8AC3E}">
        <p14:creationId xmlns:p14="http://schemas.microsoft.com/office/powerpoint/2010/main" val="52277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Installation</a:t>
            </a:r>
          </a:p>
        </p:txBody>
      </p:sp>
      <p:sp>
        <p:nvSpPr>
          <p:cNvPr id="3" name="Content Placeholder 2"/>
          <p:cNvSpPr>
            <a:spLocks noGrp="1"/>
          </p:cNvSpPr>
          <p:nvPr>
            <p:ph idx="1"/>
          </p:nvPr>
        </p:nvSpPr>
        <p:spPr/>
        <p:txBody>
          <a:bodyPr>
            <a:normAutofit/>
          </a:bodyPr>
          <a:lstStyle/>
          <a:p>
            <a:pPr marL="457200" indent="-457200">
              <a:buFont typeface="Arial" charset="0"/>
              <a:buChar char="•"/>
            </a:pPr>
            <a:r>
              <a:rPr lang="en-US" sz="2800" dirty="0"/>
              <a:t>The link is in the </a:t>
            </a:r>
            <a:r>
              <a:rPr lang="en-US" sz="2800" dirty="0" err="1"/>
              <a:t>moodle</a:t>
            </a:r>
            <a:r>
              <a:rPr lang="en-US" sz="2800" dirty="0"/>
              <a:t>.</a:t>
            </a:r>
          </a:p>
          <a:p>
            <a:pPr marL="457200" indent="-457200">
              <a:buFont typeface="Arial" charset="0"/>
              <a:buChar char="•"/>
            </a:pPr>
            <a:r>
              <a:rPr lang="en-US" sz="2800" dirty="0"/>
              <a:t>Carefully and completely follow the directions.</a:t>
            </a:r>
          </a:p>
          <a:p>
            <a:pPr marL="457200" indent="-457200">
              <a:buFont typeface="Arial" charset="0"/>
              <a:buChar char="•"/>
            </a:pPr>
            <a:r>
              <a:rPr lang="en-US" sz="2800" dirty="0"/>
              <a:t>Nothing in there is optional, nothing in there is because I think that writing directions is fun</a:t>
            </a:r>
          </a:p>
          <a:p>
            <a:pPr marL="0" indent="0">
              <a:buNone/>
            </a:pPr>
            <a:r>
              <a:rPr lang="en-US" sz="2800" dirty="0"/>
              <a:t>We’ll be using:</a:t>
            </a:r>
          </a:p>
          <a:p>
            <a:pPr lvl="1">
              <a:buFont typeface="Arial" charset="0"/>
              <a:buChar char="•"/>
            </a:pPr>
            <a:r>
              <a:rPr lang="en-US" sz="2400" dirty="0"/>
              <a:t>Anaconda</a:t>
            </a:r>
          </a:p>
          <a:p>
            <a:pPr lvl="2">
              <a:buFont typeface="Arial" charset="0"/>
              <a:buChar char="•"/>
            </a:pPr>
            <a:r>
              <a:rPr lang="en-US" sz="1800" dirty="0"/>
              <a:t>which will install python for you</a:t>
            </a:r>
          </a:p>
          <a:p>
            <a:pPr lvl="1">
              <a:buFont typeface="Arial" charset="0"/>
              <a:buChar char="•"/>
            </a:pPr>
            <a:r>
              <a:rPr lang="en-US" sz="2400" dirty="0" err="1"/>
              <a:t>PyCharm</a:t>
            </a:r>
            <a:r>
              <a:rPr lang="en-US" sz="2400" dirty="0"/>
              <a:t> Education Edition</a:t>
            </a:r>
          </a:p>
          <a:p>
            <a:pPr lvl="2">
              <a:buFont typeface="Arial" charset="0"/>
              <a:buChar char="•"/>
            </a:pPr>
            <a:r>
              <a:rPr lang="en-US" sz="1800" dirty="0"/>
              <a:t>which will be the environment where you will write and run python</a:t>
            </a:r>
          </a:p>
        </p:txBody>
      </p:sp>
    </p:spTree>
    <p:extLst>
      <p:ext uri="{BB962C8B-B14F-4D97-AF65-F5344CB8AC3E}">
        <p14:creationId xmlns:p14="http://schemas.microsoft.com/office/powerpoint/2010/main" val="179388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Moodle</a:t>
            </a:r>
          </a:p>
        </p:txBody>
      </p:sp>
      <p:sp>
        <p:nvSpPr>
          <p:cNvPr id="3" name="Content Placeholder 2"/>
          <p:cNvSpPr>
            <a:spLocks noGrp="1"/>
          </p:cNvSpPr>
          <p:nvPr>
            <p:ph idx="1"/>
          </p:nvPr>
        </p:nvSpPr>
        <p:spPr/>
        <p:txBody>
          <a:bodyPr>
            <a:norm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3200" dirty="0"/>
              <a:t>You’re going to be a </a:t>
            </a:r>
            <a:r>
              <a:rPr lang="en-US" sz="3200" dirty="0" err="1"/>
              <a:t>moodle</a:t>
            </a:r>
            <a:r>
              <a:rPr lang="en-US" sz="3200" dirty="0"/>
              <a:t> pro after this class</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3200" dirty="0"/>
              <a:t>Let’s do a tour and talk about where to find stuff</a:t>
            </a:r>
          </a:p>
        </p:txBody>
      </p:sp>
    </p:spTree>
    <p:extLst>
      <p:ext uri="{BB962C8B-B14F-4D97-AF65-F5344CB8AC3E}">
        <p14:creationId xmlns:p14="http://schemas.microsoft.com/office/powerpoint/2010/main" val="8267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Backboard ground rules</a:t>
            </a:r>
          </a:p>
        </p:txBody>
      </p:sp>
      <p:sp>
        <p:nvSpPr>
          <p:cNvPr id="3" name="Content Placeholder 2"/>
          <p:cNvSpPr>
            <a:spLocks noGrp="1"/>
          </p:cNvSpPr>
          <p:nvPr>
            <p:ph idx="1"/>
          </p:nvPr>
        </p:nvSpPr>
        <p:spPr/>
        <p:txBody>
          <a:bodyPr/>
          <a:lstStyle/>
          <a:p>
            <a:pPr>
              <a:buFont typeface="Arial" charset="0"/>
              <a:buChar char="•"/>
            </a:pPr>
            <a:r>
              <a:rPr lang="en-US" dirty="0"/>
              <a:t> Keep the side chatter in the chat to a minimum, but feel free to interrupt with questions.</a:t>
            </a:r>
          </a:p>
          <a:p>
            <a:pPr>
              <a:buFont typeface="Arial" charset="0"/>
              <a:buChar char="•"/>
            </a:pPr>
            <a:r>
              <a:rPr lang="en-US" dirty="0"/>
              <a:t> Question tips:</a:t>
            </a:r>
          </a:p>
          <a:p>
            <a:pPr lvl="1">
              <a:buFont typeface="Arial" charset="0"/>
              <a:buChar char="•"/>
            </a:pPr>
            <a:r>
              <a:rPr lang="en-US" dirty="0"/>
              <a:t>go for specific questions about the topic at hand.</a:t>
            </a:r>
          </a:p>
          <a:p>
            <a:pPr lvl="1">
              <a:buFont typeface="Arial" charset="0"/>
              <a:buChar char="•"/>
            </a:pPr>
            <a:r>
              <a:rPr lang="en-US" dirty="0"/>
              <a:t>keep a running list of questions about things you hope I'll get to. Ask those when I open the floor.</a:t>
            </a:r>
          </a:p>
          <a:p>
            <a:pPr lvl="1">
              <a:buFont typeface="Arial" charset="0"/>
              <a:buChar char="•"/>
            </a:pPr>
            <a:r>
              <a:rPr lang="en-US" dirty="0"/>
              <a:t>This seems a little cruel, but it keeps things on pace.  Constantly reading questions and replying "We'll be talking about that soon" eats away at the little class time we have.</a:t>
            </a:r>
          </a:p>
          <a:p>
            <a:pPr lvl="1">
              <a:buFont typeface="Arial" charset="0"/>
              <a:buChar char="•"/>
            </a:pPr>
            <a:r>
              <a:rPr lang="en-US" dirty="0"/>
              <a:t>Feel free to email me things you'll hope we cover in class or other types of questions.</a:t>
            </a:r>
          </a:p>
          <a:p>
            <a:pPr lvl="1">
              <a:buFont typeface="Arial" charset="0"/>
              <a:buChar char="•"/>
            </a:pPr>
            <a:r>
              <a:rPr lang="en-US" dirty="0"/>
              <a:t>When we start digging in more I'll have polls for class questions.</a:t>
            </a:r>
          </a:p>
        </p:txBody>
      </p:sp>
    </p:spTree>
    <p:extLst>
      <p:ext uri="{BB962C8B-B14F-4D97-AF65-F5344CB8AC3E}">
        <p14:creationId xmlns:p14="http://schemas.microsoft.com/office/powerpoint/2010/main" val="93141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Who am I?</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800" dirty="0"/>
              <a:t>Dr. Nick LaLone, Adjunct, </a:t>
            </a:r>
            <a:r>
              <a:rPr lang="en-US" sz="2800" dirty="0" err="1"/>
              <a:t>iSchool</a:t>
            </a:r>
            <a:endParaRPr lang="en-US" sz="2800" dirty="0"/>
          </a:p>
          <a:p>
            <a:pPr lvl="2">
              <a:buFont typeface="Arial" charset="0"/>
              <a:buChar char="•"/>
            </a:pPr>
            <a:r>
              <a:rPr lang="en-US" sz="2400" dirty="0"/>
              <a:t>Former PhD Student at Penn State, Sociologist, Journalist, Admin, Assistant Professor and Data Scientist</a:t>
            </a:r>
          </a:p>
        </p:txBody>
      </p:sp>
    </p:spTree>
    <p:extLst>
      <p:ext uri="{BB962C8B-B14F-4D97-AF65-F5344CB8AC3E}">
        <p14:creationId xmlns:p14="http://schemas.microsoft.com/office/powerpoint/2010/main" val="90021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Content Placeholder 2"/>
          <p:cNvSpPr>
            <a:spLocks noGrp="1"/>
          </p:cNvSpPr>
          <p:nvPr>
            <p:ph idx="1"/>
          </p:nvPr>
        </p:nvSpPr>
        <p:spPr/>
        <p:txBody>
          <a:bodyPr>
            <a:normAutofit/>
          </a:bodyPr>
          <a:lstStyle/>
          <a:p>
            <a:pPr>
              <a:buFont typeface="Arial" charset="0"/>
              <a:buChar char="•"/>
            </a:pPr>
            <a:r>
              <a:rPr lang="en-US" sz="2800" dirty="0"/>
              <a:t> Introduce yourself to the person sitting next to you, so pair off into duos or trios.  Start an email thread with each other to say hi.  </a:t>
            </a:r>
          </a:p>
          <a:p>
            <a:pPr>
              <a:buFont typeface="Arial" charset="0"/>
              <a:buChar char="•"/>
            </a:pPr>
            <a:r>
              <a:rPr lang="en-US" sz="2800" dirty="0"/>
              <a:t> You can opt out of this if you like, but here’s a group of people to compare notes or share horror stories.</a:t>
            </a:r>
          </a:p>
        </p:txBody>
      </p:sp>
    </p:spTree>
    <p:extLst>
      <p:ext uri="{BB962C8B-B14F-4D97-AF65-F5344CB8AC3E}">
        <p14:creationId xmlns:p14="http://schemas.microsoft.com/office/powerpoint/2010/main" val="201945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Strategies for Technical Skills,</a:t>
            </a:r>
          </a:p>
        </p:txBody>
      </p:sp>
      <p:sp>
        <p:nvSpPr>
          <p:cNvPr id="3" name="Subtitle 2"/>
          <p:cNvSpPr>
            <a:spLocks noGrp="1"/>
          </p:cNvSpPr>
          <p:nvPr>
            <p:ph type="subTitle" idx="1"/>
          </p:nvPr>
        </p:nvSpPr>
        <p:spPr>
          <a:xfrm>
            <a:off x="734352" y="4562391"/>
            <a:ext cx="6376737" cy="1314450"/>
          </a:xfrm>
        </p:spPr>
        <p:txBody>
          <a:bodyPr>
            <a:normAutofit/>
          </a:bodyPr>
          <a:lstStyle/>
          <a:p>
            <a:r>
              <a:rPr lang="en-US" sz="3200" dirty="0"/>
              <a:t>Or: learning how to learn programming</a:t>
            </a:r>
          </a:p>
        </p:txBody>
      </p:sp>
    </p:spTree>
    <p:extLst>
      <p:ext uri="{BB962C8B-B14F-4D97-AF65-F5344CB8AC3E}">
        <p14:creationId xmlns:p14="http://schemas.microsoft.com/office/powerpoint/2010/main" val="136173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Less why; more how</a:t>
            </a:r>
          </a:p>
        </p:txBody>
      </p:sp>
      <p:sp>
        <p:nvSpPr>
          <p:cNvPr id="3" name="Content Placeholder 2"/>
          <p:cNvSpPr>
            <a:spLocks noGrp="1"/>
          </p:cNvSpPr>
          <p:nvPr>
            <p:ph idx="1"/>
          </p:nvPr>
        </p:nvSpPr>
        <p:spPr/>
        <p:txBody>
          <a:bodyPr>
            <a:normAutofit fontScale="92500" lnSpcReduction="20000"/>
          </a:bodyPr>
          <a:lstStyle/>
          <a:p>
            <a:r>
              <a:rPr lang="en-US" sz="4300" dirty="0"/>
              <a:t>We spend a lot of time talking about:</a:t>
            </a:r>
          </a:p>
          <a:p>
            <a:pPr lvl="1"/>
            <a:r>
              <a:rPr lang="en-US" sz="3900" dirty="0"/>
              <a:t>Reading</a:t>
            </a:r>
          </a:p>
          <a:p>
            <a:pPr lvl="1"/>
            <a:r>
              <a:rPr lang="en-US" sz="3900" dirty="0"/>
              <a:t>Grants</a:t>
            </a:r>
          </a:p>
          <a:p>
            <a:pPr lvl="1"/>
            <a:r>
              <a:rPr lang="en-US" sz="3900" dirty="0"/>
              <a:t>Publications</a:t>
            </a:r>
          </a:p>
          <a:p>
            <a:r>
              <a:rPr lang="en-US" sz="4300" dirty="0"/>
              <a:t>So much support for the essential scholarly work, but little prep for learning tech things.</a:t>
            </a:r>
          </a:p>
          <a:p>
            <a:endParaRPr lang="en-US" dirty="0"/>
          </a:p>
        </p:txBody>
      </p:sp>
    </p:spTree>
    <p:extLst>
      <p:ext uri="{BB962C8B-B14F-4D97-AF65-F5344CB8AC3E}">
        <p14:creationId xmlns:p14="http://schemas.microsoft.com/office/powerpoint/2010/main" val="89123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Effort versus hardship</a:t>
            </a:r>
          </a:p>
        </p:txBody>
      </p:sp>
      <p:sp>
        <p:nvSpPr>
          <p:cNvPr id="3" name="Content Placeholder 2"/>
          <p:cNvSpPr>
            <a:spLocks noGrp="1"/>
          </p:cNvSpPr>
          <p:nvPr>
            <p:ph idx="1"/>
          </p:nvPr>
        </p:nvSpPr>
        <p:spPr/>
        <p:txBody>
          <a:bodyPr>
            <a:normAutofit fontScale="92500" lnSpcReduction="20000"/>
          </a:bodyPr>
          <a:lstStyle/>
          <a:p>
            <a:r>
              <a:rPr lang="en-US" sz="3200" dirty="0"/>
              <a:t>We don’t mean impossible</a:t>
            </a:r>
          </a:p>
          <a:p>
            <a:pPr lvl="1"/>
            <a:r>
              <a:rPr lang="en-US" sz="2800" dirty="0"/>
              <a:t>When we say that programming is hard</a:t>
            </a:r>
          </a:p>
          <a:p>
            <a:r>
              <a:rPr lang="en-US" sz="3200" dirty="0"/>
              <a:t>We mean that it requires effort</a:t>
            </a:r>
          </a:p>
          <a:p>
            <a:pPr lvl="1"/>
            <a:r>
              <a:rPr lang="en-US" sz="2800" dirty="0"/>
              <a:t>will have to think hard</a:t>
            </a:r>
          </a:p>
          <a:p>
            <a:pPr lvl="1"/>
            <a:r>
              <a:rPr lang="en-US" sz="2800" dirty="0"/>
              <a:t>but you should experience hardship</a:t>
            </a:r>
          </a:p>
          <a:p>
            <a:r>
              <a:rPr lang="en-US" sz="3200" dirty="0"/>
              <a:t>Crying can be normal but should never be expected as a hazing ritual</a:t>
            </a:r>
          </a:p>
          <a:p>
            <a:pPr lvl="1"/>
            <a:r>
              <a:rPr lang="en-US" sz="2800" dirty="0"/>
              <a:t>It shouldn’t make an instructor feel good</a:t>
            </a:r>
          </a:p>
          <a:p>
            <a:r>
              <a:rPr lang="en-US" sz="3200" dirty="0"/>
              <a:t>It’s a signal that you need a break</a:t>
            </a:r>
          </a:p>
        </p:txBody>
      </p:sp>
    </p:spTree>
    <p:extLst>
      <p:ext uri="{BB962C8B-B14F-4D97-AF65-F5344CB8AC3E}">
        <p14:creationId xmlns:p14="http://schemas.microsoft.com/office/powerpoint/2010/main" val="392340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But this seems harder than it should be</a:t>
            </a:r>
          </a:p>
        </p:txBody>
      </p:sp>
      <p:sp>
        <p:nvSpPr>
          <p:cNvPr id="3" name="Content Placeholder 2"/>
          <p:cNvSpPr>
            <a:spLocks noGrp="1"/>
          </p:cNvSpPr>
          <p:nvPr>
            <p:ph idx="1"/>
          </p:nvPr>
        </p:nvSpPr>
        <p:spPr/>
        <p:txBody>
          <a:bodyPr>
            <a:normAutofit fontScale="92500" lnSpcReduction="10000"/>
          </a:bodyPr>
          <a:lstStyle/>
          <a:p>
            <a:r>
              <a:rPr lang="en-US" sz="3600" dirty="0"/>
              <a:t>And you’re right</a:t>
            </a:r>
          </a:p>
          <a:p>
            <a:r>
              <a:rPr lang="en-US" sz="3600" dirty="0"/>
              <a:t>Most of us (including me) aren't from a computer science or STEM background</a:t>
            </a:r>
          </a:p>
          <a:p>
            <a:r>
              <a:rPr lang="en-US" sz="3600" dirty="0"/>
              <a:t>But most materials and instructors expect this, thus there's a lot of disconnect</a:t>
            </a:r>
          </a:p>
          <a:p>
            <a:pPr lvl="1"/>
            <a:r>
              <a:rPr lang="en-US" sz="3200" dirty="0"/>
              <a:t>“You mean you don’t like physics puzzles?”</a:t>
            </a:r>
          </a:p>
          <a:p>
            <a:r>
              <a:rPr lang="en-US" sz="3600" dirty="0"/>
              <a:t>Their expectations for a baseline are not our actual baseline</a:t>
            </a:r>
          </a:p>
          <a:p>
            <a:endParaRPr lang="en-US" dirty="0"/>
          </a:p>
        </p:txBody>
      </p:sp>
    </p:spTree>
    <p:extLst>
      <p:ext uri="{BB962C8B-B14F-4D97-AF65-F5344CB8AC3E}">
        <p14:creationId xmlns:p14="http://schemas.microsoft.com/office/powerpoint/2010/main" val="129282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Specialization</a:t>
            </a:r>
          </a:p>
        </p:txBody>
      </p:sp>
      <p:sp>
        <p:nvSpPr>
          <p:cNvPr id="3" name="Content Placeholder 2"/>
          <p:cNvSpPr>
            <a:spLocks noGrp="1"/>
          </p:cNvSpPr>
          <p:nvPr>
            <p:ph idx="1"/>
          </p:nvPr>
        </p:nvSpPr>
        <p:spPr/>
        <p:txBody>
          <a:bodyPr>
            <a:normAutofit fontScale="92500"/>
          </a:bodyPr>
          <a:lstStyle/>
          <a:p>
            <a:r>
              <a:rPr lang="en-US" sz="2800" dirty="0"/>
              <a:t>Each of us has specialized learning skills</a:t>
            </a:r>
          </a:p>
          <a:p>
            <a:r>
              <a:rPr lang="en-US" sz="2800" dirty="0"/>
              <a:t>Going through graduate programs solidifies those skills and perspectives even more</a:t>
            </a:r>
          </a:p>
          <a:p>
            <a:r>
              <a:rPr lang="en-US" sz="2800" dirty="0"/>
              <a:t>Discomfort in not knowing</a:t>
            </a:r>
          </a:p>
          <a:p>
            <a:pPr lvl="1"/>
            <a:r>
              <a:rPr lang="en-US" sz="3600" dirty="0"/>
              <a:t>In Sociology there is no real right answer.  </a:t>
            </a:r>
          </a:p>
          <a:p>
            <a:pPr lvl="1"/>
            <a:r>
              <a:rPr lang="en-US" sz="3600" dirty="0"/>
              <a:t>We come to a conclusion and justify it.</a:t>
            </a:r>
          </a:p>
          <a:p>
            <a:pPr lvl="1"/>
            <a:r>
              <a:rPr lang="en-US" sz="3600" dirty="0"/>
              <a:t>Disagreement appears!</a:t>
            </a:r>
          </a:p>
          <a:p>
            <a:pPr lvl="1"/>
            <a:r>
              <a:rPr lang="en-US" sz="3600" dirty="0"/>
              <a:t>Discussion over Correctness</a:t>
            </a:r>
          </a:p>
        </p:txBody>
      </p:sp>
    </p:spTree>
    <p:extLst>
      <p:ext uri="{BB962C8B-B14F-4D97-AF65-F5344CB8AC3E}">
        <p14:creationId xmlns:p14="http://schemas.microsoft.com/office/powerpoint/2010/main" val="31326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We forget we had to learn how to learn</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3600" dirty="0"/>
              <a:t>Going Native.</a:t>
            </a:r>
          </a:p>
          <a:p>
            <a:pPr marL="457200" indent="-457200">
              <a:buFont typeface="Arial" panose="020B0604020202020204" pitchFamily="34" charset="0"/>
              <a:buChar char="•"/>
            </a:pPr>
            <a:r>
              <a:rPr lang="en-US" sz="3600" dirty="0"/>
              <a:t>We forget as we move further from learning stuff</a:t>
            </a:r>
          </a:p>
          <a:p>
            <a:pPr marL="457200" indent="-457200">
              <a:buFont typeface="Arial" panose="020B0604020202020204" pitchFamily="34" charset="0"/>
              <a:buChar char="•"/>
            </a:pPr>
            <a:r>
              <a:rPr lang="en-US" sz="3600" dirty="0"/>
              <a:t>Do you remember learning how to read? to write?</a:t>
            </a:r>
          </a:p>
        </p:txBody>
      </p:sp>
    </p:spTree>
    <p:extLst>
      <p:ext uri="{BB962C8B-B14F-4D97-AF65-F5344CB8AC3E}">
        <p14:creationId xmlns:p14="http://schemas.microsoft.com/office/powerpoint/2010/main" val="1488048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Until we move into foreign domains</a:t>
            </a:r>
          </a:p>
        </p:txBody>
      </p:sp>
      <p:sp>
        <p:nvSpPr>
          <p:cNvPr id="3" name="Content Placeholder 2"/>
          <p:cNvSpPr>
            <a:spLocks noGrp="1"/>
          </p:cNvSpPr>
          <p:nvPr>
            <p:ph idx="1"/>
          </p:nvPr>
        </p:nvSpPr>
        <p:spPr/>
        <p:txBody>
          <a:bodyPr>
            <a:normAutofit/>
          </a:bodyPr>
          <a:lstStyle/>
          <a:p>
            <a:r>
              <a:rPr lang="en-US" sz="3600" dirty="0"/>
              <a:t>The Black Box Appears!</a:t>
            </a:r>
          </a:p>
          <a:p>
            <a:r>
              <a:rPr lang="en-US" sz="3600" dirty="0"/>
              <a:t>A Stranger Appears!</a:t>
            </a:r>
          </a:p>
          <a:p>
            <a:r>
              <a:rPr lang="en-US" sz="3600" b="1" dirty="0"/>
              <a:t>We lacking experience to learn efficiently</a:t>
            </a:r>
          </a:p>
          <a:p>
            <a:pPr lvl="1"/>
            <a:r>
              <a:rPr lang="en-US" sz="3100" b="1" dirty="0"/>
              <a:t>We are used to being efficient</a:t>
            </a:r>
            <a:r>
              <a:rPr lang="en-US" sz="3100" dirty="0"/>
              <a:t>. </a:t>
            </a:r>
          </a:p>
          <a:p>
            <a:pPr lvl="1"/>
            <a:r>
              <a:rPr lang="en-US" sz="3100" dirty="0"/>
              <a:t>Source of frustration</a:t>
            </a:r>
          </a:p>
          <a:p>
            <a:endParaRPr lang="en-US" sz="2100" dirty="0"/>
          </a:p>
        </p:txBody>
      </p:sp>
    </p:spTree>
    <p:extLst>
      <p:ext uri="{BB962C8B-B14F-4D97-AF65-F5344CB8AC3E}">
        <p14:creationId xmlns:p14="http://schemas.microsoft.com/office/powerpoint/2010/main" val="3525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9640" y="2819401"/>
            <a:ext cx="7513320" cy="1098008"/>
          </a:xfrm>
        </p:spPr>
        <p:txBody>
          <a:bodyPr>
            <a:noAutofit/>
          </a:bodyPr>
          <a:lstStyle/>
          <a:p>
            <a:r>
              <a:rPr lang="en-US" sz="4000" dirty="0"/>
              <a:t>How do humanities skills fit into writing code?</a:t>
            </a:r>
          </a:p>
        </p:txBody>
      </p:sp>
    </p:spTree>
    <p:extLst>
      <p:ext uri="{BB962C8B-B14F-4D97-AF65-F5344CB8AC3E}">
        <p14:creationId xmlns:p14="http://schemas.microsoft.com/office/powerpoint/2010/main" val="203639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Programs as research papers</a:t>
            </a:r>
          </a:p>
        </p:txBody>
      </p:sp>
      <p:sp>
        <p:nvSpPr>
          <p:cNvPr id="4" name="Content Placeholder 3"/>
          <p:cNvSpPr>
            <a:spLocks noGrp="1"/>
          </p:cNvSpPr>
          <p:nvPr>
            <p:ph idx="1"/>
          </p:nvPr>
        </p:nvSpPr>
        <p:spPr/>
        <p:txBody>
          <a:bodyPr>
            <a:normAutofit fontScale="92500" lnSpcReduction="20000"/>
          </a:bodyPr>
          <a:lstStyle/>
          <a:p>
            <a:r>
              <a:rPr lang="en-US" sz="3900" dirty="0"/>
              <a:t>What are you writing?</a:t>
            </a:r>
          </a:p>
          <a:p>
            <a:r>
              <a:rPr lang="en-US" sz="3900" dirty="0"/>
              <a:t>Short, to the point</a:t>
            </a:r>
          </a:p>
          <a:p>
            <a:pPr lvl="1"/>
            <a:r>
              <a:rPr lang="en-US" sz="3500" dirty="0"/>
              <a:t>Single task</a:t>
            </a:r>
          </a:p>
          <a:p>
            <a:pPr lvl="1"/>
            <a:r>
              <a:rPr lang="en-US" sz="3500" dirty="0"/>
              <a:t>Make this into that</a:t>
            </a:r>
          </a:p>
          <a:p>
            <a:r>
              <a:rPr lang="en-US" sz="3900" dirty="0"/>
              <a:t>Long, lots of dependencies</a:t>
            </a:r>
          </a:p>
          <a:p>
            <a:pPr lvl="1"/>
            <a:r>
              <a:rPr lang="en-US" sz="3500" dirty="0"/>
              <a:t>Making a nuanced point</a:t>
            </a:r>
          </a:p>
          <a:p>
            <a:pPr lvl="1"/>
            <a:r>
              <a:rPr lang="en-US" sz="3500" dirty="0"/>
              <a:t>handles lots of options, problems, threads, etc.</a:t>
            </a:r>
          </a:p>
          <a:p>
            <a:endParaRPr lang="en-US" dirty="0"/>
          </a:p>
        </p:txBody>
      </p:sp>
    </p:spTree>
    <p:extLst>
      <p:ext uri="{BB962C8B-B14F-4D97-AF65-F5344CB8AC3E}">
        <p14:creationId xmlns:p14="http://schemas.microsoft.com/office/powerpoint/2010/main" val="127026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452?</a:t>
            </a:r>
          </a:p>
        </p:txBody>
      </p:sp>
      <p:sp>
        <p:nvSpPr>
          <p:cNvPr id="3" name="Content Placeholder 2"/>
          <p:cNvSpPr>
            <a:spLocks noGrp="1"/>
          </p:cNvSpPr>
          <p:nvPr>
            <p:ph idx="1"/>
          </p:nvPr>
        </p:nvSpPr>
        <p:spPr>
          <a:xfrm>
            <a:off x="822959" y="1845734"/>
            <a:ext cx="7543801" cy="4446782"/>
          </a:xfrm>
        </p:spPr>
        <p:txBody>
          <a:bodyPr>
            <a:normAutofit/>
          </a:bodyPr>
          <a:lstStyle/>
          <a:p>
            <a:pPr marL="350838" indent="-350838">
              <a:buFont typeface="Arial" charset="0"/>
              <a:buChar char="•"/>
            </a:pPr>
            <a:r>
              <a:rPr lang="en-US" sz="3600" dirty="0"/>
              <a:t>grad level introduction to programming</a:t>
            </a:r>
          </a:p>
          <a:p>
            <a:pPr marL="350838" indent="-350838">
              <a:buFont typeface="Arial" charset="0"/>
              <a:buChar char="•"/>
            </a:pPr>
            <a:r>
              <a:rPr lang="en-US" sz="3600" dirty="0"/>
              <a:t>We’ll cover:</a:t>
            </a:r>
          </a:p>
          <a:p>
            <a:pPr marL="533718" lvl="2" indent="-350838">
              <a:buFont typeface="Arial" charset="0"/>
              <a:buChar char="•"/>
            </a:pPr>
            <a:r>
              <a:rPr lang="en-US" sz="3200" dirty="0"/>
              <a:t>basics of programming in Python</a:t>
            </a:r>
          </a:p>
          <a:p>
            <a:pPr marL="533718" lvl="2" indent="-350838">
              <a:buFont typeface="Arial" charset="0"/>
              <a:buChar char="•"/>
            </a:pPr>
            <a:r>
              <a:rPr lang="en-US" sz="3200" dirty="0"/>
              <a:t>core processing and</a:t>
            </a:r>
            <a:br>
              <a:rPr lang="en-US" sz="3200" dirty="0"/>
            </a:br>
            <a:endParaRPr lang="en-US" sz="3200" dirty="0"/>
          </a:p>
          <a:p>
            <a:pPr marL="350838" lvl="1" indent="-350838">
              <a:buFont typeface="Arial" charset="0"/>
              <a:buChar char="•"/>
            </a:pPr>
            <a:r>
              <a:rPr lang="en-US" sz="3800" dirty="0"/>
              <a:t>Not all intro to programming courses are the same</a:t>
            </a:r>
          </a:p>
        </p:txBody>
      </p:sp>
    </p:spTree>
    <p:extLst>
      <p:ext uri="{BB962C8B-B14F-4D97-AF65-F5344CB8AC3E}">
        <p14:creationId xmlns:p14="http://schemas.microsoft.com/office/powerpoint/2010/main" val="15008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Iteration</a:t>
            </a:r>
          </a:p>
        </p:txBody>
      </p:sp>
      <p:sp>
        <p:nvSpPr>
          <p:cNvPr id="3" name="Content Placeholder 2"/>
          <p:cNvSpPr>
            <a:spLocks noGrp="1"/>
          </p:cNvSpPr>
          <p:nvPr>
            <p:ph sz="half" idx="1"/>
          </p:nvPr>
        </p:nvSpPr>
        <p:spPr>
          <a:xfrm>
            <a:off x="822960" y="1845735"/>
            <a:ext cx="7543800" cy="4023359"/>
          </a:xfrm>
        </p:spPr>
        <p:txBody>
          <a:bodyPr>
            <a:normAutofit/>
          </a:bodyPr>
          <a:lstStyle/>
          <a:p>
            <a:r>
              <a:rPr lang="en-US" sz="4800" dirty="0"/>
              <a:t>Writing a paper requires:</a:t>
            </a:r>
          </a:p>
          <a:p>
            <a:pPr lvl="1"/>
            <a:r>
              <a:rPr lang="en-US" sz="4400" dirty="0"/>
              <a:t>a thesis statement</a:t>
            </a:r>
          </a:p>
          <a:p>
            <a:pPr lvl="1"/>
            <a:r>
              <a:rPr lang="en-US" sz="4400" dirty="0"/>
              <a:t>doing some research</a:t>
            </a:r>
          </a:p>
          <a:p>
            <a:pPr lvl="1"/>
            <a:r>
              <a:rPr lang="en-US" sz="4400" dirty="0"/>
              <a:t>finding supportive evidence</a:t>
            </a:r>
          </a:p>
          <a:p>
            <a:pPr lvl="1"/>
            <a:r>
              <a:rPr lang="en-US" sz="4400" dirty="0"/>
              <a:t>making your point</a:t>
            </a:r>
          </a:p>
        </p:txBody>
      </p:sp>
    </p:spTree>
    <p:extLst>
      <p:ext uri="{BB962C8B-B14F-4D97-AF65-F5344CB8AC3E}">
        <p14:creationId xmlns:p14="http://schemas.microsoft.com/office/powerpoint/2010/main" val="3325252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Iteration</a:t>
            </a:r>
          </a:p>
        </p:txBody>
      </p:sp>
      <p:sp>
        <p:nvSpPr>
          <p:cNvPr id="4" name="Content Placeholder 3"/>
          <p:cNvSpPr>
            <a:spLocks noGrp="1"/>
          </p:cNvSpPr>
          <p:nvPr>
            <p:ph sz="half" idx="2"/>
          </p:nvPr>
        </p:nvSpPr>
        <p:spPr>
          <a:xfrm>
            <a:off x="822960" y="1920240"/>
            <a:ext cx="7543800" cy="3730752"/>
          </a:xfrm>
        </p:spPr>
        <p:txBody>
          <a:bodyPr>
            <a:normAutofit/>
          </a:bodyPr>
          <a:lstStyle/>
          <a:p>
            <a:r>
              <a:rPr lang="en-US" sz="4000" dirty="0"/>
              <a:t>Writing a program requires</a:t>
            </a:r>
          </a:p>
          <a:p>
            <a:pPr lvl="1"/>
            <a:r>
              <a:rPr lang="en-US" sz="3600" dirty="0"/>
              <a:t>defining a problem to solve</a:t>
            </a:r>
          </a:p>
          <a:p>
            <a:pPr lvl="1"/>
            <a:r>
              <a:rPr lang="en-US" sz="3600" dirty="0"/>
              <a:t>doing some research</a:t>
            </a:r>
          </a:p>
          <a:p>
            <a:pPr lvl="1"/>
            <a:r>
              <a:rPr lang="en-US" sz="3600" dirty="0"/>
              <a:t>finding supportive frameworks and tools</a:t>
            </a:r>
          </a:p>
          <a:p>
            <a:pPr lvl="1"/>
            <a:r>
              <a:rPr lang="en-US" sz="3600" dirty="0"/>
              <a:t>making your deliverable</a:t>
            </a:r>
          </a:p>
          <a:p>
            <a:pPr lvl="1"/>
            <a:endParaRPr lang="en-US" sz="3600" dirty="0"/>
          </a:p>
        </p:txBody>
      </p:sp>
    </p:spTree>
    <p:extLst>
      <p:ext uri="{BB962C8B-B14F-4D97-AF65-F5344CB8AC3E}">
        <p14:creationId xmlns:p14="http://schemas.microsoft.com/office/powerpoint/2010/main" val="1288770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Neither is written from start to finish</a:t>
            </a:r>
          </a:p>
        </p:txBody>
      </p:sp>
      <p:sp>
        <p:nvSpPr>
          <p:cNvPr id="6" name="Content Placeholder 5"/>
          <p:cNvSpPr>
            <a:spLocks noGrp="1"/>
          </p:cNvSpPr>
          <p:nvPr>
            <p:ph idx="1"/>
          </p:nvPr>
        </p:nvSpPr>
        <p:spPr/>
        <p:txBody>
          <a:bodyPr>
            <a:normAutofit fontScale="92500" lnSpcReduction="10000"/>
          </a:bodyPr>
          <a:lstStyle/>
          <a:p>
            <a:r>
              <a:rPr lang="en-US" sz="3200" dirty="0"/>
              <a:t>Even though the final product doesn't look like that</a:t>
            </a:r>
          </a:p>
          <a:p>
            <a:r>
              <a:rPr lang="en-US" sz="3200" dirty="0"/>
              <a:t>We outline, develop, reevaluate, and trash</a:t>
            </a:r>
          </a:p>
          <a:p>
            <a:r>
              <a:rPr lang="en-US" sz="3200" dirty="0"/>
              <a:t>Sometimes we need to kill it with fire and start again in the morning</a:t>
            </a:r>
          </a:p>
          <a:p>
            <a:r>
              <a:rPr lang="en-US" sz="3200" dirty="0"/>
              <a:t>Think of errors as writing group partners</a:t>
            </a:r>
          </a:p>
          <a:p>
            <a:pPr lvl="1"/>
            <a:r>
              <a:rPr lang="en-US" sz="2800" dirty="0"/>
              <a:t>Sure, sometimes you’ll end up with a jerk</a:t>
            </a:r>
          </a:p>
          <a:p>
            <a:pPr lvl="1"/>
            <a:r>
              <a:rPr lang="en-US" sz="2800" dirty="0"/>
              <a:t>But remember that the critical feedback is a major part of why you’re there in the first place</a:t>
            </a:r>
          </a:p>
        </p:txBody>
      </p:sp>
    </p:spTree>
    <p:extLst>
      <p:ext uri="{BB962C8B-B14F-4D97-AF65-F5344CB8AC3E}">
        <p14:creationId xmlns:p14="http://schemas.microsoft.com/office/powerpoint/2010/main" val="1028557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Critical feedback is your friend</a:t>
            </a:r>
          </a:p>
        </p:txBody>
      </p:sp>
      <p:sp>
        <p:nvSpPr>
          <p:cNvPr id="3" name="Content Placeholder 2"/>
          <p:cNvSpPr>
            <a:spLocks noGrp="1"/>
          </p:cNvSpPr>
          <p:nvPr>
            <p:ph idx="1"/>
          </p:nvPr>
        </p:nvSpPr>
        <p:spPr/>
        <p:txBody>
          <a:bodyPr>
            <a:normAutofit fontScale="92500" lnSpcReduction="10000"/>
          </a:bodyPr>
          <a:lstStyle/>
          <a:p>
            <a:r>
              <a:rPr lang="en-US" sz="2800" dirty="0"/>
              <a:t>Success comes through failures</a:t>
            </a:r>
          </a:p>
          <a:p>
            <a:pPr lvl="1"/>
            <a:r>
              <a:rPr lang="en-US" sz="2400" dirty="0"/>
              <a:t>Take time to reflect on them so you learn and improve</a:t>
            </a:r>
          </a:p>
          <a:p>
            <a:pPr lvl="1"/>
            <a:r>
              <a:rPr lang="en-US" sz="2400" dirty="0"/>
              <a:t>Failure doesn’t have to be a four letter word</a:t>
            </a:r>
          </a:p>
          <a:p>
            <a:r>
              <a:rPr lang="en-US" sz="2800" dirty="0"/>
              <a:t>Embrace revisions</a:t>
            </a:r>
          </a:p>
          <a:p>
            <a:pPr lvl="1"/>
            <a:r>
              <a:rPr lang="en-US" sz="2400" dirty="0"/>
              <a:t>It's still hard to take criticism, but we accept that it is necessary, grit our teeth, and slog through</a:t>
            </a:r>
          </a:p>
          <a:p>
            <a:r>
              <a:rPr lang="en-US" sz="2800" dirty="0"/>
              <a:t>Error messages are no different</a:t>
            </a:r>
          </a:p>
          <a:p>
            <a:pPr lvl="1"/>
            <a:r>
              <a:rPr lang="en-US" sz="2400" dirty="0"/>
              <a:t>They are not the universe casting judgement on your soul and finding you wanting</a:t>
            </a:r>
          </a:p>
          <a:p>
            <a:pPr lvl="1"/>
            <a:r>
              <a:rPr lang="en-US" sz="2400" dirty="0"/>
              <a:t>They're a slightly impersonal method of the computer being confused</a:t>
            </a:r>
          </a:p>
          <a:p>
            <a:pPr marL="0" indent="0">
              <a:buNone/>
            </a:pPr>
            <a:endParaRPr lang="en-US" sz="2100" dirty="0"/>
          </a:p>
        </p:txBody>
      </p:sp>
    </p:spTree>
    <p:extLst>
      <p:ext uri="{BB962C8B-B14F-4D97-AF65-F5344CB8AC3E}">
        <p14:creationId xmlns:p14="http://schemas.microsoft.com/office/powerpoint/2010/main" val="187801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Debugging as spell checking</a:t>
            </a:r>
          </a:p>
        </p:txBody>
      </p:sp>
      <p:sp>
        <p:nvSpPr>
          <p:cNvPr id="5" name="Content Placeholder 4"/>
          <p:cNvSpPr>
            <a:spLocks noGrp="1"/>
          </p:cNvSpPr>
          <p:nvPr>
            <p:ph sz="half" idx="2"/>
          </p:nvPr>
        </p:nvSpPr>
        <p:spPr>
          <a:xfrm>
            <a:off x="960120" y="1862670"/>
            <a:ext cx="7406640" cy="4023360"/>
          </a:xfrm>
        </p:spPr>
        <p:txBody>
          <a:bodyPr>
            <a:normAutofit lnSpcReduction="10000"/>
          </a:bodyPr>
          <a:lstStyle/>
          <a:p>
            <a:r>
              <a:rPr lang="en-US" sz="4000" dirty="0"/>
              <a:t>Proofreading</a:t>
            </a:r>
          </a:p>
          <a:p>
            <a:pPr lvl="1"/>
            <a:r>
              <a:rPr lang="en-US" sz="3600" dirty="0"/>
              <a:t>Error is reported--go find it</a:t>
            </a:r>
          </a:p>
          <a:p>
            <a:pPr lvl="1"/>
            <a:r>
              <a:rPr lang="en-US" sz="3600" dirty="0"/>
              <a:t>Look at your spelling</a:t>
            </a:r>
          </a:p>
          <a:p>
            <a:pPr lvl="1"/>
            <a:r>
              <a:rPr lang="en-US" sz="3600" dirty="0"/>
              <a:t>Check your punctuation balance</a:t>
            </a:r>
          </a:p>
          <a:p>
            <a:pPr lvl="1"/>
            <a:r>
              <a:rPr lang="en-US" sz="3600" dirty="0"/>
              <a:t>Check your containers and whitespace</a:t>
            </a:r>
          </a:p>
          <a:p>
            <a:pPr lvl="1"/>
            <a:r>
              <a:rPr lang="en-US" sz="3600" dirty="0"/>
              <a:t>Make sure you said what you meant to say</a:t>
            </a:r>
          </a:p>
        </p:txBody>
      </p:sp>
    </p:spTree>
    <p:extLst>
      <p:ext uri="{BB962C8B-B14F-4D97-AF65-F5344CB8AC3E}">
        <p14:creationId xmlns:p14="http://schemas.microsoft.com/office/powerpoint/2010/main" val="18283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Debugging as spell checking</a:t>
            </a:r>
          </a:p>
        </p:txBody>
      </p:sp>
      <p:sp>
        <p:nvSpPr>
          <p:cNvPr id="4" name="Content Placeholder 3"/>
          <p:cNvSpPr>
            <a:spLocks noGrp="1"/>
          </p:cNvSpPr>
          <p:nvPr>
            <p:ph sz="half" idx="1"/>
          </p:nvPr>
        </p:nvSpPr>
        <p:spPr>
          <a:xfrm>
            <a:off x="822960" y="1845735"/>
            <a:ext cx="7543800" cy="4023359"/>
          </a:xfrm>
        </p:spPr>
        <p:txBody>
          <a:bodyPr>
            <a:normAutofit/>
          </a:bodyPr>
          <a:lstStyle/>
          <a:p>
            <a:r>
              <a:rPr lang="en-US" sz="4000" dirty="0"/>
              <a:t>Debugging</a:t>
            </a:r>
          </a:p>
          <a:p>
            <a:pPr lvl="1"/>
            <a:r>
              <a:rPr lang="en-US" sz="3600" dirty="0"/>
              <a:t>Error is reported--go find it</a:t>
            </a:r>
          </a:p>
          <a:p>
            <a:pPr lvl="1"/>
            <a:r>
              <a:rPr lang="en-US" sz="3600" dirty="0"/>
              <a:t>Look at your spelling</a:t>
            </a:r>
          </a:p>
          <a:p>
            <a:pPr lvl="1"/>
            <a:r>
              <a:rPr lang="en-US" sz="3600" dirty="0"/>
              <a:t>Check your punctuation balance</a:t>
            </a:r>
          </a:p>
          <a:p>
            <a:pPr lvl="1"/>
            <a:r>
              <a:rPr lang="en-US" sz="3600" dirty="0"/>
              <a:t>Check your containers and whitespace</a:t>
            </a:r>
          </a:p>
          <a:p>
            <a:pPr lvl="1"/>
            <a:r>
              <a:rPr lang="en-US" sz="3600" dirty="0"/>
              <a:t>Make sure you said what you meant to say</a:t>
            </a:r>
          </a:p>
        </p:txBody>
      </p:sp>
    </p:spTree>
    <p:extLst>
      <p:ext uri="{BB962C8B-B14F-4D97-AF65-F5344CB8AC3E}">
        <p14:creationId xmlns:p14="http://schemas.microsoft.com/office/powerpoint/2010/main" val="85001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Be okay not knowing the road you’ll travel</a:t>
            </a:r>
          </a:p>
        </p:txBody>
      </p:sp>
      <p:sp>
        <p:nvSpPr>
          <p:cNvPr id="6" name="Content Placeholder 5"/>
          <p:cNvSpPr>
            <a:spLocks noGrp="1"/>
          </p:cNvSpPr>
          <p:nvPr>
            <p:ph idx="1"/>
          </p:nvPr>
        </p:nvSpPr>
        <p:spPr/>
        <p:txBody>
          <a:bodyPr/>
          <a:lstStyle/>
          <a:p>
            <a:r>
              <a:rPr lang="en-US" sz="2100" dirty="0"/>
              <a:t>You </a:t>
            </a:r>
            <a:r>
              <a:rPr lang="en-US" sz="2100" b="1" dirty="0"/>
              <a:t>will</a:t>
            </a:r>
            <a:r>
              <a:rPr lang="en-US" sz="2100" dirty="0"/>
              <a:t> find the road</a:t>
            </a:r>
          </a:p>
          <a:p>
            <a:r>
              <a:rPr lang="en-US" sz="2100" dirty="0"/>
              <a:t>You </a:t>
            </a:r>
            <a:r>
              <a:rPr lang="en-US" sz="2100" b="1" dirty="0"/>
              <a:t>will </a:t>
            </a:r>
            <a:r>
              <a:rPr lang="en-US" sz="2100" dirty="0"/>
              <a:t>make it to the other side</a:t>
            </a:r>
          </a:p>
          <a:p>
            <a:r>
              <a:rPr lang="en-US" sz="2100" dirty="0"/>
              <a:t>Impossible to know exactly how to get there without stepping a foot out the door</a:t>
            </a:r>
          </a:p>
          <a:p>
            <a:r>
              <a:rPr lang="en-US" sz="2100" dirty="0"/>
              <a:t>So you want to write a poem</a:t>
            </a:r>
            <a:r>
              <a:rPr lang="mr-IN" sz="2100" dirty="0"/>
              <a:t>…</a:t>
            </a:r>
            <a:endParaRPr lang="en-US" sz="2100" dirty="0"/>
          </a:p>
          <a:p>
            <a:pPr lvl="1"/>
            <a:r>
              <a:rPr lang="en-US" dirty="0"/>
              <a:t>Do you know how it’ll end when you start it?</a:t>
            </a:r>
          </a:p>
          <a:p>
            <a:pPr lvl="1"/>
            <a:r>
              <a:rPr lang="en-US" dirty="0"/>
              <a:t>Should you?</a:t>
            </a:r>
          </a:p>
          <a:p>
            <a:r>
              <a:rPr lang="en-US" sz="2100" dirty="0"/>
              <a:t>This idea of prescriptive solutions is both dishonest and not correct</a:t>
            </a:r>
          </a:p>
        </p:txBody>
      </p:sp>
    </p:spTree>
    <p:extLst>
      <p:ext uri="{BB962C8B-B14F-4D97-AF65-F5344CB8AC3E}">
        <p14:creationId xmlns:p14="http://schemas.microsoft.com/office/powerpoint/2010/main" val="1985704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Necessary uncertainty</a:t>
            </a:r>
          </a:p>
        </p:txBody>
      </p:sp>
      <p:sp>
        <p:nvSpPr>
          <p:cNvPr id="5" name="Content Placeholder 4"/>
          <p:cNvSpPr>
            <a:spLocks noGrp="1"/>
          </p:cNvSpPr>
          <p:nvPr>
            <p:ph sz="half" idx="1"/>
          </p:nvPr>
        </p:nvSpPr>
        <p:spPr/>
        <p:txBody>
          <a:bodyPr>
            <a:normAutofit fontScale="85000" lnSpcReduction="10000"/>
          </a:bodyPr>
          <a:lstStyle/>
          <a:p>
            <a:r>
              <a:rPr lang="en-US" sz="3600" dirty="0"/>
              <a:t>Simple battle plan:</a:t>
            </a:r>
          </a:p>
          <a:p>
            <a:pPr marL="548878" lvl="1" indent="-342900">
              <a:buFont typeface="+mj-lt"/>
              <a:buAutoNum type="arabicPeriod"/>
            </a:pPr>
            <a:r>
              <a:rPr lang="en-US" sz="3200" dirty="0"/>
              <a:t>Receive input</a:t>
            </a:r>
          </a:p>
          <a:p>
            <a:pPr marL="548878" lvl="1" indent="-342900">
              <a:buFont typeface="+mj-lt"/>
              <a:buAutoNum type="arabicPeriod"/>
            </a:pPr>
            <a:r>
              <a:rPr lang="en-US" sz="3200" dirty="0"/>
              <a:t>Do magic</a:t>
            </a:r>
          </a:p>
          <a:p>
            <a:pPr marL="548878" lvl="1" indent="-342900">
              <a:buFont typeface="+mj-lt"/>
              <a:buAutoNum type="arabicPeriod"/>
            </a:pPr>
            <a:r>
              <a:rPr lang="en-US" sz="3200" dirty="0"/>
              <a:t>Profit</a:t>
            </a:r>
          </a:p>
        </p:txBody>
      </p:sp>
      <p:sp>
        <p:nvSpPr>
          <p:cNvPr id="6" name="Content Placeholder 5"/>
          <p:cNvSpPr>
            <a:spLocks noGrp="1"/>
          </p:cNvSpPr>
          <p:nvPr>
            <p:ph sz="half" idx="2"/>
          </p:nvPr>
        </p:nvSpPr>
        <p:spPr>
          <a:xfrm>
            <a:off x="4449535" y="1845734"/>
            <a:ext cx="3208565" cy="3538728"/>
          </a:xfrm>
        </p:spPr>
        <p:txBody>
          <a:bodyPr>
            <a:normAutofit fontScale="85000" lnSpcReduction="10000"/>
          </a:bodyPr>
          <a:lstStyle/>
          <a:p>
            <a:r>
              <a:rPr lang="en-US" sz="3600" dirty="0"/>
              <a:t>Data battle plan</a:t>
            </a:r>
          </a:p>
          <a:p>
            <a:pPr marL="548878" lvl="1" indent="-342900">
              <a:buFont typeface="+mj-lt"/>
              <a:buAutoNum type="arabicPeriod"/>
            </a:pPr>
            <a:r>
              <a:rPr lang="en-US" sz="3200" dirty="0"/>
              <a:t>Read in the data somehow</a:t>
            </a:r>
          </a:p>
          <a:p>
            <a:pPr marL="548878" lvl="1" indent="-342900">
              <a:buFont typeface="+mj-lt"/>
              <a:buAutoNum type="arabicPeriod"/>
            </a:pPr>
            <a:r>
              <a:rPr lang="en-US" sz="3200" dirty="0"/>
              <a:t>Investigate what it needs</a:t>
            </a:r>
          </a:p>
          <a:p>
            <a:pPr marL="548878" lvl="1" indent="-342900">
              <a:buFont typeface="+mj-lt"/>
              <a:buAutoNum type="arabicPeriod"/>
            </a:pPr>
            <a:r>
              <a:rPr lang="en-US" sz="3200" dirty="0"/>
              <a:t>Somehow do what it needs</a:t>
            </a:r>
          </a:p>
          <a:p>
            <a:pPr marL="548878" lvl="1" indent="-342900">
              <a:buFont typeface="+mj-lt"/>
              <a:buAutoNum type="arabicPeriod"/>
            </a:pPr>
            <a:r>
              <a:rPr lang="en-US" sz="3200" dirty="0"/>
              <a:t>Produce glorious outputs somehow</a:t>
            </a:r>
          </a:p>
        </p:txBody>
      </p:sp>
    </p:spTree>
    <p:extLst>
      <p:ext uri="{BB962C8B-B14F-4D97-AF65-F5344CB8AC3E}">
        <p14:creationId xmlns:p14="http://schemas.microsoft.com/office/powerpoint/2010/main" val="1844699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Archival research</a:t>
            </a:r>
          </a:p>
        </p:txBody>
      </p:sp>
      <p:sp>
        <p:nvSpPr>
          <p:cNvPr id="6" name="Content Placeholder 5"/>
          <p:cNvSpPr>
            <a:spLocks noGrp="1"/>
          </p:cNvSpPr>
          <p:nvPr>
            <p:ph idx="1"/>
          </p:nvPr>
        </p:nvSpPr>
        <p:spPr/>
        <p:txBody>
          <a:bodyPr>
            <a:normAutofit fontScale="85000" lnSpcReduction="10000"/>
          </a:bodyPr>
          <a:lstStyle/>
          <a:p>
            <a:r>
              <a:rPr lang="en-US" sz="3900" dirty="0"/>
              <a:t>Who here has done research in the archives?</a:t>
            </a:r>
          </a:p>
          <a:p>
            <a:pPr lvl="1"/>
            <a:r>
              <a:rPr lang="en-US" sz="3500" dirty="0"/>
              <a:t>Sometimes you need one specific shiny thing</a:t>
            </a:r>
          </a:p>
          <a:p>
            <a:pPr lvl="1"/>
            <a:r>
              <a:rPr lang="en-US" sz="3500" dirty="0"/>
              <a:t>Most of the time you know that what you need is in there somewhere</a:t>
            </a:r>
          </a:p>
          <a:p>
            <a:r>
              <a:rPr lang="en-US" sz="3900" dirty="0"/>
              <a:t>So you visit to sort out where it is and collect it into a useful format</a:t>
            </a:r>
          </a:p>
          <a:p>
            <a:pPr lvl="1"/>
            <a:r>
              <a:rPr lang="en-US" sz="3500" dirty="0"/>
              <a:t>This ‘browsing’ activity also happens in writing code</a:t>
            </a:r>
          </a:p>
          <a:p>
            <a:endParaRPr lang="en-US" dirty="0"/>
          </a:p>
        </p:txBody>
      </p:sp>
    </p:spTree>
    <p:extLst>
      <p:ext uri="{BB962C8B-B14F-4D97-AF65-F5344CB8AC3E}">
        <p14:creationId xmlns:p14="http://schemas.microsoft.com/office/powerpoint/2010/main" val="638378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Enough of this</a:t>
            </a:r>
          </a:p>
        </p:txBody>
      </p:sp>
      <p:sp>
        <p:nvSpPr>
          <p:cNvPr id="3" name="Content Placeholder 2"/>
          <p:cNvSpPr>
            <a:spLocks noGrp="1"/>
          </p:cNvSpPr>
          <p:nvPr>
            <p:ph idx="1"/>
          </p:nvPr>
        </p:nvSpPr>
        <p:spPr/>
        <p:txBody>
          <a:bodyPr>
            <a:normAutofit/>
          </a:bodyPr>
          <a:lstStyle/>
          <a:p>
            <a:pPr marL="0" indent="0">
              <a:buNone/>
            </a:pPr>
            <a:r>
              <a:rPr lang="en-US" sz="5400" dirty="0"/>
              <a:t>A Tour of </a:t>
            </a:r>
            <a:r>
              <a:rPr lang="en-US" sz="5400" dirty="0" err="1"/>
              <a:t>PyCharm</a:t>
            </a:r>
            <a:r>
              <a:rPr lang="en-US" sz="5400"/>
              <a:t>?</a:t>
            </a:r>
            <a:endParaRPr lang="en-US" sz="5400" dirty="0"/>
          </a:p>
        </p:txBody>
      </p:sp>
    </p:spTree>
    <p:extLst>
      <p:ext uri="{BB962C8B-B14F-4D97-AF65-F5344CB8AC3E}">
        <p14:creationId xmlns:p14="http://schemas.microsoft.com/office/powerpoint/2010/main" val="114221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1F7-1FAD-45D8-88B7-2ADC1684631A}"/>
              </a:ext>
            </a:extLst>
          </p:cNvPr>
          <p:cNvSpPr>
            <a:spLocks noGrp="1"/>
          </p:cNvSpPr>
          <p:nvPr>
            <p:ph type="title"/>
          </p:nvPr>
        </p:nvSpPr>
        <p:spPr/>
        <p:txBody>
          <a:bodyPr>
            <a:normAutofit/>
          </a:bodyPr>
          <a:lstStyle/>
          <a:p>
            <a:r>
              <a:rPr lang="en-US" sz="2800" dirty="0"/>
              <a:t>What is 452?</a:t>
            </a:r>
          </a:p>
        </p:txBody>
      </p:sp>
      <p:sp>
        <p:nvSpPr>
          <p:cNvPr id="3" name="Content Placeholder 2">
            <a:extLst>
              <a:ext uri="{FF2B5EF4-FFF2-40B4-BE49-F238E27FC236}">
                <a16:creationId xmlns:a16="http://schemas.microsoft.com/office/drawing/2014/main" id="{9078E4EF-D85B-4CFB-945D-283E45932210}"/>
              </a:ext>
            </a:extLst>
          </p:cNvPr>
          <p:cNvSpPr>
            <a:spLocks noGrp="1"/>
          </p:cNvSpPr>
          <p:nvPr>
            <p:ph idx="1"/>
          </p:nvPr>
        </p:nvSpPr>
        <p:spPr/>
        <p:txBody>
          <a:bodyPr>
            <a:noAutofit/>
          </a:bodyPr>
          <a:lstStyle/>
          <a:p>
            <a:pPr marL="228600" indent="-228600">
              <a:buFont typeface="Arial" charset="0"/>
              <a:buChar char="•"/>
            </a:pPr>
            <a:r>
              <a:rPr lang="en-US" sz="3600" dirty="0"/>
              <a:t>Focus on data processing</a:t>
            </a:r>
          </a:p>
          <a:p>
            <a:pPr marL="228600" indent="-228600">
              <a:buFont typeface="Arial" charset="0"/>
              <a:buChar char="•"/>
            </a:pPr>
            <a:r>
              <a:rPr lang="en-US" sz="3600" dirty="0"/>
              <a:t>Other explicit omissions</a:t>
            </a:r>
          </a:p>
          <a:p>
            <a:pPr marL="228600" indent="-228600">
              <a:buFont typeface="Arial" charset="0"/>
              <a:buChar char="•"/>
            </a:pPr>
            <a:r>
              <a:rPr lang="en-US" sz="3600" dirty="0"/>
              <a:t>This course is for </a:t>
            </a:r>
            <a:r>
              <a:rPr lang="en-US" sz="3600" i="1" dirty="0"/>
              <a:t>beginners</a:t>
            </a:r>
            <a:endParaRPr lang="en-US" sz="3600" dirty="0"/>
          </a:p>
          <a:p>
            <a:pPr marL="0" indent="0">
              <a:buNone/>
            </a:pPr>
            <a:endParaRPr lang="en-US" sz="3600" dirty="0"/>
          </a:p>
        </p:txBody>
      </p:sp>
    </p:spTree>
    <p:extLst>
      <p:ext uri="{BB962C8B-B14F-4D97-AF65-F5344CB8AC3E}">
        <p14:creationId xmlns:p14="http://schemas.microsoft.com/office/powerpoint/2010/main" val="172252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1981201"/>
            <a:ext cx="5886450" cy="1936208"/>
          </a:xfrm>
        </p:spPr>
        <p:txBody>
          <a:bodyPr>
            <a:noAutofit/>
          </a:bodyPr>
          <a:lstStyle/>
          <a:p>
            <a:r>
              <a:rPr lang="en-US" sz="3600" dirty="0"/>
              <a:t>OK, that was the hard sell on approaches toward getting stuff done, let's shift to more tangible details</a:t>
            </a:r>
          </a:p>
        </p:txBody>
      </p:sp>
    </p:spTree>
    <p:extLst>
      <p:ext uri="{BB962C8B-B14F-4D97-AF65-F5344CB8AC3E}">
        <p14:creationId xmlns:p14="http://schemas.microsoft.com/office/powerpoint/2010/main" val="404207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sp>
        <p:nvSpPr>
          <p:cNvPr id="3" name="Content Placeholder 2"/>
          <p:cNvSpPr>
            <a:spLocks noGrp="1"/>
          </p:cNvSpPr>
          <p:nvPr>
            <p:ph idx="1"/>
          </p:nvPr>
        </p:nvSpPr>
        <p:spPr/>
        <p:txBody>
          <a:bodyPr/>
          <a:lstStyle/>
          <a:p>
            <a:r>
              <a:rPr lang="en-US" sz="2100" dirty="0"/>
              <a:t>What you're learning about isn't linear, so think outside the linear piece of paper</a:t>
            </a:r>
          </a:p>
          <a:p>
            <a:r>
              <a:rPr lang="en-US" sz="2100" dirty="0"/>
              <a:t>There are certainly linear aspects, but there's nothing linear about "first we learn about hair colors, then vegetable names, then about cars, then geography."  in languages</a:t>
            </a:r>
          </a:p>
          <a:p>
            <a:r>
              <a:rPr lang="en-US" sz="2100" dirty="0"/>
              <a:t>When you take notes, focus on capturing the concepts and patterns</a:t>
            </a:r>
          </a:p>
          <a:p>
            <a:pPr lvl="1"/>
            <a:r>
              <a:rPr lang="en-US" dirty="0"/>
              <a:t>It's easier to fill in or look up a missing piece of syntax than it is a missing concept.</a:t>
            </a:r>
          </a:p>
          <a:p>
            <a:endParaRPr lang="en-US" sz="2100" dirty="0"/>
          </a:p>
        </p:txBody>
      </p:sp>
    </p:spTree>
    <p:extLst>
      <p:ext uri="{BB962C8B-B14F-4D97-AF65-F5344CB8AC3E}">
        <p14:creationId xmlns:p14="http://schemas.microsoft.com/office/powerpoint/2010/main" val="1795429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sp>
        <p:nvSpPr>
          <p:cNvPr id="3" name="Content Placeholder 2"/>
          <p:cNvSpPr>
            <a:spLocks noGrp="1"/>
          </p:cNvSpPr>
          <p:nvPr>
            <p:ph idx="1"/>
          </p:nvPr>
        </p:nvSpPr>
        <p:spPr/>
        <p:txBody>
          <a:bodyPr/>
          <a:lstStyle/>
          <a:p>
            <a:r>
              <a:rPr lang="en-US" dirty="0"/>
              <a:t>Be comfortable not knowing the full score as you’re moving forward</a:t>
            </a:r>
          </a:p>
          <a:p>
            <a:pPr lvl="1"/>
            <a:r>
              <a:rPr lang="en-US" dirty="0"/>
              <a:t>I know it can be hard, but really just turn that page and move forward</a:t>
            </a:r>
          </a:p>
          <a:p>
            <a:r>
              <a:rPr lang="en-US" dirty="0"/>
              <a:t>You’ll want to revisit things and add clarification as we build up our knowledge</a:t>
            </a:r>
          </a:p>
          <a:p>
            <a:r>
              <a:rPr lang="en-US" dirty="0"/>
              <a:t>Consider using a mind mapping program or drawing your notes in clusters</a:t>
            </a:r>
          </a:p>
        </p:txBody>
      </p:sp>
    </p:spTree>
    <p:extLst>
      <p:ext uri="{BB962C8B-B14F-4D97-AF65-F5344CB8AC3E}">
        <p14:creationId xmlns:p14="http://schemas.microsoft.com/office/powerpoint/2010/main" val="1487151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57" y="2167681"/>
            <a:ext cx="6621236" cy="3084049"/>
          </a:xfrm>
          <a:prstGeom prst="rect">
            <a:avLst/>
          </a:prstGeom>
        </p:spPr>
      </p:pic>
    </p:spTree>
    <p:extLst>
      <p:ext uri="{BB962C8B-B14F-4D97-AF65-F5344CB8AC3E}">
        <p14:creationId xmlns:p14="http://schemas.microsoft.com/office/powerpoint/2010/main" val="2138038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notes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085975"/>
            <a:ext cx="6858000" cy="3363374"/>
          </a:xfrm>
          <a:prstGeom prst="rect">
            <a:avLst/>
          </a:prstGeom>
        </p:spPr>
      </p:pic>
    </p:spTree>
    <p:extLst>
      <p:ext uri="{BB962C8B-B14F-4D97-AF65-F5344CB8AC3E}">
        <p14:creationId xmlns:p14="http://schemas.microsoft.com/office/powerpoint/2010/main" val="17520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Why does this class exist?</a:t>
            </a:r>
          </a:p>
        </p:txBody>
      </p:sp>
      <p:sp>
        <p:nvSpPr>
          <p:cNvPr id="3" name="Content Placeholder 2"/>
          <p:cNvSpPr>
            <a:spLocks noGrp="1"/>
          </p:cNvSpPr>
          <p:nvPr>
            <p:ph idx="1"/>
          </p:nvPr>
        </p:nvSpPr>
        <p:spPr/>
        <p:txBody>
          <a:bodyPr>
            <a:normAutofit lnSpcReduction="10000"/>
          </a:bodyPr>
          <a:lstStyle/>
          <a:p>
            <a:pPr lvl="1">
              <a:buFont typeface="Arial" charset="0"/>
              <a:buChar char="•"/>
            </a:pPr>
            <a:r>
              <a:rPr lang="en-US" sz="4400" dirty="0"/>
              <a:t>So you can: </a:t>
            </a:r>
          </a:p>
          <a:p>
            <a:pPr lvl="2">
              <a:buFont typeface="Arial" charset="0"/>
              <a:buChar char="•"/>
            </a:pPr>
            <a:r>
              <a:rPr lang="en-US" sz="4000" dirty="0"/>
              <a:t>Recognize a programming problem when you have one</a:t>
            </a:r>
          </a:p>
          <a:p>
            <a:pPr lvl="2">
              <a:buFont typeface="Arial" charset="0"/>
              <a:buChar char="•"/>
            </a:pPr>
            <a:r>
              <a:rPr lang="en-US" sz="4000" dirty="0"/>
              <a:t>Assess how to tackle it</a:t>
            </a:r>
          </a:p>
          <a:p>
            <a:pPr lvl="2">
              <a:buFont typeface="Arial" charset="0"/>
              <a:buChar char="•"/>
            </a:pPr>
            <a:r>
              <a:rPr lang="en-US" sz="4000" dirty="0"/>
              <a:t>And be able to do it yourself </a:t>
            </a:r>
          </a:p>
          <a:p>
            <a:pPr lvl="2">
              <a:buFont typeface="Arial" charset="0"/>
              <a:buChar char="•"/>
            </a:pPr>
            <a:r>
              <a:rPr lang="en-US" sz="4000" dirty="0"/>
              <a:t>and know when it’s time to say no</a:t>
            </a:r>
          </a:p>
        </p:txBody>
      </p:sp>
    </p:spTree>
    <p:extLst>
      <p:ext uri="{BB962C8B-B14F-4D97-AF65-F5344CB8AC3E}">
        <p14:creationId xmlns:p14="http://schemas.microsoft.com/office/powerpoint/2010/main" val="3019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E9C3-65F0-47D0-9D51-517A28A55129}"/>
              </a:ext>
            </a:extLst>
          </p:cNvPr>
          <p:cNvSpPr>
            <a:spLocks noGrp="1"/>
          </p:cNvSpPr>
          <p:nvPr>
            <p:ph type="title"/>
          </p:nvPr>
        </p:nvSpPr>
        <p:spPr/>
        <p:txBody>
          <a:bodyPr>
            <a:normAutofit/>
          </a:bodyPr>
          <a:lstStyle/>
          <a:p>
            <a:r>
              <a:rPr lang="en-US" sz="2800" dirty="0"/>
              <a:t>The 2-Hour Rule	</a:t>
            </a:r>
          </a:p>
        </p:txBody>
      </p:sp>
      <p:sp>
        <p:nvSpPr>
          <p:cNvPr id="3" name="Content Placeholder 2">
            <a:extLst>
              <a:ext uri="{FF2B5EF4-FFF2-40B4-BE49-F238E27FC236}">
                <a16:creationId xmlns:a16="http://schemas.microsoft.com/office/drawing/2014/main" id="{B34EB581-7F6F-4950-A4FA-59D52CB27C46}"/>
              </a:ext>
            </a:extLst>
          </p:cNvPr>
          <p:cNvSpPr>
            <a:spLocks noGrp="1"/>
          </p:cNvSpPr>
          <p:nvPr>
            <p:ph idx="1"/>
          </p:nvPr>
        </p:nvSpPr>
        <p:spPr/>
        <p:txBody>
          <a:bodyPr>
            <a:normAutofit/>
          </a:bodyPr>
          <a:lstStyle/>
          <a:p>
            <a:r>
              <a:rPr lang="en-US" sz="4000" dirty="0"/>
              <a:t>If you’ve been working for 2 hours without much success: </a:t>
            </a:r>
          </a:p>
          <a:p>
            <a:endParaRPr lang="en-US" sz="4000" dirty="0"/>
          </a:p>
          <a:p>
            <a:pPr marL="201168" lvl="1" indent="0">
              <a:buNone/>
            </a:pPr>
            <a:r>
              <a:rPr lang="en-US" sz="3800" dirty="0"/>
              <a:t>walk away for a while</a:t>
            </a:r>
          </a:p>
        </p:txBody>
      </p:sp>
    </p:spTree>
    <p:extLst>
      <p:ext uri="{BB962C8B-B14F-4D97-AF65-F5344CB8AC3E}">
        <p14:creationId xmlns:p14="http://schemas.microsoft.com/office/powerpoint/2010/main" val="364481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I’m not going to read the syllabus to you</a:t>
            </a:r>
          </a:p>
        </p:txBody>
      </p:sp>
      <p:sp>
        <p:nvSpPr>
          <p:cNvPr id="3" name="Content Placeholder 2"/>
          <p:cNvSpPr>
            <a:spLocks noGrp="1"/>
          </p:cNvSpPr>
          <p:nvPr>
            <p:ph idx="1"/>
          </p:nvPr>
        </p:nvSpPr>
        <p:spPr/>
        <p:txBody>
          <a:bodyPr>
            <a:noAutofit/>
          </a:bodyPr>
          <a:lstStyle/>
          <a:p>
            <a:pPr lvl="1">
              <a:buFont typeface="Arial" charset="0"/>
              <a:buChar char="•"/>
            </a:pPr>
            <a:r>
              <a:rPr lang="en-US" sz="4000" dirty="0" err="1"/>
              <a:t>Quizes</a:t>
            </a:r>
            <a:endParaRPr lang="en-US" sz="4000" dirty="0"/>
          </a:p>
          <a:p>
            <a:pPr lvl="1">
              <a:buFont typeface="Arial" charset="0"/>
              <a:buChar char="•"/>
            </a:pPr>
            <a:r>
              <a:rPr lang="en-US" sz="4000" dirty="0"/>
              <a:t>Weekly homework</a:t>
            </a:r>
          </a:p>
          <a:p>
            <a:pPr lvl="1">
              <a:buFont typeface="Arial" charset="0"/>
              <a:buChar char="•"/>
            </a:pPr>
            <a:r>
              <a:rPr lang="en-US" sz="4000" dirty="0"/>
              <a:t>Research essays (2 of 3)</a:t>
            </a:r>
          </a:p>
          <a:p>
            <a:pPr lvl="1">
              <a:buFont typeface="Arial" charset="0"/>
              <a:buChar char="•"/>
            </a:pPr>
            <a:r>
              <a:rPr lang="en-US" sz="4000" dirty="0"/>
              <a:t>Midterm project </a:t>
            </a:r>
          </a:p>
          <a:p>
            <a:pPr lvl="1">
              <a:buFont typeface="Arial" charset="0"/>
              <a:buChar char="•"/>
            </a:pPr>
            <a:r>
              <a:rPr lang="en-US" sz="4000" dirty="0"/>
              <a:t>Final project</a:t>
            </a:r>
          </a:p>
        </p:txBody>
      </p:sp>
    </p:spTree>
    <p:extLst>
      <p:ext uri="{BB962C8B-B14F-4D97-AF65-F5344CB8AC3E}">
        <p14:creationId xmlns:p14="http://schemas.microsoft.com/office/powerpoint/2010/main" val="37790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More info on the assignments</a:t>
            </a:r>
          </a:p>
        </p:txBody>
      </p:sp>
      <p:sp>
        <p:nvSpPr>
          <p:cNvPr id="3" name="Content Placeholder 2"/>
          <p:cNvSpPr>
            <a:spLocks noGrp="1"/>
          </p:cNvSpPr>
          <p:nvPr>
            <p:ph idx="1"/>
          </p:nvPr>
        </p:nvSpPr>
        <p:spPr>
          <a:xfrm>
            <a:off x="822959" y="1845734"/>
            <a:ext cx="7543801" cy="4494908"/>
          </a:xfrm>
        </p:spPr>
        <p:txBody>
          <a:bodyPr>
            <a:normAutofit fontScale="92500" lnSpcReduction="20000"/>
          </a:bodyPr>
          <a:lstStyle/>
          <a:p>
            <a:pPr>
              <a:buFont typeface="Arial" charset="0"/>
              <a:buChar char="•"/>
            </a:pPr>
            <a:r>
              <a:rPr lang="en-US" dirty="0"/>
              <a:t> Weekly quizzes</a:t>
            </a:r>
          </a:p>
          <a:p>
            <a:pPr lvl="1">
              <a:buFont typeface="Arial" charset="0"/>
              <a:buChar char="•"/>
            </a:pPr>
            <a:r>
              <a:rPr lang="en-US" dirty="0"/>
              <a:t>These are multiple choice questions based on the readings, and are designed for you to identify areas you need to review. You can take them up to three times (as needed).</a:t>
            </a:r>
          </a:p>
          <a:p>
            <a:pPr>
              <a:buFont typeface="Arial" charset="0"/>
              <a:buChar char="•"/>
            </a:pPr>
            <a:r>
              <a:rPr lang="en-US" dirty="0"/>
              <a:t> Weekly </a:t>
            </a:r>
            <a:r>
              <a:rPr lang="en-US" dirty="0" err="1"/>
              <a:t>homeworks</a:t>
            </a:r>
            <a:endParaRPr lang="en-US" dirty="0"/>
          </a:p>
          <a:p>
            <a:pPr lvl="1">
              <a:buFont typeface="Arial" charset="0"/>
              <a:buChar char="•"/>
            </a:pPr>
            <a:r>
              <a:rPr lang="en-US" dirty="0"/>
              <a:t>These will consist of problems found in the textbook and then later custom problems I’ve written and are described in </a:t>
            </a:r>
            <a:r>
              <a:rPr lang="en-US" dirty="0" err="1"/>
              <a:t>moodle</a:t>
            </a:r>
            <a:r>
              <a:rPr lang="en-US" dirty="0"/>
              <a:t>.</a:t>
            </a:r>
          </a:p>
          <a:p>
            <a:pPr>
              <a:buFont typeface="Arial" charset="0"/>
              <a:buChar char="•"/>
            </a:pPr>
            <a:r>
              <a:rPr lang="en-US" dirty="0"/>
              <a:t> Midterm project:</a:t>
            </a:r>
          </a:p>
          <a:p>
            <a:pPr lvl="1">
              <a:buFont typeface="Arial" charset="0"/>
              <a:buChar char="•"/>
            </a:pPr>
            <a:r>
              <a:rPr lang="en-US" dirty="0"/>
              <a:t>A larger programming project (Dracula) you should be working on through the course of the first section of class and two short essays on programming topics.</a:t>
            </a:r>
          </a:p>
          <a:p>
            <a:pPr>
              <a:buFont typeface="Arial" charset="0"/>
              <a:buChar char="•"/>
            </a:pPr>
            <a:r>
              <a:rPr lang="en-US" dirty="0"/>
              <a:t> Two (pick two of three) research essays</a:t>
            </a:r>
          </a:p>
          <a:p>
            <a:pPr lvl="1">
              <a:buFont typeface="Arial" charset="0"/>
              <a:buChar char="•"/>
            </a:pPr>
            <a:r>
              <a:rPr lang="en-US" dirty="0"/>
              <a:t>Three essay topics will be offered, so you can pick two to do or do all three for extra credit. These can be completed at any time before the due date, so something easy to work ahead on.</a:t>
            </a:r>
          </a:p>
          <a:p>
            <a:pPr>
              <a:buFont typeface="Arial" charset="0"/>
              <a:buChar char="•"/>
            </a:pPr>
            <a:r>
              <a:rPr lang="en-US" dirty="0"/>
              <a:t>Final project</a:t>
            </a:r>
          </a:p>
          <a:p>
            <a:pPr lvl="1">
              <a:buFont typeface="Arial" charset="0"/>
              <a:buChar char="•"/>
            </a:pPr>
            <a:r>
              <a:rPr lang="en-US" dirty="0"/>
              <a:t>Proposals will be submitted just after midterms, which gives you 8 weeks to spread the work out.</a:t>
            </a:r>
          </a:p>
        </p:txBody>
      </p:sp>
    </p:spTree>
    <p:extLst>
      <p:ext uri="{BB962C8B-B14F-4D97-AF65-F5344CB8AC3E}">
        <p14:creationId xmlns:p14="http://schemas.microsoft.com/office/powerpoint/2010/main" val="170827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dirty="0"/>
              <a:t>That’s a lot of homework</a:t>
            </a:r>
          </a:p>
        </p:txBody>
      </p:sp>
      <p:sp>
        <p:nvSpPr>
          <p:cNvPr id="3" name="Content Placeholder 2"/>
          <p:cNvSpPr>
            <a:spLocks noGrp="1"/>
          </p:cNvSpPr>
          <p:nvPr>
            <p:ph idx="1"/>
          </p:nvPr>
        </p:nvSpPr>
        <p:spPr/>
        <p:txBody>
          <a:bodyPr>
            <a:normAutofit/>
          </a:bodyPr>
          <a:lstStyle/>
          <a:p>
            <a:pPr marL="228600" indent="-228600">
              <a:buFont typeface="Arial" charset="0"/>
              <a:buChar char="•"/>
            </a:pPr>
            <a:r>
              <a:rPr lang="en-US" sz="3600" dirty="0"/>
              <a:t>Your grade is distributed. </a:t>
            </a:r>
          </a:p>
          <a:p>
            <a:pPr marL="228600" indent="-228600">
              <a:buFont typeface="Arial" charset="0"/>
              <a:buChar char="•"/>
            </a:pPr>
            <a:r>
              <a:rPr lang="en-US" sz="3600" dirty="0"/>
              <a:t>Plenty of extra credit</a:t>
            </a:r>
          </a:p>
          <a:p>
            <a:pPr marL="228600" indent="-228600">
              <a:buFont typeface="Arial" charset="0"/>
              <a:buChar char="•"/>
            </a:pPr>
            <a:r>
              <a:rPr lang="en-US" sz="3600" dirty="0"/>
              <a:t>weighting and extra credit allow a buffer </a:t>
            </a:r>
          </a:p>
          <a:p>
            <a:pPr marL="228600" indent="-228600">
              <a:buFont typeface="Arial" charset="0"/>
              <a:buChar char="•"/>
            </a:pPr>
            <a:r>
              <a:rPr lang="en-US" sz="3600" dirty="0"/>
              <a:t>If 100% on the other areas</a:t>
            </a:r>
          </a:p>
          <a:p>
            <a:pPr marL="521208" lvl="1" indent="-228600">
              <a:buFont typeface="Arial" charset="0"/>
              <a:buChar char="•"/>
            </a:pPr>
            <a:r>
              <a:rPr lang="en-US" sz="3200" dirty="0"/>
              <a:t>at least a ~76% average on the weekly homework to keep your A.  </a:t>
            </a:r>
          </a:p>
        </p:txBody>
      </p:sp>
    </p:spTree>
    <p:extLst>
      <p:ext uri="{BB962C8B-B14F-4D97-AF65-F5344CB8AC3E}">
        <p14:creationId xmlns:p14="http://schemas.microsoft.com/office/powerpoint/2010/main" val="11880502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21455</TotalTime>
  <Words>2256</Words>
  <Application>Microsoft Office PowerPoint</Application>
  <PresentationFormat>On-screen Show (4:3)</PresentationFormat>
  <Paragraphs>281</Paragraphs>
  <Slides>44</Slides>
  <Notes>5</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Mangal</vt:lpstr>
      <vt:lpstr>Retrospect</vt:lpstr>
      <vt:lpstr>IS452:  Week 1</vt:lpstr>
      <vt:lpstr>Who am I?</vt:lpstr>
      <vt:lpstr>What is 452?</vt:lpstr>
      <vt:lpstr>What is 452?</vt:lpstr>
      <vt:lpstr>Why does this class exist?</vt:lpstr>
      <vt:lpstr>The 2-Hour Rule </vt:lpstr>
      <vt:lpstr>I’m not going to read the syllabus to you</vt:lpstr>
      <vt:lpstr>More info on the assignments</vt:lpstr>
      <vt:lpstr>That’s a lot of homework</vt:lpstr>
      <vt:lpstr>Late and extension polices</vt:lpstr>
      <vt:lpstr>This class requires time</vt:lpstr>
      <vt:lpstr>Suggestions for success</vt:lpstr>
      <vt:lpstr>Expected Computer Skills</vt:lpstr>
      <vt:lpstr>Participation and attendance</vt:lpstr>
      <vt:lpstr>Communication and asking questions</vt:lpstr>
      <vt:lpstr>How class normally works</vt:lpstr>
      <vt:lpstr>Installation</vt:lpstr>
      <vt:lpstr>Moodle</vt:lpstr>
      <vt:lpstr>Backboard ground rules</vt:lpstr>
      <vt:lpstr>Buddies!</vt:lpstr>
      <vt:lpstr>Learning Strategies for Technical Skills,</vt:lpstr>
      <vt:lpstr>Less why; more how</vt:lpstr>
      <vt:lpstr>Effort versus hardship</vt:lpstr>
      <vt:lpstr>But this seems harder than it should be</vt:lpstr>
      <vt:lpstr>Specialization</vt:lpstr>
      <vt:lpstr>We forget we had to learn how to learn</vt:lpstr>
      <vt:lpstr>Until we move into foreign domains</vt:lpstr>
      <vt:lpstr>How do humanities skills fit into writing code?</vt:lpstr>
      <vt:lpstr>Programs as research papers</vt:lpstr>
      <vt:lpstr>Iteration</vt:lpstr>
      <vt:lpstr>Iteration</vt:lpstr>
      <vt:lpstr>Neither is written from start to finish</vt:lpstr>
      <vt:lpstr>Critical feedback is your friend</vt:lpstr>
      <vt:lpstr>Debugging as spell checking</vt:lpstr>
      <vt:lpstr>Debugging as spell checking</vt:lpstr>
      <vt:lpstr>Be okay not knowing the road you’ll travel</vt:lpstr>
      <vt:lpstr>Necessary uncertainty</vt:lpstr>
      <vt:lpstr>Archival research</vt:lpstr>
      <vt:lpstr>Enough of this</vt:lpstr>
      <vt:lpstr>OK, that was the hard sell on approaches toward getting stuff done, let's shift to more tangible details</vt:lpstr>
      <vt:lpstr>Taking notes</vt:lpstr>
      <vt:lpstr>Taking notes</vt:lpstr>
      <vt:lpstr>Taking notes</vt:lpstr>
      <vt:lpstr>Taking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IS452:  Week 1</dc:title>
  <dc:creator>Microsoft Office User</dc:creator>
  <cp:lastModifiedBy>Nicolas LaLone</cp:lastModifiedBy>
  <cp:revision>97</cp:revision>
  <dcterms:created xsi:type="dcterms:W3CDTF">2017-07-24T19:59:32Z</dcterms:created>
  <dcterms:modified xsi:type="dcterms:W3CDTF">2018-05-14T16:09:22Z</dcterms:modified>
</cp:coreProperties>
</file>