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7" r:id="rId3"/>
    <p:sldId id="258" r:id="rId4"/>
    <p:sldId id="259" r:id="rId5"/>
    <p:sldId id="260" r:id="rId6"/>
    <p:sldId id="264" r:id="rId7"/>
    <p:sldId id="261" r:id="rId8"/>
    <p:sldId id="272" r:id="rId9"/>
    <p:sldId id="262" r:id="rId10"/>
    <p:sldId id="263" r:id="rId11"/>
    <p:sldId id="265" r:id="rId12"/>
    <p:sldId id="266" r:id="rId13"/>
    <p:sldId id="267" r:id="rId14"/>
    <p:sldId id="269" r:id="rId15"/>
    <p:sldId id="270" r:id="rId16"/>
    <p:sldId id="271" r:id="rId17"/>
    <p:sldId id="273" r:id="rId18"/>
    <p:sldId id="274" r:id="rId19"/>
    <p:sldId id="276" r:id="rId20"/>
    <p:sldId id="277"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03" r:id="rId39"/>
    <p:sldId id="304" r:id="rId40"/>
    <p:sldId id="305" r:id="rId41"/>
    <p:sldId id="306" r:id="rId42"/>
    <p:sldId id="30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58" d="100"/>
          <a:sy n="158" d="100"/>
        </p:scale>
        <p:origin x="2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8/17/17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8/17/17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8/17/17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88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IS452:  Week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79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Start early! </a:t>
            </a:r>
          </a:p>
          <a:p>
            <a:pPr>
              <a:buFont typeface="Arial" charset="0"/>
              <a:buChar char="•"/>
            </a:pPr>
            <a:r>
              <a:rPr lang="en-US" dirty="0"/>
              <a:t> </a:t>
            </a:r>
            <a:r>
              <a:rPr lang="en-US" dirty="0" smtClean="0"/>
              <a:t>Give yourself a steady amount of time each day for this</a:t>
            </a:r>
          </a:p>
          <a:p>
            <a:pPr>
              <a:buFont typeface="Arial" charset="0"/>
              <a:buChar char="•"/>
            </a:pPr>
            <a:r>
              <a:rPr lang="en-US" dirty="0"/>
              <a:t> </a:t>
            </a:r>
            <a:r>
              <a:rPr lang="en-US" dirty="0" smtClean="0"/>
              <a:t>These readings aren’t the kind of thing you can skim before class and be done with.  I assign the readings to help you complete the homework and be successful with the assignments. </a:t>
            </a:r>
          </a:p>
          <a:p>
            <a:pPr>
              <a:buFont typeface="Arial" charset="0"/>
              <a:buChar char="•"/>
            </a:pPr>
            <a:r>
              <a:rPr lang="en-US" dirty="0"/>
              <a:t> </a:t>
            </a:r>
            <a:r>
              <a:rPr lang="en-US" dirty="0" smtClean="0"/>
              <a:t>Read the homework problems before you do the reading. This helps you know where to focus your reading and flag relevant examples.</a:t>
            </a:r>
          </a:p>
          <a:p>
            <a:pPr>
              <a:buFont typeface="Arial" charset="0"/>
              <a:buChar char="•"/>
            </a:pPr>
            <a:r>
              <a:rPr lang="en-US" dirty="0"/>
              <a:t> </a:t>
            </a:r>
            <a:r>
              <a:rPr lang="en-US" dirty="0" smtClean="0"/>
              <a:t>Do </a:t>
            </a:r>
            <a:r>
              <a:rPr lang="en-US" dirty="0"/>
              <a:t>not fear the math.  Several of the chapters are very math heavy in examples, but I’ve selected homework problems that should not require advanced math ability to complete.  I’ll also provide some clarifications in the assignment </a:t>
            </a:r>
            <a:r>
              <a:rPr lang="en-US" dirty="0" err="1"/>
              <a:t>moodle</a:t>
            </a:r>
            <a:r>
              <a:rPr lang="en-US" dirty="0"/>
              <a:t> page.</a:t>
            </a:r>
          </a:p>
        </p:txBody>
      </p:sp>
    </p:spTree>
    <p:extLst>
      <p:ext uri="{BB962C8B-B14F-4D97-AF65-F5344CB8AC3E}">
        <p14:creationId xmlns:p14="http://schemas.microsoft.com/office/powerpoint/2010/main" val="149108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expectations</a:t>
            </a:r>
            <a:endParaRPr lang="en-US" dirty="0"/>
          </a:p>
        </p:txBody>
      </p:sp>
      <p:sp>
        <p:nvSpPr>
          <p:cNvPr id="3" name="Content Placeholder 2"/>
          <p:cNvSpPr>
            <a:spLocks noGrp="1"/>
          </p:cNvSpPr>
          <p:nvPr>
            <p:ph idx="1"/>
          </p:nvPr>
        </p:nvSpPr>
        <p:spPr>
          <a:xfrm>
            <a:off x="822959" y="1845733"/>
            <a:ext cx="7543801" cy="4470845"/>
          </a:xfrm>
        </p:spPr>
        <p:txBody>
          <a:bodyPr>
            <a:noAutofit/>
          </a:bodyPr>
          <a:lstStyle/>
          <a:p>
            <a:r>
              <a:rPr lang="en-US" sz="2200" dirty="0"/>
              <a:t>I expect all students to be capable of the following computing </a:t>
            </a:r>
            <a:r>
              <a:rPr lang="en-US" sz="2200" dirty="0" smtClean="0"/>
              <a:t>activities:</a:t>
            </a:r>
          </a:p>
          <a:p>
            <a:pPr lvl="1">
              <a:buFont typeface="Arial" charset="0"/>
              <a:buChar char="•"/>
            </a:pPr>
            <a:r>
              <a:rPr lang="en-US" sz="2600" dirty="0" smtClean="0"/>
              <a:t> Install programs</a:t>
            </a:r>
          </a:p>
          <a:p>
            <a:pPr lvl="1">
              <a:buFont typeface="Arial" charset="0"/>
              <a:buChar char="•"/>
            </a:pPr>
            <a:r>
              <a:rPr lang="en-US" sz="2600" dirty="0"/>
              <a:t> </a:t>
            </a:r>
            <a:r>
              <a:rPr lang="en-US" sz="2600" dirty="0" smtClean="0"/>
              <a:t>Unzip </a:t>
            </a:r>
            <a:r>
              <a:rPr lang="en-US" sz="2600" dirty="0"/>
              <a:t>and zip </a:t>
            </a:r>
            <a:r>
              <a:rPr lang="en-US" sz="2600" dirty="0" smtClean="0"/>
              <a:t>files</a:t>
            </a:r>
          </a:p>
          <a:p>
            <a:pPr lvl="1">
              <a:buFont typeface="Arial" charset="0"/>
              <a:buChar char="•"/>
            </a:pPr>
            <a:r>
              <a:rPr lang="en-US" sz="2600" dirty="0"/>
              <a:t> </a:t>
            </a:r>
            <a:r>
              <a:rPr lang="en-US" sz="2600" dirty="0" smtClean="0"/>
              <a:t>Take screenshots</a:t>
            </a:r>
          </a:p>
          <a:p>
            <a:pPr lvl="1">
              <a:buFont typeface="Arial" charset="0"/>
              <a:buChar char="•"/>
            </a:pPr>
            <a:r>
              <a:rPr lang="en-US" sz="2600" dirty="0"/>
              <a:t> </a:t>
            </a:r>
            <a:r>
              <a:rPr lang="en-US" sz="2600" dirty="0" smtClean="0"/>
              <a:t>Send </a:t>
            </a:r>
            <a:r>
              <a:rPr lang="en-US" sz="2600" dirty="0"/>
              <a:t>emails with </a:t>
            </a:r>
            <a:r>
              <a:rPr lang="en-US" sz="2600" dirty="0" smtClean="0"/>
              <a:t>attachments</a:t>
            </a:r>
          </a:p>
          <a:p>
            <a:pPr lvl="1">
              <a:buFont typeface="Arial" charset="0"/>
              <a:buChar char="•"/>
            </a:pPr>
            <a:r>
              <a:rPr lang="en-US" sz="2600" dirty="0"/>
              <a:t> </a:t>
            </a:r>
            <a:r>
              <a:rPr lang="en-US" sz="2600" dirty="0" smtClean="0"/>
              <a:t>Know </a:t>
            </a:r>
            <a:r>
              <a:rPr lang="en-US" sz="2600" dirty="0"/>
              <a:t>how to navigate your file system, opening folders and moving around you directory, etc</a:t>
            </a:r>
            <a:r>
              <a:rPr lang="en-US" sz="2600" dirty="0" smtClean="0"/>
              <a:t>.</a:t>
            </a:r>
          </a:p>
          <a:p>
            <a:pPr lvl="1">
              <a:buFont typeface="Arial" charset="0"/>
              <a:buChar char="•"/>
            </a:pPr>
            <a:r>
              <a:rPr lang="en-US" sz="2600" dirty="0"/>
              <a:t> </a:t>
            </a:r>
            <a:r>
              <a:rPr lang="en-US" sz="2600" dirty="0" smtClean="0"/>
              <a:t>Be </a:t>
            </a:r>
            <a:r>
              <a:rPr lang="en-US" sz="2600" dirty="0"/>
              <a:t>comfortable interacting in Blackboard </a:t>
            </a:r>
            <a:r>
              <a:rPr lang="en-US" sz="2600" dirty="0" smtClean="0"/>
              <a:t>Collaborate</a:t>
            </a:r>
          </a:p>
          <a:p>
            <a:pPr lvl="1">
              <a:buFont typeface="Arial" charset="0"/>
              <a:buChar char="•"/>
            </a:pPr>
            <a:r>
              <a:rPr lang="en-US" sz="2600" dirty="0"/>
              <a:t> </a:t>
            </a:r>
            <a:r>
              <a:rPr lang="en-US" sz="2600" dirty="0" smtClean="0"/>
              <a:t>Be </a:t>
            </a:r>
            <a:r>
              <a:rPr lang="en-US" sz="2600" dirty="0"/>
              <a:t>able to share your screen </a:t>
            </a:r>
            <a:r>
              <a:rPr lang="en-US" sz="2600" dirty="0" smtClean="0"/>
              <a:t>in Blackboard</a:t>
            </a:r>
            <a:endParaRPr lang="en-US" sz="2600" dirty="0"/>
          </a:p>
        </p:txBody>
      </p:sp>
    </p:spTree>
    <p:extLst>
      <p:ext uri="{BB962C8B-B14F-4D97-AF65-F5344CB8AC3E}">
        <p14:creationId xmlns:p14="http://schemas.microsoft.com/office/powerpoint/2010/main" val="83787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and attendance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expect you to talk and participate during class and online in discussion boards.  This is a bit more important for the online section.  There will be discussion prompts each week to help start a conversation.</a:t>
            </a:r>
          </a:p>
          <a:p>
            <a:pPr>
              <a:buFont typeface="Arial" charset="0"/>
              <a:buChar char="•"/>
            </a:pPr>
            <a:r>
              <a:rPr lang="en-US" dirty="0"/>
              <a:t> </a:t>
            </a:r>
            <a:r>
              <a:rPr lang="en-US" dirty="0" smtClean="0"/>
              <a:t>Two classes are excused: </a:t>
            </a:r>
          </a:p>
          <a:p>
            <a:pPr lvl="1">
              <a:buFont typeface="Arial" charset="0"/>
              <a:buChar char="•"/>
            </a:pPr>
            <a:r>
              <a:rPr lang="en-US" dirty="0" smtClean="0"/>
              <a:t>One “life happens” time. You don’t need to tell me what’s going on, just email me that you need(</a:t>
            </a:r>
            <a:r>
              <a:rPr lang="en-US" dirty="0" err="1" smtClean="0"/>
              <a:t>ed</a:t>
            </a:r>
            <a:r>
              <a:rPr lang="en-US" dirty="0" smtClean="0"/>
              <a:t>) to use it</a:t>
            </a:r>
          </a:p>
          <a:p>
            <a:pPr lvl="1">
              <a:buFont typeface="Arial" charset="0"/>
              <a:buChar char="•"/>
            </a:pPr>
            <a:r>
              <a:rPr lang="en-US" dirty="0" smtClean="0"/>
              <a:t>One scheduled event, like a job interview or conference.  You must email me about this to make arrangements</a:t>
            </a:r>
          </a:p>
          <a:p>
            <a:pPr lvl="1">
              <a:buFont typeface="Arial" charset="0"/>
              <a:buChar char="•"/>
            </a:pPr>
            <a:r>
              <a:rPr lang="en-US" dirty="0" smtClean="0"/>
              <a:t>Contact me if you need to miss more than 2 classes.</a:t>
            </a:r>
            <a:endParaRPr lang="en-US" dirty="0"/>
          </a:p>
        </p:txBody>
      </p:sp>
    </p:spTree>
    <p:extLst>
      <p:ext uri="{BB962C8B-B14F-4D97-AF65-F5344CB8AC3E}">
        <p14:creationId xmlns:p14="http://schemas.microsoft.com/office/powerpoint/2010/main" val="110765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asking questions</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sz="2800" dirty="0" smtClean="0"/>
              <a:t> Administrative questions</a:t>
            </a:r>
          </a:p>
          <a:p>
            <a:pPr lvl="1">
              <a:buFont typeface="Arial" charset="0"/>
              <a:buChar char="•"/>
            </a:pPr>
            <a:r>
              <a:rPr lang="en-US" sz="2400" dirty="0" smtClean="0"/>
              <a:t>Just about you (like a question about your grade)</a:t>
            </a:r>
          </a:p>
          <a:p>
            <a:pPr lvl="2">
              <a:buFont typeface="Arial" charset="0"/>
              <a:buChar char="•"/>
            </a:pPr>
            <a:r>
              <a:rPr lang="en-US" sz="1800" dirty="0" smtClean="0"/>
              <a:t>Me and/or Garrick if he was the one who graded it</a:t>
            </a:r>
          </a:p>
          <a:p>
            <a:pPr lvl="1">
              <a:buFont typeface="Arial" charset="0"/>
              <a:buChar char="•"/>
            </a:pPr>
            <a:r>
              <a:rPr lang="en-US" sz="2400" dirty="0" smtClean="0"/>
              <a:t>About the entire class (like when grades will be posted)</a:t>
            </a:r>
          </a:p>
          <a:p>
            <a:pPr lvl="2">
              <a:buFont typeface="Arial" charset="0"/>
              <a:buChar char="•"/>
            </a:pPr>
            <a:r>
              <a:rPr lang="en-US" sz="1800" dirty="0" smtClean="0"/>
              <a:t>To the discussion board for that week, office hours, or email</a:t>
            </a:r>
          </a:p>
          <a:p>
            <a:pPr lvl="1">
              <a:buFont typeface="Arial" charset="0"/>
              <a:buChar char="•"/>
            </a:pPr>
            <a:r>
              <a:rPr lang="en-US" sz="2200" dirty="0" smtClean="0"/>
              <a:t>I’ll usually open with admin updates and reminders</a:t>
            </a:r>
          </a:p>
          <a:p>
            <a:pPr lvl="1">
              <a:buFont typeface="Arial" charset="0"/>
              <a:buChar char="•"/>
            </a:pPr>
            <a:r>
              <a:rPr lang="en-US" sz="2200" dirty="0" smtClean="0"/>
              <a:t>I can address some of these questions in class, but that can eat up time</a:t>
            </a:r>
          </a:p>
          <a:p>
            <a:pPr>
              <a:buFont typeface="Arial" charset="0"/>
              <a:buChar char="•"/>
            </a:pPr>
            <a:r>
              <a:rPr lang="en-US" sz="2400" dirty="0" smtClean="0"/>
              <a:t> </a:t>
            </a:r>
            <a:r>
              <a:rPr lang="en-US" sz="2800" dirty="0" smtClean="0"/>
              <a:t>Content questions</a:t>
            </a:r>
            <a:endParaRPr lang="en-US" sz="2400" dirty="0" smtClean="0"/>
          </a:p>
          <a:p>
            <a:pPr lvl="1">
              <a:buFont typeface="Arial" charset="0"/>
              <a:buChar char="•"/>
            </a:pPr>
            <a:r>
              <a:rPr lang="en-US" sz="2400" dirty="0" smtClean="0"/>
              <a:t>Don’t post your solutions in the forums, but you can ask questions about the homework in the forums.</a:t>
            </a:r>
          </a:p>
          <a:p>
            <a:pPr lvl="1">
              <a:buFont typeface="Arial" charset="0"/>
              <a:buChar char="•"/>
            </a:pPr>
            <a:endParaRPr lang="en-US" dirty="0"/>
          </a:p>
        </p:txBody>
      </p:sp>
    </p:spTree>
    <p:extLst>
      <p:ext uri="{BB962C8B-B14F-4D97-AF65-F5344CB8AC3E}">
        <p14:creationId xmlns:p14="http://schemas.microsoft.com/office/powerpoint/2010/main" val="109082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Buddies!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Introduce yourself to the person sitting next to you, so pair off into duos or trios.  Start an email thread with each other to say hi.  </a:t>
            </a:r>
          </a:p>
          <a:p>
            <a:pPr>
              <a:buFont typeface="Arial" charset="0"/>
              <a:buChar char="•"/>
            </a:pPr>
            <a:r>
              <a:rPr lang="en-US" sz="2800" dirty="0"/>
              <a:t> </a:t>
            </a:r>
            <a:r>
              <a:rPr lang="en-US" sz="2800" dirty="0" smtClean="0"/>
              <a:t>You can opt out of this if you like, but here’s a group of people to compare notes or share horror stories.</a:t>
            </a:r>
            <a:endParaRPr lang="en-US" sz="2800" dirty="0"/>
          </a:p>
        </p:txBody>
      </p:sp>
    </p:spTree>
    <p:extLst>
      <p:ext uri="{BB962C8B-B14F-4D97-AF65-F5344CB8AC3E}">
        <p14:creationId xmlns:p14="http://schemas.microsoft.com/office/powerpoint/2010/main" val="201945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How class normally works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All the lectures will be pre-written and available before class in the class </a:t>
            </a:r>
            <a:r>
              <a:rPr lang="en-US" dirty="0" err="1" smtClean="0"/>
              <a:t>github</a:t>
            </a:r>
            <a:r>
              <a:rPr lang="en-US" dirty="0" smtClean="0"/>
              <a:t> repo.  You can, but aren’t required to, read the lecture notes before class.  I sometimes am tweaking the notes just before class, so don’t depend on it being accurate </a:t>
            </a:r>
            <a:r>
              <a:rPr lang="en-US" dirty="0" smtClean="0"/>
              <a:t>until </a:t>
            </a:r>
            <a:r>
              <a:rPr lang="en-US" dirty="0" smtClean="0"/>
              <a:t>just </a:t>
            </a:r>
            <a:r>
              <a:rPr lang="en-US" dirty="0" smtClean="0"/>
              <a:t>before </a:t>
            </a:r>
            <a:r>
              <a:rPr lang="en-US" dirty="0" smtClean="0"/>
              <a:t>class.</a:t>
            </a:r>
          </a:p>
          <a:p>
            <a:pPr>
              <a:buFont typeface="Arial" charset="0"/>
              <a:buChar char="•"/>
            </a:pPr>
            <a:r>
              <a:rPr lang="en-US" dirty="0"/>
              <a:t> </a:t>
            </a:r>
            <a:r>
              <a:rPr lang="en-US" dirty="0" smtClean="0"/>
              <a:t>I live code everything, so I will be demonstrating things live based on those lecture notes.</a:t>
            </a:r>
          </a:p>
          <a:p>
            <a:pPr>
              <a:buFont typeface="Arial" charset="0"/>
              <a:buChar char="•"/>
            </a:pPr>
            <a:r>
              <a:rPr lang="en-US" dirty="0"/>
              <a:t> </a:t>
            </a:r>
            <a:r>
              <a:rPr lang="en-US" dirty="0" smtClean="0"/>
              <a:t>Focus on taking notes of the concepts and patterns that I use, but keep in mind that (nearly) all the examples will be in the notes.  So don’t use your time trying to desperately copy everything I type.  Listen, observe, make the connections.  </a:t>
            </a:r>
          </a:p>
          <a:p>
            <a:pPr>
              <a:buFont typeface="Arial" charset="0"/>
              <a:buChar char="•"/>
            </a:pPr>
            <a:r>
              <a:rPr lang="en-US" dirty="0"/>
              <a:t> </a:t>
            </a:r>
            <a:r>
              <a:rPr lang="en-US" dirty="0" smtClean="0"/>
              <a:t>You can always look up the names and examples of what was demonstrated later.</a:t>
            </a:r>
          </a:p>
          <a:p>
            <a:pPr>
              <a:buFont typeface="Arial" charset="0"/>
              <a:buChar char="•"/>
            </a:pPr>
            <a:endParaRPr lang="en-US" dirty="0" smtClean="0"/>
          </a:p>
        </p:txBody>
      </p:sp>
    </p:spTree>
    <p:extLst>
      <p:ext uri="{BB962C8B-B14F-4D97-AF65-F5344CB8AC3E}">
        <p14:creationId xmlns:p14="http://schemas.microsoft.com/office/powerpoint/2010/main" val="52277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The </a:t>
            </a:r>
            <a:r>
              <a:rPr lang="en-US" dirty="0" smtClean="0"/>
              <a:t>link is in the </a:t>
            </a:r>
            <a:r>
              <a:rPr lang="en-US" dirty="0" err="1" smtClean="0"/>
              <a:t>moodle</a:t>
            </a:r>
            <a:r>
              <a:rPr lang="en-US" dirty="0" smtClean="0"/>
              <a:t>.</a:t>
            </a:r>
          </a:p>
          <a:p>
            <a:pPr>
              <a:buFont typeface="Arial" charset="0"/>
              <a:buChar char="•"/>
            </a:pPr>
            <a:r>
              <a:rPr lang="en-US" dirty="0"/>
              <a:t> </a:t>
            </a:r>
            <a:r>
              <a:rPr lang="en-US" dirty="0" smtClean="0"/>
              <a:t>Carefully and completely follow the directions.</a:t>
            </a:r>
          </a:p>
          <a:p>
            <a:pPr>
              <a:buFont typeface="Arial" charset="0"/>
              <a:buChar char="•"/>
            </a:pPr>
            <a:r>
              <a:rPr lang="en-US" dirty="0" smtClean="0"/>
              <a:t> Nothing in there is optional, nothing in there is because I think that writing directions is fun</a:t>
            </a:r>
          </a:p>
          <a:p>
            <a:pPr>
              <a:buFont typeface="Arial" charset="0"/>
              <a:buChar char="•"/>
            </a:pPr>
            <a:r>
              <a:rPr lang="en-US" dirty="0"/>
              <a:t> </a:t>
            </a:r>
            <a:r>
              <a:rPr lang="en-US" dirty="0" smtClean="0"/>
              <a:t>We’ll be using:</a:t>
            </a:r>
          </a:p>
          <a:p>
            <a:pPr lvl="1">
              <a:buFont typeface="Arial" charset="0"/>
              <a:buChar char="•"/>
            </a:pPr>
            <a:r>
              <a:rPr lang="en-US" dirty="0" smtClean="0"/>
              <a:t>Anaconda</a:t>
            </a:r>
          </a:p>
          <a:p>
            <a:pPr lvl="2">
              <a:buFont typeface="Arial" charset="0"/>
              <a:buChar char="•"/>
            </a:pPr>
            <a:r>
              <a:rPr lang="en-US" dirty="0" smtClean="0"/>
              <a:t>which will install python for you</a:t>
            </a:r>
          </a:p>
          <a:p>
            <a:pPr lvl="1">
              <a:buFont typeface="Arial" charset="0"/>
              <a:buChar char="•"/>
            </a:pPr>
            <a:r>
              <a:rPr lang="en-US" dirty="0" err="1" smtClean="0"/>
              <a:t>PyCharm</a:t>
            </a:r>
            <a:r>
              <a:rPr lang="en-US" dirty="0" smtClean="0"/>
              <a:t> Education Edition</a:t>
            </a:r>
            <a:endParaRPr lang="en-US" dirty="0"/>
          </a:p>
          <a:p>
            <a:pPr lvl="2">
              <a:buFont typeface="Arial" charset="0"/>
              <a:buChar char="•"/>
            </a:pPr>
            <a:r>
              <a:rPr lang="en-US" dirty="0" smtClean="0"/>
              <a:t>which will be the environment where you will write and run python</a:t>
            </a:r>
            <a:endParaRPr lang="en-US" dirty="0"/>
          </a:p>
        </p:txBody>
      </p:sp>
    </p:spTree>
    <p:extLst>
      <p:ext uri="{BB962C8B-B14F-4D97-AF65-F5344CB8AC3E}">
        <p14:creationId xmlns:p14="http://schemas.microsoft.com/office/powerpoint/2010/main" val="179388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Moodle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You’re going to be a </a:t>
            </a:r>
            <a:r>
              <a:rPr lang="en-US" dirty="0" err="1" smtClean="0"/>
              <a:t>moodle</a:t>
            </a:r>
            <a:r>
              <a:rPr lang="en-US" dirty="0" smtClean="0"/>
              <a:t> pro after this class</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Let’s do a tour and talk about where to find stuff</a:t>
            </a:r>
            <a:endParaRPr lang="en-US" dirty="0"/>
          </a:p>
        </p:txBody>
      </p:sp>
    </p:spTree>
    <p:extLst>
      <p:ext uri="{BB962C8B-B14F-4D97-AF65-F5344CB8AC3E}">
        <p14:creationId xmlns:p14="http://schemas.microsoft.com/office/powerpoint/2010/main" val="8267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Backboard ground rules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Keep </a:t>
            </a:r>
            <a:r>
              <a:rPr lang="en-US" dirty="0"/>
              <a:t>the side chatter in the chat to a minimum, but feel free to interrupt with </a:t>
            </a:r>
            <a:r>
              <a:rPr lang="en-US" dirty="0" smtClean="0"/>
              <a:t>questions.</a:t>
            </a:r>
          </a:p>
          <a:p>
            <a:pPr>
              <a:buFont typeface="Arial" charset="0"/>
              <a:buChar char="•"/>
            </a:pPr>
            <a:r>
              <a:rPr lang="en-US" dirty="0"/>
              <a:t> </a:t>
            </a:r>
            <a:r>
              <a:rPr lang="en-US" dirty="0" smtClean="0"/>
              <a:t>Question tips:</a:t>
            </a:r>
          </a:p>
          <a:p>
            <a:pPr lvl="1">
              <a:buFont typeface="Arial" charset="0"/>
              <a:buChar char="•"/>
            </a:pPr>
            <a:r>
              <a:rPr lang="en-US" dirty="0" smtClean="0"/>
              <a:t>go </a:t>
            </a:r>
            <a:r>
              <a:rPr lang="en-US" dirty="0"/>
              <a:t>for specific questions about </a:t>
            </a:r>
            <a:r>
              <a:rPr lang="en-US" dirty="0" smtClean="0"/>
              <a:t>the </a:t>
            </a:r>
            <a:r>
              <a:rPr lang="en-US" dirty="0"/>
              <a:t>topic at hand</a:t>
            </a:r>
            <a:r>
              <a:rPr lang="en-US" dirty="0" smtClean="0"/>
              <a:t>.</a:t>
            </a:r>
          </a:p>
          <a:p>
            <a:pPr lvl="1">
              <a:buFont typeface="Arial" charset="0"/>
              <a:buChar char="•"/>
            </a:pPr>
            <a:r>
              <a:rPr lang="en-US" dirty="0" smtClean="0"/>
              <a:t>keep </a:t>
            </a:r>
            <a:r>
              <a:rPr lang="en-US" dirty="0"/>
              <a:t>a running list of questions about things you hope I'll get to. Ask those when I open the </a:t>
            </a:r>
            <a:r>
              <a:rPr lang="en-US" dirty="0" smtClean="0"/>
              <a:t>floor.</a:t>
            </a:r>
          </a:p>
          <a:p>
            <a:pPr lvl="1">
              <a:buFont typeface="Arial" charset="0"/>
              <a:buChar char="•"/>
            </a:pPr>
            <a:r>
              <a:rPr lang="en-US" dirty="0" smtClean="0"/>
              <a:t>This </a:t>
            </a:r>
            <a:r>
              <a:rPr lang="en-US" dirty="0"/>
              <a:t>seems a little cruel, but it keeps things on pace.  </a:t>
            </a:r>
            <a:r>
              <a:rPr lang="en-US" dirty="0" smtClean="0"/>
              <a:t>Constantly </a:t>
            </a:r>
            <a:r>
              <a:rPr lang="en-US" dirty="0"/>
              <a:t>reading questions and replying "We'll be talking about that soon" eats away at the little class time we </a:t>
            </a:r>
            <a:r>
              <a:rPr lang="en-US" dirty="0" smtClean="0"/>
              <a:t>have.</a:t>
            </a:r>
          </a:p>
          <a:p>
            <a:pPr lvl="1">
              <a:buFont typeface="Arial" charset="0"/>
              <a:buChar char="•"/>
            </a:pPr>
            <a:r>
              <a:rPr lang="en-US" dirty="0" smtClean="0"/>
              <a:t>Feel </a:t>
            </a:r>
            <a:r>
              <a:rPr lang="en-US" dirty="0"/>
              <a:t>free to email me things you'll hope we cover in class or other types of </a:t>
            </a:r>
            <a:r>
              <a:rPr lang="en-US" dirty="0" smtClean="0"/>
              <a:t>questions.</a:t>
            </a:r>
          </a:p>
          <a:p>
            <a:pPr lvl="1">
              <a:buFont typeface="Arial" charset="0"/>
              <a:buChar char="•"/>
            </a:pPr>
            <a:r>
              <a:rPr lang="en-US" dirty="0" smtClean="0"/>
              <a:t>When </a:t>
            </a:r>
            <a:r>
              <a:rPr lang="en-US" dirty="0"/>
              <a:t>we start digging in more I'll have polls for class questions.</a:t>
            </a:r>
          </a:p>
        </p:txBody>
      </p:sp>
    </p:spTree>
    <p:extLst>
      <p:ext uri="{BB962C8B-B14F-4D97-AF65-F5344CB8AC3E}">
        <p14:creationId xmlns:p14="http://schemas.microsoft.com/office/powerpoint/2010/main" val="93141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Strategies for Technical </a:t>
            </a:r>
            <a:r>
              <a:rPr lang="en-US" dirty="0" smtClean="0"/>
              <a:t>Skills,</a:t>
            </a:r>
            <a:endParaRPr lang="en-US" dirty="0"/>
          </a:p>
        </p:txBody>
      </p:sp>
      <p:sp>
        <p:nvSpPr>
          <p:cNvPr id="3" name="Subtitle 2"/>
          <p:cNvSpPr>
            <a:spLocks noGrp="1"/>
          </p:cNvSpPr>
          <p:nvPr>
            <p:ph type="subTitle" idx="1"/>
          </p:nvPr>
        </p:nvSpPr>
        <p:spPr>
          <a:xfrm>
            <a:off x="734352" y="4562391"/>
            <a:ext cx="6376737" cy="1314450"/>
          </a:xfrm>
        </p:spPr>
        <p:txBody>
          <a:bodyPr>
            <a:normAutofit/>
          </a:bodyPr>
          <a:lstStyle/>
          <a:p>
            <a:r>
              <a:rPr lang="en-US" sz="3200" dirty="0" smtClean="0"/>
              <a:t>Or: learning how to learn </a:t>
            </a:r>
            <a:r>
              <a:rPr lang="en-US" sz="3200" dirty="0" smtClean="0"/>
              <a:t>programming</a:t>
            </a:r>
            <a:endParaRPr lang="en-US" sz="3200" dirty="0" smtClean="0"/>
          </a:p>
        </p:txBody>
      </p:sp>
    </p:spTree>
    <p:extLst>
      <p:ext uri="{BB962C8B-B14F-4D97-AF65-F5344CB8AC3E}">
        <p14:creationId xmlns:p14="http://schemas.microsoft.com/office/powerpoint/2010/main" val="136173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Meet us:</a:t>
            </a:r>
          </a:p>
          <a:p>
            <a:pPr lvl="1">
              <a:buFont typeface="Arial" charset="0"/>
              <a:buChar char="•"/>
            </a:pPr>
            <a:r>
              <a:rPr lang="en-US" sz="2800" dirty="0" smtClean="0"/>
              <a:t>Elizabeth Wickes, Lecturer, </a:t>
            </a:r>
            <a:r>
              <a:rPr lang="en-US" sz="2800" dirty="0" err="1" smtClean="0"/>
              <a:t>iSchool</a:t>
            </a:r>
            <a:endParaRPr lang="en-US" sz="2800" dirty="0" smtClean="0"/>
          </a:p>
          <a:p>
            <a:pPr lvl="2">
              <a:buFont typeface="Arial" charset="0"/>
              <a:buChar char="•"/>
            </a:pPr>
            <a:r>
              <a:rPr lang="en-US" sz="2400" dirty="0" smtClean="0"/>
              <a:t>Formerly Data Curation Specialist at UIUC Library, </a:t>
            </a:r>
            <a:r>
              <a:rPr lang="en-US" sz="2400" dirty="0" err="1" smtClean="0"/>
              <a:t>iSchool</a:t>
            </a:r>
            <a:r>
              <a:rPr lang="en-US" sz="2400" dirty="0" smtClean="0"/>
              <a:t> grad, and Curation Manager </a:t>
            </a:r>
            <a:r>
              <a:rPr lang="en-US" sz="2400" dirty="0" err="1" smtClean="0"/>
              <a:t>Wolfram|Alpha</a:t>
            </a:r>
            <a:endParaRPr lang="en-US" sz="2400" dirty="0" smtClean="0"/>
          </a:p>
          <a:p>
            <a:pPr lvl="1">
              <a:buFont typeface="Arial" charset="0"/>
              <a:buChar char="•"/>
            </a:pPr>
            <a:r>
              <a:rPr lang="en-US" sz="2800" dirty="0"/>
              <a:t>Garrick </a:t>
            </a:r>
            <a:r>
              <a:rPr lang="en-US" sz="2800" dirty="0" smtClean="0"/>
              <a:t>Sherman, PhD student, </a:t>
            </a:r>
            <a:r>
              <a:rPr lang="en-US" sz="2800" dirty="0" err="1" smtClean="0"/>
              <a:t>iSchool</a:t>
            </a:r>
            <a:endParaRPr lang="en-US" sz="2800" dirty="0" smtClean="0"/>
          </a:p>
          <a:p>
            <a:pPr lvl="2">
              <a:buFont typeface="Arial" charset="0"/>
              <a:buChar char="•"/>
            </a:pPr>
            <a:r>
              <a:rPr lang="en-US" sz="2400" dirty="0" smtClean="0"/>
              <a:t>Formerly UX at Wolfram Research, </a:t>
            </a:r>
            <a:r>
              <a:rPr lang="en-US" sz="2400" dirty="0" err="1" smtClean="0"/>
              <a:t>iSchool</a:t>
            </a:r>
            <a:r>
              <a:rPr lang="en-US" sz="2400" dirty="0" smtClean="0"/>
              <a:t> grad</a:t>
            </a:r>
          </a:p>
        </p:txBody>
      </p:sp>
    </p:spTree>
    <p:extLst>
      <p:ext uri="{BB962C8B-B14F-4D97-AF65-F5344CB8AC3E}">
        <p14:creationId xmlns:p14="http://schemas.microsoft.com/office/powerpoint/2010/main" val="9002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why; more how</a:t>
            </a:r>
            <a:endParaRPr lang="en-US" dirty="0"/>
          </a:p>
        </p:txBody>
      </p:sp>
      <p:sp>
        <p:nvSpPr>
          <p:cNvPr id="3" name="Content Placeholder 2"/>
          <p:cNvSpPr>
            <a:spLocks noGrp="1"/>
          </p:cNvSpPr>
          <p:nvPr>
            <p:ph idx="1"/>
          </p:nvPr>
        </p:nvSpPr>
        <p:spPr/>
        <p:txBody>
          <a:bodyPr/>
          <a:lstStyle/>
          <a:p>
            <a:r>
              <a:rPr lang="en-US" dirty="0" smtClean="0"/>
              <a:t>We spend a lot of time talking about how to:</a:t>
            </a:r>
          </a:p>
          <a:p>
            <a:pPr lvl="1"/>
            <a:r>
              <a:rPr lang="en-US" dirty="0" smtClean="0"/>
              <a:t>Read for grad school</a:t>
            </a:r>
          </a:p>
          <a:p>
            <a:pPr lvl="1"/>
            <a:r>
              <a:rPr lang="en-US" dirty="0" smtClean="0"/>
              <a:t>Find funding</a:t>
            </a:r>
          </a:p>
          <a:p>
            <a:pPr lvl="1"/>
            <a:r>
              <a:rPr lang="en-US" dirty="0" smtClean="0"/>
              <a:t>Write publications</a:t>
            </a:r>
          </a:p>
          <a:p>
            <a:pPr lvl="1"/>
            <a:r>
              <a:rPr lang="en-US" dirty="0" smtClean="0"/>
              <a:t>Etc.</a:t>
            </a:r>
          </a:p>
          <a:p>
            <a:r>
              <a:rPr lang="en-US" dirty="0" smtClean="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versus hardship</a:t>
            </a:r>
            <a:endParaRPr lang="en-US" dirty="0"/>
          </a:p>
        </p:txBody>
      </p:sp>
      <p:sp>
        <p:nvSpPr>
          <p:cNvPr id="3" name="Content Placeholder 2"/>
          <p:cNvSpPr>
            <a:spLocks noGrp="1"/>
          </p:cNvSpPr>
          <p:nvPr>
            <p:ph idx="1"/>
          </p:nvPr>
        </p:nvSpPr>
        <p:spPr/>
        <p:txBody>
          <a:bodyPr/>
          <a:lstStyle/>
          <a:p>
            <a:r>
              <a:rPr lang="en-US" dirty="0"/>
              <a:t>W</a:t>
            </a:r>
            <a:r>
              <a:rPr lang="en-US" dirty="0" smtClean="0"/>
              <a:t>e don’t mean impossible</a:t>
            </a:r>
          </a:p>
          <a:p>
            <a:pPr lvl="1"/>
            <a:r>
              <a:rPr lang="en-US" dirty="0"/>
              <a:t>When we say that programming </a:t>
            </a:r>
            <a:r>
              <a:rPr lang="en-US" dirty="0" smtClean="0"/>
              <a:t>is hard</a:t>
            </a:r>
          </a:p>
          <a:p>
            <a:r>
              <a:rPr lang="en-US" dirty="0" smtClean="0"/>
              <a:t>We mean that it requires effort</a:t>
            </a:r>
          </a:p>
          <a:p>
            <a:pPr lvl="1"/>
            <a:r>
              <a:rPr lang="en-US" dirty="0" smtClean="0"/>
              <a:t>will have to think hard</a:t>
            </a:r>
          </a:p>
          <a:p>
            <a:pPr lvl="1"/>
            <a:r>
              <a:rPr lang="en-US" dirty="0" smtClean="0"/>
              <a:t>but you should experience hardship</a:t>
            </a:r>
          </a:p>
          <a:p>
            <a:r>
              <a:rPr lang="en-US" dirty="0" smtClean="0"/>
              <a:t>Crying can be normal but should never be expected as a hazing ritual</a:t>
            </a:r>
          </a:p>
          <a:p>
            <a:pPr lvl="1"/>
            <a:r>
              <a:rPr lang="en-US" dirty="0" smtClean="0"/>
              <a:t>It shouldn’t make an instructor feel good</a:t>
            </a:r>
          </a:p>
          <a:p>
            <a:r>
              <a:rPr lang="en-US" dirty="0" smtClean="0"/>
              <a:t>It’s a signal that you need a break</a:t>
            </a:r>
          </a:p>
        </p:txBody>
      </p:sp>
    </p:spTree>
    <p:extLst>
      <p:ext uri="{BB962C8B-B14F-4D97-AF65-F5344CB8AC3E}">
        <p14:creationId xmlns:p14="http://schemas.microsoft.com/office/powerpoint/2010/main" val="392340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this seems harder than it should be</a:t>
            </a:r>
            <a:endParaRPr lang="en-US" dirty="0"/>
          </a:p>
        </p:txBody>
      </p:sp>
      <p:sp>
        <p:nvSpPr>
          <p:cNvPr id="3" name="Content Placeholder 2"/>
          <p:cNvSpPr>
            <a:spLocks noGrp="1"/>
          </p:cNvSpPr>
          <p:nvPr>
            <p:ph idx="1"/>
          </p:nvPr>
        </p:nvSpPr>
        <p:spPr/>
        <p:txBody>
          <a:bodyPr/>
          <a:lstStyle/>
          <a:p>
            <a:r>
              <a:rPr lang="en-US" dirty="0" smtClean="0"/>
              <a:t>And you’re right</a:t>
            </a:r>
          </a:p>
          <a:p>
            <a:r>
              <a:rPr lang="en-US" dirty="0" smtClean="0"/>
              <a:t>Most </a:t>
            </a:r>
            <a:r>
              <a:rPr lang="en-US" dirty="0"/>
              <a:t>of us (including me) aren't from a computer science or STEM </a:t>
            </a:r>
            <a:r>
              <a:rPr lang="en-US" dirty="0" smtClean="0"/>
              <a:t>background</a:t>
            </a:r>
            <a:endParaRPr lang="en-US" dirty="0"/>
          </a:p>
          <a:p>
            <a:r>
              <a:rPr lang="en-US" dirty="0"/>
              <a:t>B</a:t>
            </a:r>
            <a:r>
              <a:rPr lang="en-US" dirty="0" smtClean="0"/>
              <a:t>ut </a:t>
            </a:r>
            <a:r>
              <a:rPr lang="en-US" dirty="0"/>
              <a:t>most materials and instructors expect this, thus there's a lot of </a:t>
            </a:r>
            <a:r>
              <a:rPr lang="en-US" dirty="0" smtClean="0"/>
              <a:t>disconnect</a:t>
            </a:r>
          </a:p>
          <a:p>
            <a:pPr lvl="1"/>
            <a:r>
              <a:rPr lang="en-US" dirty="0" smtClean="0"/>
              <a:t>“You mean you don’t like physics puzzles?”</a:t>
            </a:r>
          </a:p>
          <a:p>
            <a:r>
              <a:rPr lang="en-US" dirty="0" smtClean="0"/>
              <a:t>Their expectations for a baseline are not our actual baseline</a:t>
            </a:r>
            <a:endParaRPr lang="en-US" dirty="0"/>
          </a:p>
          <a:p>
            <a:endParaRPr lang="en-US" dirty="0"/>
          </a:p>
        </p:txBody>
      </p:sp>
    </p:spTree>
    <p:extLst>
      <p:ext uri="{BB962C8B-B14F-4D97-AF65-F5344CB8AC3E}">
        <p14:creationId xmlns:p14="http://schemas.microsoft.com/office/powerpoint/2010/main" val="129282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p:txBody>
          <a:bodyPr/>
          <a:lstStyle/>
          <a:p>
            <a:r>
              <a:rPr lang="en-US" sz="2100" dirty="0"/>
              <a:t>Each of us has specialized learning skills</a:t>
            </a:r>
          </a:p>
          <a:p>
            <a:r>
              <a:rPr lang="en-US" sz="2100" dirty="0"/>
              <a:t>Going through graduate programs solidifies those skills and perspectives even more</a:t>
            </a:r>
          </a:p>
          <a:p>
            <a:r>
              <a:rPr lang="en-US" sz="2100" dirty="0"/>
              <a:t>An awkward date:</a:t>
            </a:r>
          </a:p>
          <a:p>
            <a:pPr lvl="1"/>
            <a:r>
              <a:rPr lang="en-US" dirty="0"/>
              <a:t>Me:  In Sociology there is no real right answer.  You come to a conclusion and justify it.</a:t>
            </a:r>
          </a:p>
          <a:p>
            <a:pPr lvl="1"/>
            <a:r>
              <a:rPr lang="en-US" dirty="0"/>
              <a:t>Him: Don't you feel freaked out by not knowing what the right answer should be?</a:t>
            </a:r>
          </a:p>
          <a:p>
            <a:pPr lvl="1"/>
            <a:r>
              <a:rPr lang="en-US" dirty="0"/>
              <a:t>Me: Don't you find that painfully restricting?</a:t>
            </a:r>
          </a:p>
        </p:txBody>
      </p:sp>
      <p:pic>
        <p:nvPicPr>
          <p:cNvPr id="4" name="Picture 3"/>
          <p:cNvPicPr>
            <a:picLocks noChangeAspect="1"/>
          </p:cNvPicPr>
          <p:nvPr/>
        </p:nvPicPr>
        <p:blipFill>
          <a:blip r:embed="rId2"/>
          <a:stretch>
            <a:fillRect/>
          </a:stretch>
        </p:blipFill>
        <p:spPr>
          <a:xfrm>
            <a:off x="5925554" y="4511768"/>
            <a:ext cx="3125202" cy="1397675"/>
          </a:xfrm>
          <a:prstGeom prst="rect">
            <a:avLst/>
          </a:prstGeom>
        </p:spPr>
      </p:pic>
    </p:spTree>
    <p:extLst>
      <p:ext uri="{BB962C8B-B14F-4D97-AF65-F5344CB8AC3E}">
        <p14:creationId xmlns:p14="http://schemas.microsoft.com/office/powerpoint/2010/main" val="31326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forget </a:t>
            </a:r>
            <a:r>
              <a:rPr lang="en-US" dirty="0" smtClean="0"/>
              <a:t>we </a:t>
            </a:r>
            <a:r>
              <a:rPr lang="en-US" dirty="0"/>
              <a:t>had to learn how to learn</a:t>
            </a:r>
          </a:p>
        </p:txBody>
      </p:sp>
      <p:sp>
        <p:nvSpPr>
          <p:cNvPr id="3" name="Content Placeholder 2"/>
          <p:cNvSpPr>
            <a:spLocks noGrp="1"/>
          </p:cNvSpPr>
          <p:nvPr>
            <p:ph idx="1"/>
          </p:nvPr>
        </p:nvSpPr>
        <p:spPr/>
        <p:txBody>
          <a:bodyPr/>
          <a:lstStyle/>
          <a:p>
            <a:r>
              <a:rPr lang="en-US" dirty="0"/>
              <a:t>The higher we get in our home domains, the more that methodology seems to be a part of us and how we see the world</a:t>
            </a:r>
            <a:r>
              <a:rPr lang="en-US" dirty="0" smtClean="0"/>
              <a:t>.</a:t>
            </a:r>
            <a:endParaRPr lang="en-US" dirty="0"/>
          </a:p>
          <a:p>
            <a:r>
              <a:rPr lang="en-US" dirty="0"/>
              <a:t>We also forget learning some things as we move further from that experience and begin building our knowledge webs ever deeper</a:t>
            </a:r>
            <a:r>
              <a:rPr lang="en-US" dirty="0" smtClean="0"/>
              <a:t>.</a:t>
            </a:r>
          </a:p>
          <a:p>
            <a:r>
              <a:rPr lang="en-US" dirty="0" smtClean="0"/>
              <a:t>Do you remember learning how to read and that it sucked?</a:t>
            </a:r>
            <a:endParaRPr lang="en-US" dirty="0"/>
          </a:p>
          <a:p>
            <a:endParaRPr lang="en-US" dirty="0"/>
          </a:p>
        </p:txBody>
      </p:sp>
    </p:spTree>
    <p:extLst>
      <p:ext uri="{BB962C8B-B14F-4D97-AF65-F5344CB8AC3E}">
        <p14:creationId xmlns:p14="http://schemas.microsoft.com/office/powerpoint/2010/main" val="1488048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Until we move into foreign domains</a:t>
            </a:r>
          </a:p>
        </p:txBody>
      </p:sp>
      <p:sp>
        <p:nvSpPr>
          <p:cNvPr id="3" name="Content Placeholder 2"/>
          <p:cNvSpPr>
            <a:spLocks noGrp="1"/>
          </p:cNvSpPr>
          <p:nvPr>
            <p:ph idx="1"/>
          </p:nvPr>
        </p:nvSpPr>
        <p:spPr/>
        <p:txBody>
          <a:bodyPr/>
          <a:lstStyle/>
          <a:p>
            <a:r>
              <a:rPr lang="en-US" sz="2100" dirty="0"/>
              <a:t>Our knowledge web breaks apart and we have </a:t>
            </a:r>
            <a:r>
              <a:rPr lang="en-US" sz="2100" dirty="0"/>
              <a:t>a set </a:t>
            </a:r>
            <a:r>
              <a:rPr lang="en-US" sz="2100" dirty="0"/>
              <a:t>of </a:t>
            </a:r>
            <a:r>
              <a:rPr lang="en-US" sz="2100" dirty="0"/>
              <a:t>incomplete and unconnected </a:t>
            </a:r>
            <a:r>
              <a:rPr lang="en-US" sz="2100" dirty="0"/>
              <a:t>nodes</a:t>
            </a:r>
          </a:p>
          <a:p>
            <a:r>
              <a:rPr lang="en-US" sz="2100" dirty="0"/>
              <a:t>A lack of learning schemas creates undue difficulty</a:t>
            </a:r>
          </a:p>
          <a:p>
            <a:r>
              <a:rPr lang="en-US" sz="2100" dirty="0"/>
              <a:t>We aren't lacking the skills to succeed; </a:t>
            </a:r>
            <a:r>
              <a:rPr lang="en-US" sz="2100" b="1" dirty="0"/>
              <a:t>we're lacking the experience to make us efficient learners</a:t>
            </a:r>
          </a:p>
          <a:p>
            <a:pPr lvl="1"/>
            <a:r>
              <a:rPr lang="en-US" b="1" dirty="0" smtClean="0"/>
              <a:t>And we’re used to being efficient</a:t>
            </a:r>
            <a:r>
              <a:rPr lang="en-US" dirty="0" smtClean="0"/>
              <a:t>. I argue that this is the inspiration for the crying</a:t>
            </a:r>
            <a:endParaRPr lang="en-US" dirty="0"/>
          </a:p>
          <a:p>
            <a:r>
              <a:rPr lang="en-US" sz="2100" dirty="0"/>
              <a:t>I</a:t>
            </a:r>
            <a:r>
              <a:rPr lang="en-US" sz="2100" dirty="0"/>
              <a:t>f </a:t>
            </a:r>
            <a:r>
              <a:rPr lang="en-US" sz="2100" dirty="0"/>
              <a:t>all materials start at square 5, but you're at square 1</a:t>
            </a:r>
          </a:p>
          <a:p>
            <a:endParaRPr lang="en-US" sz="2100" dirty="0"/>
          </a:p>
        </p:txBody>
      </p:sp>
    </p:spTree>
    <p:extLst>
      <p:ext uri="{BB962C8B-B14F-4D97-AF65-F5344CB8AC3E}">
        <p14:creationId xmlns:p14="http://schemas.microsoft.com/office/powerpoint/2010/main" val="3525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How do humanities skills fit into writing code?</a:t>
            </a:r>
          </a:p>
        </p:txBody>
      </p:sp>
    </p:spTree>
    <p:extLst>
      <p:ext uri="{BB962C8B-B14F-4D97-AF65-F5344CB8AC3E}">
        <p14:creationId xmlns:p14="http://schemas.microsoft.com/office/powerpoint/2010/main" val="2036396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Programs as research papers</a:t>
            </a:r>
          </a:p>
        </p:txBody>
      </p:sp>
      <p:sp>
        <p:nvSpPr>
          <p:cNvPr id="4" name="Content Placeholder 3"/>
          <p:cNvSpPr>
            <a:spLocks noGrp="1"/>
          </p:cNvSpPr>
          <p:nvPr>
            <p:ph idx="1"/>
          </p:nvPr>
        </p:nvSpPr>
        <p:spPr/>
        <p:txBody>
          <a:bodyPr/>
          <a:lstStyle/>
          <a:p>
            <a:r>
              <a:rPr lang="en-US" dirty="0"/>
              <a:t>What are you writing</a:t>
            </a:r>
            <a:r>
              <a:rPr lang="en-US" dirty="0" smtClean="0"/>
              <a:t>?</a:t>
            </a:r>
            <a:endParaRPr lang="en-US" dirty="0"/>
          </a:p>
          <a:p>
            <a:r>
              <a:rPr lang="en-US" dirty="0"/>
              <a:t>Short, to the </a:t>
            </a:r>
            <a:r>
              <a:rPr lang="en-US" dirty="0" smtClean="0"/>
              <a:t>point</a:t>
            </a:r>
            <a:endParaRPr lang="en-US" dirty="0"/>
          </a:p>
          <a:p>
            <a:pPr lvl="1"/>
            <a:r>
              <a:rPr lang="en-US" dirty="0"/>
              <a:t>Single </a:t>
            </a:r>
            <a:r>
              <a:rPr lang="en-US" dirty="0" smtClean="0"/>
              <a:t>task</a:t>
            </a:r>
            <a:endParaRPr lang="en-US" dirty="0"/>
          </a:p>
          <a:p>
            <a:pPr lvl="1"/>
            <a:r>
              <a:rPr lang="en-US" dirty="0"/>
              <a:t>Make this into </a:t>
            </a:r>
            <a:r>
              <a:rPr lang="en-US" dirty="0" smtClean="0"/>
              <a:t>that</a:t>
            </a:r>
            <a:endParaRPr lang="en-US" dirty="0"/>
          </a:p>
          <a:p>
            <a:r>
              <a:rPr lang="en-US" dirty="0"/>
              <a:t>Long, lots of </a:t>
            </a:r>
            <a:r>
              <a:rPr lang="en-US" dirty="0" smtClean="0"/>
              <a:t>dependencies</a:t>
            </a:r>
            <a:endParaRPr lang="en-US" dirty="0"/>
          </a:p>
          <a:p>
            <a:pPr lvl="1"/>
            <a:r>
              <a:rPr lang="en-US" dirty="0"/>
              <a:t>Making a nuanced </a:t>
            </a:r>
            <a:r>
              <a:rPr lang="en-US" dirty="0" smtClean="0"/>
              <a:t>point</a:t>
            </a:r>
            <a:endParaRPr lang="en-US" dirty="0"/>
          </a:p>
          <a:p>
            <a:pPr lvl="1"/>
            <a:r>
              <a:rPr lang="en-US" dirty="0" smtClean="0"/>
              <a:t>handles </a:t>
            </a:r>
            <a:r>
              <a:rPr lang="en-US" dirty="0"/>
              <a:t>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Tree>
    <p:extLst>
      <p:ext uri="{BB962C8B-B14F-4D97-AF65-F5344CB8AC3E}">
        <p14:creationId xmlns:p14="http://schemas.microsoft.com/office/powerpoint/2010/main" val="1288770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
        <p:nvSpPr>
          <p:cNvPr id="5" name="Title 1"/>
          <p:cNvSpPr txBox="1">
            <a:spLocks/>
          </p:cNvSpPr>
          <p:nvPr/>
        </p:nvSpPr>
        <p:spPr>
          <a:xfrm>
            <a:off x="3305677" y="4783780"/>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a:t>…</a:t>
            </a:r>
            <a:endParaRPr lang="en-US" sz="3000" dirty="0"/>
          </a:p>
        </p:txBody>
      </p:sp>
    </p:spTree>
    <p:extLst>
      <p:ext uri="{BB962C8B-B14F-4D97-AF65-F5344CB8AC3E}">
        <p14:creationId xmlns:p14="http://schemas.microsoft.com/office/powerpoint/2010/main" val="84119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452?</a:t>
            </a:r>
            <a:endParaRPr lang="en-US" dirty="0"/>
          </a:p>
        </p:txBody>
      </p:sp>
      <p:sp>
        <p:nvSpPr>
          <p:cNvPr id="3" name="Content Placeholder 2"/>
          <p:cNvSpPr>
            <a:spLocks noGrp="1"/>
          </p:cNvSpPr>
          <p:nvPr>
            <p:ph idx="1"/>
          </p:nvPr>
        </p:nvSpPr>
        <p:spPr>
          <a:xfrm>
            <a:off x="822959" y="1845734"/>
            <a:ext cx="7543801" cy="4446782"/>
          </a:xfrm>
        </p:spPr>
        <p:txBody>
          <a:bodyPr>
            <a:normAutofit/>
          </a:bodyPr>
          <a:lstStyle/>
          <a:p>
            <a:pPr>
              <a:buFont typeface="Arial" charset="0"/>
              <a:buChar char="•"/>
            </a:pPr>
            <a:r>
              <a:rPr lang="en-US" dirty="0"/>
              <a:t> </a:t>
            </a:r>
            <a:r>
              <a:rPr lang="en-US" dirty="0" smtClean="0"/>
              <a:t>This is a grad level introduction to programming course</a:t>
            </a:r>
          </a:p>
          <a:p>
            <a:pPr>
              <a:buFont typeface="Arial" charset="0"/>
              <a:buChar char="•"/>
            </a:pPr>
            <a:r>
              <a:rPr lang="en-US" dirty="0"/>
              <a:t> </a:t>
            </a:r>
            <a:r>
              <a:rPr lang="en-US" dirty="0" smtClean="0"/>
              <a:t>We’ll cover:</a:t>
            </a:r>
          </a:p>
          <a:p>
            <a:pPr lvl="1">
              <a:buFont typeface="Arial" charset="0"/>
              <a:buChar char="•"/>
            </a:pPr>
            <a:r>
              <a:rPr lang="en-US" dirty="0" smtClean="0"/>
              <a:t>The basics of programming in Python in the first half</a:t>
            </a:r>
          </a:p>
          <a:p>
            <a:pPr lvl="1">
              <a:buFont typeface="Arial" charset="0"/>
              <a:buChar char="•"/>
            </a:pPr>
            <a:r>
              <a:rPr lang="en-US" dirty="0" smtClean="0"/>
              <a:t>Other core data processing tools and applications in the second half</a:t>
            </a:r>
          </a:p>
          <a:p>
            <a:pPr>
              <a:buFont typeface="Arial" charset="0"/>
              <a:buChar char="•"/>
            </a:pPr>
            <a:r>
              <a:rPr lang="en-US" dirty="0"/>
              <a:t> </a:t>
            </a:r>
            <a:r>
              <a:rPr lang="en-US" dirty="0" smtClean="0"/>
              <a:t>Not all intro to programming courses are the same</a:t>
            </a:r>
          </a:p>
          <a:p>
            <a:pPr>
              <a:buFont typeface="Arial" charset="0"/>
              <a:buChar char="•"/>
            </a:pPr>
            <a:r>
              <a:rPr lang="en-US" dirty="0"/>
              <a:t> </a:t>
            </a:r>
            <a:r>
              <a:rPr lang="en-US" dirty="0" smtClean="0"/>
              <a:t>We’re going to focus on programming for data processing</a:t>
            </a:r>
          </a:p>
          <a:p>
            <a:pPr lvl="1">
              <a:buFont typeface="Arial" charset="0"/>
              <a:buChar char="•"/>
            </a:pPr>
            <a:r>
              <a:rPr lang="en-US" dirty="0" smtClean="0"/>
              <a:t>Versus: games, large software engineering, data analytics</a:t>
            </a:r>
          </a:p>
          <a:p>
            <a:pPr>
              <a:buFont typeface="Arial" charset="0"/>
              <a:buChar char="•"/>
            </a:pPr>
            <a:r>
              <a:rPr lang="en-US" dirty="0"/>
              <a:t> </a:t>
            </a:r>
            <a:r>
              <a:rPr lang="en-US" dirty="0" smtClean="0"/>
              <a:t>There will be some explicit omissions:  object oriented design</a:t>
            </a:r>
            <a:r>
              <a:rPr lang="en-US" dirty="0" smtClean="0"/>
              <a:t>, scientific programming, </a:t>
            </a:r>
            <a:r>
              <a:rPr lang="en-US" dirty="0" smtClean="0"/>
              <a:t>pandas, graphical </a:t>
            </a:r>
            <a:r>
              <a:rPr lang="en-US" dirty="0" smtClean="0"/>
              <a:t>interfaces, games, etc.</a:t>
            </a:r>
            <a:endParaRPr lang="en-US" dirty="0" smtClean="0"/>
          </a:p>
          <a:p>
            <a:pPr>
              <a:buFont typeface="Arial" charset="0"/>
              <a:buChar char="•"/>
            </a:pPr>
            <a:r>
              <a:rPr lang="en-US" dirty="0" smtClean="0"/>
              <a:t> If you’ve taken an intro to programming class in the last few years you likely don’t need this class and should email me. This isn’t always the case, which is why you should contact me directly.</a:t>
            </a:r>
            <a:endParaRPr lang="en-US" dirty="0"/>
          </a:p>
        </p:txBody>
      </p:sp>
    </p:spTree>
    <p:extLst>
      <p:ext uri="{BB962C8B-B14F-4D97-AF65-F5344CB8AC3E}">
        <p14:creationId xmlns:p14="http://schemas.microsoft.com/office/powerpoint/2010/main" val="15008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Neither is written from start to finish</a:t>
            </a:r>
            <a:endParaRPr lang="en-US" dirty="0"/>
          </a:p>
        </p:txBody>
      </p:sp>
      <p:sp>
        <p:nvSpPr>
          <p:cNvPr id="6" name="Content Placeholder 5"/>
          <p:cNvSpPr>
            <a:spLocks noGrp="1"/>
          </p:cNvSpPr>
          <p:nvPr>
            <p:ph idx="1"/>
          </p:nvPr>
        </p:nvSpPr>
        <p:spPr/>
        <p:txBody>
          <a:bodyPr/>
          <a:lstStyle/>
          <a:p>
            <a:r>
              <a:rPr lang="en-US" sz="2100" dirty="0"/>
              <a:t>Even though the final product doesn't look like that</a:t>
            </a:r>
          </a:p>
          <a:p>
            <a:r>
              <a:rPr lang="en-US" sz="2100" dirty="0"/>
              <a:t>We outline, develop, reevaluate, and trash</a:t>
            </a:r>
          </a:p>
          <a:p>
            <a:r>
              <a:rPr lang="en-US" sz="2100" dirty="0"/>
              <a:t>Sometimes we need to kill it with fire and start again in the morning</a:t>
            </a:r>
          </a:p>
          <a:p>
            <a:r>
              <a:rPr lang="en-US" sz="2100" dirty="0"/>
              <a:t>Think of errors as writing group partners</a:t>
            </a:r>
          </a:p>
          <a:p>
            <a:pPr lvl="1"/>
            <a:r>
              <a:rPr lang="en-US" dirty="0"/>
              <a:t>Sure, sometimes you’ll end up with a jerk</a:t>
            </a:r>
          </a:p>
          <a:p>
            <a:pPr lvl="1"/>
            <a:r>
              <a:rPr lang="en-US" dirty="0"/>
              <a:t>But remember that the critical feedback is a major part of why you’re there in the first place</a:t>
            </a:r>
          </a:p>
        </p:txBody>
      </p:sp>
    </p:spTree>
    <p:extLst>
      <p:ext uri="{BB962C8B-B14F-4D97-AF65-F5344CB8AC3E}">
        <p14:creationId xmlns:p14="http://schemas.microsoft.com/office/powerpoint/2010/main" val="1028557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feedback is your friend</a:t>
            </a:r>
          </a:p>
        </p:txBody>
      </p:sp>
      <p:sp>
        <p:nvSpPr>
          <p:cNvPr id="3" name="Content Placeholder 2"/>
          <p:cNvSpPr>
            <a:spLocks noGrp="1"/>
          </p:cNvSpPr>
          <p:nvPr>
            <p:ph idx="1"/>
          </p:nvPr>
        </p:nvSpPr>
        <p:spPr/>
        <p:txBody>
          <a:bodyPr/>
          <a:lstStyle/>
          <a:p>
            <a:r>
              <a:rPr lang="en-US" sz="2100" dirty="0"/>
              <a:t>Success comes through failures</a:t>
            </a:r>
          </a:p>
          <a:p>
            <a:pPr lvl="1"/>
            <a:r>
              <a:rPr lang="en-US" dirty="0"/>
              <a:t>Take time to reflect on them so you learn and improve</a:t>
            </a:r>
          </a:p>
          <a:p>
            <a:pPr lvl="1"/>
            <a:r>
              <a:rPr lang="en-US" dirty="0"/>
              <a:t>Failure doesn’t have to be a four letter word</a:t>
            </a:r>
          </a:p>
          <a:p>
            <a:r>
              <a:rPr lang="en-US" sz="2100" dirty="0"/>
              <a:t>Embrace revisions</a:t>
            </a:r>
          </a:p>
          <a:p>
            <a:pPr lvl="1"/>
            <a:r>
              <a:rPr lang="en-US" dirty="0"/>
              <a:t>It's still hard to take criticism, but we accept that it is necessary, grit our teeth, and slog through</a:t>
            </a:r>
          </a:p>
          <a:p>
            <a:r>
              <a:rPr lang="en-US" sz="2100" dirty="0"/>
              <a:t>Error messages are no different</a:t>
            </a:r>
          </a:p>
          <a:p>
            <a:pPr lvl="1"/>
            <a:r>
              <a:rPr lang="en-US" dirty="0"/>
              <a:t>They are not the universe casting judgement on your soul and finding you wanting</a:t>
            </a:r>
          </a:p>
          <a:p>
            <a:pPr lvl="1"/>
            <a:r>
              <a:rPr lang="en-US" dirty="0"/>
              <a:t>They're a slightly impersonal method of the computer being confused</a:t>
            </a:r>
          </a:p>
          <a:p>
            <a:endParaRPr lang="en-US" sz="2100" dirty="0"/>
          </a:p>
        </p:txBody>
      </p:sp>
    </p:spTree>
    <p:extLst>
      <p:ext uri="{BB962C8B-B14F-4D97-AF65-F5344CB8AC3E}">
        <p14:creationId xmlns:p14="http://schemas.microsoft.com/office/powerpoint/2010/main" val="1878011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Tree>
    <p:extLst>
      <p:ext uri="{BB962C8B-B14F-4D97-AF65-F5344CB8AC3E}">
        <p14:creationId xmlns:p14="http://schemas.microsoft.com/office/powerpoint/2010/main" val="18283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6" name="Title 1"/>
          <p:cNvSpPr txBox="1">
            <a:spLocks/>
          </p:cNvSpPr>
          <p:nvPr/>
        </p:nvSpPr>
        <p:spPr>
          <a:xfrm>
            <a:off x="3271086" y="5291111"/>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dirty="0"/>
              <a:t>…</a:t>
            </a:r>
            <a:endParaRPr lang="en-US" sz="3000" dirty="0"/>
          </a:p>
        </p:txBody>
      </p:sp>
    </p:spTree>
    <p:extLst>
      <p:ext uri="{BB962C8B-B14F-4D97-AF65-F5344CB8AC3E}">
        <p14:creationId xmlns:p14="http://schemas.microsoft.com/office/powerpoint/2010/main" val="20647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Be okay not knowing the road you’ll travel</a:t>
            </a:r>
            <a:endParaRPr lang="en-US" dirty="0"/>
          </a:p>
        </p:txBody>
      </p:sp>
      <p:sp>
        <p:nvSpPr>
          <p:cNvPr id="6" name="Content Placeholder 5"/>
          <p:cNvSpPr>
            <a:spLocks noGrp="1"/>
          </p:cNvSpPr>
          <p:nvPr>
            <p:ph idx="1"/>
          </p:nvPr>
        </p:nvSpPr>
        <p:spPr/>
        <p:txBody>
          <a:bodyPr/>
          <a:lstStyle/>
          <a:p>
            <a:r>
              <a:rPr lang="en-US" sz="2100" dirty="0"/>
              <a:t>You </a:t>
            </a:r>
            <a:r>
              <a:rPr lang="en-US" sz="2100" b="1" dirty="0"/>
              <a:t>will</a:t>
            </a:r>
            <a:r>
              <a:rPr lang="en-US" sz="2100" dirty="0"/>
              <a:t> find the road</a:t>
            </a:r>
          </a:p>
          <a:p>
            <a:r>
              <a:rPr lang="en-US" sz="2100" dirty="0"/>
              <a:t>You </a:t>
            </a:r>
            <a:r>
              <a:rPr lang="en-US" sz="2100" b="1" dirty="0"/>
              <a:t>will </a:t>
            </a:r>
            <a:r>
              <a:rPr lang="en-US" sz="2100" dirty="0"/>
              <a:t>make it to the other side</a:t>
            </a:r>
          </a:p>
          <a:p>
            <a:r>
              <a:rPr lang="en-US" sz="2100" dirty="0"/>
              <a:t>Impossible to know exactly how to get there without stepping a foot out the door</a:t>
            </a:r>
          </a:p>
          <a:p>
            <a:r>
              <a:rPr lang="en-US" sz="2100" dirty="0"/>
              <a:t>So you want to write a poem</a:t>
            </a:r>
            <a:r>
              <a:rPr lang="mr-IN" sz="2100" dirty="0"/>
              <a:t>…</a:t>
            </a:r>
            <a:endParaRPr lang="en-US" sz="2100" dirty="0"/>
          </a:p>
          <a:p>
            <a:pPr lvl="1"/>
            <a:r>
              <a:rPr lang="en-US" dirty="0"/>
              <a:t>Do you know how it’ll end when you start it?</a:t>
            </a:r>
          </a:p>
          <a:p>
            <a:pPr lvl="1"/>
            <a:r>
              <a:rPr lang="en-US" dirty="0"/>
              <a:t>Should you?</a:t>
            </a:r>
          </a:p>
          <a:p>
            <a:r>
              <a:rPr lang="en-US" sz="21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Necessary uncertainty</a:t>
            </a:r>
          </a:p>
        </p:txBody>
      </p:sp>
      <p:sp>
        <p:nvSpPr>
          <p:cNvPr id="5" name="Content Placeholder 4"/>
          <p:cNvSpPr>
            <a:spLocks noGrp="1"/>
          </p:cNvSpPr>
          <p:nvPr>
            <p:ph sz="half" idx="1"/>
          </p:nvPr>
        </p:nvSpPr>
        <p:spPr/>
        <p:txBody>
          <a:bodyPr/>
          <a:lstStyle/>
          <a:p>
            <a:r>
              <a:rPr lang="en-US" dirty="0"/>
              <a:t>Simple battle plan</a:t>
            </a:r>
            <a:r>
              <a:rPr lang="en-US" dirty="0" smtClean="0"/>
              <a:t>:</a:t>
            </a:r>
            <a:endParaRPr lang="en-US" dirty="0"/>
          </a:p>
          <a:p>
            <a:pPr marL="548878" lvl="1" indent="-342900">
              <a:buFont typeface="+mj-lt"/>
              <a:buAutoNum type="arabicPeriod"/>
            </a:pPr>
            <a:r>
              <a:rPr lang="en-US" dirty="0" smtClean="0"/>
              <a:t>Receive input</a:t>
            </a:r>
          </a:p>
          <a:p>
            <a:pPr marL="548878" lvl="1" indent="-342900">
              <a:buFont typeface="+mj-lt"/>
              <a:buAutoNum type="arabicPeriod"/>
            </a:pPr>
            <a:r>
              <a:rPr lang="en-US" dirty="0" smtClean="0"/>
              <a:t>Do magic</a:t>
            </a:r>
          </a:p>
          <a:p>
            <a:pPr marL="548878" lvl="1" indent="-342900">
              <a:buFont typeface="+mj-lt"/>
              <a:buAutoNum type="arabicPeriod"/>
            </a:pPr>
            <a:r>
              <a:rPr lang="en-US" dirty="0" smtClean="0"/>
              <a:t>Profit</a:t>
            </a:r>
            <a:endParaRPr lang="en-US" dirty="0"/>
          </a:p>
        </p:txBody>
      </p:sp>
      <p:sp>
        <p:nvSpPr>
          <p:cNvPr id="6" name="Content Placeholder 5"/>
          <p:cNvSpPr>
            <a:spLocks noGrp="1"/>
          </p:cNvSpPr>
          <p:nvPr>
            <p:ph sz="half" idx="2"/>
          </p:nvPr>
        </p:nvSpPr>
        <p:spPr>
          <a:xfrm>
            <a:off x="4449535" y="1845734"/>
            <a:ext cx="3208565" cy="3538728"/>
          </a:xfrm>
        </p:spPr>
        <p:txBody>
          <a:bodyPr/>
          <a:lstStyle/>
          <a:p>
            <a:r>
              <a:rPr lang="en-US" dirty="0" smtClean="0"/>
              <a:t>Data battle plan</a:t>
            </a:r>
          </a:p>
          <a:p>
            <a:pPr marL="548878" lvl="1" indent="-342900">
              <a:buFont typeface="+mj-lt"/>
              <a:buAutoNum type="arabicPeriod"/>
            </a:pPr>
            <a:r>
              <a:rPr lang="en-US" dirty="0" smtClean="0"/>
              <a:t>Read in the data somehow</a:t>
            </a:r>
          </a:p>
          <a:p>
            <a:pPr marL="548878" lvl="1" indent="-342900">
              <a:buFont typeface="+mj-lt"/>
              <a:buAutoNum type="arabicPeriod"/>
            </a:pPr>
            <a:r>
              <a:rPr lang="en-US" dirty="0" smtClean="0"/>
              <a:t>Investigate what it needs</a:t>
            </a:r>
          </a:p>
          <a:p>
            <a:pPr marL="548878" lvl="1" indent="-342900">
              <a:buFont typeface="+mj-lt"/>
              <a:buAutoNum type="arabicPeriod"/>
            </a:pPr>
            <a:r>
              <a:rPr lang="en-US" dirty="0" smtClean="0"/>
              <a:t>Somehow do what it needs</a:t>
            </a:r>
          </a:p>
          <a:p>
            <a:pPr marL="548878" lvl="1" indent="-342900">
              <a:buFont typeface="+mj-lt"/>
              <a:buAutoNum type="arabicPeriod"/>
            </a:pPr>
            <a:r>
              <a:rPr lang="en-US" dirty="0" smtClean="0"/>
              <a:t>Produce glorious outputs somehow</a:t>
            </a:r>
            <a:endParaRPr lang="en-US" dirty="0"/>
          </a:p>
        </p:txBody>
      </p:sp>
      <p:pic>
        <p:nvPicPr>
          <p:cNvPr id="2" name="Picture 1"/>
          <p:cNvPicPr>
            <a:picLocks noChangeAspect="1"/>
          </p:cNvPicPr>
          <p:nvPr/>
        </p:nvPicPr>
        <p:blipFill>
          <a:blip r:embed="rId2"/>
          <a:stretch>
            <a:fillRect/>
          </a:stretch>
        </p:blipFill>
        <p:spPr>
          <a:xfrm>
            <a:off x="457200" y="3560547"/>
            <a:ext cx="2869532" cy="2165983"/>
          </a:xfrm>
          <a:prstGeom prst="rect">
            <a:avLst/>
          </a:prstGeom>
        </p:spPr>
      </p:pic>
      <p:sp>
        <p:nvSpPr>
          <p:cNvPr id="3" name="Rectangle 2"/>
          <p:cNvSpPr/>
          <p:nvPr/>
        </p:nvSpPr>
        <p:spPr>
          <a:xfrm>
            <a:off x="366964" y="5773408"/>
            <a:ext cx="6560218" cy="230832"/>
          </a:xfrm>
          <a:prstGeom prst="rect">
            <a:avLst/>
          </a:prstGeom>
        </p:spPr>
        <p:txBody>
          <a:bodyPr wrap="square">
            <a:spAutoFit/>
          </a:bodyPr>
          <a:lstStyle/>
          <a:p>
            <a:r>
              <a:rPr lang="en-US" sz="900" dirty="0"/>
              <a:t>https://</a:t>
            </a:r>
            <a:r>
              <a:rPr lang="en-US" sz="900" dirty="0" err="1"/>
              <a:t>en.wikipedia.org</a:t>
            </a:r>
            <a:r>
              <a:rPr lang="en-US" sz="900" dirty="0"/>
              <a:t>/wiki/Gnomes_(</a:t>
            </a:r>
            <a:r>
              <a:rPr lang="en-US" sz="900" dirty="0" err="1"/>
              <a:t>South_Park</a:t>
            </a:r>
            <a:r>
              <a:rPr lang="en-US" sz="900" dirty="0"/>
              <a:t>)#/media/</a:t>
            </a:r>
            <a:r>
              <a:rPr lang="en-US" sz="900" dirty="0" err="1"/>
              <a:t>File:Gnomes_plan.png</a:t>
            </a:r>
            <a:endParaRPr lang="en-US" sz="900" dirty="0"/>
          </a:p>
        </p:txBody>
      </p:sp>
    </p:spTree>
    <p:extLst>
      <p:ext uri="{BB962C8B-B14F-4D97-AF65-F5344CB8AC3E}">
        <p14:creationId xmlns:p14="http://schemas.microsoft.com/office/powerpoint/2010/main" val="1844699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Archival research</a:t>
            </a:r>
            <a:endParaRPr lang="en-US" dirty="0"/>
          </a:p>
        </p:txBody>
      </p:sp>
      <p:sp>
        <p:nvSpPr>
          <p:cNvPr id="6" name="Content Placeholder 5"/>
          <p:cNvSpPr>
            <a:spLocks noGrp="1"/>
          </p:cNvSpPr>
          <p:nvPr>
            <p:ph idx="1"/>
          </p:nvPr>
        </p:nvSpPr>
        <p:spPr/>
        <p:txBody>
          <a:bodyPr/>
          <a:lstStyle/>
          <a:p>
            <a:r>
              <a:rPr lang="en-US" dirty="0" smtClean="0"/>
              <a:t>Who here has done research in the archives?</a:t>
            </a:r>
          </a:p>
          <a:p>
            <a:pPr lvl="1"/>
            <a:r>
              <a:rPr lang="en-US" dirty="0"/>
              <a:t>Sometimes </a:t>
            </a:r>
            <a:r>
              <a:rPr lang="en-US" dirty="0" smtClean="0"/>
              <a:t>you need </a:t>
            </a:r>
            <a:r>
              <a:rPr lang="en-US" dirty="0"/>
              <a:t>one specific shiny </a:t>
            </a:r>
            <a:r>
              <a:rPr lang="en-US" dirty="0" smtClean="0"/>
              <a:t>thing</a:t>
            </a:r>
            <a:endParaRPr lang="en-US" dirty="0"/>
          </a:p>
          <a:p>
            <a:pPr lvl="1"/>
            <a:r>
              <a:rPr lang="en-US" dirty="0" smtClean="0"/>
              <a:t>Most of </a:t>
            </a:r>
            <a:r>
              <a:rPr lang="en-US" dirty="0"/>
              <a:t>the time you know that what you need is in there </a:t>
            </a:r>
            <a:r>
              <a:rPr lang="en-US" dirty="0" smtClean="0"/>
              <a:t>somewhere</a:t>
            </a:r>
          </a:p>
          <a:p>
            <a:r>
              <a:rPr lang="en-US" dirty="0" smtClean="0"/>
              <a:t>So you visit to sort </a:t>
            </a:r>
            <a:r>
              <a:rPr lang="en-US" dirty="0"/>
              <a:t>out where it is and collect it into a useful </a:t>
            </a:r>
            <a:r>
              <a:rPr lang="en-US" dirty="0" smtClean="0"/>
              <a:t>format</a:t>
            </a:r>
          </a:p>
          <a:p>
            <a:pPr lvl="1"/>
            <a:r>
              <a:rPr lang="en-US" dirty="0" smtClean="0"/>
              <a:t>This ‘browsing’ activity also happens in writing code</a:t>
            </a:r>
            <a:r>
              <a:rPr lang="en-US" dirty="0"/>
              <a:t/>
            </a:r>
            <a:br>
              <a:rPr lang="en-US" dirty="0"/>
            </a:br>
            <a:endParaRPr lang="en-US" dirty="0"/>
          </a:p>
          <a:p>
            <a:endParaRPr lang="en-US" dirty="0"/>
          </a:p>
        </p:txBody>
      </p:sp>
    </p:spTree>
    <p:extLst>
      <p:ext uri="{BB962C8B-B14F-4D97-AF65-F5344CB8AC3E}">
        <p14:creationId xmlns:p14="http://schemas.microsoft.com/office/powerpoint/2010/main" val="638378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p>
          <a:p>
            <a:endParaRPr lang="en-US" sz="2100" dirty="0"/>
          </a:p>
        </p:txBody>
      </p:sp>
    </p:spTree>
    <p:extLst>
      <p:ext uri="{BB962C8B-B14F-4D97-AF65-F5344CB8AC3E}">
        <p14:creationId xmlns:p14="http://schemas.microsoft.com/office/powerpoint/2010/main" val="179542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dirty="0" smtClean="0"/>
              <a:t>Be comfortable not knowing the full score as you’re moving forward</a:t>
            </a:r>
          </a:p>
          <a:p>
            <a:pPr lvl="1"/>
            <a:r>
              <a:rPr lang="en-US" dirty="0" smtClean="0"/>
              <a:t>I know it can be hard, but really just turn that page and move forward</a:t>
            </a:r>
          </a:p>
          <a:p>
            <a:r>
              <a:rPr lang="en-US" dirty="0" smtClean="0"/>
              <a:t>You’ll want to revisit things and add clarification as we build up our knowledge</a:t>
            </a:r>
          </a:p>
          <a:p>
            <a:r>
              <a:rPr lang="en-US" dirty="0" smtClean="0"/>
              <a:t>Consider using a mind mapping program or drawing your notes in clusters</a:t>
            </a:r>
            <a:endParaRPr lang="en-US" dirty="0"/>
          </a:p>
        </p:txBody>
      </p:sp>
    </p:spTree>
    <p:extLst>
      <p:ext uri="{BB962C8B-B14F-4D97-AF65-F5344CB8AC3E}">
        <p14:creationId xmlns:p14="http://schemas.microsoft.com/office/powerpoint/2010/main" val="148715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class exist?</a:t>
            </a:r>
            <a:endParaRPr lang="en-US" dirty="0"/>
          </a:p>
        </p:txBody>
      </p:sp>
      <p:sp>
        <p:nvSpPr>
          <p:cNvPr id="3" name="Content Placeholder 2"/>
          <p:cNvSpPr>
            <a:spLocks noGrp="1"/>
          </p:cNvSpPr>
          <p:nvPr>
            <p:ph idx="1"/>
          </p:nvPr>
        </p:nvSpPr>
        <p:spPr/>
        <p:txBody>
          <a:bodyPr>
            <a:normAutofit fontScale="77500" lnSpcReduction="20000"/>
          </a:bodyPr>
          <a:lstStyle/>
          <a:p>
            <a:pPr>
              <a:buFont typeface="Arial" charset="0"/>
              <a:buChar char="•"/>
            </a:pPr>
            <a:r>
              <a:rPr lang="en-US" sz="2800" dirty="0" smtClean="0"/>
              <a:t> Maybe I’m the only one who keeps getting asked why the class I teach exists?</a:t>
            </a:r>
          </a:p>
          <a:p>
            <a:pPr>
              <a:buFont typeface="Arial" charset="0"/>
              <a:buChar char="•"/>
            </a:pPr>
            <a:r>
              <a:rPr lang="en-US" sz="2800" dirty="0"/>
              <a:t> </a:t>
            </a:r>
            <a:r>
              <a:rPr lang="en-US" sz="2800" dirty="0" smtClean="0"/>
              <a:t>Because being able to directly interact with data and digital files is powerful and sometimes the only way to get the job done</a:t>
            </a:r>
          </a:p>
          <a:p>
            <a:pPr>
              <a:buFont typeface="Arial" charset="0"/>
              <a:buChar char="•"/>
            </a:pPr>
            <a:r>
              <a:rPr lang="en-US" sz="2800" dirty="0"/>
              <a:t> </a:t>
            </a:r>
            <a:r>
              <a:rPr lang="en-US" sz="2800" dirty="0" smtClean="0"/>
              <a:t>As current/future information professionals, you know that data and digital formats are constantly changing. So you need to be prepared for anything.</a:t>
            </a:r>
          </a:p>
          <a:p>
            <a:pPr>
              <a:buFont typeface="Arial" charset="0"/>
              <a:buChar char="•"/>
            </a:pPr>
            <a:r>
              <a:rPr lang="en-US" sz="2800" dirty="0"/>
              <a:t> </a:t>
            </a:r>
            <a:r>
              <a:rPr lang="en-US" sz="2800" dirty="0" smtClean="0"/>
              <a:t>Which means you need to be prepared to </a:t>
            </a:r>
            <a:r>
              <a:rPr lang="en-US" sz="2800" b="1" dirty="0" smtClean="0"/>
              <a:t>learn</a:t>
            </a:r>
            <a:r>
              <a:rPr lang="en-US" sz="2800" dirty="0" smtClean="0"/>
              <a:t> anything. This class isn’t to make you a Python dev, it’s to give you programming fundamentals so you can:</a:t>
            </a:r>
          </a:p>
          <a:p>
            <a:pPr lvl="1">
              <a:buFont typeface="Arial" charset="0"/>
              <a:buChar char="•"/>
            </a:pPr>
            <a:r>
              <a:rPr lang="en-US" sz="2600" dirty="0" smtClean="0"/>
              <a:t>Recognize a programming problem when you have one</a:t>
            </a:r>
          </a:p>
          <a:p>
            <a:pPr lvl="1">
              <a:buFont typeface="Arial" charset="0"/>
              <a:buChar char="•"/>
            </a:pPr>
            <a:r>
              <a:rPr lang="en-US" sz="2600" dirty="0" smtClean="0"/>
              <a:t>Assess how to tackle it</a:t>
            </a:r>
          </a:p>
          <a:p>
            <a:pPr lvl="1">
              <a:buFont typeface="Arial" charset="0"/>
              <a:buChar char="•"/>
            </a:pPr>
            <a:r>
              <a:rPr lang="en-US" sz="2600" dirty="0" smtClean="0"/>
              <a:t>And be able to do it yourself (and know when it’s time to say no)</a:t>
            </a:r>
            <a:endParaRPr lang="en-US" sz="2600" dirty="0"/>
          </a:p>
        </p:txBody>
      </p:sp>
    </p:spTree>
    <p:extLst>
      <p:ext uri="{BB962C8B-B14F-4D97-AF65-F5344CB8AC3E}">
        <p14:creationId xmlns:p14="http://schemas.microsoft.com/office/powerpoint/2010/main" val="30195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7" y="2167681"/>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 of this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Let’s do some python</a:t>
            </a:r>
            <a:endParaRPr lang="en-US" dirty="0"/>
          </a:p>
        </p:txBody>
      </p:sp>
    </p:spTree>
    <p:extLst>
      <p:ext uri="{BB962C8B-B14F-4D97-AF65-F5344CB8AC3E}">
        <p14:creationId xmlns:p14="http://schemas.microsoft.com/office/powerpoint/2010/main" val="114221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not going to read the syllabus to you</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 </a:t>
            </a:r>
            <a:r>
              <a:rPr lang="en-US" dirty="0" smtClean="0"/>
              <a:t>You’re adults and can read it on your own </a:t>
            </a:r>
          </a:p>
          <a:p>
            <a:pPr lvl="1">
              <a:buFont typeface="Arial" charset="0"/>
              <a:buChar char="•"/>
            </a:pPr>
            <a:r>
              <a:rPr lang="en-US" dirty="0" smtClean="0"/>
              <a:t>(and need to for the syllabus quiz!)</a:t>
            </a:r>
          </a:p>
          <a:p>
            <a:pPr>
              <a:buFont typeface="Arial" charset="0"/>
              <a:buChar char="•"/>
            </a:pPr>
            <a:r>
              <a:rPr lang="en-US" dirty="0"/>
              <a:t> </a:t>
            </a:r>
            <a:r>
              <a:rPr lang="en-US" dirty="0" smtClean="0"/>
              <a:t>Class time is:  9am-11:50am</a:t>
            </a:r>
          </a:p>
          <a:p>
            <a:pPr lvl="1">
              <a:buFont typeface="Arial" charset="0"/>
              <a:buChar char="•"/>
            </a:pPr>
            <a:r>
              <a:rPr lang="en-US" dirty="0" smtClean="0"/>
              <a:t>This includes a mandatory (as part of class time) 45-60min lab time</a:t>
            </a:r>
          </a:p>
          <a:p>
            <a:pPr>
              <a:buFont typeface="Arial" charset="0"/>
              <a:buChar char="•"/>
            </a:pPr>
            <a:r>
              <a:rPr lang="en-US" dirty="0"/>
              <a:t> </a:t>
            </a:r>
            <a:r>
              <a:rPr lang="en-US" dirty="0" smtClean="0"/>
              <a:t>Assignments:</a:t>
            </a:r>
          </a:p>
          <a:p>
            <a:pPr lvl="1">
              <a:buFont typeface="Arial" charset="0"/>
              <a:buChar char="•"/>
            </a:pPr>
            <a:r>
              <a:rPr lang="en-US" dirty="0" smtClean="0"/>
              <a:t>Short </a:t>
            </a:r>
            <a:r>
              <a:rPr lang="en-US" dirty="0" smtClean="0"/>
              <a:t>weekly quizzes on that week’s content (10 questions, 3 attempts)</a:t>
            </a:r>
          </a:p>
          <a:p>
            <a:pPr lvl="1">
              <a:buFont typeface="Arial" charset="0"/>
              <a:buChar char="•"/>
            </a:pPr>
            <a:r>
              <a:rPr lang="en-US" dirty="0" smtClean="0"/>
              <a:t>Weekly </a:t>
            </a:r>
            <a:r>
              <a:rPr lang="en-US" dirty="0" smtClean="0"/>
              <a:t>homework assignments </a:t>
            </a:r>
            <a:endParaRPr lang="en-US" dirty="0" smtClean="0"/>
          </a:p>
          <a:p>
            <a:pPr lvl="1">
              <a:buFont typeface="Arial" charset="0"/>
              <a:buChar char="•"/>
            </a:pPr>
            <a:r>
              <a:rPr lang="en-US" dirty="0" smtClean="0"/>
              <a:t>2 </a:t>
            </a:r>
            <a:r>
              <a:rPr lang="en-US" dirty="0" smtClean="0"/>
              <a:t>of 3 research essays due periodically (weeks 4, 12, and 15)</a:t>
            </a:r>
          </a:p>
          <a:p>
            <a:pPr lvl="1">
              <a:buFont typeface="Arial" charset="0"/>
              <a:buChar char="•"/>
            </a:pPr>
            <a:r>
              <a:rPr lang="en-US" dirty="0" smtClean="0"/>
              <a:t>Midterm </a:t>
            </a:r>
            <a:r>
              <a:rPr lang="en-US" dirty="0" smtClean="0"/>
              <a:t>programming project that includes 2 long narrative problems</a:t>
            </a:r>
          </a:p>
          <a:p>
            <a:pPr lvl="1">
              <a:buFont typeface="Arial" charset="0"/>
              <a:buChar char="•"/>
            </a:pPr>
            <a:r>
              <a:rPr lang="en-US" dirty="0" smtClean="0"/>
              <a:t>Final project</a:t>
            </a:r>
            <a:endParaRPr lang="en-US" dirty="0" smtClean="0"/>
          </a:p>
        </p:txBody>
      </p:sp>
    </p:spTree>
    <p:extLst>
      <p:ext uri="{BB962C8B-B14F-4D97-AF65-F5344CB8AC3E}">
        <p14:creationId xmlns:p14="http://schemas.microsoft.com/office/powerpoint/2010/main" val="3779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 on the assignments</a:t>
            </a:r>
            <a:endParaRPr lang="en-US" dirty="0"/>
          </a:p>
        </p:txBody>
      </p:sp>
      <p:sp>
        <p:nvSpPr>
          <p:cNvPr id="3" name="Content Placeholder 2"/>
          <p:cNvSpPr>
            <a:spLocks noGrp="1"/>
          </p:cNvSpPr>
          <p:nvPr>
            <p:ph idx="1"/>
          </p:nvPr>
        </p:nvSpPr>
        <p:spPr>
          <a:xfrm>
            <a:off x="822959" y="1845734"/>
            <a:ext cx="7543801" cy="4494908"/>
          </a:xfrm>
        </p:spPr>
        <p:txBody>
          <a:bodyPr>
            <a:normAutofit fontScale="92500" lnSpcReduction="20000"/>
          </a:bodyPr>
          <a:lstStyle/>
          <a:p>
            <a:pPr>
              <a:buFont typeface="Arial" charset="0"/>
              <a:buChar char="•"/>
            </a:pPr>
            <a:r>
              <a:rPr lang="en-US" dirty="0" smtClean="0"/>
              <a:t> Weekly quizzes</a:t>
            </a:r>
          </a:p>
          <a:p>
            <a:pPr lvl="1">
              <a:buFont typeface="Arial" charset="0"/>
              <a:buChar char="•"/>
            </a:pPr>
            <a:r>
              <a:rPr lang="en-US" dirty="0" smtClean="0"/>
              <a:t>These </a:t>
            </a:r>
            <a:r>
              <a:rPr lang="en-US" dirty="0"/>
              <a:t>are multiple choice questions based on the readings, and are designed for you to identify areas you need to review. You can take them up to three times (as needed</a:t>
            </a:r>
            <a:r>
              <a:rPr lang="en-US" dirty="0" smtClean="0"/>
              <a:t>).</a:t>
            </a:r>
          </a:p>
          <a:p>
            <a:pPr>
              <a:buFont typeface="Arial" charset="0"/>
              <a:buChar char="•"/>
            </a:pPr>
            <a:r>
              <a:rPr lang="en-US" dirty="0" smtClean="0"/>
              <a:t> Weekly </a:t>
            </a:r>
            <a:r>
              <a:rPr lang="en-US" dirty="0" err="1" smtClean="0"/>
              <a:t>homeworks</a:t>
            </a:r>
            <a:endParaRPr lang="en-US" dirty="0" smtClean="0"/>
          </a:p>
          <a:p>
            <a:pPr lvl="1">
              <a:buFont typeface="Arial" charset="0"/>
              <a:buChar char="•"/>
            </a:pPr>
            <a:r>
              <a:rPr lang="en-US" dirty="0" smtClean="0"/>
              <a:t>These </a:t>
            </a:r>
            <a:r>
              <a:rPr lang="en-US" dirty="0"/>
              <a:t>will consist of problems found in the textbook and then later custom problems I’ve written and are described in </a:t>
            </a:r>
            <a:r>
              <a:rPr lang="en-US" dirty="0" err="1"/>
              <a:t>moodle</a:t>
            </a:r>
            <a:r>
              <a:rPr lang="en-US" dirty="0" smtClean="0"/>
              <a:t>.</a:t>
            </a:r>
          </a:p>
          <a:p>
            <a:pPr>
              <a:buFont typeface="Arial" charset="0"/>
              <a:buChar char="•"/>
            </a:pPr>
            <a:r>
              <a:rPr lang="en-US" dirty="0" smtClean="0"/>
              <a:t> Midterm </a:t>
            </a:r>
            <a:r>
              <a:rPr lang="en-US" dirty="0"/>
              <a:t>project</a:t>
            </a:r>
            <a:r>
              <a:rPr lang="en-US" dirty="0" smtClean="0"/>
              <a:t>:</a:t>
            </a:r>
          </a:p>
          <a:p>
            <a:pPr lvl="1">
              <a:buFont typeface="Arial" charset="0"/>
              <a:buChar char="•"/>
            </a:pPr>
            <a:r>
              <a:rPr lang="en-US" dirty="0" smtClean="0"/>
              <a:t>A </a:t>
            </a:r>
            <a:r>
              <a:rPr lang="en-US" dirty="0"/>
              <a:t>larger programming project (Dracula) you should be working on through the course of the first section of class and two short essays on programming topics</a:t>
            </a:r>
            <a:r>
              <a:rPr lang="en-US" dirty="0" smtClean="0"/>
              <a:t>.</a:t>
            </a:r>
          </a:p>
          <a:p>
            <a:pPr>
              <a:buFont typeface="Arial" charset="0"/>
              <a:buChar char="•"/>
            </a:pPr>
            <a:r>
              <a:rPr lang="en-US" dirty="0"/>
              <a:t> </a:t>
            </a:r>
            <a:r>
              <a:rPr lang="en-US" dirty="0" smtClean="0"/>
              <a:t>Two </a:t>
            </a:r>
            <a:r>
              <a:rPr lang="en-US" dirty="0"/>
              <a:t>(pick two of three) research </a:t>
            </a:r>
            <a:r>
              <a:rPr lang="en-US" dirty="0" smtClean="0"/>
              <a:t>essays</a:t>
            </a:r>
          </a:p>
          <a:p>
            <a:pPr lvl="1">
              <a:buFont typeface="Arial" charset="0"/>
              <a:buChar char="•"/>
            </a:pPr>
            <a:r>
              <a:rPr lang="en-US" dirty="0" smtClean="0"/>
              <a:t>Three </a:t>
            </a:r>
            <a:r>
              <a:rPr lang="en-US" dirty="0"/>
              <a:t>essay topics will be offered, so you can pick two to do or do all three for extra credit</a:t>
            </a:r>
            <a:r>
              <a:rPr lang="en-US" dirty="0" smtClean="0"/>
              <a:t>. These </a:t>
            </a:r>
            <a:r>
              <a:rPr lang="en-US" dirty="0"/>
              <a:t>can be completed at any time before the due date, so something easy to work ahead on</a:t>
            </a:r>
            <a:r>
              <a:rPr lang="en-US" dirty="0" smtClean="0"/>
              <a:t>.</a:t>
            </a:r>
          </a:p>
          <a:p>
            <a:pPr>
              <a:buFont typeface="Arial" charset="0"/>
              <a:buChar char="•"/>
            </a:pPr>
            <a:r>
              <a:rPr lang="en-US" dirty="0" smtClean="0"/>
              <a:t>Final project</a:t>
            </a:r>
          </a:p>
          <a:p>
            <a:pPr lvl="1">
              <a:buFont typeface="Arial" charset="0"/>
              <a:buChar char="•"/>
            </a:pPr>
            <a:r>
              <a:rPr lang="en-US" dirty="0" smtClean="0"/>
              <a:t>Proposals </a:t>
            </a:r>
            <a:r>
              <a:rPr lang="en-US" dirty="0"/>
              <a:t>will be submitted just after midterms, which gives you 8 weeks to spread the work out</a:t>
            </a:r>
            <a:r>
              <a:rPr lang="en-US" dirty="0" smtClean="0"/>
              <a:t>.</a:t>
            </a:r>
            <a:endParaRPr lang="en-US" dirty="0"/>
          </a:p>
        </p:txBody>
      </p:sp>
    </p:spTree>
    <p:extLst>
      <p:ext uri="{BB962C8B-B14F-4D97-AF65-F5344CB8AC3E}">
        <p14:creationId xmlns:p14="http://schemas.microsoft.com/office/powerpoint/2010/main" val="170827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That’s a lot of homework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respect that you have lives and other classes and a personal life</a:t>
            </a:r>
          </a:p>
          <a:p>
            <a:pPr>
              <a:buFont typeface="Arial" charset="0"/>
              <a:buChar char="•"/>
            </a:pPr>
            <a:r>
              <a:rPr lang="en-US" dirty="0"/>
              <a:t> </a:t>
            </a:r>
            <a:r>
              <a:rPr lang="en-US" dirty="0" smtClean="0"/>
              <a:t>Your grade doesn’t depend on a single weekly homework assignment and there will be plenty of extra credit so you can keep your grade up even when things have gone poorly</a:t>
            </a:r>
          </a:p>
          <a:p>
            <a:pPr>
              <a:buFont typeface="Arial" charset="0"/>
              <a:buChar char="•"/>
            </a:pPr>
            <a:r>
              <a:rPr lang="en-US" dirty="0"/>
              <a:t> </a:t>
            </a:r>
            <a:r>
              <a:rPr lang="en-US" dirty="0" smtClean="0"/>
              <a:t>I don’t expect that you’ll get 100% on every homework, so the weighting and extra credit allow a buffer for you to maintain an A even if you stumble on a few homework assignments.</a:t>
            </a:r>
          </a:p>
          <a:p>
            <a:pPr>
              <a:buFont typeface="Arial" charset="0"/>
              <a:buChar char="•"/>
            </a:pPr>
            <a:r>
              <a:rPr lang="en-US" dirty="0"/>
              <a:t> </a:t>
            </a:r>
            <a:r>
              <a:rPr lang="en-US" dirty="0" smtClean="0"/>
              <a:t>Presuming that you can maintain 100% on the other areas, you just need to maintain at least a </a:t>
            </a:r>
            <a:r>
              <a:rPr lang="en-US" dirty="0" smtClean="0"/>
              <a:t>~76% </a:t>
            </a:r>
            <a:r>
              <a:rPr lang="en-US" dirty="0" smtClean="0"/>
              <a:t>average on the weekly homework to keep your A.  There’s plenty of extra credit to keep that score up.</a:t>
            </a:r>
          </a:p>
          <a:p>
            <a:pPr>
              <a:buFont typeface="Arial" charset="0"/>
              <a:buChar char="•"/>
            </a:pPr>
            <a:r>
              <a:rPr lang="en-US" dirty="0"/>
              <a:t> </a:t>
            </a:r>
            <a:r>
              <a:rPr lang="en-US" dirty="0" smtClean="0"/>
              <a:t>But this does require a steady amount of time.</a:t>
            </a:r>
            <a:endParaRPr lang="en-US" dirty="0"/>
          </a:p>
        </p:txBody>
      </p:sp>
    </p:spTree>
    <p:extLst>
      <p:ext uri="{BB962C8B-B14F-4D97-AF65-F5344CB8AC3E}">
        <p14:creationId xmlns:p14="http://schemas.microsoft.com/office/powerpoint/2010/main" val="118805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 requires time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452 requires consistent time throughout each week to be successful</a:t>
            </a:r>
          </a:p>
          <a:p>
            <a:pPr>
              <a:buFont typeface="Arial" charset="0"/>
              <a:buChar char="•"/>
            </a:pPr>
            <a:r>
              <a:rPr lang="en-US" dirty="0"/>
              <a:t> </a:t>
            </a:r>
            <a:r>
              <a:rPr lang="en-US" dirty="0" smtClean="0"/>
              <a:t>Everything is doable! </a:t>
            </a:r>
          </a:p>
          <a:p>
            <a:pPr>
              <a:buFont typeface="Arial" charset="0"/>
              <a:buChar char="•"/>
            </a:pPr>
            <a:r>
              <a:rPr lang="en-US" dirty="0"/>
              <a:t> </a:t>
            </a:r>
            <a:r>
              <a:rPr lang="en-US" dirty="0" smtClean="0"/>
              <a:t>You </a:t>
            </a:r>
            <a:r>
              <a:rPr lang="en-US" b="1" dirty="0" smtClean="0"/>
              <a:t>will</a:t>
            </a:r>
            <a:r>
              <a:rPr lang="en-US" dirty="0" smtClean="0"/>
              <a:t> survive</a:t>
            </a:r>
          </a:p>
          <a:p>
            <a:pPr>
              <a:buFont typeface="Arial" charset="0"/>
              <a:buChar char="•"/>
            </a:pPr>
            <a:r>
              <a:rPr lang="en-US" dirty="0"/>
              <a:t> </a:t>
            </a:r>
            <a:r>
              <a:rPr lang="en-US" dirty="0" smtClean="0"/>
              <a:t>You </a:t>
            </a:r>
            <a:r>
              <a:rPr lang="en-US" b="1" dirty="0" smtClean="0"/>
              <a:t>will</a:t>
            </a:r>
            <a:r>
              <a:rPr lang="en-US" dirty="0" smtClean="0"/>
              <a:t> do well</a:t>
            </a:r>
          </a:p>
          <a:p>
            <a:pPr>
              <a:buFont typeface="Arial" charset="0"/>
              <a:buChar char="•"/>
            </a:pPr>
            <a:r>
              <a:rPr lang="en-US" dirty="0"/>
              <a:t> </a:t>
            </a:r>
            <a:r>
              <a:rPr lang="en-US" dirty="0" smtClean="0"/>
              <a:t>You </a:t>
            </a:r>
            <a:r>
              <a:rPr lang="en-US" b="1" dirty="0" smtClean="0"/>
              <a:t>will</a:t>
            </a:r>
            <a:r>
              <a:rPr lang="en-US" dirty="0" smtClean="0"/>
              <a:t> learn a lot</a:t>
            </a:r>
          </a:p>
          <a:p>
            <a:pPr>
              <a:buFont typeface="Arial" charset="0"/>
              <a:buChar char="•"/>
            </a:pPr>
            <a:r>
              <a:rPr lang="en-US" dirty="0"/>
              <a:t> </a:t>
            </a:r>
            <a:r>
              <a:rPr lang="en-US" dirty="0" smtClean="0"/>
              <a:t>Let’s go over some strategies for success </a:t>
            </a:r>
            <a:endParaRPr lang="en-US" dirty="0"/>
          </a:p>
        </p:txBody>
      </p:sp>
    </p:spTree>
    <p:extLst>
      <p:ext uri="{BB962C8B-B14F-4D97-AF65-F5344CB8AC3E}">
        <p14:creationId xmlns:p14="http://schemas.microsoft.com/office/powerpoint/2010/main" val="112604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and extension polices</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400" dirty="0" smtClean="0"/>
              <a:t> The following things only apply to the weekly homework </a:t>
            </a:r>
          </a:p>
          <a:p>
            <a:pPr>
              <a:buFont typeface="Arial" charset="0"/>
              <a:buChar char="•"/>
            </a:pPr>
            <a:r>
              <a:rPr lang="en-US" sz="2400" dirty="0" smtClean="0"/>
              <a:t> Homework is due at 11:55pm, but anything before 8am is fine</a:t>
            </a:r>
          </a:p>
          <a:p>
            <a:pPr>
              <a:buFont typeface="Arial" charset="0"/>
              <a:buChar char="•"/>
            </a:pPr>
            <a:r>
              <a:rPr lang="en-US" sz="2400" dirty="0"/>
              <a:t> Homework assignments may be turned in up to 2 days late (a ‘day’ is the 24 hour period after an assignment is due), with a 10% penalty for each day late</a:t>
            </a:r>
            <a:r>
              <a:rPr lang="en-US" sz="2400" dirty="0" smtClean="0"/>
              <a:t>.</a:t>
            </a:r>
          </a:p>
          <a:p>
            <a:pPr>
              <a:buFont typeface="Arial" charset="0"/>
              <a:buChar char="•"/>
            </a:pPr>
            <a:r>
              <a:rPr lang="en-US" sz="2400" dirty="0"/>
              <a:t> </a:t>
            </a:r>
            <a:r>
              <a:rPr lang="en-US" sz="2400" dirty="0" smtClean="0"/>
              <a:t>You also can use up to 3 extensions which give you an extra 5 days to turn it in without penalty.  These are tracked in an ungraded assignment, and you don’t need to explain why you need to use them</a:t>
            </a:r>
            <a:r>
              <a:rPr lang="en-US" sz="2400" dirty="0" smtClean="0"/>
              <a:t>.  Just email me that you need one.</a:t>
            </a:r>
            <a:endParaRPr lang="en-US" sz="2400" dirty="0" smtClean="0"/>
          </a:p>
        </p:txBody>
      </p:sp>
    </p:spTree>
    <p:extLst>
      <p:ext uri="{BB962C8B-B14F-4D97-AF65-F5344CB8AC3E}">
        <p14:creationId xmlns:p14="http://schemas.microsoft.com/office/powerpoint/2010/main" val="16381964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11313</TotalTime>
  <Words>2757</Words>
  <Application>Microsoft Macintosh PowerPoint</Application>
  <PresentationFormat>On-screen Show (4:3)</PresentationFormat>
  <Paragraphs>280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Cabin Regular</vt:lpstr>
      <vt:lpstr>Calibri</vt:lpstr>
      <vt:lpstr>Calibri Light</vt:lpstr>
      <vt:lpstr>Mangal</vt:lpstr>
      <vt:lpstr>ＭＳ Ｐゴシック</vt:lpstr>
      <vt:lpstr>Arial</vt:lpstr>
      <vt:lpstr>Retrospect</vt:lpstr>
      <vt:lpstr>IS452:  Week 1</vt:lpstr>
      <vt:lpstr>Welcome!</vt:lpstr>
      <vt:lpstr>What is 452?</vt:lpstr>
      <vt:lpstr>Why does this class exist?</vt:lpstr>
      <vt:lpstr>I’m not going to read the syllabus to you</vt:lpstr>
      <vt:lpstr>More info on the assignments</vt:lpstr>
      <vt:lpstr>That’s a lot of homework</vt:lpstr>
      <vt:lpstr>This class requires time</vt:lpstr>
      <vt:lpstr>Late and extension polices</vt:lpstr>
      <vt:lpstr>Suggestions for success</vt:lpstr>
      <vt:lpstr>Computing expectations</vt:lpstr>
      <vt:lpstr>Participation and attendance</vt:lpstr>
      <vt:lpstr>Communication and asking questions</vt:lpstr>
      <vt:lpstr>Buddies!</vt:lpstr>
      <vt:lpstr>How class normally works</vt:lpstr>
      <vt:lpstr>Installation</vt:lpstr>
      <vt:lpstr>Moodle</vt:lpstr>
      <vt:lpstr>Backboard ground rules</vt:lpstr>
      <vt:lpstr>Learning Strategies for Technical Skills,</vt:lpstr>
      <vt:lpstr>Less why; more how</vt:lpstr>
      <vt:lpstr>Effort versus hardship</vt:lpstr>
      <vt:lpstr>But this seems harder than it should be</vt:lpstr>
      <vt:lpstr>Specialization</vt:lpstr>
      <vt:lpstr>We forget we had to learn how to learn</vt:lpstr>
      <vt:lpstr>Until we move into foreign domains</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Archival research</vt:lpstr>
      <vt:lpstr>OK, that was the hard sell on approaches toward getting stuff done, let's shift to more tangible details</vt:lpstr>
      <vt:lpstr>Taking notes</vt:lpstr>
      <vt:lpstr>Taking notes</vt:lpstr>
      <vt:lpstr>Taking notes</vt:lpstr>
      <vt:lpstr>Taking notes</vt:lpstr>
      <vt:lpstr>Enough of this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Microsoft Office User</cp:lastModifiedBy>
  <cp:revision>81</cp:revision>
  <dcterms:created xsi:type="dcterms:W3CDTF">2017-07-24T19:59:32Z</dcterms:created>
  <dcterms:modified xsi:type="dcterms:W3CDTF">2017-08-18T14:56:45Z</dcterms:modified>
</cp:coreProperties>
</file>