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7" r:id="rId20"/>
    <p:sldId id="269" r:id="rId21"/>
    <p:sldId id="270" r:id="rId22"/>
    <p:sldId id="271" r:id="rId23"/>
    <p:sldId id="272" r:id="rId24"/>
    <p:sldId id="281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2723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20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A86FE-C588-47CC-A8AA-A239344FD919}" type="datetimeFigureOut">
              <a:rPr lang="ru-RU" smtClean="0"/>
              <a:t>18.06.2017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58A25-E2AF-43E7-A0AF-9A4CA97B02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90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B6AD-2EA6-4A28-BD3D-2359A8376343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888B0-784F-4F5E-8EA9-0D55917B7351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3FB0-01C5-4D36-B32D-1B78DEA349D6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12B5-F89E-4FE5-B877-DB3F19D9A0DD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0784-4AA1-436A-BDC2-532BCD7409B7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5AC1-92E5-4A57-B3EC-62F904C654E8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45EE-A0BC-40FC-B67B-00BACCAEBB13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C7CB-A6D8-43B5-977A-A332CD9267F1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239-16AB-42F6-A23F-D766A8389F78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E273-761D-419F-9C7D-FD1DF229178D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0DA3-53E6-46DF-8E1A-8F83CE51940B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5E06286-064E-46CE-8078-DC83F372B1FD}" type="datetime1">
              <a:rPr lang="en-US" smtClean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med">
    <p:pull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15" y="749808"/>
            <a:ext cx="7315200" cy="3255264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Разработка </a:t>
            </a:r>
            <a:r>
              <a:rPr lang="ru-RU" sz="4000" dirty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информационной системы </a:t>
            </a:r>
            <a:r>
              <a:rPr lang="ru-RU" sz="4000" dirty="0" smtClean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автоматизации </a:t>
            </a:r>
            <a:r>
              <a:rPr lang="ru-RU" sz="4000" dirty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процесса учёта деятельности на комбинате питания  ГПБОУ «Кемеровский областной медицинский колледж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59029"/>
          </a:xfrm>
        </p:spPr>
        <p:txBody>
          <a:bodyPr/>
          <a:lstStyle/>
          <a:p>
            <a:r>
              <a:rPr lang="ru-RU" dirty="0" smtClean="0">
                <a:solidFill>
                  <a:srgbClr val="3E2723"/>
                </a:solidFill>
              </a:rPr>
              <a:t>Выполнили: Тартынский А.В., Красильников П.В.</a:t>
            </a:r>
          </a:p>
          <a:p>
            <a:r>
              <a:rPr lang="ru-RU" dirty="0" smtClean="0">
                <a:solidFill>
                  <a:srgbClr val="3E2723"/>
                </a:solidFill>
              </a:rPr>
              <a:t>Руководитель: Ванеев О.Н.</a:t>
            </a:r>
            <a:endParaRPr lang="ru-RU" dirty="0">
              <a:solidFill>
                <a:srgbClr val="3E2723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4785" y="5629275"/>
            <a:ext cx="989215" cy="476205"/>
          </a:xfrm>
          <a:solidFill>
            <a:srgbClr val="F5F5F5"/>
          </a:solidFill>
        </p:spPr>
        <p:txBody>
          <a:bodyPr/>
          <a:lstStyle/>
          <a:p>
            <a:pPr algn="ctr"/>
            <a:fld id="{4FAB73BC-B049-4115-A692-8D63A059BFB8}" type="slidenum">
              <a:rPr lang="en-US" sz="2800" smtClean="0">
                <a:solidFill>
                  <a:srgbClr val="3E2723"/>
                </a:solidFill>
              </a:rPr>
              <a:pPr algn="ctr"/>
              <a:t>1</a:t>
            </a:fld>
            <a:endParaRPr lang="en-US" sz="2800" dirty="0">
              <a:solidFill>
                <a:srgbClr val="3E2723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274320" y="4300251"/>
            <a:ext cx="8578735" cy="5743"/>
          </a:xfrm>
          <a:prstGeom prst="line">
            <a:avLst/>
          </a:prstGeom>
          <a:ln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9139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Выявленные классы анализа</a:t>
            </a:r>
            <a:endParaRPr lang="ru-RU" dirty="0">
              <a:ln>
                <a:solidFill>
                  <a:schemeClr val="tx1"/>
                </a:solidFill>
              </a:ln>
              <a:solidFill>
                <a:srgbClr val="3E2723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162" y="696640"/>
            <a:ext cx="8372775" cy="539350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291235" y="572502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2400" smtClean="0">
                <a:solidFill>
                  <a:srgbClr val="3E2723"/>
                </a:solidFill>
              </a:rPr>
              <a:pPr/>
              <a:t>10</a:t>
            </a:fld>
            <a:endParaRPr lang="en-US" sz="2400" dirty="0">
              <a:solidFill>
                <a:srgbClr val="3E27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8167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>
                  <a:solidFill>
                    <a:srgbClr val="3E2723"/>
                  </a:solidFill>
                </a:ln>
                <a:solidFill>
                  <a:srgbClr val="3E2723"/>
                </a:solidFill>
              </a:rPr>
              <a:t>Диаграмма базы данных</a:t>
            </a:r>
            <a:endParaRPr lang="ru-RU" dirty="0">
              <a:ln>
                <a:solidFill>
                  <a:srgbClr val="3E2723"/>
                </a:solidFill>
              </a:ln>
              <a:solidFill>
                <a:srgbClr val="3E2723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262660" y="569962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2400" smtClean="0">
                <a:solidFill>
                  <a:srgbClr val="3E2723"/>
                </a:solidFill>
              </a:rPr>
              <a:pPr/>
              <a:t>11</a:t>
            </a:fld>
            <a:endParaRPr lang="en-US" sz="2400" dirty="0">
              <a:solidFill>
                <a:srgbClr val="3E2723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19" y="1028346"/>
            <a:ext cx="8345920" cy="473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467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634135" y="6492875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2400" smtClean="0">
                <a:solidFill>
                  <a:srgbClr val="3E2723"/>
                </a:solidFill>
              </a:rPr>
              <a:pPr/>
              <a:t>12</a:t>
            </a:fld>
            <a:endParaRPr lang="en-US" sz="2400" dirty="0">
              <a:solidFill>
                <a:srgbClr val="3E2723"/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12165062" cy="4600575"/>
          </a:xfrm>
        </p:spPr>
        <p:txBody>
          <a:bodyPr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Использование библиотеки </a:t>
            </a:r>
            <a:r>
              <a:rPr lang="ru-RU" dirty="0" err="1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Nlog</a:t>
            </a:r>
            <a:r>
              <a:rPr lang="ru-RU" dirty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 для учёта активности пользователей </a:t>
            </a:r>
            <a:r>
              <a:rPr lang="ru-RU" dirty="0" err="1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web</a:t>
            </a:r>
            <a:r>
              <a:rPr lang="ru-RU" dirty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-сайта</a:t>
            </a:r>
            <a:endParaRPr lang="ru-RU" dirty="0">
              <a:ln>
                <a:solidFill>
                  <a:schemeClr val="tx1"/>
                </a:solidFill>
              </a:ln>
              <a:solidFill>
                <a:srgbClr val="3E27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370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Настройка</a:t>
            </a:r>
            <a:endParaRPr lang="ru-RU" dirty="0">
              <a:ln>
                <a:solidFill>
                  <a:schemeClr val="tx1"/>
                </a:solidFill>
              </a:ln>
              <a:solidFill>
                <a:srgbClr val="3E2723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288857" y="572502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2400" smtClean="0">
                <a:solidFill>
                  <a:srgbClr val="3E2723"/>
                </a:solidFill>
              </a:rPr>
              <a:pPr/>
              <a:t>13</a:t>
            </a:fld>
            <a:endParaRPr lang="en-US" sz="2400" dirty="0">
              <a:solidFill>
                <a:srgbClr val="3E2723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2" y="776287"/>
            <a:ext cx="8366972" cy="45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06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4" y="1123837"/>
            <a:ext cx="3286125" cy="4601183"/>
          </a:xfrm>
        </p:spPr>
        <p:txBody>
          <a:bodyPr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Использование</a:t>
            </a:r>
            <a:endParaRPr lang="ru-RU" dirty="0">
              <a:ln>
                <a:solidFill>
                  <a:schemeClr val="tx1"/>
                </a:solidFill>
              </a:ln>
              <a:solidFill>
                <a:srgbClr val="3E2723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282679" y="572502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2400" smtClean="0">
                <a:solidFill>
                  <a:srgbClr val="3E2723"/>
                </a:solidFill>
              </a:rPr>
              <a:pPr/>
              <a:t>14</a:t>
            </a:fld>
            <a:endParaRPr lang="en-US" sz="2400" dirty="0">
              <a:solidFill>
                <a:srgbClr val="3E2723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766762"/>
            <a:ext cx="8365556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72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Записи</a:t>
            </a:r>
            <a:endParaRPr lang="ru-RU" dirty="0">
              <a:ln>
                <a:solidFill>
                  <a:schemeClr val="tx1"/>
                </a:solidFill>
              </a:ln>
              <a:solidFill>
                <a:srgbClr val="3E2723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253135" y="572502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2400" smtClean="0">
                <a:solidFill>
                  <a:srgbClr val="3E2723"/>
                </a:solidFill>
              </a:rPr>
              <a:pPr/>
              <a:t>15</a:t>
            </a:fld>
            <a:endParaRPr lang="en-US" sz="2400" dirty="0">
              <a:solidFill>
                <a:srgbClr val="3E2723"/>
              </a:solidFill>
            </a:endParaRPr>
          </a:p>
        </p:txBody>
      </p:sp>
      <p:pic>
        <p:nvPicPr>
          <p:cNvPr id="4" name="Рисунок 3" descr="https://pp.userapi.com/c638329/v638329334/414d4/j2ap8w_Ppo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741362"/>
            <a:ext cx="6267450" cy="5632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0098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661073" y="6492875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2400" smtClean="0">
                <a:solidFill>
                  <a:srgbClr val="3E2723"/>
                </a:solidFill>
              </a:rPr>
              <a:pPr/>
              <a:t>16</a:t>
            </a:fld>
            <a:endParaRPr lang="en-US" sz="2400" dirty="0">
              <a:solidFill>
                <a:srgbClr val="3E272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2495550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  <a:latin typeface="+mj-lt"/>
              </a:rPr>
              <a:t>Использование библиотеки MVC </a:t>
            </a:r>
            <a:r>
              <a:rPr lang="ru-RU" sz="3600" dirty="0" err="1">
                <a:ln>
                  <a:solidFill>
                    <a:schemeClr val="tx1"/>
                  </a:solidFill>
                </a:ln>
                <a:solidFill>
                  <a:srgbClr val="3E2723"/>
                </a:solidFill>
                <a:latin typeface="+mj-lt"/>
              </a:rPr>
              <a:t>Site</a:t>
            </a:r>
            <a:r>
              <a:rPr lang="ru-RU" sz="3600" dirty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  <a:latin typeface="+mj-lt"/>
              </a:rPr>
              <a:t> </a:t>
            </a:r>
            <a:r>
              <a:rPr lang="ru-RU" sz="3600" dirty="0" err="1">
                <a:ln>
                  <a:solidFill>
                    <a:schemeClr val="tx1"/>
                  </a:solidFill>
                </a:ln>
                <a:solidFill>
                  <a:srgbClr val="3E2723"/>
                </a:solidFill>
                <a:latin typeface="+mj-lt"/>
              </a:rPr>
              <a:t>Map</a:t>
            </a:r>
            <a:r>
              <a:rPr lang="ru-RU" sz="3600" dirty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  <a:latin typeface="+mj-lt"/>
              </a:rPr>
              <a:t> </a:t>
            </a:r>
            <a:r>
              <a:rPr lang="ru-RU" sz="3600" dirty="0" err="1">
                <a:ln>
                  <a:solidFill>
                    <a:schemeClr val="tx1"/>
                  </a:solidFill>
                </a:ln>
                <a:solidFill>
                  <a:srgbClr val="3E2723"/>
                </a:solidFill>
                <a:latin typeface="+mj-lt"/>
              </a:rPr>
              <a:t>Provider</a:t>
            </a:r>
            <a:r>
              <a:rPr lang="ru-RU" sz="3600" dirty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  <a:latin typeface="+mj-lt"/>
              </a:rPr>
              <a:t> для разграничения прав доступа пользователей к ресурсам </a:t>
            </a:r>
            <a:r>
              <a:rPr lang="ru-RU" sz="3600" dirty="0" err="1">
                <a:ln>
                  <a:solidFill>
                    <a:schemeClr val="tx1"/>
                  </a:solidFill>
                </a:ln>
                <a:solidFill>
                  <a:srgbClr val="3E2723"/>
                </a:solidFill>
                <a:latin typeface="+mj-lt"/>
              </a:rPr>
              <a:t>web</a:t>
            </a:r>
            <a:r>
              <a:rPr lang="ru-RU" sz="3600" dirty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  <a:latin typeface="+mj-lt"/>
              </a:rPr>
              <a:t>-сайта.</a:t>
            </a:r>
            <a:endParaRPr lang="ru-RU" sz="3600" dirty="0">
              <a:ln>
                <a:solidFill>
                  <a:schemeClr val="tx1"/>
                </a:solidFill>
              </a:ln>
              <a:solidFill>
                <a:srgbClr val="3E272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5394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Настройка</a:t>
            </a:r>
            <a:endParaRPr lang="ru-RU" dirty="0">
              <a:ln>
                <a:solidFill>
                  <a:schemeClr val="tx1"/>
                </a:solidFill>
              </a:ln>
              <a:solidFill>
                <a:srgbClr val="3E2723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293598" y="572502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2400" smtClean="0">
                <a:solidFill>
                  <a:srgbClr val="3E2723"/>
                </a:solidFill>
              </a:rPr>
              <a:pPr/>
              <a:t>17</a:t>
            </a:fld>
            <a:endParaRPr lang="en-US" sz="2400" dirty="0">
              <a:solidFill>
                <a:srgbClr val="3E2723"/>
              </a:solidFill>
            </a:endParaRPr>
          </a:p>
        </p:txBody>
      </p:sp>
      <p:pic>
        <p:nvPicPr>
          <p:cNvPr id="5" name="Объект 4" descr="https://pp.userapi.com/c638329/v638329334/4154d/7_qxec38Slk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3" t="73985" r="52888" b="4107"/>
          <a:stretch/>
        </p:blipFill>
        <p:spPr bwMode="auto">
          <a:xfrm>
            <a:off x="3444874" y="761887"/>
            <a:ext cx="5182849" cy="118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pp.userapi.com/c638329/v638329334/41556/nhMF7l8ZtvY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5685" r="5471"/>
          <a:stretch/>
        </p:blipFill>
        <p:spPr bwMode="auto">
          <a:xfrm>
            <a:off x="3444874" y="1942988"/>
            <a:ext cx="8379651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https://pp.userapi.com/c638329/v638329334/4155f/lFN0M3NIeoQ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2" t="54685" r="52818" b="30675"/>
          <a:stretch/>
        </p:blipFill>
        <p:spPr bwMode="auto">
          <a:xfrm>
            <a:off x="3444874" y="5223258"/>
            <a:ext cx="3450210" cy="866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0359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Как это выглядит</a:t>
            </a:r>
            <a:endParaRPr lang="ru-RU" dirty="0">
              <a:ln>
                <a:solidFill>
                  <a:schemeClr val="tx1"/>
                </a:solidFill>
              </a:ln>
              <a:solidFill>
                <a:srgbClr val="3E2723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98" y="765631"/>
            <a:ext cx="8026400" cy="14362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698" y="2062162"/>
            <a:ext cx="8026400" cy="14148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698" y="3432670"/>
            <a:ext cx="8026400" cy="14357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/>
          <a:srcRect b="8661"/>
          <a:stretch/>
        </p:blipFill>
        <p:spPr>
          <a:xfrm>
            <a:off x="3436699" y="4779497"/>
            <a:ext cx="8026400" cy="131650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243132" y="5730875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2400" smtClean="0">
                <a:solidFill>
                  <a:srgbClr val="3E2723"/>
                </a:solidFill>
              </a:rPr>
              <a:pPr/>
              <a:t>18</a:t>
            </a:fld>
            <a:endParaRPr lang="en-US" sz="2400" dirty="0">
              <a:solidFill>
                <a:srgbClr val="3E27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767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Реализация</a:t>
            </a:r>
            <a:endParaRPr lang="ru-RU" dirty="0">
              <a:ln>
                <a:solidFill>
                  <a:schemeClr val="tx1"/>
                </a:solidFill>
              </a:ln>
              <a:solidFill>
                <a:srgbClr val="3E2723"/>
              </a:solidFill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638" y="761106"/>
            <a:ext cx="7315200" cy="2068713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981166" y="1862771"/>
            <a:ext cx="7245210" cy="2947354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4534217" y="3245485"/>
            <a:ext cx="6447779" cy="221234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291235" y="5709978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2400" smtClean="0">
                <a:solidFill>
                  <a:srgbClr val="3E2723"/>
                </a:solidFill>
              </a:rPr>
              <a:pPr/>
              <a:t>19</a:t>
            </a:fld>
            <a:endParaRPr lang="en-US" sz="2400" dirty="0">
              <a:solidFill>
                <a:srgbClr val="3E2723"/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5875331" y="4519612"/>
            <a:ext cx="37655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557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Цели</a:t>
            </a:r>
            <a:r>
              <a:rPr lang="ru-RU" sz="4800" dirty="0" smtClean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:</a:t>
            </a:r>
            <a:endParaRPr lang="ru-RU" sz="4800" dirty="0">
              <a:ln>
                <a:solidFill>
                  <a:schemeClr val="tx1"/>
                </a:solidFill>
              </a:ln>
              <a:solidFill>
                <a:srgbClr val="3E2723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3E2723"/>
                </a:solidFill>
              </a:rPr>
              <a:t>Сокращение </a:t>
            </a:r>
            <a:r>
              <a:rPr lang="ru-RU" sz="2400" dirty="0">
                <a:solidFill>
                  <a:srgbClr val="3E2723"/>
                </a:solidFill>
              </a:rPr>
              <a:t>временных затрат на получение и предоставление информации связанной с деятельностью </a:t>
            </a:r>
            <a:r>
              <a:rPr lang="ru-RU" sz="2400" i="1" dirty="0">
                <a:solidFill>
                  <a:srgbClr val="3E2723"/>
                </a:solidFill>
              </a:rPr>
              <a:t>столовой </a:t>
            </a:r>
            <a:r>
              <a:rPr lang="ru-RU" sz="2400" i="1" dirty="0" smtClean="0">
                <a:solidFill>
                  <a:srgbClr val="3E2723"/>
                </a:solidFill>
              </a:rPr>
              <a:t>предприятия.</a:t>
            </a:r>
          </a:p>
          <a:p>
            <a:r>
              <a:rPr lang="ru-RU" sz="2400" dirty="0" smtClean="0">
                <a:solidFill>
                  <a:srgbClr val="3E2723"/>
                </a:solidFill>
              </a:rPr>
              <a:t>Повышение скорости </a:t>
            </a:r>
            <a:r>
              <a:rPr lang="ru-RU" sz="2400" dirty="0">
                <a:solidFill>
                  <a:srgbClr val="3E2723"/>
                </a:solidFill>
              </a:rPr>
              <a:t>работы формирования меню, учёта складских </a:t>
            </a:r>
            <a:r>
              <a:rPr lang="ru-RU" sz="2400" dirty="0" smtClean="0">
                <a:solidFill>
                  <a:srgbClr val="3E2723"/>
                </a:solidFill>
              </a:rPr>
              <a:t>поставок.</a:t>
            </a:r>
            <a:endParaRPr lang="ru-RU" sz="2400" dirty="0">
              <a:solidFill>
                <a:srgbClr val="3E2723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803949" y="5706465"/>
            <a:ext cx="980594" cy="365125"/>
          </a:xfrm>
        </p:spPr>
        <p:txBody>
          <a:bodyPr/>
          <a:lstStyle/>
          <a:p>
            <a:fld id="{4FAB73BC-B049-4115-A692-8D63A059BFB8}" type="slidenum">
              <a:rPr lang="en-US" sz="2800" smtClean="0">
                <a:solidFill>
                  <a:srgbClr val="3E2723"/>
                </a:solidFill>
              </a:rPr>
              <a:pPr/>
              <a:t>2</a:t>
            </a:fld>
            <a:endParaRPr lang="en-US" sz="2800" dirty="0">
              <a:solidFill>
                <a:srgbClr val="3E27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446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75082" y="1914525"/>
            <a:ext cx="2834640" cy="237744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n>
                  <a:solidFill>
                    <a:srgbClr val="3E2723"/>
                  </a:solidFill>
                </a:ln>
                <a:solidFill>
                  <a:srgbClr val="3E2723"/>
                </a:solidFill>
              </a:rPr>
              <a:t>Состав компонентов приложения</a:t>
            </a:r>
            <a:endParaRPr lang="ru-RU" sz="3600" dirty="0">
              <a:ln>
                <a:solidFill>
                  <a:srgbClr val="3E2723"/>
                </a:solidFill>
              </a:ln>
              <a:solidFill>
                <a:srgbClr val="3E2723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00760" y="572770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2400" smtClean="0">
                <a:solidFill>
                  <a:srgbClr val="3E2723"/>
                </a:solidFill>
              </a:rPr>
              <a:pPr/>
              <a:t>20</a:t>
            </a:fld>
            <a:endParaRPr lang="en-US" sz="2400" dirty="0">
              <a:solidFill>
                <a:srgbClr val="3E2723"/>
              </a:solidFill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3570644" y="767419"/>
            <a:ext cx="6125806" cy="53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253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-13627" t="-370" r="37787" b="22315"/>
          <a:stretch/>
        </p:blipFill>
        <p:spPr>
          <a:xfrm>
            <a:off x="2235249" y="741214"/>
            <a:ext cx="6732538" cy="401478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4132" y="2191734"/>
            <a:ext cx="2834640" cy="237744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n>
                  <a:solidFill>
                    <a:srgbClr val="3E2723"/>
                  </a:solidFill>
                </a:ln>
                <a:solidFill>
                  <a:srgbClr val="3E2723"/>
                </a:solidFill>
              </a:rPr>
              <a:t>Реализация </a:t>
            </a:r>
            <a:r>
              <a:rPr lang="ru-RU" sz="3600" dirty="0" smtClean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программных</a:t>
            </a:r>
            <a:r>
              <a:rPr lang="ru-RU" sz="3600" dirty="0" smtClean="0">
                <a:ln>
                  <a:solidFill>
                    <a:srgbClr val="3E2723"/>
                  </a:solidFill>
                </a:ln>
                <a:solidFill>
                  <a:srgbClr val="3E2723"/>
                </a:solidFill>
              </a:rPr>
              <a:t> компонент</a:t>
            </a:r>
            <a:endParaRPr lang="ru-RU" sz="3600" dirty="0">
              <a:ln>
                <a:solidFill>
                  <a:srgbClr val="3E2723"/>
                </a:solidFill>
              </a:ln>
              <a:solidFill>
                <a:srgbClr val="3E2723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-6104" r="32196"/>
          <a:stretch/>
        </p:blipFill>
        <p:spPr>
          <a:xfrm>
            <a:off x="4879181" y="1663917"/>
            <a:ext cx="5881688" cy="39079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8436" t="22554" r="15222"/>
          <a:stretch/>
        </p:blipFill>
        <p:spPr>
          <a:xfrm>
            <a:off x="6553200" y="2748608"/>
            <a:ext cx="5257800" cy="333057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280073" y="5746749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2400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351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23825" y="1123837"/>
            <a:ext cx="3200400" cy="4601183"/>
          </a:xfrm>
        </p:spPr>
        <p:txBody>
          <a:bodyPr/>
          <a:lstStyle/>
          <a:p>
            <a:pPr algn="ctr"/>
            <a:r>
              <a:rPr lang="ru-RU" dirty="0" smtClean="0">
                <a:ln>
                  <a:solidFill>
                    <a:srgbClr val="3E2723"/>
                  </a:solidFill>
                </a:ln>
                <a:solidFill>
                  <a:srgbClr val="3E2723"/>
                </a:solidFill>
              </a:rPr>
              <a:t>Диаграмма развертывания</a:t>
            </a:r>
            <a:endParaRPr lang="ru-RU" dirty="0">
              <a:ln>
                <a:solidFill>
                  <a:srgbClr val="3E2723"/>
                </a:solidFill>
              </a:ln>
              <a:solidFill>
                <a:srgbClr val="3E2723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444873" y="702373"/>
            <a:ext cx="8375652" cy="540601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289598" y="5710015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2400" smtClean="0">
                <a:solidFill>
                  <a:srgbClr val="3E2723"/>
                </a:solidFill>
              </a:rPr>
              <a:pPr/>
              <a:t>22</a:t>
            </a:fld>
            <a:endParaRPr lang="en-US" dirty="0">
              <a:solidFill>
                <a:srgbClr val="3E27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754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08659"/>
            <a:ext cx="3133726" cy="4601183"/>
          </a:xfrm>
        </p:spPr>
        <p:txBody>
          <a:bodyPr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Технико-экономические показатели проекта</a:t>
            </a:r>
            <a:endParaRPr lang="ru-RU" dirty="0">
              <a:ln>
                <a:solidFill>
                  <a:schemeClr val="tx1"/>
                </a:solidFill>
              </a:ln>
              <a:solidFill>
                <a:srgbClr val="3E2723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4" b="567"/>
          <a:stretch/>
        </p:blipFill>
        <p:spPr>
          <a:xfrm>
            <a:off x="3443530" y="760603"/>
            <a:ext cx="5151189" cy="53163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10048"/>
          <a:stretch/>
        </p:blipFill>
        <p:spPr>
          <a:xfrm>
            <a:off x="8066324" y="770128"/>
            <a:ext cx="3754202" cy="53086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289599" y="5709842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2400" smtClean="0">
                <a:solidFill>
                  <a:srgbClr val="3E2723"/>
                </a:solidFill>
              </a:rPr>
              <a:pPr/>
              <a:t>23</a:t>
            </a:fld>
            <a:endParaRPr lang="en-US" dirty="0">
              <a:solidFill>
                <a:srgbClr val="3E27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380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Заключение</a:t>
            </a:r>
            <a:endParaRPr lang="ru-RU" dirty="0">
              <a:ln>
                <a:solidFill>
                  <a:schemeClr val="tx1"/>
                </a:solidFill>
              </a:ln>
              <a:solidFill>
                <a:srgbClr val="3E2723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29000" y="864108"/>
            <a:ext cx="8369300" cy="512064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3E2723"/>
                </a:solidFill>
              </a:rPr>
              <a:t>Все поставленные цели были достигнуты.</a:t>
            </a:r>
            <a:endParaRPr lang="ru-RU" sz="2800" dirty="0">
              <a:solidFill>
                <a:srgbClr val="3E2723"/>
              </a:solidFill>
            </a:endParaRPr>
          </a:p>
          <a:p>
            <a:r>
              <a:rPr lang="ru-RU" sz="2800" dirty="0">
                <a:solidFill>
                  <a:srgbClr val="3E2723"/>
                </a:solidFill>
              </a:rPr>
              <a:t>Результатом работы является система </a:t>
            </a:r>
            <a:r>
              <a:rPr lang="ru-RU" sz="2800" dirty="0" smtClean="0">
                <a:solidFill>
                  <a:srgbClr val="3E2723"/>
                </a:solidFill>
              </a:rPr>
              <a:t>«</a:t>
            </a:r>
            <a:r>
              <a:rPr lang="ru-RU" sz="2800" dirty="0">
                <a:solidFill>
                  <a:srgbClr val="3E2723"/>
                </a:solidFill>
              </a:rPr>
              <a:t>Автоматизация учёта деятельности на комбинате питания </a:t>
            </a:r>
            <a:r>
              <a:rPr lang="ru-RU" sz="2800" dirty="0" smtClean="0">
                <a:solidFill>
                  <a:srgbClr val="3E2723"/>
                </a:solidFill>
              </a:rPr>
              <a:t>».</a:t>
            </a:r>
            <a:endParaRPr lang="ru-RU" sz="2800" dirty="0">
              <a:solidFill>
                <a:srgbClr val="3E2723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267373" y="572502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2400" smtClean="0">
                <a:solidFill>
                  <a:srgbClr val="3E2723"/>
                </a:solidFill>
              </a:rPr>
              <a:pPr/>
              <a:t>24</a:t>
            </a:fld>
            <a:endParaRPr lang="en-US" sz="2400" dirty="0">
              <a:solidFill>
                <a:srgbClr val="3E27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707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>
                <a:solidFill>
                  <a:srgbClr val="3E2723"/>
                </a:solidFill>
              </a:rPr>
              <a:pPr/>
              <a:t>25</a:t>
            </a:fld>
            <a:endParaRPr lang="en-US" dirty="0">
              <a:solidFill>
                <a:srgbClr val="3E272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000375"/>
            <a:ext cx="12165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Спасибо за внимание</a:t>
            </a:r>
            <a:endParaRPr lang="ru-RU" sz="4800" dirty="0">
              <a:ln>
                <a:solidFill>
                  <a:schemeClr val="tx1"/>
                </a:solidFill>
              </a:ln>
              <a:solidFill>
                <a:srgbClr val="3E27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99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Задачи:</a:t>
            </a:r>
            <a:endParaRPr lang="ru-RU" dirty="0">
              <a:ln>
                <a:solidFill>
                  <a:schemeClr val="tx1"/>
                </a:solidFill>
              </a:ln>
              <a:solidFill>
                <a:srgbClr val="3E2723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8"/>
            <a:ext cx="7763932" cy="512064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3E2723"/>
                </a:solidFill>
              </a:rPr>
              <a:t>Автоматизировать процесс формирования меню.</a:t>
            </a:r>
          </a:p>
          <a:p>
            <a:r>
              <a:rPr lang="ru-RU" sz="2800" dirty="0" smtClean="0">
                <a:solidFill>
                  <a:srgbClr val="3E2723"/>
                </a:solidFill>
              </a:rPr>
              <a:t>Обеспечить учет стоимости ингредиентов на складе.</a:t>
            </a:r>
          </a:p>
          <a:p>
            <a:r>
              <a:rPr lang="ru-RU" sz="2800" dirty="0" smtClean="0">
                <a:solidFill>
                  <a:srgbClr val="3E2723"/>
                </a:solidFill>
              </a:rPr>
              <a:t>Обеспечить разнообразие создаваемых меню.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253616" y="572502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2800" smtClean="0">
                <a:solidFill>
                  <a:srgbClr val="3E2723"/>
                </a:solidFill>
              </a:rPr>
              <a:pPr/>
              <a:t>3</a:t>
            </a:fld>
            <a:endParaRPr lang="en-US" sz="2800" dirty="0">
              <a:solidFill>
                <a:srgbClr val="3E27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5029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56" y="1123837"/>
            <a:ext cx="3288916" cy="4601183"/>
          </a:xfrm>
        </p:spPr>
        <p:txBody>
          <a:bodyPr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Состав бизнес-процессов предприятия</a:t>
            </a:r>
            <a:endParaRPr lang="ru-RU" dirty="0">
              <a:ln>
                <a:solidFill>
                  <a:schemeClr val="tx1"/>
                </a:solidFill>
              </a:ln>
              <a:solidFill>
                <a:srgbClr val="3E2723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273145" y="572502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2800" smtClean="0">
                <a:solidFill>
                  <a:srgbClr val="3E2723"/>
                </a:solidFill>
              </a:rPr>
              <a:pPr/>
              <a:t>4</a:t>
            </a:fld>
            <a:endParaRPr lang="en-US" sz="2800" dirty="0">
              <a:solidFill>
                <a:srgbClr val="3E2723"/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444394" y="1039589"/>
            <a:ext cx="8359678" cy="43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853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23837"/>
            <a:ext cx="3389745" cy="4601183"/>
          </a:xfrm>
        </p:spPr>
        <p:txBody>
          <a:bodyPr/>
          <a:lstStyle/>
          <a:p>
            <a:pPr algn="ctr"/>
            <a:r>
              <a:rPr lang="ru-RU" dirty="0" smtClean="0">
                <a:ln>
                  <a:solidFill>
                    <a:srgbClr val="3E2723"/>
                  </a:solidFill>
                </a:ln>
                <a:solidFill>
                  <a:srgbClr val="3E2723"/>
                </a:solidFill>
              </a:rPr>
              <a:t>Содержание бизнес-процесса «Формирование меню»</a:t>
            </a:r>
            <a:endParaRPr lang="ru-RU" dirty="0">
              <a:ln>
                <a:solidFill>
                  <a:srgbClr val="3E2723"/>
                </a:solidFill>
              </a:ln>
              <a:solidFill>
                <a:srgbClr val="3E2723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712" y="760907"/>
            <a:ext cx="7301431" cy="532556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281710" y="572502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2800" smtClean="0">
                <a:solidFill>
                  <a:srgbClr val="3E2723"/>
                </a:solidFill>
              </a:rPr>
              <a:pPr/>
              <a:t>5</a:t>
            </a:fld>
            <a:endParaRPr lang="en-US" sz="2800" dirty="0">
              <a:solidFill>
                <a:srgbClr val="3E27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53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676" y="1219087"/>
            <a:ext cx="3324224" cy="4601183"/>
          </a:xfrm>
        </p:spPr>
        <p:txBody>
          <a:bodyPr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Функции проектируемой системы в виде диаграммы вариантов </a:t>
            </a:r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использования</a:t>
            </a:r>
            <a:endParaRPr lang="ru-RU" dirty="0">
              <a:ln>
                <a:solidFill>
                  <a:schemeClr val="tx1"/>
                </a:solidFill>
              </a:ln>
              <a:solidFill>
                <a:srgbClr val="3E2723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281710" y="5796959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2400" smtClean="0">
                <a:solidFill>
                  <a:srgbClr val="3E2723"/>
                </a:solidFill>
              </a:rPr>
              <a:pPr/>
              <a:t>6</a:t>
            </a:fld>
            <a:endParaRPr lang="en-US" sz="2400" dirty="0">
              <a:solidFill>
                <a:srgbClr val="3E2723"/>
              </a:solidFill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1757" y="701675"/>
            <a:ext cx="7172377" cy="539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15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Сценарий добавления меню</a:t>
            </a:r>
            <a:endParaRPr lang="ru-RU" dirty="0">
              <a:ln>
                <a:solidFill>
                  <a:schemeClr val="tx1"/>
                </a:solidFill>
              </a:ln>
              <a:solidFill>
                <a:srgbClr val="3E2723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281710" y="572502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2400" smtClean="0">
                <a:solidFill>
                  <a:srgbClr val="3E2723"/>
                </a:solidFill>
              </a:rPr>
              <a:pPr/>
              <a:t>7</a:t>
            </a:fld>
            <a:endParaRPr lang="en-US" sz="2400" dirty="0">
              <a:solidFill>
                <a:srgbClr val="3E2723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4" y="571500"/>
            <a:ext cx="6724651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594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Сценарий вычисления стоимости блюда</a:t>
            </a:r>
            <a:endParaRPr lang="ru-RU" dirty="0">
              <a:ln>
                <a:solidFill>
                  <a:schemeClr val="tx1"/>
                </a:solidFill>
              </a:ln>
              <a:solidFill>
                <a:srgbClr val="3E2723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161" y="771524"/>
            <a:ext cx="8288804" cy="540067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272185" y="572502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2400" smtClean="0">
                <a:solidFill>
                  <a:srgbClr val="3E2723"/>
                </a:solidFill>
              </a:rPr>
              <a:pPr/>
              <a:t>8</a:t>
            </a:fld>
            <a:endParaRPr lang="en-US" sz="2400" dirty="0">
              <a:solidFill>
                <a:srgbClr val="3E27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20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23837"/>
            <a:ext cx="3390900" cy="4601183"/>
          </a:xfrm>
        </p:spPr>
        <p:txBody>
          <a:bodyPr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rgbClr val="3E2723"/>
                </a:solidFill>
              </a:rPr>
              <a:t>Взаимодействие объектов сценария «Создание меню»</a:t>
            </a:r>
            <a:endParaRPr lang="ru-RU" dirty="0">
              <a:ln>
                <a:solidFill>
                  <a:schemeClr val="tx1"/>
                </a:solidFill>
              </a:ln>
              <a:solidFill>
                <a:srgbClr val="3E2723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294732" y="572502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2400" smtClean="0">
                <a:solidFill>
                  <a:srgbClr val="3E2723"/>
                </a:solidFill>
              </a:rPr>
              <a:pPr/>
              <a:t>9</a:t>
            </a:fld>
            <a:endParaRPr lang="en-US" sz="2400" dirty="0">
              <a:solidFill>
                <a:srgbClr val="3E2723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628649"/>
            <a:ext cx="7468822" cy="546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147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200</Words>
  <Application>Microsoft Office PowerPoint</Application>
  <PresentationFormat>Широкоэкранный</PresentationFormat>
  <Paragraphs>59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Calibri</vt:lpstr>
      <vt:lpstr>Corbel</vt:lpstr>
      <vt:lpstr>Wingdings 2</vt:lpstr>
      <vt:lpstr>Рамка</vt:lpstr>
      <vt:lpstr>Разработка информационной системы автоматизации процесса учёта деятельности на комбинате питания  ГПБОУ «Кемеровский областной медицинский колледж</vt:lpstr>
      <vt:lpstr>Цели:</vt:lpstr>
      <vt:lpstr>Задачи:</vt:lpstr>
      <vt:lpstr>Состав бизнес-процессов предприятия</vt:lpstr>
      <vt:lpstr>Содержание бизнес-процесса «Формирование меню»</vt:lpstr>
      <vt:lpstr>Функции проектируемой системы в виде диаграммы вариантов использования</vt:lpstr>
      <vt:lpstr>Сценарий добавления меню</vt:lpstr>
      <vt:lpstr>Сценарий вычисления стоимости блюда</vt:lpstr>
      <vt:lpstr>Взаимодействие объектов сценария «Создание меню»</vt:lpstr>
      <vt:lpstr>Выявленные классы анализа</vt:lpstr>
      <vt:lpstr>Диаграмма базы данных</vt:lpstr>
      <vt:lpstr>Использование библиотеки Nlog для учёта активности пользователей web-сайта</vt:lpstr>
      <vt:lpstr>Настройка</vt:lpstr>
      <vt:lpstr>Использование</vt:lpstr>
      <vt:lpstr>Записи</vt:lpstr>
      <vt:lpstr>Презентация PowerPoint</vt:lpstr>
      <vt:lpstr>Настройка</vt:lpstr>
      <vt:lpstr>Как это выглядит</vt:lpstr>
      <vt:lpstr>Реализация</vt:lpstr>
      <vt:lpstr>Состав компонентов приложения</vt:lpstr>
      <vt:lpstr>Реализация программных компонент</vt:lpstr>
      <vt:lpstr>Диаграмма развертывания</vt:lpstr>
      <vt:lpstr>Технико-экономические показатели проекта</vt:lpstr>
      <vt:lpstr>Заключение</vt:lpstr>
      <vt:lpstr>Презентация PowerPoint</vt:lpstr>
    </vt:vector>
  </TitlesOfParts>
  <Company>KuzSTU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Tartynskiy</dc:creator>
  <cp:lastModifiedBy>Tartynskiy</cp:lastModifiedBy>
  <cp:revision>24</cp:revision>
  <dcterms:created xsi:type="dcterms:W3CDTF">2017-06-18T12:07:32Z</dcterms:created>
  <dcterms:modified xsi:type="dcterms:W3CDTF">2017-06-18T20:14:22Z</dcterms:modified>
</cp:coreProperties>
</file>