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 ramana" initials="Rr" lastIdx="1" clrIdx="0">
    <p:extLst>
      <p:ext uri="{19B8F6BF-5375-455C-9EA6-DF929625EA0E}">
        <p15:presenceInfo xmlns:p15="http://schemas.microsoft.com/office/powerpoint/2012/main" userId="55fd1224226c7e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3C0FF-17FD-4094-8DEA-422C26DA2BFA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A04B3-2D41-4381-852B-8307EA3F6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020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E8B8F-7BE5-32B5-EA01-CF1386B98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6D03A-5B06-41E9-BCA0-F1D2D1F55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256D9-FE73-6CEC-5413-D69970158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41A6-0531-46A2-BF8F-BCE545E6AB4D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B7A81-D316-A24A-637B-B9C3FDBA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DCF92-1273-63BF-C546-16FFCFBF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2F8E-810E-4F95-B8C4-4418DA1E8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18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E8C2-23A4-3381-7F35-68D2BDB8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DAC47-256E-ABCB-50B2-7E0EDFC9A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9F18F-0463-9EEB-4E26-F7EF989B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41A6-0531-46A2-BF8F-BCE545E6AB4D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6416A-14F1-F861-1F1A-74ABA52B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05779-F95C-32AF-316F-399166B3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2F8E-810E-4F95-B8C4-4418DA1E8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26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F7BEA-DC7C-948B-6AB1-A24A84065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F8691-6C5A-3799-C30B-392AAC754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2A0D-336D-4FCA-A629-44665E4A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41A6-0531-46A2-BF8F-BCE545E6AB4D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AADCB-26CB-5769-2408-8BA9708D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9A8F0-93BD-4EFB-388D-DF9A4E46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2F8E-810E-4F95-B8C4-4418DA1E8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89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A1960-2758-2082-0F44-81F5AF5D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0DB8D-154E-250D-DF67-74EC41848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0280C-1B16-DE11-874F-36AEAD243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41A6-0531-46A2-BF8F-BCE545E6AB4D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43D50-F65C-D5B5-10CC-65E0CE9E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802BF-1995-6A99-E67E-21FB1FEF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2F8E-810E-4F95-B8C4-4418DA1E8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00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BCDF-8599-2036-5AF6-FC2C2F78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520FB-1AE0-4C84-C791-421A84278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6B9A4-1750-2336-6B91-CE9C39FBE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41A6-0531-46A2-BF8F-BCE545E6AB4D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3A469-96A2-F379-A745-48428EF6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3B0B1-0964-69CB-5AE5-75AEBEDCF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2F8E-810E-4F95-B8C4-4418DA1E8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40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7C85-B094-51FA-C211-06E6780D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01480-D023-DF7A-703A-0F4111433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29989-1F17-C29B-95BD-48EC32F65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BA960-0369-1BA8-5A7B-99EAF097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41A6-0531-46A2-BF8F-BCE545E6AB4D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C5EC1-922F-4982-A905-5821C486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6CBF7-9FE7-3BB7-5940-539FF6B31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2F8E-810E-4F95-B8C4-4418DA1E8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70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E880-2358-C446-4778-2ABF6E5B2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3269E-36BA-0B01-3D93-36BE740B6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170BA-5D87-5740-5902-8E803BA35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6566C-256E-6874-6379-0689836E1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106F2E-2E20-02A4-23FA-8689B9827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89019-5ADF-E77B-6ACC-D026BF947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41A6-0531-46A2-BF8F-BCE545E6AB4D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955ACC-7715-D07A-60F6-7FCD37D6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5ED7C8-6DFC-CC03-A1EC-29DC10BE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2F8E-810E-4F95-B8C4-4418DA1E8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31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090F-B365-9219-06F1-BB3A03D3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886D13-56D1-D998-1F59-34B3460C7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41A6-0531-46A2-BF8F-BCE545E6AB4D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D1A30-4494-EB88-C2B9-6415285C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5F7B9-E745-C543-C071-AC003A1C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2F8E-810E-4F95-B8C4-4418DA1E8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88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1E291-6F85-E4DC-79DE-69978FA7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41A6-0531-46A2-BF8F-BCE545E6AB4D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564478-CA5B-BA96-2AA9-3DD67A11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3366C-B70A-AC63-B16B-A3219A4A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2F8E-810E-4F95-B8C4-4418DA1E8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64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4106-BEAE-86C6-527B-808E334FF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8685C-B301-CAB3-76A6-EE854F6C9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C135E-F5E2-766D-B7A9-90E17D146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F64F2-A34E-ED5F-00D9-E6E1ABE7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41A6-0531-46A2-BF8F-BCE545E6AB4D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DCCB3-3926-BBB0-BC01-C2874A543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AC02D-C6E7-48B9-0F26-4326A39D9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2F8E-810E-4F95-B8C4-4418DA1E8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48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DB87-0AE5-50CC-E0F4-A8A715C7A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10EBDE-5284-1824-1FFA-05B5F80D6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FD7CB-73F9-80B0-FBEC-05F0B13D2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F64FB-B2FA-2A67-CC5A-36DF707E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41A6-0531-46A2-BF8F-BCE545E6AB4D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D2DD8-BCBC-87E4-A19F-54922D82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0A911-00E9-F5E5-1DDE-B65B66E0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2F8E-810E-4F95-B8C4-4418DA1E8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45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96D3A2-E3C6-AE90-9F0E-58DBF7E5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346C8-C0CC-AAA5-C64D-439A34B2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D551F-0FF0-72CF-F1A4-230CD7F09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241A6-0531-46A2-BF8F-BCE545E6AB4D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87382-09BD-7FD0-B89C-10A091A5A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62B3A-BBD8-CD64-FE3B-47BB78A6E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B2F8E-810E-4F95-B8C4-4418DA1E8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50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D6C4910A-B1F4-4961-9555-64A376845CFF}"/>
              </a:ext>
            </a:extLst>
          </p:cNvPr>
          <p:cNvGrpSpPr/>
          <p:nvPr/>
        </p:nvGrpSpPr>
        <p:grpSpPr>
          <a:xfrm>
            <a:off x="2732038" y="1289941"/>
            <a:ext cx="6727924" cy="4278118"/>
            <a:chOff x="2732038" y="1289941"/>
            <a:chExt cx="6727924" cy="427811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2F3A599-0DF1-3F61-FCB5-117E40A963AD}"/>
                </a:ext>
              </a:extLst>
            </p:cNvPr>
            <p:cNvGrpSpPr/>
            <p:nvPr/>
          </p:nvGrpSpPr>
          <p:grpSpPr>
            <a:xfrm>
              <a:off x="3089922" y="1289941"/>
              <a:ext cx="6012159" cy="1335113"/>
              <a:chOff x="3087760" y="612318"/>
              <a:chExt cx="6012159" cy="133511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3781B89C-1B80-8F0F-2C13-EA094D502D65}"/>
                      </a:ext>
                    </a:extLst>
                  </p:cNvPr>
                  <p:cNvSpPr txBox="1"/>
                  <p:nvPr/>
                </p:nvSpPr>
                <p:spPr>
                  <a:xfrm>
                    <a:off x="3087760" y="612318"/>
                    <a:ext cx="6012159" cy="57676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dirty="0" smtClean="0"/>
                            <m:t>Noise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suppression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factor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 (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dB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)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3781B89C-1B80-8F0F-2C13-EA094D502D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7760" y="612318"/>
                    <a:ext cx="6012159" cy="57676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EF50D384-B820-80B2-AEAD-D69FB0BF2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243090" y="1380224"/>
                    <a:ext cx="5701497" cy="56720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i="1" dirty="0" smtClean="0"/>
                            <m:t>S</m:t>
                          </m:r>
                          <m:r>
                            <m:rPr>
                              <m:nor/>
                            </m:rPr>
                            <a:rPr lang="en-US" b="0" i="1" dirty="0" smtClean="0"/>
                            <m:t>ignal</m:t>
                          </m:r>
                          <m:r>
                            <m:rPr>
                              <m:nor/>
                            </m:rPr>
                            <a:rPr lang="en-US" b="0" i="1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1" dirty="0" smtClean="0"/>
                            <m:t>to</m:t>
                          </m:r>
                          <m:r>
                            <m:rPr>
                              <m:nor/>
                            </m:rPr>
                            <a:rPr lang="en-US" b="0" i="1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1" dirty="0" smtClean="0"/>
                            <m:t>noise</m:t>
                          </m:r>
                          <m:r>
                            <m:rPr>
                              <m:nor/>
                            </m:rPr>
                            <a:rPr lang="en-US" b="0" i="1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1" dirty="0" smtClean="0"/>
                            <m:t>ratio</m:t>
                          </m:r>
                          <m:r>
                            <m:rPr>
                              <m:nor/>
                            </m:rPr>
                            <a:rPr lang="en-US" b="0" i="1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dB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)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𝒮𝒩ℛ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func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EF50D384-B820-80B2-AEAD-D69FB0BF25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43090" y="1380224"/>
                    <a:ext cx="5701497" cy="56720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D39442E-CA08-B137-25D5-D90370D43E50}"/>
                </a:ext>
              </a:extLst>
            </p:cNvPr>
            <p:cNvGrpSpPr/>
            <p:nvPr/>
          </p:nvGrpSpPr>
          <p:grpSpPr>
            <a:xfrm>
              <a:off x="2732038" y="2816199"/>
              <a:ext cx="6727924" cy="2751860"/>
              <a:chOff x="2732038" y="2816199"/>
              <a:chExt cx="6727924" cy="2751860"/>
            </a:xfrm>
          </p:grpSpPr>
          <p:sp>
            <p:nvSpPr>
              <p:cNvPr id="6" name="Flowchart: Terminator 5">
                <a:extLst>
                  <a:ext uri="{FF2B5EF4-FFF2-40B4-BE49-F238E27FC236}">
                    <a16:creationId xmlns:a16="http://schemas.microsoft.com/office/drawing/2014/main" id="{86DA534C-6309-61B2-3306-4ECF02BE82FE}"/>
                  </a:ext>
                </a:extLst>
              </p:cNvPr>
              <p:cNvSpPr/>
              <p:nvPr/>
            </p:nvSpPr>
            <p:spPr>
              <a:xfrm>
                <a:off x="2732038" y="3191290"/>
                <a:ext cx="914400" cy="301752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Source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E86BD1C0-35B1-FA6A-1342-6ACFC617450E}"/>
                  </a:ext>
                </a:extLst>
              </p:cNvPr>
              <p:cNvCxnSpPr>
                <a:cxnSpLocks/>
                <a:stCxn id="6" idx="3"/>
                <a:endCxn id="57" idx="2"/>
              </p:cNvCxnSpPr>
              <p:nvPr/>
            </p:nvCxnSpPr>
            <p:spPr>
              <a:xfrm>
                <a:off x="3646438" y="3342166"/>
                <a:ext cx="61648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6CC3B7-8FED-2EB2-9740-9B3C5E294D42}"/>
                  </a:ext>
                </a:extLst>
              </p:cNvPr>
              <p:cNvSpPr txBox="1"/>
              <p:nvPr/>
            </p:nvSpPr>
            <p:spPr>
              <a:xfrm>
                <a:off x="3832691" y="3122363"/>
                <a:ext cx="2439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S</a:t>
                </a:r>
              </a:p>
            </p:txBody>
          </p:sp>
          <p:sp>
            <p:nvSpPr>
              <p:cNvPr id="9" name="Flowchart: Process 8">
                <a:extLst>
                  <a:ext uri="{FF2B5EF4-FFF2-40B4-BE49-F238E27FC236}">
                    <a16:creationId xmlns:a16="http://schemas.microsoft.com/office/drawing/2014/main" id="{808FA227-239F-8950-621E-F053D7F87764}"/>
                  </a:ext>
                </a:extLst>
              </p:cNvPr>
              <p:cNvSpPr/>
              <p:nvPr/>
            </p:nvSpPr>
            <p:spPr>
              <a:xfrm>
                <a:off x="5191964" y="3189766"/>
                <a:ext cx="914400" cy="301752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Driver</a:t>
                </a:r>
                <a:endParaRPr lang="en-IN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D12D110-1089-D7DD-1168-72B26B9D87AD}"/>
                  </a:ext>
                </a:extLst>
              </p:cNvPr>
              <p:cNvCxnSpPr>
                <a:cxnSpLocks/>
                <a:stCxn id="57" idx="6"/>
                <a:endCxn id="9" idx="1"/>
              </p:cNvCxnSpPr>
              <p:nvPr/>
            </p:nvCxnSpPr>
            <p:spPr>
              <a:xfrm flipV="1">
                <a:off x="4564674" y="3340642"/>
                <a:ext cx="627290" cy="15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FCB5808C-E9BF-420E-9FE0-12ECA9A8CDA0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733" y="3118040"/>
                    <a:ext cx="64658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S-n(t-</a:t>
                    </a:r>
                    <a:r>
                      <a:rPr lang="en-US" sz="1000" b="0" dirty="0"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a14:m>
                    <a:r>
                      <a:rPr lang="en-US" sz="1000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FCB5808C-E9BF-420E-9FE0-12ECA9A8CD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7733" y="3118040"/>
                    <a:ext cx="646587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4634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48">
                <a:extLst>
                  <a:ext uri="{FF2B5EF4-FFF2-40B4-BE49-F238E27FC236}">
                    <a16:creationId xmlns:a16="http://schemas.microsoft.com/office/drawing/2014/main" id="{C4B056BA-7F9A-47A8-F7E1-FD830C25C395}"/>
                  </a:ext>
                </a:extLst>
              </p:cNvPr>
              <p:cNvCxnSpPr>
                <a:cxnSpLocks/>
                <a:stCxn id="43" idx="1"/>
                <a:endCxn id="72" idx="3"/>
              </p:cNvCxnSpPr>
              <p:nvPr/>
            </p:nvCxnSpPr>
            <p:spPr>
              <a:xfrm rot="5400000">
                <a:off x="7150713" y="4174765"/>
                <a:ext cx="536443" cy="1455950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8DADC20-3EE4-A202-0771-DC9E8843674D}"/>
                      </a:ext>
                    </a:extLst>
                  </p:cNvPr>
                  <p:cNvSpPr txBox="1"/>
                  <p:nvPr/>
                </p:nvSpPr>
                <p:spPr>
                  <a:xfrm>
                    <a:off x="7084291" y="4943550"/>
                    <a:ext cx="66928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S+n(t-</a:t>
                    </a:r>
                    <a:r>
                      <a:rPr lang="en-US" sz="1000" b="0" dirty="0"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1000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8DADC20-3EE4-A202-0771-DC9E884367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84291" y="4943550"/>
                    <a:ext cx="669286" cy="24622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4959DDA-7890-AF03-E8E5-58C51EBADBAE}"/>
                  </a:ext>
                </a:extLst>
              </p:cNvPr>
              <p:cNvGrpSpPr/>
              <p:nvPr/>
            </p:nvGrpSpPr>
            <p:grpSpPr>
              <a:xfrm>
                <a:off x="4190321" y="3191290"/>
                <a:ext cx="374353" cy="360346"/>
                <a:chOff x="1613404" y="3278124"/>
                <a:chExt cx="374353" cy="360346"/>
              </a:xfrm>
            </p:grpSpPr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978CF01-1B09-0574-BA00-FCFB225CBF4B}"/>
                    </a:ext>
                  </a:extLst>
                </p:cNvPr>
                <p:cNvSpPr txBox="1"/>
                <p:nvPr/>
              </p:nvSpPr>
              <p:spPr>
                <a:xfrm>
                  <a:off x="1729812" y="3392249"/>
                  <a:ext cx="22313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-</a:t>
                  </a:r>
                  <a:endParaRPr lang="en-IN" sz="1000" dirty="0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628EA5D-B1F2-8905-38D5-44B7AB095D56}"/>
                    </a:ext>
                  </a:extLst>
                </p:cNvPr>
                <p:cNvSpPr txBox="1"/>
                <p:nvPr/>
              </p:nvSpPr>
              <p:spPr>
                <a:xfrm>
                  <a:off x="1613404" y="3305889"/>
                  <a:ext cx="24878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+</a:t>
                  </a:r>
                  <a:endParaRPr lang="en-IN" sz="1000" dirty="0"/>
                </a:p>
              </p:txBody>
            </p:sp>
            <p:sp>
              <p:nvSpPr>
                <p:cNvPr id="57" name="Flowchart: Summing Junction 56">
                  <a:extLst>
                    <a:ext uri="{FF2B5EF4-FFF2-40B4-BE49-F238E27FC236}">
                      <a16:creationId xmlns:a16="http://schemas.microsoft.com/office/drawing/2014/main" id="{17C6F4E3-60B4-6CD1-9587-51DE3700E319}"/>
                    </a:ext>
                  </a:extLst>
                </p:cNvPr>
                <p:cNvSpPr/>
                <p:nvPr/>
              </p:nvSpPr>
              <p:spPr>
                <a:xfrm>
                  <a:off x="1686005" y="3278124"/>
                  <a:ext cx="301752" cy="301752"/>
                </a:xfrm>
                <a:prstGeom prst="flowChartSummingJunction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IN" dirty="0"/>
                </a:p>
              </p:txBody>
            </p:sp>
          </p:grp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C2F07364-B003-DDEA-B21A-36A33E3B2396}"/>
                  </a:ext>
                </a:extLst>
              </p:cNvPr>
              <p:cNvCxnSpPr>
                <a:cxnSpLocks/>
                <a:stCxn id="30" idx="0"/>
                <a:endCxn id="57" idx="4"/>
              </p:cNvCxnSpPr>
              <p:nvPr/>
            </p:nvCxnSpPr>
            <p:spPr>
              <a:xfrm flipV="1">
                <a:off x="4413798" y="3493042"/>
                <a:ext cx="0" cy="152704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4676BBED-AE82-2079-F616-EFA2F22F8895}"/>
                      </a:ext>
                    </a:extLst>
                  </p:cNvPr>
                  <p:cNvSpPr txBox="1"/>
                  <p:nvPr/>
                </p:nvSpPr>
                <p:spPr>
                  <a:xfrm>
                    <a:off x="4352611" y="4108729"/>
                    <a:ext cx="54880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n(t-</a:t>
                    </a:r>
                    <a:r>
                      <a:rPr lang="en-US" sz="1000" b="0" dirty="0"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sz="1000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4676BBED-AE82-2079-F616-EFA2F22F8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2611" y="4108729"/>
                    <a:ext cx="548805" cy="2462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750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71D08E74-D07B-D704-A95A-025162DD0127}"/>
                  </a:ext>
                </a:extLst>
              </p:cNvPr>
              <p:cNvCxnSpPr>
                <a:cxnSpLocks/>
                <a:stCxn id="9" idx="3"/>
                <a:endCxn id="53" idx="1"/>
              </p:cNvCxnSpPr>
              <p:nvPr/>
            </p:nvCxnSpPr>
            <p:spPr>
              <a:xfrm>
                <a:off x="6106364" y="3340642"/>
                <a:ext cx="627290" cy="5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85CEE4A-A5A8-7838-9DAD-5510A6226368}"/>
                      </a:ext>
                    </a:extLst>
                  </p:cNvPr>
                  <p:cNvSpPr txBox="1"/>
                  <p:nvPr/>
                </p:nvSpPr>
                <p:spPr>
                  <a:xfrm>
                    <a:off x="6058710" y="3118040"/>
                    <a:ext cx="64658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S-n(t-</a:t>
                    </a:r>
                    <a:r>
                      <a:rPr lang="en-US" sz="1000" b="0" dirty="0"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a14:m>
                    <a:r>
                      <a:rPr lang="en-US" sz="1000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85CEE4A-A5A8-7838-9DAD-5510A62263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8710" y="3118040"/>
                    <a:ext cx="646587" cy="2462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4634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8A582019-D710-CB40-8137-2CF9D5FE194A}"/>
                  </a:ext>
                </a:extLst>
              </p:cNvPr>
              <p:cNvGrpSpPr/>
              <p:nvPr/>
            </p:nvGrpSpPr>
            <p:grpSpPr>
              <a:xfrm>
                <a:off x="6733654" y="2929160"/>
                <a:ext cx="924999" cy="822960"/>
                <a:chOff x="4156737" y="3015994"/>
                <a:chExt cx="924999" cy="822960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6C32BDE2-A9AB-20FB-5259-0DCBA0AED784}"/>
                    </a:ext>
                  </a:extLst>
                </p:cNvPr>
                <p:cNvGrpSpPr/>
                <p:nvPr/>
              </p:nvGrpSpPr>
              <p:grpSpPr>
                <a:xfrm>
                  <a:off x="4156737" y="3204032"/>
                  <a:ext cx="454153" cy="446887"/>
                  <a:chOff x="4099560" y="3232784"/>
                  <a:chExt cx="454153" cy="446887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F2605D16-6190-337B-7E52-0FFEA9C59339}"/>
                      </a:ext>
                    </a:extLst>
                  </p:cNvPr>
                  <p:cNvSpPr/>
                  <p:nvPr/>
                </p:nvSpPr>
                <p:spPr>
                  <a:xfrm>
                    <a:off x="4099560" y="3305889"/>
                    <a:ext cx="152400" cy="30175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I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" name="Trapezoid 53">
                    <a:extLst>
                      <a:ext uri="{FF2B5EF4-FFF2-40B4-BE49-F238E27FC236}">
                        <a16:creationId xmlns:a16="http://schemas.microsoft.com/office/drawing/2014/main" id="{C563EEDE-F18E-B2CF-CED9-86590AB6AA2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179393" y="3305351"/>
                    <a:ext cx="446887" cy="301753"/>
                  </a:xfrm>
                  <a:prstGeom prst="trapezoid">
                    <a:avLst>
                      <a:gd name="adj" fmla="val 25000"/>
                    </a:avLst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IN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C4F0F9E2-ACA0-4AA7-CA02-117118EDD19B}"/>
                    </a:ext>
                  </a:extLst>
                </p:cNvPr>
                <p:cNvGrpSpPr/>
                <p:nvPr/>
              </p:nvGrpSpPr>
              <p:grpSpPr>
                <a:xfrm>
                  <a:off x="4258776" y="3015994"/>
                  <a:ext cx="822960" cy="822960"/>
                  <a:chOff x="4258776" y="3015994"/>
                  <a:chExt cx="822960" cy="822960"/>
                </a:xfrm>
              </p:grpSpPr>
              <p:sp>
                <p:nvSpPr>
                  <p:cNvPr id="49" name="Arc 48">
                    <a:extLst>
                      <a:ext uri="{FF2B5EF4-FFF2-40B4-BE49-F238E27FC236}">
                        <a16:creationId xmlns:a16="http://schemas.microsoft.com/office/drawing/2014/main" id="{ABAAF461-D9F0-19EC-704E-52F7A4EA4F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700000">
                    <a:off x="4624538" y="3386339"/>
                    <a:ext cx="91440" cy="9144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0" name="Arc 49">
                    <a:extLst>
                      <a:ext uri="{FF2B5EF4-FFF2-40B4-BE49-F238E27FC236}">
                        <a16:creationId xmlns:a16="http://schemas.microsoft.com/office/drawing/2014/main" id="{4AD29A7E-E423-C07C-0C0C-19D991EBD9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700000">
                    <a:off x="4537293" y="3291840"/>
                    <a:ext cx="274320" cy="27432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1" name="Arc 50">
                    <a:extLst>
                      <a:ext uri="{FF2B5EF4-FFF2-40B4-BE49-F238E27FC236}">
                        <a16:creationId xmlns:a16="http://schemas.microsoft.com/office/drawing/2014/main" id="{6BEB70C7-39AB-3F2B-D33A-27525FB071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700000">
                    <a:off x="4395937" y="3154679"/>
                    <a:ext cx="548640" cy="54864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2" name="Arc 51">
                    <a:extLst>
                      <a:ext uri="{FF2B5EF4-FFF2-40B4-BE49-F238E27FC236}">
                        <a16:creationId xmlns:a16="http://schemas.microsoft.com/office/drawing/2014/main" id="{2A376A22-FB06-8D45-0E1D-2504191C7E1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700000">
                    <a:off x="4258776" y="3015994"/>
                    <a:ext cx="822960" cy="82296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E3C96A70-93DD-E5A3-00CB-4DF84503CFE3}"/>
                      </a:ext>
                    </a:extLst>
                  </p:cNvPr>
                  <p:cNvSpPr txBox="1"/>
                  <p:nvPr/>
                </p:nvSpPr>
                <p:spPr>
                  <a:xfrm>
                    <a:off x="7103436" y="2816199"/>
                    <a:ext cx="65434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S-n(t-</a:t>
                    </a:r>
                    <a:r>
                      <a:rPr lang="en-US" sz="1000" b="0" dirty="0"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a14:m>
                    <a:r>
                      <a:rPr lang="en-US" sz="1000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E3C96A70-93DD-E5A3-00CB-4DF84503CF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03436" y="2816199"/>
                    <a:ext cx="654346" cy="24622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4D7D316-52AD-0446-6CE1-92F58BCEB4EB}"/>
                  </a:ext>
                </a:extLst>
              </p:cNvPr>
              <p:cNvGrpSpPr/>
              <p:nvPr/>
            </p:nvGrpSpPr>
            <p:grpSpPr>
              <a:xfrm>
                <a:off x="7735428" y="3328201"/>
                <a:ext cx="1168163" cy="1306318"/>
                <a:chOff x="5158511" y="3415035"/>
                <a:chExt cx="1168163" cy="1306318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8A76D55E-2075-5162-3FBC-6C66A82A1A8D}"/>
                    </a:ext>
                  </a:extLst>
                </p:cNvPr>
                <p:cNvGrpSpPr/>
                <p:nvPr/>
              </p:nvGrpSpPr>
              <p:grpSpPr>
                <a:xfrm rot="16200000">
                  <a:off x="5342914" y="4277652"/>
                  <a:ext cx="454153" cy="433249"/>
                  <a:chOff x="4260878" y="3851943"/>
                  <a:chExt cx="454153" cy="433249"/>
                </a:xfrm>
              </p:grpSpPr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C4D61580-AE5E-1C19-5652-3CAF82849C2F}"/>
                      </a:ext>
                    </a:extLst>
                  </p:cNvPr>
                  <p:cNvSpPr/>
                  <p:nvPr/>
                </p:nvSpPr>
                <p:spPr>
                  <a:xfrm>
                    <a:off x="4260878" y="3851943"/>
                    <a:ext cx="152400" cy="43324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I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Trapezoid 43">
                    <a:extLst>
                      <a:ext uri="{FF2B5EF4-FFF2-40B4-BE49-F238E27FC236}">
                        <a16:creationId xmlns:a16="http://schemas.microsoft.com/office/drawing/2014/main" id="{BD459E7E-C7C6-54C7-5816-7074ABDC9AE6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4347531" y="3917691"/>
                    <a:ext cx="433248" cy="301753"/>
                  </a:xfrm>
                  <a:prstGeom prst="trapezoid">
                    <a:avLst>
                      <a:gd name="adj" fmla="val 25000"/>
                    </a:avLst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IN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8F4DD56A-0C78-A1A7-145D-A93571211ACF}"/>
                    </a:ext>
                  </a:extLst>
                </p:cNvPr>
                <p:cNvGrpSpPr/>
                <p:nvPr/>
              </p:nvGrpSpPr>
              <p:grpSpPr>
                <a:xfrm>
                  <a:off x="5158511" y="3415035"/>
                  <a:ext cx="1168163" cy="822960"/>
                  <a:chOff x="5158511" y="3415035"/>
                  <a:chExt cx="1168163" cy="822960"/>
                </a:xfrm>
              </p:grpSpPr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F50C060B-F183-6AB9-3EF0-B028B38344C9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5158511" y="3415035"/>
                    <a:ext cx="822960" cy="822960"/>
                    <a:chOff x="4258776" y="3015994"/>
                    <a:chExt cx="822960" cy="822960"/>
                  </a:xfrm>
                </p:grpSpPr>
                <p:sp>
                  <p:nvSpPr>
                    <p:cNvPr id="39" name="Arc 38">
                      <a:extLst>
                        <a:ext uri="{FF2B5EF4-FFF2-40B4-BE49-F238E27FC236}">
                          <a16:creationId xmlns:a16="http://schemas.microsoft.com/office/drawing/2014/main" id="{FB7DB91F-04E1-0283-ABDE-E1E8597F6FE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2700000">
                      <a:off x="4624538" y="3386339"/>
                      <a:ext cx="91440" cy="91440"/>
                    </a:xfrm>
                    <a:prstGeom prst="arc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40" name="Arc 39">
                      <a:extLst>
                        <a:ext uri="{FF2B5EF4-FFF2-40B4-BE49-F238E27FC236}">
                          <a16:creationId xmlns:a16="http://schemas.microsoft.com/office/drawing/2014/main" id="{009237E2-9C59-1C38-AAF7-A06C312131C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2700000">
                      <a:off x="4537293" y="3291840"/>
                      <a:ext cx="274320" cy="274320"/>
                    </a:xfrm>
                    <a:prstGeom prst="arc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41" name="Arc 40">
                      <a:extLst>
                        <a:ext uri="{FF2B5EF4-FFF2-40B4-BE49-F238E27FC236}">
                          <a16:creationId xmlns:a16="http://schemas.microsoft.com/office/drawing/2014/main" id="{105B8291-696F-B3E2-21FA-FF2082CA41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2700000">
                      <a:off x="4395937" y="3154679"/>
                      <a:ext cx="548640" cy="548640"/>
                    </a:xfrm>
                    <a:prstGeom prst="arc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42" name="Arc 41">
                      <a:extLst>
                        <a:ext uri="{FF2B5EF4-FFF2-40B4-BE49-F238E27FC236}">
                          <a16:creationId xmlns:a16="http://schemas.microsoft.com/office/drawing/2014/main" id="{74275BA5-FC42-6296-2D43-E43DB97AD97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2700000">
                      <a:off x="4258776" y="3015994"/>
                      <a:ext cx="822960" cy="822960"/>
                    </a:xfrm>
                    <a:prstGeom prst="arc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C8622C93-51D2-892A-C6A9-3D97E9ED221F}"/>
                      </a:ext>
                    </a:extLst>
                  </p:cNvPr>
                  <p:cNvSpPr txBox="1"/>
                  <p:nvPr/>
                </p:nvSpPr>
                <p:spPr>
                  <a:xfrm>
                    <a:off x="5831025" y="3892162"/>
                    <a:ext cx="495649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S+n(t)</a:t>
                    </a:r>
                  </a:p>
                </p:txBody>
              </p:sp>
            </p:grpSp>
          </p:grpSp>
          <p:sp>
            <p:nvSpPr>
              <p:cNvPr id="21" name="Flowchart: Alternate Process 20">
                <a:extLst>
                  <a:ext uri="{FF2B5EF4-FFF2-40B4-BE49-F238E27FC236}">
                    <a16:creationId xmlns:a16="http://schemas.microsoft.com/office/drawing/2014/main" id="{4B6C05D1-87E7-7D37-D540-40A01F4D1E18}"/>
                  </a:ext>
                </a:extLst>
              </p:cNvPr>
              <p:cNvSpPr/>
              <p:nvPr/>
            </p:nvSpPr>
            <p:spPr>
              <a:xfrm>
                <a:off x="7677237" y="2961166"/>
                <a:ext cx="939343" cy="762000"/>
              </a:xfrm>
              <a:prstGeom prst="flowChartAlternateProcess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Medium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5B9953-DFAF-14E8-532E-1C4FB1A71765}"/>
                  </a:ext>
                </a:extLst>
              </p:cNvPr>
              <p:cNvSpPr txBox="1"/>
              <p:nvPr/>
            </p:nvSpPr>
            <p:spPr>
              <a:xfrm>
                <a:off x="7722973" y="3013460"/>
                <a:ext cx="8707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S-n(t-td)+n(t)</a:t>
                </a: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95E49281-79F3-AF41-CD4D-1C5559AE96B0}"/>
                  </a:ext>
                </a:extLst>
              </p:cNvPr>
              <p:cNvGrpSpPr/>
              <p:nvPr/>
            </p:nvGrpSpPr>
            <p:grpSpPr>
              <a:xfrm flipH="1">
                <a:off x="8637002" y="2929160"/>
                <a:ext cx="822960" cy="822960"/>
                <a:chOff x="4258776" y="3015994"/>
                <a:chExt cx="822960" cy="822960"/>
              </a:xfrm>
            </p:grpSpPr>
            <p:sp>
              <p:nvSpPr>
                <p:cNvPr id="31" name="Arc 30">
                  <a:extLst>
                    <a:ext uri="{FF2B5EF4-FFF2-40B4-BE49-F238E27FC236}">
                      <a16:creationId xmlns:a16="http://schemas.microsoft.com/office/drawing/2014/main" id="{25D9494D-892F-F193-6223-82F74051DF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700000">
                  <a:off x="4624538" y="3386339"/>
                  <a:ext cx="91440" cy="9144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none"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2" name="Arc 31">
                  <a:extLst>
                    <a:ext uri="{FF2B5EF4-FFF2-40B4-BE49-F238E27FC236}">
                      <a16:creationId xmlns:a16="http://schemas.microsoft.com/office/drawing/2014/main" id="{FDF78422-5D1F-F4C8-2410-2E311EA454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700000">
                  <a:off x="4537293" y="3291840"/>
                  <a:ext cx="274320" cy="27432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none"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3" name="Arc 32">
                  <a:extLst>
                    <a:ext uri="{FF2B5EF4-FFF2-40B4-BE49-F238E27FC236}">
                      <a16:creationId xmlns:a16="http://schemas.microsoft.com/office/drawing/2014/main" id="{7A5606E1-C203-4C5A-F94F-D53E9A3D87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700000">
                  <a:off x="4395937" y="3154679"/>
                  <a:ext cx="548640" cy="54864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none"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4" name="Arc 33">
                  <a:extLst>
                    <a:ext uri="{FF2B5EF4-FFF2-40B4-BE49-F238E27FC236}">
                      <a16:creationId xmlns:a16="http://schemas.microsoft.com/office/drawing/2014/main" id="{0B09FB65-C8EE-4BCB-AEEB-50D5117DDC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700000">
                  <a:off x="4258776" y="3015994"/>
                  <a:ext cx="822960" cy="82296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none"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B0D89B5-108D-8931-61B1-C87F21C6C586}"/>
                  </a:ext>
                </a:extLst>
              </p:cNvPr>
              <p:cNvSpPr txBox="1"/>
              <p:nvPr/>
            </p:nvSpPr>
            <p:spPr>
              <a:xfrm>
                <a:off x="8965463" y="3214655"/>
                <a:ext cx="3722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n(t)</a:t>
                </a: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BBB64F6-4EBE-B2C5-7E02-707AE9C4832E}"/>
                  </a:ext>
                </a:extLst>
              </p:cNvPr>
              <p:cNvGrpSpPr/>
              <p:nvPr/>
            </p:nvGrpSpPr>
            <p:grpSpPr>
              <a:xfrm>
                <a:off x="4207882" y="5020088"/>
                <a:ext cx="419898" cy="301752"/>
                <a:chOff x="4205721" y="4718489"/>
                <a:chExt cx="419898" cy="301752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AE06260-170F-F26C-D9D9-F6678E423DAC}"/>
                    </a:ext>
                  </a:extLst>
                </p:cNvPr>
                <p:cNvSpPr txBox="1"/>
                <p:nvPr/>
              </p:nvSpPr>
              <p:spPr>
                <a:xfrm flipH="1">
                  <a:off x="4376833" y="4746253"/>
                  <a:ext cx="24878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+</a:t>
                  </a:r>
                  <a:endParaRPr lang="en-IN" sz="1000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12DFBC0-9EB5-1967-F064-FF277E229964}"/>
                    </a:ext>
                  </a:extLst>
                </p:cNvPr>
                <p:cNvSpPr txBox="1"/>
                <p:nvPr/>
              </p:nvSpPr>
              <p:spPr>
                <a:xfrm flipH="1">
                  <a:off x="4205721" y="4746253"/>
                  <a:ext cx="22313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-</a:t>
                  </a:r>
                  <a:endParaRPr lang="en-IN" sz="1000" dirty="0"/>
                </a:p>
              </p:txBody>
            </p:sp>
            <p:sp>
              <p:nvSpPr>
                <p:cNvPr id="30" name="Flowchart: Summing Junction 29">
                  <a:extLst>
                    <a:ext uri="{FF2B5EF4-FFF2-40B4-BE49-F238E27FC236}">
                      <a16:creationId xmlns:a16="http://schemas.microsoft.com/office/drawing/2014/main" id="{C4A93351-1D0C-0EA3-2030-61490E4C8C79}"/>
                    </a:ext>
                  </a:extLst>
                </p:cNvPr>
                <p:cNvSpPr/>
                <p:nvPr/>
              </p:nvSpPr>
              <p:spPr>
                <a:xfrm flipH="1">
                  <a:off x="4260761" y="4718489"/>
                  <a:ext cx="301752" cy="301752"/>
                </a:xfrm>
                <a:prstGeom prst="flowChartSummingJunction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IN" dirty="0"/>
                </a:p>
              </p:txBody>
            </p:sp>
          </p:grpSp>
          <p:cxnSp>
            <p:nvCxnSpPr>
              <p:cNvPr id="26" name="Straight Arrow Connector 83">
                <a:extLst>
                  <a:ext uri="{FF2B5EF4-FFF2-40B4-BE49-F238E27FC236}">
                    <a16:creationId xmlns:a16="http://schemas.microsoft.com/office/drawing/2014/main" id="{1C8A3D3C-D1FD-EE74-D223-9F74FD496B20}"/>
                  </a:ext>
                </a:extLst>
              </p:cNvPr>
              <p:cNvCxnSpPr>
                <a:cxnSpLocks/>
                <a:stCxn id="6" idx="2"/>
                <a:endCxn id="30" idx="6"/>
              </p:cNvCxnSpPr>
              <p:nvPr/>
            </p:nvCxnSpPr>
            <p:spPr>
              <a:xfrm rot="16200000" flipH="1">
                <a:off x="2887119" y="3795161"/>
                <a:ext cx="1677922" cy="1073684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63FD29F-DC1C-46E4-F766-8A0ECCD7AA65}"/>
                  </a:ext>
                </a:extLst>
              </p:cNvPr>
              <p:cNvSpPr txBox="1"/>
              <p:nvPr/>
            </p:nvSpPr>
            <p:spPr>
              <a:xfrm>
                <a:off x="3606721" y="4943550"/>
                <a:ext cx="2439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S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ABA828E-297A-F887-3860-1286ED2E5310}"/>
                  </a:ext>
                </a:extLst>
              </p:cNvPr>
              <p:cNvSpPr txBox="1"/>
              <p:nvPr/>
            </p:nvSpPr>
            <p:spPr>
              <a:xfrm>
                <a:off x="4204938" y="2964475"/>
                <a:ext cx="426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1"/>
                    </a:solidFill>
                  </a:rPr>
                  <a:t>MX1</a:t>
                </a:r>
                <a:endParaRPr lang="en-IN" sz="1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B4C92F4-8DEE-0D35-7882-372782B595D0}"/>
                  </a:ext>
                </a:extLst>
              </p:cNvPr>
              <p:cNvSpPr txBox="1"/>
              <p:nvPr/>
            </p:nvSpPr>
            <p:spPr>
              <a:xfrm>
                <a:off x="4203635" y="5282546"/>
                <a:ext cx="426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1"/>
                    </a:solidFill>
                  </a:rPr>
                  <a:t>MX2</a:t>
                </a:r>
                <a:endParaRPr lang="en-IN" sz="1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E8CCEC2-BE10-D943-8C79-235A90934F80}"/>
                  </a:ext>
                </a:extLst>
              </p:cNvPr>
              <p:cNvSpPr txBox="1"/>
              <p:nvPr/>
            </p:nvSpPr>
            <p:spPr>
              <a:xfrm>
                <a:off x="5444417" y="2953253"/>
                <a:ext cx="33214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1"/>
                    </a:solidFill>
                  </a:rPr>
                  <a:t>U2</a:t>
                </a:r>
                <a:endParaRPr lang="en-IN" sz="1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D09B284-C746-8E06-124D-F1CA74FFF870}"/>
                  </a:ext>
                </a:extLst>
              </p:cNvPr>
              <p:cNvSpPr txBox="1"/>
              <p:nvPr/>
            </p:nvSpPr>
            <p:spPr>
              <a:xfrm>
                <a:off x="3039901" y="2917304"/>
                <a:ext cx="3321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1"/>
                    </a:solidFill>
                  </a:rPr>
                  <a:t>U1</a:t>
                </a:r>
                <a:endParaRPr lang="en-IN" sz="1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A075995-24D9-A3D0-49B1-486D1E20AA83}"/>
                  </a:ext>
                </a:extLst>
              </p:cNvPr>
              <p:cNvSpPr txBox="1"/>
              <p:nvPr/>
            </p:nvSpPr>
            <p:spPr>
              <a:xfrm>
                <a:off x="6696276" y="2958440"/>
                <a:ext cx="4267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1"/>
                    </a:solidFill>
                  </a:rPr>
                  <a:t>TD1</a:t>
                </a:r>
                <a:endParaRPr lang="en-IN" sz="1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D3C34AB-6379-84E0-F3AA-B3002797DD57}"/>
                  </a:ext>
                </a:extLst>
              </p:cNvPr>
              <p:cNvSpPr txBox="1"/>
              <p:nvPr/>
            </p:nvSpPr>
            <p:spPr>
              <a:xfrm>
                <a:off x="8290612" y="4295478"/>
                <a:ext cx="4267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1"/>
                    </a:solidFill>
                  </a:rPr>
                  <a:t>TD2</a:t>
                </a:r>
                <a:endParaRPr lang="en-IN" sz="1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2" name="Flowchart: Process 71">
                <a:extLst>
                  <a:ext uri="{FF2B5EF4-FFF2-40B4-BE49-F238E27FC236}">
                    <a16:creationId xmlns:a16="http://schemas.microsoft.com/office/drawing/2014/main" id="{535982A7-5F87-E46D-882B-95225FCCAD14}"/>
                  </a:ext>
                </a:extLst>
              </p:cNvPr>
              <p:cNvSpPr/>
              <p:nvPr/>
            </p:nvSpPr>
            <p:spPr>
              <a:xfrm>
                <a:off x="5776559" y="5020086"/>
                <a:ext cx="914400" cy="301752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Amplifier</a:t>
                </a:r>
                <a:endParaRPr lang="en-IN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30CE775-474C-8117-496F-A29940040020}"/>
                  </a:ext>
                </a:extLst>
              </p:cNvPr>
              <p:cNvCxnSpPr>
                <a:stCxn id="72" idx="1"/>
                <a:endCxn id="30" idx="2"/>
              </p:cNvCxnSpPr>
              <p:nvPr/>
            </p:nvCxnSpPr>
            <p:spPr>
              <a:xfrm flipH="1">
                <a:off x="4564674" y="5170962"/>
                <a:ext cx="1211885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820ABF3F-C5BC-1DBC-3B08-39645114BE6D}"/>
                      </a:ext>
                    </a:extLst>
                  </p:cNvPr>
                  <p:cNvSpPr txBox="1"/>
                  <p:nvPr/>
                </p:nvSpPr>
                <p:spPr>
                  <a:xfrm>
                    <a:off x="4829552" y="4943549"/>
                    <a:ext cx="67223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S+n(t-</a:t>
                    </a:r>
                    <a:r>
                      <a:rPr lang="en-US" sz="1000" b="0" dirty="0"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1000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820ABF3F-C5BC-1DBC-3B08-39645114BE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29552" y="4943549"/>
                    <a:ext cx="672235" cy="24622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9174C6E-E9CE-77D8-7F16-A7F622633B7C}"/>
                  </a:ext>
                </a:extLst>
              </p:cNvPr>
              <p:cNvSpPr txBox="1"/>
              <p:nvPr/>
            </p:nvSpPr>
            <p:spPr>
              <a:xfrm>
                <a:off x="6067688" y="5321838"/>
                <a:ext cx="33214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1"/>
                    </a:solidFill>
                  </a:rPr>
                  <a:t>U4</a:t>
                </a:r>
                <a:endParaRPr lang="en-IN" sz="1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1" name="Flowchart: Process 80">
                <a:extLst>
                  <a:ext uri="{FF2B5EF4-FFF2-40B4-BE49-F238E27FC236}">
                    <a16:creationId xmlns:a16="http://schemas.microsoft.com/office/drawing/2014/main" id="{9525B344-A1E9-6DDD-193B-A4394DE492E2}"/>
                  </a:ext>
                </a:extLst>
              </p:cNvPr>
              <p:cNvSpPr/>
              <p:nvPr/>
            </p:nvSpPr>
            <p:spPr>
              <a:xfrm>
                <a:off x="5714841" y="4104926"/>
                <a:ext cx="914400" cy="301752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NGC</a:t>
                </a:r>
                <a:endParaRPr lang="en-IN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3" name="Connector: Elbow 82">
                <a:extLst>
                  <a:ext uri="{FF2B5EF4-FFF2-40B4-BE49-F238E27FC236}">
                    <a16:creationId xmlns:a16="http://schemas.microsoft.com/office/drawing/2014/main" id="{50689ACE-BF19-A30D-6ACD-310D61BF017D}"/>
                  </a:ext>
                </a:extLst>
              </p:cNvPr>
              <p:cNvCxnSpPr>
                <a:stCxn id="9" idx="2"/>
                <a:endCxn id="81" idx="0"/>
              </p:cNvCxnSpPr>
              <p:nvPr/>
            </p:nvCxnSpPr>
            <p:spPr>
              <a:xfrm rot="16200000" flipH="1">
                <a:off x="5603898" y="3536783"/>
                <a:ext cx="613408" cy="522877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9B72EEC-E029-56FF-770C-AD12F50A5A77}"/>
                  </a:ext>
                </a:extLst>
              </p:cNvPr>
              <p:cNvSpPr txBox="1"/>
              <p:nvPr/>
            </p:nvSpPr>
            <p:spPr>
              <a:xfrm>
                <a:off x="6629241" y="4129562"/>
                <a:ext cx="33214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1"/>
                    </a:solidFill>
                  </a:rPr>
                  <a:t>U3</a:t>
                </a:r>
                <a:endParaRPr lang="en-IN" sz="10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94" name="Connector: Elbow 93">
                <a:extLst>
                  <a:ext uri="{FF2B5EF4-FFF2-40B4-BE49-F238E27FC236}">
                    <a16:creationId xmlns:a16="http://schemas.microsoft.com/office/drawing/2014/main" id="{66040D3D-2E9D-5DB8-3FC6-2BE77580FEF3}"/>
                  </a:ext>
                </a:extLst>
              </p:cNvPr>
              <p:cNvCxnSpPr>
                <a:stCxn id="81" idx="2"/>
                <a:endCxn id="72" idx="0"/>
              </p:cNvCxnSpPr>
              <p:nvPr/>
            </p:nvCxnSpPr>
            <p:spPr>
              <a:xfrm rot="16200000" flipH="1">
                <a:off x="5896196" y="4682523"/>
                <a:ext cx="613408" cy="61718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9096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10">
                <a:extLst>
                  <a:ext uri="{FF2B5EF4-FFF2-40B4-BE49-F238E27FC236}">
                    <a16:creationId xmlns:a16="http://schemas.microsoft.com/office/drawing/2014/main" id="{F54D32D8-FA30-BA7A-18B2-92B9C02049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0286897"/>
                  </p:ext>
                </p:extLst>
              </p:nvPr>
            </p:nvGraphicFramePr>
            <p:xfrm>
              <a:off x="1094920" y="96520"/>
              <a:ext cx="10002160" cy="3332480"/>
            </p:xfrm>
            <a:graphic>
              <a:graphicData uri="http://schemas.openxmlformats.org/drawingml/2006/table">
                <a:tbl>
                  <a:tblPr firstRow="1" bandRow="1">
                    <a:tableStyleId>{37CE84F3-28C3-443E-9E96-99CF82512B78}</a:tableStyleId>
                  </a:tblPr>
                  <a:tblGrid>
                    <a:gridCol w="5001080">
                      <a:extLst>
                        <a:ext uri="{9D8B030D-6E8A-4147-A177-3AD203B41FA5}">
                          <a16:colId xmlns:a16="http://schemas.microsoft.com/office/drawing/2014/main" val="4196213701"/>
                        </a:ext>
                      </a:extLst>
                    </a:gridCol>
                    <a:gridCol w="5001080">
                      <a:extLst>
                        <a:ext uri="{9D8B030D-6E8A-4147-A177-3AD203B41FA5}">
                          <a16:colId xmlns:a16="http://schemas.microsoft.com/office/drawing/2014/main" val="1204434124"/>
                        </a:ext>
                      </a:extLst>
                    </a:gridCol>
                  </a:tblGrid>
                  <a:tr h="1485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Key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9585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Original signal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7568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Noise at time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2330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Transmission delay of transducer TD2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61026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Transmission delay of amplifier U4 +</a:t>
                          </a:r>
                          <a:r>
                            <a:rPr lang="en-US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54480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Transmission delay of combiner MX2 +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71654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Transmission delay of combiner MX1 +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687022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Transmission delay of Driver</a:t>
                          </a:r>
                          <a:r>
                            <a:rPr lang="en-US" baseline="0" dirty="0"/>
                            <a:t> U2</a:t>
                          </a:r>
                          <a:r>
                            <a:rPr lang="en-US" dirty="0"/>
                            <a:t> +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65627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Total noise loop delay from</a:t>
                          </a:r>
                          <a:r>
                            <a:rPr lang="en-US" baseline="0" dirty="0"/>
                            <a:t> transducer TD1 to TD2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19133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10">
                <a:extLst>
                  <a:ext uri="{FF2B5EF4-FFF2-40B4-BE49-F238E27FC236}">
                    <a16:creationId xmlns:a16="http://schemas.microsoft.com/office/drawing/2014/main" id="{F54D32D8-FA30-BA7A-18B2-92B9C02049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0286897"/>
                  </p:ext>
                </p:extLst>
              </p:nvPr>
            </p:nvGraphicFramePr>
            <p:xfrm>
              <a:off x="1094920" y="96520"/>
              <a:ext cx="10002160" cy="3332480"/>
            </p:xfrm>
            <a:graphic>
              <a:graphicData uri="http://schemas.openxmlformats.org/drawingml/2006/table">
                <a:tbl>
                  <a:tblPr firstRow="1" bandRow="1">
                    <a:tableStyleId>{37CE84F3-28C3-443E-9E96-99CF82512B78}</a:tableStyleId>
                  </a:tblPr>
                  <a:tblGrid>
                    <a:gridCol w="5001080">
                      <a:extLst>
                        <a:ext uri="{9D8B030D-6E8A-4147-A177-3AD203B41FA5}">
                          <a16:colId xmlns:a16="http://schemas.microsoft.com/office/drawing/2014/main" val="4196213701"/>
                        </a:ext>
                      </a:extLst>
                    </a:gridCol>
                    <a:gridCol w="5001080">
                      <a:extLst>
                        <a:ext uri="{9D8B030D-6E8A-4147-A177-3AD203B41FA5}">
                          <a16:colId xmlns:a16="http://schemas.microsoft.com/office/drawing/2014/main" val="120443412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Key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9585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06557" r="-100244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Original signal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7568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206557" r="-100244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206557" r="-244" b="-6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2330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306557" r="-100244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Transmission delay of transducer TD2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61026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06557" r="-10024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406557" r="-24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4480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506557" r="-10024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506557" r="-24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71654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606557" r="-10024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606557" r="-24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87022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706557" r="-10024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706557" r="-24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627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806557" r="-10024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Total noise loop delay from</a:t>
                          </a:r>
                          <a:r>
                            <a:rPr lang="en-US" baseline="0" dirty="0"/>
                            <a:t> transducer TD1 to TD2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19133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10">
                <a:extLst>
                  <a:ext uri="{FF2B5EF4-FFF2-40B4-BE49-F238E27FC236}">
                    <a16:creationId xmlns:a16="http://schemas.microsoft.com/office/drawing/2014/main" id="{47B3B0B3-5DE8-EFEB-2AC0-67B1B357C1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7663"/>
                  </p:ext>
                </p:extLst>
              </p:nvPr>
            </p:nvGraphicFramePr>
            <p:xfrm>
              <a:off x="1094920" y="3429000"/>
              <a:ext cx="10002160" cy="3332480"/>
            </p:xfrm>
            <a:graphic>
              <a:graphicData uri="http://schemas.openxmlformats.org/drawingml/2006/table">
                <a:tbl>
                  <a:tblPr firstRow="1" bandRow="1">
                    <a:tableStyleId>{37CE84F3-28C3-443E-9E96-99CF82512B78}</a:tableStyleId>
                  </a:tblPr>
                  <a:tblGrid>
                    <a:gridCol w="5001080">
                      <a:extLst>
                        <a:ext uri="{9D8B030D-6E8A-4147-A177-3AD203B41FA5}">
                          <a16:colId xmlns:a16="http://schemas.microsoft.com/office/drawing/2014/main" val="4196213701"/>
                        </a:ext>
                      </a:extLst>
                    </a:gridCol>
                    <a:gridCol w="5001080">
                      <a:extLst>
                        <a:ext uri="{9D8B030D-6E8A-4147-A177-3AD203B41FA5}">
                          <a16:colId xmlns:a16="http://schemas.microsoft.com/office/drawing/2014/main" val="1204434124"/>
                        </a:ext>
                      </a:extLst>
                    </a:gridCol>
                  </a:tblGrid>
                  <a:tr h="1435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Reference designator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9585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Signal source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7568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Output transducer driver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2330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Noise Gain Controller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23703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Input amplifier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4399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Signal combiner (Adder/Subtractor)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61026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Signal combiner (Adder/Subtractor)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54480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Output transducer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71654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Input transducer (feedback)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687022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10">
                <a:extLst>
                  <a:ext uri="{FF2B5EF4-FFF2-40B4-BE49-F238E27FC236}">
                    <a16:creationId xmlns:a16="http://schemas.microsoft.com/office/drawing/2014/main" id="{47B3B0B3-5DE8-EFEB-2AC0-67B1B357C1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7663"/>
                  </p:ext>
                </p:extLst>
              </p:nvPr>
            </p:nvGraphicFramePr>
            <p:xfrm>
              <a:off x="1094920" y="3429000"/>
              <a:ext cx="10002160" cy="3332480"/>
            </p:xfrm>
            <a:graphic>
              <a:graphicData uri="http://schemas.openxmlformats.org/drawingml/2006/table">
                <a:tbl>
                  <a:tblPr firstRow="1" bandRow="1">
                    <a:tableStyleId>{37CE84F3-28C3-443E-9E96-99CF82512B78}</a:tableStyleId>
                  </a:tblPr>
                  <a:tblGrid>
                    <a:gridCol w="5001080">
                      <a:extLst>
                        <a:ext uri="{9D8B030D-6E8A-4147-A177-3AD203B41FA5}">
                          <a16:colId xmlns:a16="http://schemas.microsoft.com/office/drawing/2014/main" val="4196213701"/>
                        </a:ext>
                      </a:extLst>
                    </a:gridCol>
                    <a:gridCol w="5001080">
                      <a:extLst>
                        <a:ext uri="{9D8B030D-6E8A-4147-A177-3AD203B41FA5}">
                          <a16:colId xmlns:a16="http://schemas.microsoft.com/office/drawing/2014/main" val="120443412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Reference designator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9585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06557" r="-100244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Signal source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7568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206557" r="-100244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Output transducer driver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2330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306557" r="-100244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Noise Gain Controller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23703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406557" r="-10024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Input amplifier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4399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506557" r="-10024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Signal combiner (Adder/Subtractor)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61026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606557" r="-10024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Signal combiner (Adder/Subtractor)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54480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706557" r="-10024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Output transducer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71654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806557" r="-10024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Input transducer (feedback)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687022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33870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204</Words>
  <Application>Microsoft Office PowerPoint</Application>
  <PresentationFormat>Widescreen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ramana</dc:creator>
  <cp:lastModifiedBy>R ramana</cp:lastModifiedBy>
  <cp:revision>141</cp:revision>
  <dcterms:created xsi:type="dcterms:W3CDTF">2023-03-03T12:03:47Z</dcterms:created>
  <dcterms:modified xsi:type="dcterms:W3CDTF">2023-03-03T15:16:05Z</dcterms:modified>
</cp:coreProperties>
</file>