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p:regular r:id="rId20"/>
      <p:bold r:id="rId21"/>
      <p:italic r:id="rId22"/>
      <p:boldItalic r:id="rId23"/>
    </p:embeddedFont>
    <p:embeddedFont>
      <p:font typeface="Average"/>
      <p:regular r:id="rId24"/>
    </p:embeddedFont>
    <p:embeddedFont>
      <p:font typeface="Oswa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1CDD0AD-BED2-47B1-8785-CBE229FD2032}">
  <a:tblStyle styleId="{F1CDD0AD-BED2-47B1-8785-CBE229FD2032}"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Average-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swald-bold.fntdata"/><Relationship Id="rId25" Type="http://schemas.openxmlformats.org/officeDocument/2006/relationships/font" Target="fonts/Oswal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274e515c1_1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274e515c1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2807b48f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2807b48f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2807b48fd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2807b48fd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2807b48fd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2807b48fd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274e515c1_1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274e515c1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274e515c1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274e515c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274e515c1_1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274e515c1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6f980f91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6f980f9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274e515c1_1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274e515c1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6.jpg"/><Relationship Id="rId5" Type="http://schemas.openxmlformats.org/officeDocument/2006/relationships/image" Target="../media/image4.jpg"/><Relationship Id="rId6"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7622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Consulting Proposal</a:t>
            </a:r>
            <a:endParaRPr/>
          </a:p>
        </p:txBody>
      </p:sp>
      <p:sp>
        <p:nvSpPr>
          <p:cNvPr id="60" name="Google Shape;60;p13"/>
          <p:cNvSpPr txBox="1"/>
          <p:nvPr>
            <p:ph idx="1" type="subTitle"/>
          </p:nvPr>
        </p:nvSpPr>
        <p:spPr>
          <a:xfrm>
            <a:off x="671250" y="34034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By Team </a:t>
            </a:r>
            <a:r>
              <a:rPr lang="en" sz="3000" u="sng"/>
              <a:t>TechNerds</a:t>
            </a:r>
            <a:endParaRPr sz="3000" u="sng"/>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idx="4294967295" type="title"/>
          </p:nvPr>
        </p:nvSpPr>
        <p:spPr>
          <a:xfrm>
            <a:off x="311700" y="271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Trend Analysis of Tamil Nadu</a:t>
            </a:r>
            <a:endParaRPr/>
          </a:p>
        </p:txBody>
      </p:sp>
      <p:pic>
        <p:nvPicPr>
          <p:cNvPr id="146" name="Google Shape;146;p22"/>
          <p:cNvPicPr preferRelativeResize="0"/>
          <p:nvPr/>
        </p:nvPicPr>
        <p:blipFill>
          <a:blip r:embed="rId3">
            <a:alphaModFix/>
          </a:blip>
          <a:stretch>
            <a:fillRect/>
          </a:stretch>
        </p:blipFill>
        <p:spPr>
          <a:xfrm>
            <a:off x="4564650" y="996600"/>
            <a:ext cx="4426951" cy="3019898"/>
          </a:xfrm>
          <a:prstGeom prst="rect">
            <a:avLst/>
          </a:prstGeom>
          <a:noFill/>
          <a:ln>
            <a:noFill/>
          </a:ln>
        </p:spPr>
      </p:pic>
      <p:sp>
        <p:nvSpPr>
          <p:cNvPr id="147" name="Google Shape;147;p22"/>
          <p:cNvSpPr txBox="1"/>
          <p:nvPr>
            <p:ph idx="4294967295" type="body"/>
          </p:nvPr>
        </p:nvSpPr>
        <p:spPr>
          <a:xfrm>
            <a:off x="398475" y="1065700"/>
            <a:ext cx="3567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Findings</a:t>
            </a:r>
            <a:endParaRPr/>
          </a:p>
          <a:p>
            <a:pPr indent="-330200" lvl="0" marL="457200" rtl="0" algn="l">
              <a:spcBef>
                <a:spcPts val="1600"/>
              </a:spcBef>
              <a:spcAft>
                <a:spcPts val="0"/>
              </a:spcAft>
              <a:buSzPts val="1600"/>
              <a:buChar char="●"/>
            </a:pPr>
            <a:r>
              <a:rPr lang="en" sz="1600"/>
              <a:t>The lowest rainfall in Tamil Nadu was noted in 2002-2003</a:t>
            </a:r>
            <a:endParaRPr sz="1600"/>
          </a:p>
          <a:p>
            <a:pPr indent="-330200" lvl="0" marL="457200" rtl="0" algn="l">
              <a:spcBef>
                <a:spcPts val="0"/>
              </a:spcBef>
              <a:spcAft>
                <a:spcPts val="0"/>
              </a:spcAft>
              <a:buSzPts val="1600"/>
              <a:buChar char="●"/>
            </a:pPr>
            <a:r>
              <a:rPr lang="en" sz="1600"/>
              <a:t>The highest rainfall was noted in 2005</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nvSpPr>
        <p:spPr>
          <a:xfrm>
            <a:off x="228300" y="188850"/>
            <a:ext cx="8648700" cy="738900"/>
          </a:xfrm>
          <a:prstGeom prst="rect">
            <a:avLst/>
          </a:prstGeom>
          <a:noFill/>
          <a:ln>
            <a:noFill/>
          </a:ln>
        </p:spPr>
        <p:txBody>
          <a:bodyPr anchorCtr="0" anchor="t" bIns="91425" lIns="91425" spcFirstLastPara="1" rIns="91425" wrap="square" tIns="91425">
            <a:spAutoFit/>
          </a:bodyPr>
          <a:lstStyle/>
          <a:p>
            <a:pPr indent="457200" lvl="0" marL="1828800" rtl="0" algn="l">
              <a:spcBef>
                <a:spcPts val="0"/>
              </a:spcBef>
              <a:spcAft>
                <a:spcPts val="0"/>
              </a:spcAft>
              <a:buNone/>
            </a:pPr>
            <a:r>
              <a:rPr lang="en" sz="3600">
                <a:solidFill>
                  <a:srgbClr val="FFFFFF"/>
                </a:solidFill>
              </a:rPr>
              <a:t>Business Model</a:t>
            </a:r>
            <a:endParaRPr>
              <a:solidFill>
                <a:srgbClr val="FFFFFF"/>
              </a:solidFill>
              <a:latin typeface="Average"/>
              <a:ea typeface="Average"/>
              <a:cs typeface="Average"/>
              <a:sym typeface="Average"/>
            </a:endParaRPr>
          </a:p>
        </p:txBody>
      </p:sp>
      <p:sp>
        <p:nvSpPr>
          <p:cNvPr id="153" name="Google Shape;153;p23"/>
          <p:cNvSpPr txBox="1"/>
          <p:nvPr/>
        </p:nvSpPr>
        <p:spPr>
          <a:xfrm>
            <a:off x="228300" y="1127925"/>
            <a:ext cx="8648700" cy="323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1500">
                <a:solidFill>
                  <a:srgbClr val="FFFFFF"/>
                </a:solidFill>
              </a:rPr>
              <a:t>&gt;</a:t>
            </a:r>
            <a:r>
              <a:rPr lang="en" sz="1700">
                <a:solidFill>
                  <a:srgbClr val="FFFFFF"/>
                </a:solidFill>
              </a:rPr>
              <a:t> This model can be used by the government to predict Floods and Rainfall analysis in various vulnerable regions of the country beforehand so that safety measures can be taken.</a:t>
            </a:r>
            <a:endParaRPr sz="1700">
              <a:solidFill>
                <a:srgbClr val="FFFFFF"/>
              </a:solidFill>
            </a:endParaRPr>
          </a:p>
          <a:p>
            <a:pPr indent="0" lvl="0" marL="0" rtl="0" algn="l">
              <a:lnSpc>
                <a:spcPct val="115000"/>
              </a:lnSpc>
              <a:spcBef>
                <a:spcPts val="1000"/>
              </a:spcBef>
              <a:spcAft>
                <a:spcPts val="0"/>
              </a:spcAft>
              <a:buNone/>
            </a:pPr>
            <a:r>
              <a:rPr lang="en" sz="1350">
                <a:solidFill>
                  <a:srgbClr val="FFFFFF"/>
                </a:solidFill>
              </a:rPr>
              <a:t>&gt; </a:t>
            </a:r>
            <a:r>
              <a:rPr lang="en" sz="1700">
                <a:solidFill>
                  <a:srgbClr val="FFFFFF"/>
                </a:solidFill>
              </a:rPr>
              <a:t>Effective real-time flood forecasting models could be useful for early warning and disaster prevention.</a:t>
            </a:r>
            <a:endParaRPr sz="1700">
              <a:solidFill>
                <a:srgbClr val="FFFFFF"/>
              </a:solidFill>
            </a:endParaRPr>
          </a:p>
          <a:p>
            <a:pPr indent="0" lvl="0" marL="0" rtl="0" algn="l">
              <a:lnSpc>
                <a:spcPct val="115000"/>
              </a:lnSpc>
              <a:spcBef>
                <a:spcPts val="1000"/>
              </a:spcBef>
              <a:spcAft>
                <a:spcPts val="0"/>
              </a:spcAft>
              <a:buNone/>
            </a:pPr>
            <a:r>
              <a:rPr lang="en" sz="1350">
                <a:solidFill>
                  <a:srgbClr val="FFFFFF"/>
                </a:solidFill>
              </a:rPr>
              <a:t>&gt; </a:t>
            </a:r>
            <a:r>
              <a:rPr lang="en" sz="1700">
                <a:solidFill>
                  <a:srgbClr val="FFFFFF"/>
                </a:solidFill>
              </a:rPr>
              <a:t>Flood forecasti</a:t>
            </a:r>
            <a:r>
              <a:rPr lang="en" sz="1700">
                <a:solidFill>
                  <a:srgbClr val="FFFFFF"/>
                </a:solidFill>
              </a:rPr>
              <a:t>ng can also make use of forecasts of precipitation in an attempt to extend the lead-time available.</a:t>
            </a:r>
            <a:endParaRPr sz="1700">
              <a:solidFill>
                <a:srgbClr val="FFFFFF"/>
              </a:solidFill>
            </a:endParaRPr>
          </a:p>
          <a:p>
            <a:pPr indent="0" lvl="0" marL="0" rtl="0" algn="l">
              <a:lnSpc>
                <a:spcPct val="115000"/>
              </a:lnSpc>
              <a:spcBef>
                <a:spcPts val="1000"/>
              </a:spcBef>
              <a:spcAft>
                <a:spcPts val="0"/>
              </a:spcAft>
              <a:buNone/>
            </a:pPr>
            <a:r>
              <a:rPr lang="en" sz="1350">
                <a:solidFill>
                  <a:srgbClr val="FFFFFF"/>
                </a:solidFill>
              </a:rPr>
              <a:t>&gt; </a:t>
            </a:r>
            <a:r>
              <a:rPr lang="en" sz="1700">
                <a:solidFill>
                  <a:srgbClr val="FFFFFF"/>
                </a:solidFill>
              </a:rPr>
              <a:t>Rainfall analysis can help in anticipation of crop yield and gross production value in the region.</a:t>
            </a:r>
            <a:endParaRPr>
              <a:solidFill>
                <a:srgbClr val="FFFFFF"/>
              </a:solidFill>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nvSpPr>
        <p:spPr>
          <a:xfrm>
            <a:off x="214875" y="255150"/>
            <a:ext cx="8608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rgbClr val="FFFFFF"/>
                </a:solidFill>
              </a:rPr>
              <a:t>Business Impact</a:t>
            </a:r>
            <a:endParaRPr>
              <a:solidFill>
                <a:srgbClr val="FFFFFF"/>
              </a:solidFill>
              <a:latin typeface="Average"/>
              <a:ea typeface="Average"/>
              <a:cs typeface="Average"/>
              <a:sym typeface="Average"/>
            </a:endParaRPr>
          </a:p>
        </p:txBody>
      </p:sp>
      <p:sp>
        <p:nvSpPr>
          <p:cNvPr id="159" name="Google Shape;159;p24"/>
          <p:cNvSpPr txBox="1"/>
          <p:nvPr/>
        </p:nvSpPr>
        <p:spPr>
          <a:xfrm>
            <a:off x="161025" y="1155225"/>
            <a:ext cx="8836800" cy="349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1350">
                <a:solidFill>
                  <a:srgbClr val="FFFFFF"/>
                </a:solidFill>
              </a:rPr>
              <a:t>&gt; </a:t>
            </a:r>
            <a:r>
              <a:rPr lang="en" sz="1700">
                <a:solidFill>
                  <a:srgbClr val="FFFFFF"/>
                </a:solidFill>
              </a:rPr>
              <a:t>An alternate solution can be acquisition of factors like humidity, wind flow, geographical location etc into the dataset.</a:t>
            </a:r>
            <a:endParaRPr sz="1700">
              <a:solidFill>
                <a:srgbClr val="FFFFFF"/>
              </a:solidFill>
            </a:endParaRPr>
          </a:p>
          <a:p>
            <a:pPr indent="0" lvl="0" marL="0" rtl="0" algn="l">
              <a:lnSpc>
                <a:spcPct val="115000"/>
              </a:lnSpc>
              <a:spcBef>
                <a:spcPts val="1000"/>
              </a:spcBef>
              <a:spcAft>
                <a:spcPts val="0"/>
              </a:spcAft>
              <a:buNone/>
            </a:pPr>
            <a:r>
              <a:rPr lang="en" sz="1350">
                <a:solidFill>
                  <a:srgbClr val="FFFFFF"/>
                </a:solidFill>
              </a:rPr>
              <a:t>&gt; </a:t>
            </a:r>
            <a:r>
              <a:rPr lang="en" sz="1700">
                <a:solidFill>
                  <a:srgbClr val="FFFFFF"/>
                </a:solidFill>
              </a:rPr>
              <a:t>Model can be deployed by government in flood prone areas for advance warning.</a:t>
            </a:r>
            <a:endParaRPr sz="1700">
              <a:solidFill>
                <a:srgbClr val="FFFFFF"/>
              </a:solidFill>
            </a:endParaRPr>
          </a:p>
          <a:p>
            <a:pPr indent="0" lvl="0" marL="0" rtl="0" algn="l">
              <a:lnSpc>
                <a:spcPct val="115000"/>
              </a:lnSpc>
              <a:spcBef>
                <a:spcPts val="1000"/>
              </a:spcBef>
              <a:spcAft>
                <a:spcPts val="0"/>
              </a:spcAft>
              <a:buNone/>
            </a:pPr>
            <a:r>
              <a:rPr lang="en" sz="1350">
                <a:solidFill>
                  <a:srgbClr val="FFFFFF"/>
                </a:solidFill>
              </a:rPr>
              <a:t>&gt; </a:t>
            </a:r>
            <a:r>
              <a:rPr lang="en" sz="1700">
                <a:solidFill>
                  <a:srgbClr val="FFFFFF"/>
                </a:solidFill>
              </a:rPr>
              <a:t>Can be used for early decision making of disaster relief responses.</a:t>
            </a:r>
            <a:endParaRPr sz="1700">
              <a:solidFill>
                <a:srgbClr val="FFFFFF"/>
              </a:solidFill>
            </a:endParaRPr>
          </a:p>
          <a:p>
            <a:pPr indent="0" lvl="0" marL="0" rtl="0" algn="l">
              <a:lnSpc>
                <a:spcPct val="115000"/>
              </a:lnSpc>
              <a:spcBef>
                <a:spcPts val="1000"/>
              </a:spcBef>
              <a:spcAft>
                <a:spcPts val="0"/>
              </a:spcAft>
              <a:buNone/>
            </a:pPr>
            <a:r>
              <a:rPr lang="en" sz="1350">
                <a:solidFill>
                  <a:srgbClr val="FFFFFF"/>
                </a:solidFill>
              </a:rPr>
              <a:t>&gt; </a:t>
            </a:r>
            <a:r>
              <a:rPr lang="en" sz="1700">
                <a:solidFill>
                  <a:srgbClr val="FFFFFF"/>
                </a:solidFill>
              </a:rPr>
              <a:t>Can be used for various industrial companies whose products are affected by rainfall patterns.</a:t>
            </a:r>
            <a:endParaRPr sz="1700">
              <a:solidFill>
                <a:srgbClr val="FFFFFF"/>
              </a:solidFill>
            </a:endParaRPr>
          </a:p>
          <a:p>
            <a:pPr indent="0" lvl="0" marL="0" rtl="0" algn="l">
              <a:lnSpc>
                <a:spcPct val="115000"/>
              </a:lnSpc>
              <a:spcBef>
                <a:spcPts val="1000"/>
              </a:spcBef>
              <a:spcAft>
                <a:spcPts val="0"/>
              </a:spcAft>
              <a:buNone/>
            </a:pPr>
            <a:r>
              <a:rPr lang="en" sz="1350">
                <a:solidFill>
                  <a:srgbClr val="FFFFFF"/>
                </a:solidFill>
              </a:rPr>
              <a:t>&gt; </a:t>
            </a:r>
            <a:r>
              <a:rPr lang="en" sz="1700">
                <a:solidFill>
                  <a:srgbClr val="FFFFFF"/>
                </a:solidFill>
              </a:rPr>
              <a:t>Can be used in agriculture industry for proper planning beforehand.</a:t>
            </a:r>
            <a:endParaRPr sz="1700">
              <a:solidFill>
                <a:srgbClr val="FFFFFF"/>
              </a:solidFill>
            </a:endParaRPr>
          </a:p>
          <a:p>
            <a:pPr indent="0" lvl="0" marL="0" rtl="0" algn="l">
              <a:lnSpc>
                <a:spcPct val="115000"/>
              </a:lnSpc>
              <a:spcBef>
                <a:spcPts val="1000"/>
              </a:spcBef>
              <a:spcAft>
                <a:spcPts val="0"/>
              </a:spcAft>
              <a:buNone/>
            </a:pPr>
            <a:r>
              <a:rPr lang="en" sz="1350">
                <a:solidFill>
                  <a:srgbClr val="FFFFFF"/>
                </a:solidFill>
              </a:rPr>
              <a:t>&gt; </a:t>
            </a:r>
            <a:r>
              <a:rPr lang="en" sz="1700">
                <a:solidFill>
                  <a:srgbClr val="FFFFFF"/>
                </a:solidFill>
              </a:rPr>
              <a:t>Can be used in predicting suitable climatic condition of areas for  transportation of goods and services for companies.</a:t>
            </a:r>
            <a:endParaRPr>
              <a:solidFill>
                <a:srgbClr val="FFFFFF"/>
              </a:solidFill>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nvSpPr>
        <p:spPr>
          <a:xfrm>
            <a:off x="247650" y="519600"/>
            <a:ext cx="86487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rgbClr val="FFFFFF"/>
                </a:solidFill>
              </a:rPr>
              <a:t>Challenges Faced</a:t>
            </a:r>
            <a:endParaRPr>
              <a:solidFill>
                <a:srgbClr val="FFFFFF"/>
              </a:solidFill>
              <a:latin typeface="Average"/>
              <a:ea typeface="Average"/>
              <a:cs typeface="Average"/>
              <a:sym typeface="Average"/>
            </a:endParaRPr>
          </a:p>
        </p:txBody>
      </p:sp>
      <p:sp>
        <p:nvSpPr>
          <p:cNvPr id="165" name="Google Shape;165;p25"/>
          <p:cNvSpPr txBox="1"/>
          <p:nvPr/>
        </p:nvSpPr>
        <p:spPr>
          <a:xfrm>
            <a:off x="153750" y="1745825"/>
            <a:ext cx="8836500" cy="212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1450">
                <a:solidFill>
                  <a:srgbClr val="FFFFFF"/>
                </a:solidFill>
              </a:rPr>
              <a:t>&gt; </a:t>
            </a:r>
            <a:r>
              <a:rPr lang="en" sz="1800">
                <a:solidFill>
                  <a:srgbClr val="FFFFFF"/>
                </a:solidFill>
              </a:rPr>
              <a:t>Collection of reliable data from different origins.</a:t>
            </a:r>
            <a:endParaRPr sz="1800">
              <a:solidFill>
                <a:srgbClr val="FFFFFF"/>
              </a:solidFill>
            </a:endParaRPr>
          </a:p>
          <a:p>
            <a:pPr indent="0" lvl="0" marL="0" rtl="0" algn="l">
              <a:lnSpc>
                <a:spcPct val="115000"/>
              </a:lnSpc>
              <a:spcBef>
                <a:spcPts val="1000"/>
              </a:spcBef>
              <a:spcAft>
                <a:spcPts val="0"/>
              </a:spcAft>
              <a:buNone/>
            </a:pPr>
            <a:r>
              <a:rPr lang="en" sz="1450">
                <a:solidFill>
                  <a:srgbClr val="FFFFFF"/>
                </a:solidFill>
              </a:rPr>
              <a:t>&gt; </a:t>
            </a:r>
            <a:r>
              <a:rPr lang="en" sz="1800">
                <a:solidFill>
                  <a:srgbClr val="FFFFFF"/>
                </a:solidFill>
              </a:rPr>
              <a:t>Deciding on a particular machine learning model for achieving maximum accuracy without overfitting the data to it.</a:t>
            </a:r>
            <a:endParaRPr sz="1800">
              <a:solidFill>
                <a:srgbClr val="FFFFFF"/>
              </a:solidFill>
            </a:endParaRPr>
          </a:p>
          <a:p>
            <a:pPr indent="0" lvl="0" marL="0" rtl="0" algn="l">
              <a:lnSpc>
                <a:spcPct val="115000"/>
              </a:lnSpc>
              <a:spcBef>
                <a:spcPts val="1000"/>
              </a:spcBef>
              <a:spcAft>
                <a:spcPts val="0"/>
              </a:spcAft>
              <a:buNone/>
            </a:pPr>
            <a:r>
              <a:rPr lang="en" sz="1450">
                <a:solidFill>
                  <a:srgbClr val="FFFFFF"/>
                </a:solidFill>
              </a:rPr>
              <a:t>&gt; </a:t>
            </a:r>
            <a:r>
              <a:rPr lang="en" sz="1800">
                <a:solidFill>
                  <a:srgbClr val="FFFFFF"/>
                </a:solidFill>
              </a:rPr>
              <a:t>Improving the accuracy of the model with limited data sources available.</a:t>
            </a:r>
            <a:endParaRPr sz="1800">
              <a:solidFill>
                <a:srgbClr val="FFFFFF"/>
              </a:solidFill>
            </a:endParaRPr>
          </a:p>
          <a:p>
            <a:pPr indent="0" lvl="0" marL="0" rtl="0" algn="l">
              <a:lnSpc>
                <a:spcPct val="115000"/>
              </a:lnSpc>
              <a:spcBef>
                <a:spcPts val="1000"/>
              </a:spcBef>
              <a:spcAft>
                <a:spcPts val="0"/>
              </a:spcAft>
              <a:buNone/>
            </a:pPr>
            <a:r>
              <a:rPr lang="en" sz="1450">
                <a:solidFill>
                  <a:srgbClr val="FFFFFF"/>
                </a:solidFill>
              </a:rPr>
              <a:t>&gt; </a:t>
            </a:r>
            <a:r>
              <a:rPr lang="en" sz="1800">
                <a:solidFill>
                  <a:srgbClr val="FFFFFF"/>
                </a:solidFill>
              </a:rPr>
              <a:t>Integrating the model with an User Interface.</a:t>
            </a:r>
            <a:endParaRPr>
              <a:solidFill>
                <a:srgbClr val="FFFFFF"/>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txBox="1"/>
          <p:nvPr>
            <p:ph idx="4294967295" type="title"/>
          </p:nvPr>
        </p:nvSpPr>
        <p:spPr>
          <a:xfrm>
            <a:off x="311700" y="372500"/>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The </a:t>
            </a:r>
            <a:r>
              <a:rPr lang="en" u="sng">
                <a:solidFill>
                  <a:srgbClr val="000000"/>
                </a:solidFill>
              </a:rPr>
              <a:t>TechNerds</a:t>
            </a:r>
            <a:endParaRPr u="sng">
              <a:solidFill>
                <a:srgbClr val="000000"/>
              </a:solidFill>
            </a:endParaRPr>
          </a:p>
        </p:txBody>
      </p:sp>
      <p:pic>
        <p:nvPicPr>
          <p:cNvPr id="67" name="Google Shape;67;p14"/>
          <p:cNvPicPr preferRelativeResize="0"/>
          <p:nvPr/>
        </p:nvPicPr>
        <p:blipFill rotWithShape="1">
          <a:blip r:embed="rId3">
            <a:alphaModFix/>
          </a:blip>
          <a:srcRect b="62646" l="10506" r="0" t="0"/>
          <a:stretch/>
        </p:blipFill>
        <p:spPr>
          <a:xfrm>
            <a:off x="604325" y="1322225"/>
            <a:ext cx="1473000" cy="1644300"/>
          </a:xfrm>
          <a:prstGeom prst="ellipse">
            <a:avLst/>
          </a:prstGeom>
          <a:noFill/>
          <a:ln>
            <a:noFill/>
          </a:ln>
        </p:spPr>
      </p:pic>
      <p:sp>
        <p:nvSpPr>
          <p:cNvPr id="68" name="Google Shape;68;p14"/>
          <p:cNvSpPr txBox="1"/>
          <p:nvPr>
            <p:ph idx="4294967295" type="body"/>
          </p:nvPr>
        </p:nvSpPr>
        <p:spPr>
          <a:xfrm>
            <a:off x="164950" y="31089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chemeClr val="dk1"/>
                </a:solidFill>
              </a:rPr>
              <a:t>Sahil Gazi</a:t>
            </a:r>
            <a:endParaRPr sz="1700">
              <a:solidFill>
                <a:schemeClr val="dk1"/>
              </a:solidFill>
            </a:endParaRPr>
          </a:p>
        </p:txBody>
      </p:sp>
      <p:cxnSp>
        <p:nvCxnSpPr>
          <p:cNvPr id="69" name="Google Shape;69;p14"/>
          <p:cNvCxnSpPr/>
          <p:nvPr/>
        </p:nvCxnSpPr>
        <p:spPr>
          <a:xfrm>
            <a:off x="1118175" y="3561938"/>
            <a:ext cx="270900" cy="0"/>
          </a:xfrm>
          <a:prstGeom prst="straightConnector1">
            <a:avLst/>
          </a:prstGeom>
          <a:noFill/>
          <a:ln cap="flat" cmpd="sng" w="9525">
            <a:solidFill>
              <a:schemeClr val="dk2"/>
            </a:solidFill>
            <a:prstDash val="solid"/>
            <a:round/>
            <a:headEnd len="sm" w="sm" type="none"/>
            <a:tailEnd len="sm" w="sm" type="none"/>
          </a:ln>
        </p:spPr>
      </p:cxnSp>
      <p:sp>
        <p:nvSpPr>
          <p:cNvPr id="70" name="Google Shape;70;p14"/>
          <p:cNvSpPr txBox="1"/>
          <p:nvPr>
            <p:ph idx="4294967295" type="body"/>
          </p:nvPr>
        </p:nvSpPr>
        <p:spPr>
          <a:xfrm>
            <a:off x="164925" y="3641661"/>
            <a:ext cx="21774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300"/>
              <a:t>Data Structure and Algorithms Pundit</a:t>
            </a:r>
            <a:endParaRPr sz="1300"/>
          </a:p>
        </p:txBody>
      </p:sp>
      <p:pic>
        <p:nvPicPr>
          <p:cNvPr id="71" name="Google Shape;71;p14"/>
          <p:cNvPicPr preferRelativeResize="0"/>
          <p:nvPr/>
        </p:nvPicPr>
        <p:blipFill rotWithShape="1">
          <a:blip r:embed="rId4">
            <a:alphaModFix/>
          </a:blip>
          <a:srcRect b="39311" l="79182" r="100000" t="16153"/>
          <a:stretch/>
        </p:blipFill>
        <p:spPr>
          <a:xfrm>
            <a:off x="2649421" y="1322375"/>
            <a:ext cx="1644300" cy="1644000"/>
          </a:xfrm>
          <a:prstGeom prst="ellipse">
            <a:avLst/>
          </a:prstGeom>
          <a:noFill/>
          <a:ln>
            <a:noFill/>
          </a:ln>
        </p:spPr>
      </p:pic>
      <p:sp>
        <p:nvSpPr>
          <p:cNvPr id="72" name="Google Shape;72;p14"/>
          <p:cNvSpPr txBox="1"/>
          <p:nvPr>
            <p:ph idx="4294967295" type="body"/>
          </p:nvPr>
        </p:nvSpPr>
        <p:spPr>
          <a:xfrm>
            <a:off x="2374559" y="31089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chemeClr val="dk1"/>
                </a:solidFill>
              </a:rPr>
              <a:t>Rahul Roonwal </a:t>
            </a:r>
            <a:endParaRPr sz="1700">
              <a:solidFill>
                <a:schemeClr val="dk1"/>
              </a:solidFill>
            </a:endParaRPr>
          </a:p>
        </p:txBody>
      </p:sp>
      <p:cxnSp>
        <p:nvCxnSpPr>
          <p:cNvPr id="73" name="Google Shape;73;p14"/>
          <p:cNvCxnSpPr/>
          <p:nvPr/>
        </p:nvCxnSpPr>
        <p:spPr>
          <a:xfrm>
            <a:off x="3327800" y="3561938"/>
            <a:ext cx="270900" cy="0"/>
          </a:xfrm>
          <a:prstGeom prst="straightConnector1">
            <a:avLst/>
          </a:prstGeom>
          <a:noFill/>
          <a:ln cap="flat" cmpd="sng" w="9525">
            <a:solidFill>
              <a:schemeClr val="dk2"/>
            </a:solidFill>
            <a:prstDash val="solid"/>
            <a:round/>
            <a:headEnd len="sm" w="sm" type="none"/>
            <a:tailEnd len="sm" w="sm" type="none"/>
          </a:ln>
        </p:spPr>
      </p:cxnSp>
      <p:sp>
        <p:nvSpPr>
          <p:cNvPr id="74" name="Google Shape;74;p14"/>
          <p:cNvSpPr txBox="1"/>
          <p:nvPr>
            <p:ph idx="4294967295" type="body"/>
          </p:nvPr>
        </p:nvSpPr>
        <p:spPr>
          <a:xfrm>
            <a:off x="2374545" y="3641661"/>
            <a:ext cx="21774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300"/>
              <a:t>Problem Solving Lover</a:t>
            </a:r>
            <a:endParaRPr sz="1300"/>
          </a:p>
        </p:txBody>
      </p:sp>
      <p:pic>
        <p:nvPicPr>
          <p:cNvPr id="75" name="Google Shape;75;p14"/>
          <p:cNvPicPr preferRelativeResize="0"/>
          <p:nvPr/>
        </p:nvPicPr>
        <p:blipFill rotWithShape="1">
          <a:blip r:embed="rId5">
            <a:alphaModFix/>
          </a:blip>
          <a:srcRect b="12495" l="0" r="0" t="12502"/>
          <a:stretch/>
        </p:blipFill>
        <p:spPr>
          <a:xfrm>
            <a:off x="4867379" y="1322213"/>
            <a:ext cx="1644300" cy="1644300"/>
          </a:xfrm>
          <a:prstGeom prst="ellipse">
            <a:avLst/>
          </a:prstGeom>
          <a:noFill/>
          <a:ln>
            <a:noFill/>
          </a:ln>
        </p:spPr>
      </p:pic>
      <p:sp>
        <p:nvSpPr>
          <p:cNvPr id="76" name="Google Shape;76;p14"/>
          <p:cNvSpPr txBox="1"/>
          <p:nvPr>
            <p:ph idx="4294967295" type="body"/>
          </p:nvPr>
        </p:nvSpPr>
        <p:spPr>
          <a:xfrm>
            <a:off x="4584180" y="31089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chemeClr val="dk1"/>
                </a:solidFill>
              </a:rPr>
              <a:t>Avinash Mahanthi</a:t>
            </a:r>
            <a:endParaRPr sz="1700">
              <a:solidFill>
                <a:schemeClr val="dk1"/>
              </a:solidFill>
            </a:endParaRPr>
          </a:p>
        </p:txBody>
      </p:sp>
      <p:cxnSp>
        <p:nvCxnSpPr>
          <p:cNvPr id="77" name="Google Shape;77;p14"/>
          <p:cNvCxnSpPr/>
          <p:nvPr/>
        </p:nvCxnSpPr>
        <p:spPr>
          <a:xfrm>
            <a:off x="5554075" y="3561938"/>
            <a:ext cx="270900" cy="0"/>
          </a:xfrm>
          <a:prstGeom prst="straightConnector1">
            <a:avLst/>
          </a:prstGeom>
          <a:noFill/>
          <a:ln cap="flat" cmpd="sng" w="9525">
            <a:solidFill>
              <a:schemeClr val="dk2"/>
            </a:solidFill>
            <a:prstDash val="solid"/>
            <a:round/>
            <a:headEnd len="sm" w="sm" type="none"/>
            <a:tailEnd len="sm" w="sm" type="none"/>
          </a:ln>
        </p:spPr>
      </p:cxnSp>
      <p:sp>
        <p:nvSpPr>
          <p:cNvPr id="78" name="Google Shape;78;p14"/>
          <p:cNvSpPr txBox="1"/>
          <p:nvPr>
            <p:ph idx="4294967295" type="body"/>
          </p:nvPr>
        </p:nvSpPr>
        <p:spPr>
          <a:xfrm>
            <a:off x="4584169" y="3641661"/>
            <a:ext cx="21774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300"/>
              <a:t> App and Web Developer</a:t>
            </a:r>
            <a:endParaRPr sz="1300"/>
          </a:p>
        </p:txBody>
      </p:sp>
      <p:pic>
        <p:nvPicPr>
          <p:cNvPr id="79" name="Google Shape;79;p14"/>
          <p:cNvPicPr preferRelativeResize="0"/>
          <p:nvPr/>
        </p:nvPicPr>
        <p:blipFill rotWithShape="1">
          <a:blip r:embed="rId6">
            <a:alphaModFix/>
          </a:blip>
          <a:srcRect b="43858" l="-5223" r="-5212" t="0"/>
          <a:stretch/>
        </p:blipFill>
        <p:spPr>
          <a:xfrm>
            <a:off x="7085338" y="1322225"/>
            <a:ext cx="1644300" cy="1644300"/>
          </a:xfrm>
          <a:prstGeom prst="ellipse">
            <a:avLst/>
          </a:prstGeom>
          <a:noFill/>
          <a:ln>
            <a:noFill/>
          </a:ln>
        </p:spPr>
      </p:pic>
      <p:sp>
        <p:nvSpPr>
          <p:cNvPr id="80" name="Google Shape;80;p14"/>
          <p:cNvSpPr txBox="1"/>
          <p:nvPr>
            <p:ph idx="4294967295" type="body"/>
          </p:nvPr>
        </p:nvSpPr>
        <p:spPr>
          <a:xfrm>
            <a:off x="6793801" y="31089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chemeClr val="dk1"/>
                </a:solidFill>
              </a:rPr>
              <a:t>Rajeev Nayan</a:t>
            </a:r>
            <a:endParaRPr sz="1700">
              <a:solidFill>
                <a:schemeClr val="dk1"/>
              </a:solidFill>
            </a:endParaRPr>
          </a:p>
        </p:txBody>
      </p:sp>
      <p:cxnSp>
        <p:nvCxnSpPr>
          <p:cNvPr id="81" name="Google Shape;81;p14"/>
          <p:cNvCxnSpPr/>
          <p:nvPr/>
        </p:nvCxnSpPr>
        <p:spPr>
          <a:xfrm>
            <a:off x="7747050" y="3561938"/>
            <a:ext cx="270900" cy="0"/>
          </a:xfrm>
          <a:prstGeom prst="straightConnector1">
            <a:avLst/>
          </a:prstGeom>
          <a:noFill/>
          <a:ln cap="flat" cmpd="sng" w="9525">
            <a:solidFill>
              <a:schemeClr val="dk2"/>
            </a:solidFill>
            <a:prstDash val="solid"/>
            <a:round/>
            <a:headEnd len="sm" w="sm" type="none"/>
            <a:tailEnd len="sm" w="sm" type="none"/>
          </a:ln>
        </p:spPr>
      </p:cxnSp>
      <p:sp>
        <p:nvSpPr>
          <p:cNvPr id="82" name="Google Shape;82;p14"/>
          <p:cNvSpPr txBox="1"/>
          <p:nvPr>
            <p:ph idx="4294967295" type="body"/>
          </p:nvPr>
        </p:nvSpPr>
        <p:spPr>
          <a:xfrm>
            <a:off x="6793795" y="3641661"/>
            <a:ext cx="21774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300"/>
              <a:t>Data Visualization and Machine Learning E</a:t>
            </a:r>
            <a:r>
              <a:rPr lang="en" sz="1300"/>
              <a:t>nthusiast</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ph type="title"/>
          </p:nvPr>
        </p:nvSpPr>
        <p:spPr>
          <a:xfrm>
            <a:off x="311700" y="673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Statement &amp; Impact</a:t>
            </a:r>
            <a:endParaRPr/>
          </a:p>
        </p:txBody>
      </p:sp>
      <p:sp>
        <p:nvSpPr>
          <p:cNvPr id="88" name="Google Shape;88;p15"/>
          <p:cNvSpPr txBox="1"/>
          <p:nvPr>
            <p:ph idx="1" type="body"/>
          </p:nvPr>
        </p:nvSpPr>
        <p:spPr>
          <a:xfrm>
            <a:off x="212550" y="1838275"/>
            <a:ext cx="8832300" cy="233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major Climatic aspect of India is </a:t>
            </a:r>
            <a:r>
              <a:rPr lang="en">
                <a:solidFill>
                  <a:srgbClr val="FFFF00"/>
                </a:solidFill>
              </a:rPr>
              <a:t>Rainfall</a:t>
            </a:r>
            <a:r>
              <a:rPr lang="en"/>
              <a:t>. It has both pros and cons.</a:t>
            </a:r>
            <a:endParaRPr/>
          </a:p>
          <a:p>
            <a:pPr indent="0" lvl="0" marL="0" rtl="0" algn="l">
              <a:spcBef>
                <a:spcPts val="1600"/>
              </a:spcBef>
              <a:spcAft>
                <a:spcPts val="0"/>
              </a:spcAft>
              <a:buNone/>
            </a:pPr>
            <a:r>
              <a:rPr lang="en"/>
              <a:t>Pros are helpful for farmers to </a:t>
            </a:r>
            <a:r>
              <a:rPr lang="en">
                <a:solidFill>
                  <a:srgbClr val="FFFF00"/>
                </a:solidFill>
              </a:rPr>
              <a:t>grow crops</a:t>
            </a:r>
            <a:r>
              <a:rPr lang="en"/>
              <a:t>, essential to the </a:t>
            </a:r>
            <a:r>
              <a:rPr lang="en">
                <a:solidFill>
                  <a:srgbClr val="FFFF00"/>
                </a:solidFill>
              </a:rPr>
              <a:t>survival </a:t>
            </a:r>
            <a:r>
              <a:rPr lang="en"/>
              <a:t>of every living beings.</a:t>
            </a:r>
            <a:endParaRPr/>
          </a:p>
          <a:p>
            <a:pPr indent="0" lvl="0" marL="0" rtl="0" algn="l">
              <a:spcBef>
                <a:spcPts val="1600"/>
              </a:spcBef>
              <a:spcAft>
                <a:spcPts val="0"/>
              </a:spcAft>
              <a:buNone/>
            </a:pPr>
            <a:r>
              <a:rPr lang="en"/>
              <a:t>Cons are </a:t>
            </a:r>
            <a:r>
              <a:rPr lang="en">
                <a:solidFill>
                  <a:srgbClr val="FFFF00"/>
                </a:solidFill>
              </a:rPr>
              <a:t>flooding</a:t>
            </a:r>
            <a:r>
              <a:rPr lang="en"/>
              <a:t>, including risk to human life, damage to buildings and infrastructure, and </a:t>
            </a:r>
            <a:r>
              <a:rPr lang="en">
                <a:solidFill>
                  <a:srgbClr val="FFFF00"/>
                </a:solidFill>
              </a:rPr>
              <a:t>loss of crops and livestocks.</a:t>
            </a:r>
            <a:endParaRPr>
              <a:solidFill>
                <a:srgbClr val="FFFF00"/>
              </a:solidFill>
            </a:endParaRPr>
          </a:p>
          <a:p>
            <a:pPr indent="0" lvl="0" marL="0" rtl="0" algn="l">
              <a:spcBef>
                <a:spcPts val="1600"/>
              </a:spcBef>
              <a:spcAft>
                <a:spcPts val="0"/>
              </a:spcAft>
              <a:buNone/>
            </a:pPr>
            <a:r>
              <a:rPr lang="en"/>
              <a:t>If we predict the range of rainfall in advance, There are chance to decrease the risk of loss.</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311700" y="673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Proposed Solution</a:t>
            </a:r>
            <a:endParaRPr/>
          </a:p>
        </p:txBody>
      </p:sp>
      <p:sp>
        <p:nvSpPr>
          <p:cNvPr id="94" name="Google Shape;94;p16"/>
          <p:cNvSpPr txBox="1"/>
          <p:nvPr>
            <p:ph idx="1" type="body"/>
          </p:nvPr>
        </p:nvSpPr>
        <p:spPr>
          <a:xfrm>
            <a:off x="212550" y="1685875"/>
            <a:ext cx="8832300" cy="2419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t>We have tried to predict the average rainfall by separating the data into Training and Testing. We applied various statistical and machine learning approaches in prediction and made analysis over various approaches. We used 70% of data to train and 30% data to test, whichever model had given the good accuracy we have used that model to predict the rainfall in a particular region.</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graphicFrame>
        <p:nvGraphicFramePr>
          <p:cNvPr id="99" name="Google Shape;99;p17"/>
          <p:cNvGraphicFramePr/>
          <p:nvPr/>
        </p:nvGraphicFramePr>
        <p:xfrm>
          <a:off x="484113" y="1215612"/>
          <a:ext cx="3000000" cy="3000000"/>
        </p:xfrm>
        <a:graphic>
          <a:graphicData uri="http://schemas.openxmlformats.org/drawingml/2006/table">
            <a:tbl>
              <a:tblPr>
                <a:noFill/>
                <a:tableStyleId>{F1CDD0AD-BED2-47B1-8785-CBE229FD2032}</a:tableStyleId>
              </a:tblPr>
              <a:tblGrid>
                <a:gridCol w="1004425"/>
                <a:gridCol w="1004425"/>
                <a:gridCol w="1004425"/>
                <a:gridCol w="1004425"/>
                <a:gridCol w="1004425"/>
                <a:gridCol w="1004425"/>
                <a:gridCol w="1004425"/>
                <a:gridCol w="1004425"/>
              </a:tblGrid>
              <a:tr h="369075">
                <a:tc>
                  <a:txBody>
                    <a:bodyPr/>
                    <a:lstStyle/>
                    <a:p>
                      <a:pPr indent="0" lvl="0" marL="0" rtl="0" algn="ctr">
                        <a:spcBef>
                          <a:spcPts val="0"/>
                        </a:spcBef>
                        <a:spcAft>
                          <a:spcPts val="0"/>
                        </a:spcAft>
                        <a:buNone/>
                      </a:pPr>
                      <a:r>
                        <a:rPr lang="en">
                          <a:solidFill>
                            <a:schemeClr val="lt1"/>
                          </a:solidFill>
                        </a:rPr>
                        <a:t>Start</a:t>
                      </a:r>
                      <a:endParaRPr>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c>
                  <a:txBody>
                    <a:bodyPr/>
                    <a:lstStyle/>
                    <a:p>
                      <a:pPr indent="0" lvl="0" marL="0" rtl="0" algn="ctr">
                        <a:spcBef>
                          <a:spcPts val="0"/>
                        </a:spcBef>
                        <a:spcAft>
                          <a:spcPts val="0"/>
                        </a:spcAft>
                        <a:buNone/>
                      </a:pPr>
                      <a:r>
                        <a:t/>
                      </a:r>
                      <a:endParaRPr>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c>
                  <a:txBody>
                    <a:bodyPr/>
                    <a:lstStyle/>
                    <a:p>
                      <a:pPr indent="0" lvl="0" marL="0" rtl="0" algn="ctr">
                        <a:spcBef>
                          <a:spcPts val="0"/>
                        </a:spcBef>
                        <a:spcAft>
                          <a:spcPts val="0"/>
                        </a:spcAft>
                        <a:buNone/>
                      </a:pPr>
                      <a:r>
                        <a:t/>
                      </a:r>
                      <a:endParaRPr>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c>
                  <a:txBody>
                    <a:bodyPr/>
                    <a:lstStyle/>
                    <a:p>
                      <a:pPr indent="0" lvl="0" marL="0" rtl="0" algn="ctr">
                        <a:spcBef>
                          <a:spcPts val="0"/>
                        </a:spcBef>
                        <a:spcAft>
                          <a:spcPts val="0"/>
                        </a:spcAft>
                        <a:buNone/>
                      </a:pPr>
                      <a:r>
                        <a:t/>
                      </a:r>
                      <a:endParaRPr>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c>
                  <a:txBody>
                    <a:bodyPr/>
                    <a:lstStyle/>
                    <a:p>
                      <a:pPr indent="0" lvl="0" marL="0" rtl="0" algn="ctr">
                        <a:spcBef>
                          <a:spcPts val="0"/>
                        </a:spcBef>
                        <a:spcAft>
                          <a:spcPts val="0"/>
                        </a:spcAft>
                        <a:buNone/>
                      </a:pPr>
                      <a:r>
                        <a:t/>
                      </a:r>
                      <a:endParaRPr>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c>
                  <a:txBody>
                    <a:bodyPr/>
                    <a:lstStyle/>
                    <a:p>
                      <a:pPr indent="0" lvl="0" marL="0" rtl="0" algn="ctr">
                        <a:spcBef>
                          <a:spcPts val="0"/>
                        </a:spcBef>
                        <a:spcAft>
                          <a:spcPts val="0"/>
                        </a:spcAft>
                        <a:buNone/>
                      </a:pPr>
                      <a:r>
                        <a:t/>
                      </a:r>
                      <a:endParaRPr>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c>
                  <a:txBody>
                    <a:bodyPr/>
                    <a:lstStyle/>
                    <a:p>
                      <a:pPr indent="0" lvl="0" marL="0" rtl="0" algn="ctr">
                        <a:spcBef>
                          <a:spcPts val="0"/>
                        </a:spcBef>
                        <a:spcAft>
                          <a:spcPts val="0"/>
                        </a:spcAft>
                        <a:buNone/>
                      </a:pPr>
                      <a:r>
                        <a:t/>
                      </a:r>
                      <a:endParaRPr>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chemeClr val="lt1"/>
                          </a:solidFill>
                        </a:rPr>
                        <a:t>End</a:t>
                      </a:r>
                      <a:endParaRPr>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r>
              <a:tr h="2904200">
                <a:tc>
                  <a:txBody>
                    <a:bodyPr/>
                    <a:lstStyle/>
                    <a:p>
                      <a:pPr indent="0" lvl="0" marL="0" rtl="0" algn="l">
                        <a:spcBef>
                          <a:spcPts val="0"/>
                        </a:spcBef>
                        <a:spcAft>
                          <a:spcPts val="0"/>
                        </a:spcAft>
                        <a:buNone/>
                      </a:pPr>
                      <a:r>
                        <a:t/>
                      </a:r>
                      <a:endParaRPr sz="1400"/>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sz="1400"/>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sz="1400"/>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r>
            </a:tbl>
          </a:graphicData>
        </a:graphic>
      </p:graphicFrame>
      <p:sp>
        <p:nvSpPr>
          <p:cNvPr id="100" name="Google Shape;10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Steps</a:t>
            </a:r>
            <a:r>
              <a:rPr lang="en"/>
              <a:t> Involved</a:t>
            </a:r>
            <a:endParaRPr/>
          </a:p>
        </p:txBody>
      </p:sp>
      <p:sp>
        <p:nvSpPr>
          <p:cNvPr descr="Timeline background shape" id="101" name="Google Shape;101;p17"/>
          <p:cNvSpPr/>
          <p:nvPr/>
        </p:nvSpPr>
        <p:spPr>
          <a:xfrm>
            <a:off x="489153" y="1744400"/>
            <a:ext cx="2871900" cy="457500"/>
          </a:xfrm>
          <a:prstGeom prst="homePlat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txBox="1"/>
          <p:nvPr>
            <p:ph idx="4294967295" type="body"/>
          </p:nvPr>
        </p:nvSpPr>
        <p:spPr>
          <a:xfrm>
            <a:off x="565350" y="1744550"/>
            <a:ext cx="2568600" cy="4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Data Collection</a:t>
            </a:r>
            <a:endParaRPr>
              <a:solidFill>
                <a:schemeClr val="lt1"/>
              </a:solidFill>
            </a:endParaRPr>
          </a:p>
        </p:txBody>
      </p:sp>
      <p:sp>
        <p:nvSpPr>
          <p:cNvPr descr="Timeline background shape" id="103" name="Google Shape;103;p17"/>
          <p:cNvSpPr/>
          <p:nvPr/>
        </p:nvSpPr>
        <p:spPr>
          <a:xfrm>
            <a:off x="1488550" y="2285563"/>
            <a:ext cx="4188000" cy="4575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txBox="1"/>
          <p:nvPr>
            <p:ph idx="4294967295" type="body"/>
          </p:nvPr>
        </p:nvSpPr>
        <p:spPr>
          <a:xfrm>
            <a:off x="1488550" y="2281600"/>
            <a:ext cx="4474500" cy="4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Data exploration and preprocessing</a:t>
            </a:r>
            <a:endParaRPr>
              <a:solidFill>
                <a:schemeClr val="lt1"/>
              </a:solidFill>
            </a:endParaRPr>
          </a:p>
        </p:txBody>
      </p:sp>
      <p:sp>
        <p:nvSpPr>
          <p:cNvPr id="105" name="Google Shape;105;p17"/>
          <p:cNvSpPr txBox="1"/>
          <p:nvPr>
            <p:ph idx="4294967295" type="body"/>
          </p:nvPr>
        </p:nvSpPr>
        <p:spPr>
          <a:xfrm>
            <a:off x="4757350" y="4010925"/>
            <a:ext cx="2010300" cy="4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Global go-live</a:t>
            </a:r>
            <a:endParaRPr>
              <a:solidFill>
                <a:schemeClr val="dk1"/>
              </a:solidFill>
            </a:endParaRPr>
          </a:p>
        </p:txBody>
      </p:sp>
      <p:grpSp>
        <p:nvGrpSpPr>
          <p:cNvPr id="106" name="Google Shape;106;p17"/>
          <p:cNvGrpSpPr/>
          <p:nvPr/>
        </p:nvGrpSpPr>
        <p:grpSpPr>
          <a:xfrm>
            <a:off x="4832077" y="4010975"/>
            <a:ext cx="3687611" cy="441654"/>
            <a:chOff x="6497522" y="3733725"/>
            <a:chExt cx="2404703" cy="351300"/>
          </a:xfrm>
        </p:grpSpPr>
        <p:sp>
          <p:nvSpPr>
            <p:cNvPr id="107" name="Google Shape;107;p17"/>
            <p:cNvSpPr/>
            <p:nvPr/>
          </p:nvSpPr>
          <p:spPr>
            <a:xfrm>
              <a:off x="6497522" y="3733725"/>
              <a:ext cx="1719900" cy="351300"/>
            </a:xfrm>
            <a:prstGeom prst="homePlate">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t>Output</a:t>
              </a:r>
              <a:endParaRPr sz="1800"/>
            </a:p>
          </p:txBody>
        </p:sp>
        <p:sp>
          <p:nvSpPr>
            <p:cNvPr id="108" name="Google Shape;108;p17"/>
            <p:cNvSpPr/>
            <p:nvPr/>
          </p:nvSpPr>
          <p:spPr>
            <a:xfrm>
              <a:off x="8098525" y="3733725"/>
              <a:ext cx="346500" cy="351300"/>
            </a:xfrm>
            <a:prstGeom prst="chevron">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p:nvPr/>
          </p:nvSpPr>
          <p:spPr>
            <a:xfrm>
              <a:off x="8327125" y="3733725"/>
              <a:ext cx="346500" cy="351300"/>
            </a:xfrm>
            <a:prstGeom prst="chevron">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p:nvPr/>
          </p:nvSpPr>
          <p:spPr>
            <a:xfrm>
              <a:off x="8555725" y="3733725"/>
              <a:ext cx="346500" cy="351300"/>
            </a:xfrm>
            <a:prstGeom prst="chevron">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descr="Timeline background shape" id="111" name="Google Shape;111;p17"/>
          <p:cNvSpPr/>
          <p:nvPr/>
        </p:nvSpPr>
        <p:spPr>
          <a:xfrm>
            <a:off x="2492975" y="2877725"/>
            <a:ext cx="4188000" cy="457500"/>
          </a:xfrm>
          <a:prstGeom prst="homePlat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txBox="1"/>
          <p:nvPr>
            <p:ph idx="4294967295" type="body"/>
          </p:nvPr>
        </p:nvSpPr>
        <p:spPr>
          <a:xfrm>
            <a:off x="2492975" y="2885675"/>
            <a:ext cx="2568600" cy="4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Data Visualization</a:t>
            </a:r>
            <a:endParaRPr>
              <a:solidFill>
                <a:schemeClr val="lt1"/>
              </a:solidFill>
            </a:endParaRPr>
          </a:p>
        </p:txBody>
      </p:sp>
      <p:sp>
        <p:nvSpPr>
          <p:cNvPr descr="Timeline background shape" id="113" name="Google Shape;113;p17"/>
          <p:cNvSpPr/>
          <p:nvPr/>
        </p:nvSpPr>
        <p:spPr>
          <a:xfrm>
            <a:off x="3497400" y="3444325"/>
            <a:ext cx="4273500" cy="457500"/>
          </a:xfrm>
          <a:prstGeom prst="homePlat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rgbClr val="F3F3F3"/>
              </a:highlight>
            </a:endParaRPr>
          </a:p>
        </p:txBody>
      </p:sp>
      <p:sp>
        <p:nvSpPr>
          <p:cNvPr id="114" name="Google Shape;114;p17"/>
          <p:cNvSpPr txBox="1"/>
          <p:nvPr>
            <p:ph idx="4294967295" type="body"/>
          </p:nvPr>
        </p:nvSpPr>
        <p:spPr>
          <a:xfrm>
            <a:off x="3497400" y="3448300"/>
            <a:ext cx="3666300" cy="4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Data Modelling and Accuracy</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Technical Stack</a:t>
            </a:r>
            <a:endParaRPr/>
          </a:p>
        </p:txBody>
      </p:sp>
      <p:sp>
        <p:nvSpPr>
          <p:cNvPr id="120" name="Google Shape;120;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Jupyter Notebook</a:t>
            </a:r>
            <a:endParaRPr/>
          </a:p>
          <a:p>
            <a:pPr indent="-342900" lvl="0" marL="457200" rtl="0" algn="l">
              <a:spcBef>
                <a:spcPts val="0"/>
              </a:spcBef>
              <a:spcAft>
                <a:spcPts val="0"/>
              </a:spcAft>
              <a:buSzPts val="1800"/>
              <a:buChar char="●"/>
            </a:pPr>
            <a:r>
              <a:rPr lang="en"/>
              <a:t>Python</a:t>
            </a:r>
            <a:endParaRPr/>
          </a:p>
          <a:p>
            <a:pPr indent="-342900" lvl="0" marL="457200" rtl="0" algn="l">
              <a:spcBef>
                <a:spcPts val="0"/>
              </a:spcBef>
              <a:spcAft>
                <a:spcPts val="0"/>
              </a:spcAft>
              <a:buSzPts val="1800"/>
              <a:buChar char="●"/>
            </a:pPr>
            <a:r>
              <a:rPr lang="en"/>
              <a:t>Flask</a:t>
            </a:r>
            <a:endParaRPr/>
          </a:p>
          <a:p>
            <a:pPr indent="-342900" lvl="0" marL="457200" rtl="0" algn="l">
              <a:spcBef>
                <a:spcPts val="0"/>
              </a:spcBef>
              <a:spcAft>
                <a:spcPts val="0"/>
              </a:spcAft>
              <a:buSzPts val="1800"/>
              <a:buChar char="●"/>
            </a:pPr>
            <a:r>
              <a:rPr lang="en"/>
              <a:t>Machine Learning</a:t>
            </a:r>
            <a:endParaRPr/>
          </a:p>
          <a:p>
            <a:pPr indent="-342900" lvl="0" marL="457200" rtl="0" algn="l">
              <a:spcBef>
                <a:spcPts val="0"/>
              </a:spcBef>
              <a:spcAft>
                <a:spcPts val="0"/>
              </a:spcAft>
              <a:buSzPts val="1800"/>
              <a:buChar char="●"/>
            </a:pPr>
            <a:r>
              <a:rPr lang="en"/>
              <a:t>HTML</a:t>
            </a:r>
            <a:endParaRPr/>
          </a:p>
          <a:p>
            <a:pPr indent="-342900" lvl="0" marL="457200" rtl="0" algn="l">
              <a:spcBef>
                <a:spcPts val="0"/>
              </a:spcBef>
              <a:spcAft>
                <a:spcPts val="0"/>
              </a:spcAft>
              <a:buSzPts val="1800"/>
              <a:buChar char="●"/>
            </a:pPr>
            <a:r>
              <a:rPr lang="en"/>
              <a:t>CSS</a:t>
            </a:r>
            <a:endParaRPr/>
          </a:p>
          <a:p>
            <a:pPr indent="-342900" lvl="0" marL="457200" rtl="0" algn="l">
              <a:spcBef>
                <a:spcPts val="0"/>
              </a:spcBef>
              <a:spcAft>
                <a:spcPts val="0"/>
              </a:spcAft>
              <a:buSzPts val="1800"/>
              <a:buChar char="●"/>
            </a:pPr>
            <a:r>
              <a:rPr lang="en"/>
              <a:t>Bootstrap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Workflow Chart</a:t>
            </a:r>
            <a:endParaRPr/>
          </a:p>
        </p:txBody>
      </p:sp>
      <p:pic>
        <p:nvPicPr>
          <p:cNvPr id="126" name="Google Shape;126;p19"/>
          <p:cNvPicPr preferRelativeResize="0"/>
          <p:nvPr/>
        </p:nvPicPr>
        <p:blipFill>
          <a:blip r:embed="rId3">
            <a:alphaModFix/>
          </a:blip>
          <a:stretch>
            <a:fillRect/>
          </a:stretch>
        </p:blipFill>
        <p:spPr>
          <a:xfrm>
            <a:off x="152400" y="1281650"/>
            <a:ext cx="8839200" cy="324564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idx="4294967295" type="title"/>
          </p:nvPr>
        </p:nvSpPr>
        <p:spPr>
          <a:xfrm>
            <a:off x="185900" y="271500"/>
            <a:ext cx="8646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Trend Analysis</a:t>
            </a:r>
            <a:endParaRPr/>
          </a:p>
        </p:txBody>
      </p:sp>
      <p:pic>
        <p:nvPicPr>
          <p:cNvPr id="132" name="Google Shape;132;p20"/>
          <p:cNvPicPr preferRelativeResize="0"/>
          <p:nvPr/>
        </p:nvPicPr>
        <p:blipFill>
          <a:blip r:embed="rId3">
            <a:alphaModFix/>
          </a:blip>
          <a:stretch>
            <a:fillRect/>
          </a:stretch>
        </p:blipFill>
        <p:spPr>
          <a:xfrm>
            <a:off x="3792550" y="458575"/>
            <a:ext cx="5199050" cy="4288325"/>
          </a:xfrm>
          <a:prstGeom prst="rect">
            <a:avLst/>
          </a:prstGeom>
          <a:noFill/>
          <a:ln>
            <a:noFill/>
          </a:ln>
        </p:spPr>
      </p:pic>
      <p:sp>
        <p:nvSpPr>
          <p:cNvPr id="133" name="Google Shape;133;p20"/>
          <p:cNvSpPr txBox="1"/>
          <p:nvPr>
            <p:ph idx="4294967295" type="body"/>
          </p:nvPr>
        </p:nvSpPr>
        <p:spPr>
          <a:xfrm>
            <a:off x="185900" y="1276425"/>
            <a:ext cx="3544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Findings</a:t>
            </a:r>
            <a:endParaRPr b="1" sz="2100">
              <a:solidFill>
                <a:schemeClr val="dk1"/>
              </a:solidFill>
            </a:endParaRPr>
          </a:p>
          <a:p>
            <a:pPr indent="-330200" lvl="0" marL="457200" rtl="0" algn="l">
              <a:spcBef>
                <a:spcPts val="1600"/>
              </a:spcBef>
              <a:spcAft>
                <a:spcPts val="0"/>
              </a:spcAft>
              <a:buSzPts val="1600"/>
              <a:buChar char="●"/>
            </a:pPr>
            <a:r>
              <a:rPr lang="en" sz="1600"/>
              <a:t>During June-sept India receives huge rainfall.</a:t>
            </a:r>
            <a:endParaRPr sz="1600"/>
          </a:p>
          <a:p>
            <a:pPr indent="-330200" lvl="0" marL="457200" rtl="0" algn="l">
              <a:spcBef>
                <a:spcPts val="0"/>
              </a:spcBef>
              <a:spcAft>
                <a:spcPts val="0"/>
              </a:spcAft>
              <a:buSzPts val="1600"/>
              <a:buChar char="●"/>
            </a:pPr>
            <a:r>
              <a:rPr lang="en" sz="1600"/>
              <a:t>In Jan and Feb it experiences less rainfall.</a:t>
            </a:r>
            <a:endParaRPr sz="1600"/>
          </a:p>
          <a:p>
            <a:pPr indent="0" lvl="0" marL="457200" rtl="0" algn="l">
              <a:spcBef>
                <a:spcPts val="1600"/>
              </a:spcBef>
              <a:spcAft>
                <a:spcPts val="1600"/>
              </a:spcAft>
              <a:buNone/>
            </a:pPr>
            <a: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idx="4294967295" type="title"/>
          </p:nvPr>
        </p:nvSpPr>
        <p:spPr>
          <a:xfrm>
            <a:off x="311700" y="271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Trend Analysis of Tamil Nadu</a:t>
            </a:r>
            <a:endParaRPr/>
          </a:p>
        </p:txBody>
      </p:sp>
      <p:pic>
        <p:nvPicPr>
          <p:cNvPr id="139" name="Google Shape;139;p21"/>
          <p:cNvPicPr preferRelativeResize="0"/>
          <p:nvPr/>
        </p:nvPicPr>
        <p:blipFill>
          <a:blip r:embed="rId3">
            <a:alphaModFix/>
          </a:blip>
          <a:stretch>
            <a:fillRect/>
          </a:stretch>
        </p:blipFill>
        <p:spPr>
          <a:xfrm>
            <a:off x="311700" y="1207300"/>
            <a:ext cx="4259850" cy="3019900"/>
          </a:xfrm>
          <a:prstGeom prst="rect">
            <a:avLst/>
          </a:prstGeom>
          <a:noFill/>
          <a:ln>
            <a:noFill/>
          </a:ln>
        </p:spPr>
      </p:pic>
      <p:sp>
        <p:nvSpPr>
          <p:cNvPr id="140" name="Google Shape;140;p21"/>
          <p:cNvSpPr txBox="1"/>
          <p:nvPr>
            <p:ph idx="4294967295" type="body"/>
          </p:nvPr>
        </p:nvSpPr>
        <p:spPr>
          <a:xfrm>
            <a:off x="4984250" y="1264000"/>
            <a:ext cx="3567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Findings</a:t>
            </a:r>
            <a:endParaRPr sz="1000">
              <a:solidFill>
                <a:srgbClr val="202124"/>
              </a:solidFill>
              <a:highlight>
                <a:srgbClr val="FFFFFF"/>
              </a:highlight>
              <a:latin typeface="Roboto"/>
              <a:ea typeface="Roboto"/>
              <a:cs typeface="Roboto"/>
              <a:sym typeface="Roboto"/>
            </a:endParaRPr>
          </a:p>
          <a:p>
            <a:pPr indent="0" lvl="0" marL="0" rtl="0" algn="l">
              <a:spcBef>
                <a:spcPts val="1600"/>
              </a:spcBef>
              <a:spcAft>
                <a:spcPts val="0"/>
              </a:spcAft>
              <a:buNone/>
            </a:pPr>
            <a:r>
              <a:rPr lang="en"/>
              <a:t>From the graph we observe that</a:t>
            </a:r>
            <a:endParaRPr/>
          </a:p>
          <a:p>
            <a:pPr indent="-330200" lvl="0" marL="457200" rtl="0" algn="l">
              <a:spcBef>
                <a:spcPts val="1600"/>
              </a:spcBef>
              <a:spcAft>
                <a:spcPts val="0"/>
              </a:spcAft>
              <a:buSzPts val="1600"/>
              <a:buChar char="●"/>
            </a:pPr>
            <a:r>
              <a:rPr lang="en" sz="1600"/>
              <a:t>Tamil Nadu has good amount of rainfall in Oct and Nov</a:t>
            </a:r>
            <a:endParaRPr sz="1600"/>
          </a:p>
          <a:p>
            <a:pPr indent="0" lvl="0" marL="457200" rtl="0" algn="l">
              <a:spcBef>
                <a:spcPts val="1600"/>
              </a:spcBef>
              <a:spcAft>
                <a:spcPts val="1600"/>
              </a:spcAft>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