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0" r:id="rId4"/>
    <p:sldId id="258" r:id="rId5"/>
    <p:sldId id="261" r:id="rId6"/>
    <p:sldId id="259"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E046C52-EB95-461C-BD26-52BDD8AB097A}" type="datetimeFigureOut">
              <a:rPr lang="en-US" smtClean="0"/>
              <a:t>15-Apr-21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A4F89A2-0893-4474-B037-7206A6C8ABEC}" type="slidenum">
              <a:rPr lang="en-US" smtClean="0"/>
              <a:t>‹#›</a:t>
            </a:fld>
            <a:endParaRPr lang="en-US"/>
          </a:p>
        </p:txBody>
      </p:sp>
    </p:spTree>
    <p:extLst>
      <p:ext uri="{BB962C8B-B14F-4D97-AF65-F5344CB8AC3E}">
        <p14:creationId xmlns:p14="http://schemas.microsoft.com/office/powerpoint/2010/main" val="2914277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46C52-EB95-461C-BD26-52BDD8AB097A}" type="datetimeFigureOut">
              <a:rPr lang="en-US" smtClean="0"/>
              <a:t>15-Apr-21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A4F89A2-0893-4474-B037-7206A6C8ABEC}" type="slidenum">
              <a:rPr lang="en-US" smtClean="0"/>
              <a:t>‹#›</a:t>
            </a:fld>
            <a:endParaRPr lang="en-US"/>
          </a:p>
        </p:txBody>
      </p:sp>
    </p:spTree>
    <p:extLst>
      <p:ext uri="{BB962C8B-B14F-4D97-AF65-F5344CB8AC3E}">
        <p14:creationId xmlns:p14="http://schemas.microsoft.com/office/powerpoint/2010/main" val="3513581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46C52-EB95-461C-BD26-52BDD8AB097A}" type="datetimeFigureOut">
              <a:rPr lang="en-US" smtClean="0"/>
              <a:t>15-Apr-21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A4F89A2-0893-4474-B037-7206A6C8ABEC}"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449362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E046C52-EB95-461C-BD26-52BDD8AB097A}" type="datetimeFigureOut">
              <a:rPr lang="en-US" smtClean="0"/>
              <a:t>15-Apr-21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A4F89A2-0893-4474-B037-7206A6C8ABEC}" type="slidenum">
              <a:rPr lang="en-US" smtClean="0"/>
              <a:t>‹#›</a:t>
            </a:fld>
            <a:endParaRPr lang="en-US"/>
          </a:p>
        </p:txBody>
      </p:sp>
    </p:spTree>
    <p:extLst>
      <p:ext uri="{BB962C8B-B14F-4D97-AF65-F5344CB8AC3E}">
        <p14:creationId xmlns:p14="http://schemas.microsoft.com/office/powerpoint/2010/main" val="29831385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E046C52-EB95-461C-BD26-52BDD8AB097A}" type="datetimeFigureOut">
              <a:rPr lang="en-US" smtClean="0"/>
              <a:t>15-Apr-21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A4F89A2-0893-4474-B037-7206A6C8ABEC}"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086840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E046C52-EB95-461C-BD26-52BDD8AB097A}" type="datetimeFigureOut">
              <a:rPr lang="en-US" smtClean="0"/>
              <a:t>15-Apr-21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A4F89A2-0893-4474-B037-7206A6C8ABEC}" type="slidenum">
              <a:rPr lang="en-US" smtClean="0"/>
              <a:t>‹#›</a:t>
            </a:fld>
            <a:endParaRPr lang="en-US"/>
          </a:p>
        </p:txBody>
      </p:sp>
    </p:spTree>
    <p:extLst>
      <p:ext uri="{BB962C8B-B14F-4D97-AF65-F5344CB8AC3E}">
        <p14:creationId xmlns:p14="http://schemas.microsoft.com/office/powerpoint/2010/main" val="19972771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046C52-EB95-461C-BD26-52BDD8AB097A}" type="datetimeFigureOut">
              <a:rPr lang="en-US" smtClean="0"/>
              <a:t>15-Apr-21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A4F89A2-0893-4474-B037-7206A6C8ABEC}" type="slidenum">
              <a:rPr lang="en-US" smtClean="0"/>
              <a:t>‹#›</a:t>
            </a:fld>
            <a:endParaRPr lang="en-US"/>
          </a:p>
        </p:txBody>
      </p:sp>
    </p:spTree>
    <p:extLst>
      <p:ext uri="{BB962C8B-B14F-4D97-AF65-F5344CB8AC3E}">
        <p14:creationId xmlns:p14="http://schemas.microsoft.com/office/powerpoint/2010/main" val="16849408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046C52-EB95-461C-BD26-52BDD8AB097A}" type="datetimeFigureOut">
              <a:rPr lang="en-US" smtClean="0"/>
              <a:t>15-Apr-21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A4F89A2-0893-4474-B037-7206A6C8ABEC}" type="slidenum">
              <a:rPr lang="en-US" smtClean="0"/>
              <a:t>‹#›</a:t>
            </a:fld>
            <a:endParaRPr lang="en-US"/>
          </a:p>
        </p:txBody>
      </p:sp>
    </p:spTree>
    <p:extLst>
      <p:ext uri="{BB962C8B-B14F-4D97-AF65-F5344CB8AC3E}">
        <p14:creationId xmlns:p14="http://schemas.microsoft.com/office/powerpoint/2010/main" val="2042023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046C52-EB95-461C-BD26-52BDD8AB097A}" type="datetimeFigureOut">
              <a:rPr lang="en-US" smtClean="0"/>
              <a:t>15-Apr-21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A4F89A2-0893-4474-B037-7206A6C8ABEC}" type="slidenum">
              <a:rPr lang="en-US" smtClean="0"/>
              <a:t>‹#›</a:t>
            </a:fld>
            <a:endParaRPr lang="en-US"/>
          </a:p>
        </p:txBody>
      </p:sp>
    </p:spTree>
    <p:extLst>
      <p:ext uri="{BB962C8B-B14F-4D97-AF65-F5344CB8AC3E}">
        <p14:creationId xmlns:p14="http://schemas.microsoft.com/office/powerpoint/2010/main" val="1225244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46C52-EB95-461C-BD26-52BDD8AB097A}" type="datetimeFigureOut">
              <a:rPr lang="en-US" smtClean="0"/>
              <a:t>15-Apr-21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A4F89A2-0893-4474-B037-7206A6C8ABEC}" type="slidenum">
              <a:rPr lang="en-US" smtClean="0"/>
              <a:t>‹#›</a:t>
            </a:fld>
            <a:endParaRPr lang="en-US"/>
          </a:p>
        </p:txBody>
      </p:sp>
    </p:spTree>
    <p:extLst>
      <p:ext uri="{BB962C8B-B14F-4D97-AF65-F5344CB8AC3E}">
        <p14:creationId xmlns:p14="http://schemas.microsoft.com/office/powerpoint/2010/main" val="100291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046C52-EB95-461C-BD26-52BDD8AB097A}" type="datetimeFigureOut">
              <a:rPr lang="en-US" smtClean="0"/>
              <a:t>15-Apr-21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A4F89A2-0893-4474-B037-7206A6C8ABEC}" type="slidenum">
              <a:rPr lang="en-US" smtClean="0"/>
              <a:t>‹#›</a:t>
            </a:fld>
            <a:endParaRPr lang="en-US"/>
          </a:p>
        </p:txBody>
      </p:sp>
    </p:spTree>
    <p:extLst>
      <p:ext uri="{BB962C8B-B14F-4D97-AF65-F5344CB8AC3E}">
        <p14:creationId xmlns:p14="http://schemas.microsoft.com/office/powerpoint/2010/main" val="3833297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046C52-EB95-461C-BD26-52BDD8AB097A}" type="datetimeFigureOut">
              <a:rPr lang="en-US" smtClean="0"/>
              <a:t>15-Apr-21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A4F89A2-0893-4474-B037-7206A6C8ABEC}" type="slidenum">
              <a:rPr lang="en-US" smtClean="0"/>
              <a:t>‹#›</a:t>
            </a:fld>
            <a:endParaRPr lang="en-US"/>
          </a:p>
        </p:txBody>
      </p:sp>
    </p:spTree>
    <p:extLst>
      <p:ext uri="{BB962C8B-B14F-4D97-AF65-F5344CB8AC3E}">
        <p14:creationId xmlns:p14="http://schemas.microsoft.com/office/powerpoint/2010/main" val="277058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046C52-EB95-461C-BD26-52BDD8AB097A}" type="datetimeFigureOut">
              <a:rPr lang="en-US" smtClean="0"/>
              <a:t>15-Apr-21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A4F89A2-0893-4474-B037-7206A6C8ABEC}" type="slidenum">
              <a:rPr lang="en-US" smtClean="0"/>
              <a:t>‹#›</a:t>
            </a:fld>
            <a:endParaRPr lang="en-US"/>
          </a:p>
        </p:txBody>
      </p:sp>
    </p:spTree>
    <p:extLst>
      <p:ext uri="{BB962C8B-B14F-4D97-AF65-F5344CB8AC3E}">
        <p14:creationId xmlns:p14="http://schemas.microsoft.com/office/powerpoint/2010/main" val="2861876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046C52-EB95-461C-BD26-52BDD8AB097A}" type="datetimeFigureOut">
              <a:rPr lang="en-US" smtClean="0"/>
              <a:t>15-Apr-21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A4F89A2-0893-4474-B037-7206A6C8ABEC}" type="slidenum">
              <a:rPr lang="en-US" smtClean="0"/>
              <a:t>‹#›</a:t>
            </a:fld>
            <a:endParaRPr lang="en-US"/>
          </a:p>
        </p:txBody>
      </p:sp>
    </p:spTree>
    <p:extLst>
      <p:ext uri="{BB962C8B-B14F-4D97-AF65-F5344CB8AC3E}">
        <p14:creationId xmlns:p14="http://schemas.microsoft.com/office/powerpoint/2010/main" val="499946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046C52-EB95-461C-BD26-52BDD8AB097A}" type="datetimeFigureOut">
              <a:rPr lang="en-US" smtClean="0"/>
              <a:t>15-Apr-21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A4F89A2-0893-4474-B037-7206A6C8ABEC}" type="slidenum">
              <a:rPr lang="en-US" smtClean="0"/>
              <a:t>‹#›</a:t>
            </a:fld>
            <a:endParaRPr lang="en-US"/>
          </a:p>
        </p:txBody>
      </p:sp>
    </p:spTree>
    <p:extLst>
      <p:ext uri="{BB962C8B-B14F-4D97-AF65-F5344CB8AC3E}">
        <p14:creationId xmlns:p14="http://schemas.microsoft.com/office/powerpoint/2010/main" val="4290466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046C52-EB95-461C-BD26-52BDD8AB097A}" type="datetimeFigureOut">
              <a:rPr lang="en-US" smtClean="0"/>
              <a:t>15-Apr-21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A4F89A2-0893-4474-B037-7206A6C8ABEC}" type="slidenum">
              <a:rPr lang="en-US" smtClean="0"/>
              <a:t>‹#›</a:t>
            </a:fld>
            <a:endParaRPr lang="en-US"/>
          </a:p>
        </p:txBody>
      </p:sp>
    </p:spTree>
    <p:extLst>
      <p:ext uri="{BB962C8B-B14F-4D97-AF65-F5344CB8AC3E}">
        <p14:creationId xmlns:p14="http://schemas.microsoft.com/office/powerpoint/2010/main" val="1547404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E046C52-EB95-461C-BD26-52BDD8AB097A}" type="datetimeFigureOut">
              <a:rPr lang="en-US" smtClean="0"/>
              <a:t>15-Apr-21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A4F89A2-0893-4474-B037-7206A6C8ABEC}" type="slidenum">
              <a:rPr lang="en-US" smtClean="0"/>
              <a:t>‹#›</a:t>
            </a:fld>
            <a:endParaRPr lang="en-US"/>
          </a:p>
        </p:txBody>
      </p:sp>
    </p:spTree>
    <p:extLst>
      <p:ext uri="{BB962C8B-B14F-4D97-AF65-F5344CB8AC3E}">
        <p14:creationId xmlns:p14="http://schemas.microsoft.com/office/powerpoint/2010/main" val="227094720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B5F3DD91-F274-4C81-8EC2-B40161C6A8D3}"/>
              </a:ext>
            </a:extLst>
          </p:cNvPr>
          <p:cNvSpPr>
            <a:spLocks noChangeArrowheads="1"/>
          </p:cNvSpPr>
          <p:nvPr/>
        </p:nvSpPr>
        <p:spPr bwMode="auto">
          <a:xfrm>
            <a:off x="132522" y="251452"/>
            <a:ext cx="11661913"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600" b="0" i="0" u="sng" strike="noStrike" cap="none" normalizeH="0" baseline="0" dirty="0">
                <a:ln>
                  <a:noFill/>
                </a:ln>
                <a:solidFill>
                  <a:srgbClr val="C00000"/>
                </a:solidFill>
                <a:effectLst/>
                <a:latin typeface="Copperplate Gothic Bold" panose="020E0705020206020404" pitchFamily="34" charset="0"/>
                <a:ea typeface="Calibri" panose="020F0502020204030204" pitchFamily="34" charset="0"/>
                <a:cs typeface="Times New Roman" panose="02020603050405020304" pitchFamily="18" charset="0"/>
              </a:rPr>
              <a:t>Sathyabama Institute of Science and Technology</a:t>
            </a:r>
            <a:endParaRPr kumimoji="0" lang="en-US" altLang="en-US" sz="3600" b="0" i="0" u="none" strike="noStrike" cap="none" normalizeH="0" baseline="0" dirty="0">
              <a:ln>
                <a:noFill/>
              </a:ln>
              <a:solidFill>
                <a:srgbClr val="C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49" name="Picture 1">
            <a:extLst>
              <a:ext uri="{FF2B5EF4-FFF2-40B4-BE49-F238E27FC236}">
                <a16:creationId xmlns:a16="http://schemas.microsoft.com/office/drawing/2014/main" id="{AB688643-1192-4495-90C2-FA3DEF646F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7385" y="1583082"/>
            <a:ext cx="1838325" cy="200818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DB6E68EC-39A9-44EC-9928-75AC8B36745A}"/>
              </a:ext>
            </a:extLst>
          </p:cNvPr>
          <p:cNvSpPr>
            <a:spLocks noChangeArrowheads="1"/>
          </p:cNvSpPr>
          <p:nvPr/>
        </p:nvSpPr>
        <p:spPr bwMode="auto">
          <a:xfrm>
            <a:off x="1855304" y="3742855"/>
            <a:ext cx="10204174" cy="292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3200" b="0" i="0" u="sng" strike="noStrike" cap="none" normalizeH="0" baseline="0" dirty="0">
                <a:ln>
                  <a:noFill/>
                </a:ln>
                <a:solidFill>
                  <a:srgbClr val="000066"/>
                </a:solidFill>
                <a:effectLst/>
                <a:latin typeface="Copperplate Gothic Bold" panose="020E0705020206020404" pitchFamily="34" charset="0"/>
                <a:ea typeface="Calibri" panose="020F0502020204030204" pitchFamily="34" charset="0"/>
                <a:cs typeface="Times New Roman" panose="02020603050405020304" pitchFamily="18" charset="0"/>
              </a:rPr>
              <a:t>CODEALORE Hackathon Project</a:t>
            </a:r>
            <a:endParaRPr kumimoji="0" lang="en-US" altLang="en-US" sz="3200" b="0" i="0" u="none" strike="noStrike" cap="none" normalizeH="0" baseline="0" dirty="0">
              <a:ln>
                <a:noFill/>
              </a:ln>
              <a:solidFill>
                <a:srgbClr val="000066"/>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Papyrus" panose="03070502060502030205" pitchFamily="66" charset="0"/>
              <a:ea typeface="Calibri" panose="020F0502020204030204" pitchFamily="34"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Bahnschrift SemiBold SemiConden" panose="020B0502040204020203" pitchFamily="34" charset="0"/>
                <a:ea typeface="Calibri" panose="020F0502020204030204" pitchFamily="34" charset="0"/>
                <a:cs typeface="Times New Roman" panose="02020603050405020304" pitchFamily="18" charset="0"/>
              </a:rPr>
              <a:t>Submitted by Team </a:t>
            </a:r>
            <a:r>
              <a:rPr kumimoji="0" lang="en-US" altLang="en-US" sz="2400" b="1" i="0" u="sng" strike="noStrike" cap="none" normalizeH="0" baseline="0" dirty="0" err="1">
                <a:ln>
                  <a:noFill/>
                </a:ln>
                <a:solidFill>
                  <a:schemeClr val="tx1"/>
                </a:solidFill>
                <a:effectLst/>
                <a:latin typeface="Bahnschrift SemiBold SemiConden" panose="020B0502040204020203" pitchFamily="34" charset="0"/>
                <a:ea typeface="Calibri" panose="020F0502020204030204" pitchFamily="34" charset="0"/>
                <a:cs typeface="Times New Roman" panose="02020603050405020304" pitchFamily="18" charset="0"/>
              </a:rPr>
              <a:t>TechNerds</a:t>
            </a:r>
            <a:r>
              <a:rPr kumimoji="0" lang="en-US" altLang="en-US" sz="2400" b="0" i="0" u="none" strike="noStrike" cap="none" normalizeH="0" baseline="0" dirty="0">
                <a:ln>
                  <a:noFill/>
                </a:ln>
                <a:solidFill>
                  <a:schemeClr val="tx1"/>
                </a:solidFill>
                <a:effectLst/>
                <a:latin typeface="Bahnschrift SemiBold SemiConden" panose="020B0502040204020203" pitchFamily="34" charset="0"/>
                <a:ea typeface="Calibri" panose="020F0502020204030204" pitchFamily="34" charset="0"/>
                <a:cs typeface="Times New Roman" panose="02020603050405020304" pitchFamily="18" charset="0"/>
              </a:rPr>
              <a:t> comprising of Second Year Students:</a:t>
            </a:r>
            <a:endParaRPr kumimoji="0" lang="en-US" altLang="en-US" sz="2400" b="0" i="0" u="none" strike="noStrike" cap="none" normalizeH="0" baseline="0" dirty="0">
              <a:ln>
                <a:noFill/>
              </a:ln>
              <a:solidFill>
                <a:schemeClr val="tx1"/>
              </a:solidFill>
              <a:effectLst/>
              <a:latin typeface="Bahnschrift SemiBold SemiConden" panose="020B0502040204020203"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Footlight MT Light" panose="0204060206030A020304" pitchFamily="18" charset="0"/>
                <a:ea typeface="Calibri" panose="020F0502020204030204" pitchFamily="34" charset="0"/>
                <a:cs typeface="Times New Roman" panose="02020603050405020304" pitchFamily="18" charset="0"/>
              </a:rPr>
              <a:t>Rajeev </a:t>
            </a:r>
            <a:r>
              <a:rPr kumimoji="0" lang="en-US" altLang="en-US" sz="2800" b="0" i="0" u="none" strike="noStrike" cap="none" normalizeH="0" baseline="0" dirty="0" err="1">
                <a:ln>
                  <a:noFill/>
                </a:ln>
                <a:solidFill>
                  <a:schemeClr val="tx1"/>
                </a:solidFill>
                <a:effectLst/>
                <a:latin typeface="Footlight MT Light" panose="0204060206030A020304" pitchFamily="18" charset="0"/>
                <a:ea typeface="Calibri" panose="020F0502020204030204" pitchFamily="34" charset="0"/>
                <a:cs typeface="Times New Roman" panose="02020603050405020304" pitchFamily="18" charset="0"/>
              </a:rPr>
              <a:t>Nayan</a:t>
            </a:r>
            <a:endParaRPr kumimoji="0" lang="en-US" altLang="en-US" sz="2800"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Footlight MT Light" panose="0204060206030A020304" pitchFamily="18" charset="0"/>
                <a:ea typeface="Calibri" panose="020F0502020204030204" pitchFamily="34" charset="0"/>
                <a:cs typeface="Times New Roman" panose="02020603050405020304" pitchFamily="18" charset="0"/>
              </a:rPr>
              <a:t>Rahul </a:t>
            </a:r>
            <a:r>
              <a:rPr kumimoji="0" lang="en-US" altLang="en-US" sz="2800" b="0" i="0" u="none" strike="noStrike" cap="none" normalizeH="0" baseline="0" dirty="0" err="1">
                <a:ln>
                  <a:noFill/>
                </a:ln>
                <a:solidFill>
                  <a:schemeClr val="tx1"/>
                </a:solidFill>
                <a:effectLst/>
                <a:latin typeface="Footlight MT Light" panose="0204060206030A020304" pitchFamily="18" charset="0"/>
                <a:ea typeface="Calibri" panose="020F0502020204030204" pitchFamily="34" charset="0"/>
                <a:cs typeface="Times New Roman" panose="02020603050405020304" pitchFamily="18" charset="0"/>
              </a:rPr>
              <a:t>Roonwal</a:t>
            </a:r>
            <a:endParaRPr kumimoji="0" lang="en-US" altLang="en-US" sz="2800"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chemeClr val="tx1"/>
                </a:solidFill>
                <a:effectLst/>
                <a:latin typeface="Footlight MT Light" panose="0204060206030A020304" pitchFamily="18" charset="0"/>
                <a:ea typeface="Calibri" panose="020F0502020204030204" pitchFamily="34" charset="0"/>
                <a:cs typeface="Times New Roman" panose="02020603050405020304" pitchFamily="18" charset="0"/>
              </a:rPr>
              <a:t>Avinash</a:t>
            </a:r>
            <a:r>
              <a:rPr kumimoji="0" lang="en-US" altLang="en-US" sz="2800" b="0" i="0" u="none" strike="noStrike" cap="none" normalizeH="0" baseline="0" dirty="0">
                <a:ln>
                  <a:noFill/>
                </a:ln>
                <a:solidFill>
                  <a:schemeClr val="tx1"/>
                </a:solidFill>
                <a:effectLst/>
                <a:latin typeface="Footlight MT Light" panose="0204060206030A020304" pitchFamily="18" charset="0"/>
                <a:ea typeface="Calibri" panose="020F0502020204030204" pitchFamily="34"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Footlight MT Light" panose="0204060206030A020304" pitchFamily="18" charset="0"/>
                <a:ea typeface="Calibri" panose="020F0502020204030204" pitchFamily="34" charset="0"/>
                <a:cs typeface="Times New Roman" panose="02020603050405020304" pitchFamily="18" charset="0"/>
              </a:rPr>
              <a:t>Mahanthi</a:t>
            </a:r>
            <a:endParaRPr kumimoji="0" lang="en-US" altLang="en-US" sz="2800" b="0" i="0" u="none" strike="noStrike" cap="none" normalizeH="0" baseline="0" dirty="0">
              <a:ln>
                <a:noFill/>
              </a:ln>
              <a:solidFill>
                <a:schemeClr val="tx1"/>
              </a:solidFill>
              <a:effectLst/>
              <a:latin typeface="Footlight MT Light" panose="0204060206030A020304" pitchFamily="18" charset="0"/>
              <a:ea typeface="Calibri" panose="020F0502020204030204" pitchFamily="34"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Footlight MT Light" panose="0204060206030A020304" pitchFamily="18" charset="0"/>
                <a:ea typeface="Calibri" panose="020F0502020204030204" pitchFamily="34" charset="0"/>
                <a:cs typeface="Times New Roman" panose="02020603050405020304" pitchFamily="18" charset="0"/>
              </a:rPr>
              <a:t>Sahil Gazi</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8725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7E1C9-1864-47E5-92B3-F096B386442B}"/>
              </a:ext>
            </a:extLst>
          </p:cNvPr>
          <p:cNvSpPr>
            <a:spLocks noGrp="1"/>
          </p:cNvSpPr>
          <p:nvPr>
            <p:ph type="title"/>
          </p:nvPr>
        </p:nvSpPr>
        <p:spPr>
          <a:xfrm>
            <a:off x="838200" y="365126"/>
            <a:ext cx="10515600" cy="642040"/>
          </a:xfrm>
        </p:spPr>
        <p:txBody>
          <a:bodyPr>
            <a:normAutofit/>
          </a:bodyPr>
          <a:lstStyle/>
          <a:p>
            <a:pPr algn="ctr"/>
            <a:r>
              <a:rPr lang="en-US" sz="3600" u="sng" dirty="0">
                <a:solidFill>
                  <a:srgbClr val="92D050"/>
                </a:solidFill>
                <a:effectLst/>
                <a:latin typeface="Copperplate Gothic Bold" panose="020E0705020206020404" pitchFamily="34" charset="0"/>
                <a:ea typeface="Calibri" panose="020F0502020204030204" pitchFamily="34" charset="0"/>
                <a:cs typeface="Times New Roman" panose="02020603050405020304" pitchFamily="18" charset="0"/>
              </a:rPr>
              <a:t>Problem Statement</a:t>
            </a:r>
            <a:endParaRPr lang="en-US" sz="3600" dirty="0">
              <a:solidFill>
                <a:srgbClr val="92D050"/>
              </a:solidFill>
            </a:endParaRPr>
          </a:p>
        </p:txBody>
      </p:sp>
      <p:pic>
        <p:nvPicPr>
          <p:cNvPr id="5" name="Picture 4">
            <a:extLst>
              <a:ext uri="{FF2B5EF4-FFF2-40B4-BE49-F238E27FC236}">
                <a16:creationId xmlns:a16="http://schemas.microsoft.com/office/drawing/2014/main" id="{9CAF0778-6595-425C-8AE5-59F82910D0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8177" y="2743200"/>
            <a:ext cx="6241322" cy="3898900"/>
          </a:xfrm>
          <a:prstGeom prst="roundRect">
            <a:avLst>
              <a:gd name="adj" fmla="val 8594"/>
            </a:avLst>
          </a:prstGeom>
          <a:solidFill>
            <a:srgbClr val="FFFFFF">
              <a:shade val="85000"/>
            </a:srgbClr>
          </a:solidFill>
          <a:ln>
            <a:noFill/>
          </a:ln>
          <a:effectLst>
            <a:reflection blurRad="12700" stA="38000" endPos="28000" dist="5000" dir="5400000" sy="-100000" algn="bl" rotWithShape="0"/>
            <a:softEdge rad="31750"/>
          </a:effectLst>
        </p:spPr>
      </p:pic>
      <p:sp>
        <p:nvSpPr>
          <p:cNvPr id="3" name="Content Placeholder 2">
            <a:extLst>
              <a:ext uri="{FF2B5EF4-FFF2-40B4-BE49-F238E27FC236}">
                <a16:creationId xmlns:a16="http://schemas.microsoft.com/office/drawing/2014/main" id="{FABA49DB-7650-4858-AB8B-3702810248CB}"/>
              </a:ext>
            </a:extLst>
          </p:cNvPr>
          <p:cNvSpPr>
            <a:spLocks noGrp="1"/>
          </p:cNvSpPr>
          <p:nvPr>
            <p:ph idx="1"/>
          </p:nvPr>
        </p:nvSpPr>
        <p:spPr>
          <a:xfrm>
            <a:off x="1828799" y="1152938"/>
            <a:ext cx="10164417" cy="5169797"/>
          </a:xfrm>
        </p:spPr>
        <p:txBody>
          <a:bodyPr>
            <a:normAutofit/>
          </a:bodyPr>
          <a:lstStyle/>
          <a:p>
            <a:pPr marL="0" marR="0" indent="0" algn="just">
              <a:lnSpc>
                <a:spcPct val="107000"/>
              </a:lnSpc>
              <a:spcBef>
                <a:spcPts val="0"/>
              </a:spcBef>
              <a:spcAft>
                <a:spcPts val="800"/>
              </a:spcAft>
              <a:buNone/>
            </a:pPr>
            <a:r>
              <a:rPr lang="en-US" sz="2400" dirty="0">
                <a:effectLst/>
                <a:latin typeface="Arial Rounded MT Bold" panose="020F0704030504030204" pitchFamily="34" charset="0"/>
                <a:ea typeface="Calibri" panose="020F0502020204030204" pitchFamily="34" charset="0"/>
                <a:cs typeface="Times New Roman" panose="02020603050405020304" pitchFamily="18" charset="0"/>
              </a:rPr>
              <a:t>Climate is an important aspect of human life. In this project we are trying to deal with the prediction of the rainfall which is a major aspect of human life and which provides the major resource of human life that is Fresh Water.</a:t>
            </a:r>
            <a:r>
              <a:rPr lang="en-US" sz="2000" dirty="0">
                <a:effectLst/>
                <a:latin typeface="Arial Rounded MT Bold" panose="020F0704030504030204" pitchFamily="34" charset="0"/>
                <a:ea typeface="Calibri" panose="020F0502020204030204" pitchFamily="34" charset="0"/>
                <a:cs typeface="Times New Roman" panose="02020603050405020304" pitchFamily="18" charset="0"/>
              </a:rPr>
              <a:t> </a:t>
            </a:r>
            <a:endParaRPr lang="en-US" sz="2000" dirty="0">
              <a:latin typeface="Arial Rounded MT Bold" panose="020F0704030504030204" pitchFamily="34" charset="0"/>
            </a:endParaRPr>
          </a:p>
        </p:txBody>
      </p:sp>
    </p:spTree>
    <p:extLst>
      <p:ext uri="{BB962C8B-B14F-4D97-AF65-F5344CB8AC3E}">
        <p14:creationId xmlns:p14="http://schemas.microsoft.com/office/powerpoint/2010/main" val="306433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DC20E3-AE35-4312-9034-249C10C9435E}"/>
              </a:ext>
            </a:extLst>
          </p:cNvPr>
          <p:cNvSpPr>
            <a:spLocks noGrp="1"/>
          </p:cNvSpPr>
          <p:nvPr>
            <p:ph idx="1"/>
          </p:nvPr>
        </p:nvSpPr>
        <p:spPr>
          <a:xfrm>
            <a:off x="1815548" y="1139685"/>
            <a:ext cx="10190922" cy="5592417"/>
          </a:xfrm>
        </p:spPr>
        <p:txBody>
          <a:bodyPr>
            <a:normAutofit fontScale="92500"/>
          </a:bodyPr>
          <a:lstStyle/>
          <a:p>
            <a:pPr marL="0" marR="0" indent="0" algn="just">
              <a:lnSpc>
                <a:spcPct val="107000"/>
              </a:lnSpc>
              <a:spcBef>
                <a:spcPts val="0"/>
              </a:spcBef>
              <a:spcAft>
                <a:spcPts val="800"/>
              </a:spcAft>
              <a:buNone/>
            </a:pPr>
            <a:r>
              <a:rPr lang="en-US" sz="2400" dirty="0">
                <a:effectLst/>
                <a:latin typeface="Arial Rounded MT Bold" panose="020F0704030504030204" pitchFamily="34" charset="0"/>
                <a:ea typeface="Calibri" panose="020F0502020204030204" pitchFamily="34" charset="0"/>
                <a:cs typeface="Times New Roman" panose="02020603050405020304" pitchFamily="18" charset="0"/>
              </a:rPr>
              <a:t>Fresh water is always a crucial resource of human survival – not only for the drinking purposes but also for farming, washing and many other purposes.</a:t>
            </a:r>
          </a:p>
          <a:p>
            <a:pPr marL="0" marR="0" indent="0" algn="just">
              <a:lnSpc>
                <a:spcPct val="107000"/>
              </a:lnSpc>
              <a:spcBef>
                <a:spcPts val="0"/>
              </a:spcBef>
              <a:spcAft>
                <a:spcPts val="800"/>
              </a:spcAft>
              <a:buNone/>
            </a:pPr>
            <a:r>
              <a:rPr lang="en-US" sz="2400" dirty="0">
                <a:effectLst/>
                <a:latin typeface="Arial Rounded MT Bold" panose="020F0704030504030204" pitchFamily="34" charset="0"/>
                <a:ea typeface="Calibri" panose="020F0502020204030204" pitchFamily="34" charset="0"/>
                <a:cs typeface="Times New Roman" panose="02020603050405020304" pitchFamily="18" charset="0"/>
              </a:rPr>
              <a:t>Due to climate change it becomes difficult for farmers to grow crops, raise animals and catch fish in the same ways and same places as they have done in the past. This also affects the agricultural production. Farmers are the main source of food for the human but due to climate change their job also gets affected. Due to climate change, availability of the fresh water is decreasing rapidly.</a:t>
            </a:r>
          </a:p>
          <a:p>
            <a:pPr marL="0" marR="0" indent="0" algn="just">
              <a:lnSpc>
                <a:spcPct val="107000"/>
              </a:lnSpc>
              <a:spcBef>
                <a:spcPts val="0"/>
              </a:spcBef>
              <a:spcAft>
                <a:spcPts val="800"/>
              </a:spcAft>
              <a:buNone/>
            </a:pPr>
            <a:r>
              <a:rPr lang="en-US" sz="2400" dirty="0">
                <a:effectLst/>
                <a:latin typeface="Arial Rounded MT Bold" panose="020F0704030504030204" pitchFamily="34" charset="0"/>
                <a:ea typeface="Calibri" panose="020F0502020204030204" pitchFamily="34" charset="0"/>
                <a:cs typeface="Times New Roman" panose="02020603050405020304" pitchFamily="18" charset="0"/>
              </a:rPr>
              <a:t>Rainfall is also the major resource of fresh water and rainfall is also responsible for filling up the river or lake. Ground water level is also increased only because of the rainfall. But due to the climate change, Rainfall also gets affected.</a:t>
            </a:r>
          </a:p>
          <a:p>
            <a:pPr marL="0" indent="0">
              <a:buNone/>
            </a:pPr>
            <a:r>
              <a:rPr lang="en-US" sz="2400" b="1" u="sng" dirty="0">
                <a:effectLst/>
                <a:latin typeface="Arial Rounded MT Bold" panose="020F0704030504030204" pitchFamily="34" charset="0"/>
                <a:ea typeface="Calibri" panose="020F0502020204030204" pitchFamily="34" charset="0"/>
                <a:cs typeface="Times New Roman" panose="02020603050405020304" pitchFamily="18" charset="0"/>
              </a:rPr>
              <a:t>A good prediction in rainfall can lead to the better resource management.</a:t>
            </a:r>
            <a:endParaRPr lang="en-US" sz="2400" b="1" u="sng" dirty="0">
              <a:latin typeface="Arial Rounded MT Bold" panose="020F0704030504030204" pitchFamily="34" charset="0"/>
            </a:endParaRPr>
          </a:p>
          <a:p>
            <a:endParaRPr lang="en-US" dirty="0"/>
          </a:p>
        </p:txBody>
      </p:sp>
      <p:sp>
        <p:nvSpPr>
          <p:cNvPr id="4" name="Title 1">
            <a:extLst>
              <a:ext uri="{FF2B5EF4-FFF2-40B4-BE49-F238E27FC236}">
                <a16:creationId xmlns:a16="http://schemas.microsoft.com/office/drawing/2014/main" id="{236DAB11-01DF-4CBE-946F-B36EB68DE04D}"/>
              </a:ext>
            </a:extLst>
          </p:cNvPr>
          <p:cNvSpPr>
            <a:spLocks noGrp="1"/>
          </p:cNvSpPr>
          <p:nvPr>
            <p:ph type="title"/>
          </p:nvPr>
        </p:nvSpPr>
        <p:spPr>
          <a:xfrm>
            <a:off x="838200" y="365126"/>
            <a:ext cx="10515600" cy="642040"/>
          </a:xfrm>
        </p:spPr>
        <p:txBody>
          <a:bodyPr>
            <a:normAutofit/>
          </a:bodyPr>
          <a:lstStyle/>
          <a:p>
            <a:pPr algn="ctr"/>
            <a:r>
              <a:rPr lang="en-US" sz="3600" u="sng" dirty="0">
                <a:solidFill>
                  <a:srgbClr val="0070C0"/>
                </a:solidFill>
                <a:effectLst/>
                <a:latin typeface="Copperplate Gothic Bold" panose="020E0705020206020404" pitchFamily="34" charset="0"/>
                <a:ea typeface="Calibri" panose="020F0502020204030204" pitchFamily="34" charset="0"/>
                <a:cs typeface="Times New Roman" panose="02020603050405020304" pitchFamily="18" charset="0"/>
              </a:rPr>
              <a:t>Why We Choose This Problem?</a:t>
            </a:r>
            <a:endParaRPr lang="en-US" sz="3600" dirty="0">
              <a:solidFill>
                <a:srgbClr val="0070C0"/>
              </a:solidFill>
            </a:endParaRPr>
          </a:p>
        </p:txBody>
      </p:sp>
    </p:spTree>
    <p:extLst>
      <p:ext uri="{BB962C8B-B14F-4D97-AF65-F5344CB8AC3E}">
        <p14:creationId xmlns:p14="http://schemas.microsoft.com/office/powerpoint/2010/main" val="4014474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01DF3-26EB-48E8-BDA8-7AAA9159088B}"/>
              </a:ext>
            </a:extLst>
          </p:cNvPr>
          <p:cNvSpPr>
            <a:spLocks noGrp="1"/>
          </p:cNvSpPr>
          <p:nvPr>
            <p:ph type="title"/>
          </p:nvPr>
        </p:nvSpPr>
        <p:spPr>
          <a:xfrm>
            <a:off x="838200" y="365125"/>
            <a:ext cx="10515600" cy="575779"/>
          </a:xfrm>
        </p:spPr>
        <p:txBody>
          <a:bodyPr>
            <a:noAutofit/>
          </a:bodyPr>
          <a:lstStyle/>
          <a:p>
            <a:pPr algn="ctr"/>
            <a:r>
              <a:rPr lang="en-US" sz="3600" u="sng" dirty="0">
                <a:solidFill>
                  <a:srgbClr val="00B050"/>
                </a:solidFill>
                <a:effectLst/>
                <a:latin typeface="Copperplate Gothic Bold" panose="020E0705020206020404" pitchFamily="34" charset="0"/>
                <a:ea typeface="Calibri" panose="020F0502020204030204" pitchFamily="34" charset="0"/>
                <a:cs typeface="Times New Roman" panose="02020603050405020304" pitchFamily="18" charset="0"/>
              </a:rPr>
              <a:t>Problem Solution</a:t>
            </a:r>
            <a:endParaRPr lang="en-US" sz="3600" dirty="0">
              <a:solidFill>
                <a:srgbClr val="00B050"/>
              </a:solidFill>
            </a:endParaRPr>
          </a:p>
        </p:txBody>
      </p:sp>
      <p:sp>
        <p:nvSpPr>
          <p:cNvPr id="3" name="Content Placeholder 2">
            <a:extLst>
              <a:ext uri="{FF2B5EF4-FFF2-40B4-BE49-F238E27FC236}">
                <a16:creationId xmlns:a16="http://schemas.microsoft.com/office/drawing/2014/main" id="{1D8EEB25-DEA2-470E-B025-96B526027714}"/>
              </a:ext>
            </a:extLst>
          </p:cNvPr>
          <p:cNvSpPr>
            <a:spLocks noGrp="1"/>
          </p:cNvSpPr>
          <p:nvPr>
            <p:ph idx="1"/>
          </p:nvPr>
        </p:nvSpPr>
        <p:spPr>
          <a:xfrm>
            <a:off x="1802295" y="1113183"/>
            <a:ext cx="10164417" cy="5592418"/>
          </a:xfrm>
        </p:spPr>
        <p:txBody>
          <a:bodyPr>
            <a:noAutofit/>
          </a:bodyPr>
          <a:lstStyle/>
          <a:p>
            <a:pPr marL="0" marR="0" indent="0" algn="just">
              <a:lnSpc>
                <a:spcPct val="107000"/>
              </a:lnSpc>
              <a:spcBef>
                <a:spcPts val="0"/>
              </a:spcBef>
              <a:spcAft>
                <a:spcPts val="800"/>
              </a:spcAft>
              <a:buNone/>
            </a:pPr>
            <a:r>
              <a:rPr lang="en-US" sz="2000" dirty="0">
                <a:effectLst/>
                <a:latin typeface="Arial Rounded MT Bold" panose="020F0704030504030204" pitchFamily="34" charset="0"/>
                <a:ea typeface="Calibri" panose="020F0502020204030204" pitchFamily="34" charset="0"/>
                <a:cs typeface="Times New Roman" panose="02020603050405020304" pitchFamily="18" charset="0"/>
              </a:rPr>
              <a:t>Several regressions and neural network-based models are currently available to observe the dataset. Indian </a:t>
            </a:r>
            <a:r>
              <a:rPr lang="en-US" sz="2000" dirty="0">
                <a:solidFill>
                  <a:srgbClr val="202124"/>
                </a:solidFill>
                <a:effectLst/>
                <a:latin typeface="Arial Rounded MT Bold" panose="020F0704030504030204" pitchFamily="34" charset="0"/>
                <a:ea typeface="Calibri" panose="020F0502020204030204" pitchFamily="34" charset="0"/>
                <a:cs typeface="Arial" panose="020B0604020202020204" pitchFamily="34" charset="0"/>
              </a:rPr>
              <a:t>Meteorological Department</a:t>
            </a:r>
            <a:r>
              <a:rPr lang="en-US" sz="2000" dirty="0">
                <a:effectLst/>
                <a:latin typeface="Arial Rounded MT Bold" panose="020F0704030504030204" pitchFamily="34" charset="0"/>
                <a:ea typeface="Calibri" panose="020F0502020204030204" pitchFamily="34" charset="0"/>
                <a:cs typeface="Times New Roman" panose="02020603050405020304" pitchFamily="18" charset="0"/>
              </a:rPr>
              <a:t> (IMD) provides statistical forecast in two stages:- </a:t>
            </a:r>
          </a:p>
          <a:p>
            <a:pPr marL="742950" marR="0" lvl="1" indent="-285750" algn="just">
              <a:lnSpc>
                <a:spcPct val="107000"/>
              </a:lnSpc>
              <a:spcBef>
                <a:spcPts val="0"/>
              </a:spcBef>
              <a:spcAft>
                <a:spcPts val="800"/>
              </a:spcAft>
              <a:buFont typeface="Wingdings" panose="05000000000000000000" pitchFamily="2" charset="2"/>
              <a:buChar char=""/>
              <a:tabLst>
                <a:tab pos="914400" algn="l"/>
              </a:tabLst>
            </a:pPr>
            <a:r>
              <a:rPr lang="en-US" sz="2000" dirty="0">
                <a:effectLst/>
                <a:latin typeface="Arial Rounded MT Bold" panose="020F0704030504030204" pitchFamily="34" charset="0"/>
                <a:ea typeface="Calibri" panose="020F0502020204030204" pitchFamily="34" charset="0"/>
                <a:cs typeface="Times New Roman" panose="02020603050405020304" pitchFamily="18" charset="0"/>
              </a:rPr>
              <a:t> March/April</a:t>
            </a:r>
          </a:p>
          <a:p>
            <a:pPr marL="742950" marR="0" lvl="1" indent="-285750" algn="just">
              <a:lnSpc>
                <a:spcPct val="107000"/>
              </a:lnSpc>
              <a:spcBef>
                <a:spcPts val="0"/>
              </a:spcBef>
              <a:spcAft>
                <a:spcPts val="800"/>
              </a:spcAft>
              <a:buFont typeface="Wingdings" panose="05000000000000000000" pitchFamily="2" charset="2"/>
              <a:buChar char=""/>
              <a:tabLst>
                <a:tab pos="914400" algn="l"/>
              </a:tabLst>
            </a:pPr>
            <a:r>
              <a:rPr lang="en-US" sz="2000" dirty="0">
                <a:effectLst/>
                <a:latin typeface="Arial Rounded MT Bold" panose="020F0704030504030204" pitchFamily="34" charset="0"/>
                <a:ea typeface="Calibri" panose="020F0502020204030204" pitchFamily="34" charset="0"/>
                <a:cs typeface="Times New Roman" panose="02020603050405020304" pitchFamily="18" charset="0"/>
              </a:rPr>
              <a:t> May/June</a:t>
            </a:r>
          </a:p>
          <a:p>
            <a:pPr marL="0" marR="0" indent="0" algn="just">
              <a:lnSpc>
                <a:spcPct val="107000"/>
              </a:lnSpc>
              <a:spcBef>
                <a:spcPts val="0"/>
              </a:spcBef>
              <a:spcAft>
                <a:spcPts val="800"/>
              </a:spcAft>
              <a:buNone/>
            </a:pPr>
            <a:r>
              <a:rPr lang="en-US" sz="2000" dirty="0">
                <a:effectLst/>
                <a:latin typeface="Arial Rounded MT Bold" panose="020F0704030504030204" pitchFamily="34" charset="0"/>
                <a:ea typeface="Calibri" panose="020F0502020204030204" pitchFamily="34" charset="0"/>
                <a:cs typeface="Times New Roman" panose="02020603050405020304" pitchFamily="18" charset="0"/>
              </a:rPr>
              <a:t>Large number of models are used for all possible combinations of predictors. But only a few models with best skills are selected. The forecast is the weighted average of the outcome of these models. The government agency, National Center for Medium Range Weather Forecasting (NCMRWF) provides daily forecasts, mainly to assist farmers. </a:t>
            </a:r>
          </a:p>
          <a:p>
            <a:pPr marL="0" marR="0" indent="0" algn="just">
              <a:lnSpc>
                <a:spcPct val="107000"/>
              </a:lnSpc>
              <a:spcBef>
                <a:spcPts val="0"/>
              </a:spcBef>
              <a:spcAft>
                <a:spcPts val="0"/>
              </a:spcAft>
              <a:buNone/>
            </a:pPr>
            <a:r>
              <a:rPr lang="en-US" sz="2000" dirty="0">
                <a:effectLst/>
                <a:latin typeface="Arial Rounded MT Bold" panose="020F0704030504030204" pitchFamily="34" charset="0"/>
                <a:ea typeface="Calibri" panose="020F0502020204030204" pitchFamily="34" charset="0"/>
                <a:cs typeface="Times New Roman" panose="02020603050405020304" pitchFamily="18" charset="0"/>
              </a:rPr>
              <a:t>They </a:t>
            </a:r>
            <a:r>
              <a:rPr lang="en-US" sz="2000" dirty="0">
                <a:effectLst/>
                <a:latin typeface="Arial Rounded MT Bold" panose="020F0704030504030204" pitchFamily="34" charset="0"/>
                <a:ea typeface="Calibri" panose="020F0502020204030204" pitchFamily="34" charset="0"/>
                <a:cs typeface="URWPalladioL-Roma"/>
              </a:rPr>
              <a:t>convert data in to the correct format to conduct experiments.</a:t>
            </a:r>
            <a:r>
              <a:rPr lang="en-US" sz="2000" dirty="0">
                <a:effectLst/>
                <a:latin typeface="Arial Rounded MT Bold" panose="020F0704030504030204" pitchFamily="34" charset="0"/>
                <a:ea typeface="Calibri" panose="020F0502020204030204" pitchFamily="34" charset="0"/>
                <a:cs typeface="Times New Roman" panose="02020603050405020304" pitchFamily="18" charset="0"/>
              </a:rPr>
              <a:t> </a:t>
            </a:r>
            <a:r>
              <a:rPr lang="en-US" sz="2000" dirty="0">
                <a:effectLst/>
                <a:latin typeface="Arial Rounded MT Bold" panose="020F0704030504030204" pitchFamily="34" charset="0"/>
                <a:ea typeface="Calibri" panose="020F0502020204030204" pitchFamily="34" charset="0"/>
                <a:cs typeface="URWPalladioL-Roma"/>
              </a:rPr>
              <a:t>Make a good analysis of data and observe variation in the patterns of rainfall.</a:t>
            </a:r>
            <a:r>
              <a:rPr lang="en-US" sz="2000" dirty="0">
                <a:effectLst/>
                <a:latin typeface="Arial Rounded MT Bold" panose="020F0704030504030204" pitchFamily="34" charset="0"/>
                <a:ea typeface="Calibri" panose="020F0502020204030204" pitchFamily="34" charset="0"/>
                <a:cs typeface="Times New Roman" panose="02020603050405020304" pitchFamily="18" charset="0"/>
              </a:rPr>
              <a:t> </a:t>
            </a:r>
            <a:r>
              <a:rPr lang="en-US" sz="2000" dirty="0">
                <a:effectLst/>
                <a:latin typeface="Arial Rounded MT Bold" panose="020F0704030504030204" pitchFamily="34" charset="0"/>
                <a:ea typeface="Calibri" panose="020F0502020204030204" pitchFamily="34" charset="0"/>
                <a:cs typeface="URWPalladioL-Roma"/>
              </a:rPr>
              <a:t>Finally, trying to predict the average rainfall by separating data into training and testing. Various statistical and machine learning approaches are used in prediction and make analysis over</a:t>
            </a:r>
            <a:r>
              <a:rPr lang="en-US" sz="2000" dirty="0">
                <a:effectLst/>
                <a:latin typeface="Arial Rounded MT Bold" panose="020F0704030504030204" pitchFamily="34" charset="0"/>
                <a:ea typeface="Calibri" panose="020F0502020204030204" pitchFamily="34" charset="0"/>
                <a:cs typeface="Times New Roman" panose="02020603050405020304" pitchFamily="18" charset="0"/>
              </a:rPr>
              <a:t> </a:t>
            </a:r>
            <a:r>
              <a:rPr lang="en-US" sz="2000" dirty="0">
                <a:effectLst/>
                <a:latin typeface="Arial Rounded MT Bold" panose="020F0704030504030204" pitchFamily="34" charset="0"/>
                <a:ea typeface="Calibri" panose="020F0502020204030204" pitchFamily="34" charset="0"/>
                <a:cs typeface="URWPalladioL-Roma"/>
              </a:rPr>
              <a:t>various approaches.</a:t>
            </a:r>
            <a:endParaRPr lang="en-US" sz="2000" dirty="0">
              <a:effectLst/>
              <a:latin typeface="Arial Rounded MT Bold" panose="020F07040305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93641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7AB7739-1D75-4881-A0BD-DD5108E91A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557" y="178905"/>
            <a:ext cx="11595651" cy="647368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4455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2E512-C975-4D22-8CF1-F9A1F95A4741}"/>
              </a:ext>
            </a:extLst>
          </p:cNvPr>
          <p:cNvSpPr>
            <a:spLocks noGrp="1"/>
          </p:cNvSpPr>
          <p:nvPr>
            <p:ph type="title"/>
          </p:nvPr>
        </p:nvSpPr>
        <p:spPr>
          <a:xfrm>
            <a:off x="838200" y="365125"/>
            <a:ext cx="10515600" cy="562527"/>
          </a:xfrm>
        </p:spPr>
        <p:txBody>
          <a:bodyPr>
            <a:noAutofit/>
          </a:bodyPr>
          <a:lstStyle/>
          <a:p>
            <a:pPr algn="ctr"/>
            <a:r>
              <a:rPr lang="en-US" sz="3600" u="sng" dirty="0">
                <a:solidFill>
                  <a:srgbClr val="00B0F0"/>
                </a:solidFill>
                <a:effectLst/>
                <a:latin typeface="Copperplate Gothic Bold" panose="020E0705020206020404" pitchFamily="34" charset="0"/>
                <a:ea typeface="Calibri" panose="020F0502020204030204" pitchFamily="34" charset="0"/>
                <a:cs typeface="Times New Roman" panose="02020603050405020304" pitchFamily="18" charset="0"/>
              </a:rPr>
              <a:t>Our Methodology</a:t>
            </a:r>
            <a:endParaRPr lang="en-US" sz="3600" dirty="0">
              <a:solidFill>
                <a:srgbClr val="00B0F0"/>
              </a:solidFill>
            </a:endParaRPr>
          </a:p>
        </p:txBody>
      </p:sp>
      <p:sp>
        <p:nvSpPr>
          <p:cNvPr id="3" name="Content Placeholder 2">
            <a:extLst>
              <a:ext uri="{FF2B5EF4-FFF2-40B4-BE49-F238E27FC236}">
                <a16:creationId xmlns:a16="http://schemas.microsoft.com/office/drawing/2014/main" id="{E6390D8B-119A-4C75-B13B-0F42DF8C3698}"/>
              </a:ext>
            </a:extLst>
          </p:cNvPr>
          <p:cNvSpPr>
            <a:spLocks noGrp="1"/>
          </p:cNvSpPr>
          <p:nvPr>
            <p:ph idx="1"/>
          </p:nvPr>
        </p:nvSpPr>
        <p:spPr>
          <a:xfrm>
            <a:off x="1696278" y="1123948"/>
            <a:ext cx="10389704" cy="5555147"/>
          </a:xfrm>
        </p:spPr>
        <p:txBody>
          <a:bodyPr>
            <a:normAutofit lnSpcReduction="10000"/>
          </a:bodyPr>
          <a:lstStyle/>
          <a:p>
            <a:pPr marL="0" marR="0" indent="0" algn="just">
              <a:lnSpc>
                <a:spcPct val="107000"/>
              </a:lnSpc>
              <a:spcBef>
                <a:spcPts val="0"/>
              </a:spcBef>
              <a:spcAft>
                <a:spcPts val="0"/>
              </a:spcAft>
              <a:buNone/>
            </a:pPr>
            <a:r>
              <a:rPr lang="en-US" sz="2000" dirty="0">
                <a:effectLst/>
                <a:latin typeface="Arial Rounded MT Bold" panose="020F0704030504030204" pitchFamily="34" charset="0"/>
                <a:ea typeface="ArialMT"/>
                <a:cs typeface="ArialMT"/>
              </a:rPr>
              <a:t>Monsoon prediction is clearly of great importance in Tamil Nadu. Two types of rainfall predictions can be done, they are:-</a:t>
            </a:r>
            <a:endParaRPr lang="en-US" sz="2000" dirty="0">
              <a:effectLst/>
              <a:latin typeface="Arial Rounded MT Bold" panose="020F07040305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r>
              <a:rPr lang="en-US" sz="2000" dirty="0">
                <a:effectLst/>
                <a:latin typeface="Arial Rounded MT Bold" panose="020F0704030504030204" pitchFamily="34" charset="0"/>
                <a:ea typeface="ArialMT"/>
                <a:cs typeface="ArialMT"/>
              </a:rPr>
              <a:t> </a:t>
            </a:r>
            <a:endParaRPr lang="en-US" sz="2000" dirty="0">
              <a:effectLst/>
              <a:latin typeface="Arial Rounded MT Bold" panose="020F07040305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r>
              <a:rPr lang="en-US" sz="2000" dirty="0">
                <a:effectLst/>
                <a:latin typeface="Arial Rounded MT Bold" panose="020F0704030504030204" pitchFamily="34" charset="0"/>
                <a:ea typeface="Arial-BoldMT"/>
                <a:cs typeface="Times New Roman" panose="02020603050405020304" pitchFamily="18" charset="0"/>
              </a:rPr>
              <a:t>●</a:t>
            </a:r>
            <a:r>
              <a:rPr lang="en-US" sz="2000" dirty="0">
                <a:latin typeface="Arial Rounded MT Bold" panose="020F0704030504030204" pitchFamily="34" charset="0"/>
                <a:ea typeface="Arial-BoldMT"/>
                <a:cs typeface="Times New Roman" panose="02020603050405020304" pitchFamily="18" charset="0"/>
              </a:rPr>
              <a:t> </a:t>
            </a:r>
            <a:r>
              <a:rPr lang="en-US" sz="2000" u="sng" dirty="0">
                <a:effectLst/>
                <a:latin typeface="Arial Rounded MT Bold" panose="020F0704030504030204" pitchFamily="34" charset="0"/>
                <a:ea typeface="Arial-BoldMT"/>
                <a:cs typeface="Arial-BoldMT"/>
              </a:rPr>
              <a:t>Long term predictions</a:t>
            </a:r>
            <a:r>
              <a:rPr lang="en-US" sz="2000" dirty="0">
                <a:effectLst/>
                <a:latin typeface="Arial Rounded MT Bold" panose="020F0704030504030204" pitchFamily="34" charset="0"/>
                <a:ea typeface="Arial-BoldMT"/>
                <a:cs typeface="Arial-BoldMT"/>
              </a:rPr>
              <a:t>: </a:t>
            </a:r>
            <a:r>
              <a:rPr lang="en-US" sz="2000" dirty="0">
                <a:effectLst/>
                <a:latin typeface="Arial Rounded MT Bold" panose="020F0704030504030204" pitchFamily="34" charset="0"/>
                <a:ea typeface="ArialMT"/>
                <a:cs typeface="ArialMT"/>
              </a:rPr>
              <a:t>Predict rainfall over few weeks/months in advance.</a:t>
            </a:r>
            <a:endParaRPr lang="en-US" sz="2000" dirty="0">
              <a:effectLst/>
              <a:latin typeface="Arial Rounded MT Bold" panose="020F07040305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r>
              <a:rPr lang="en-US" sz="2000" dirty="0">
                <a:effectLst/>
                <a:latin typeface="Arial Rounded MT Bold" panose="020F0704030504030204" pitchFamily="34" charset="0"/>
                <a:ea typeface="Arial-BoldMT"/>
                <a:cs typeface="Times New Roman" panose="02020603050405020304" pitchFamily="18" charset="0"/>
              </a:rPr>
              <a:t>●</a:t>
            </a:r>
            <a:r>
              <a:rPr lang="en-US" sz="2000" dirty="0">
                <a:latin typeface="Arial Rounded MT Bold" panose="020F0704030504030204" pitchFamily="34" charset="0"/>
                <a:ea typeface="Arial-BoldMT"/>
                <a:cs typeface="Times New Roman" panose="02020603050405020304" pitchFamily="18" charset="0"/>
              </a:rPr>
              <a:t> </a:t>
            </a:r>
            <a:r>
              <a:rPr lang="en-US" sz="2000" u="sng" dirty="0">
                <a:effectLst/>
                <a:latin typeface="Arial Rounded MT Bold" panose="020F0704030504030204" pitchFamily="34" charset="0"/>
                <a:ea typeface="Arial-BoldMT"/>
                <a:cs typeface="Arial-BoldMT"/>
              </a:rPr>
              <a:t>Short term predictions</a:t>
            </a:r>
            <a:r>
              <a:rPr lang="en-US" sz="2000" dirty="0">
                <a:effectLst/>
                <a:latin typeface="Arial Rounded MT Bold" panose="020F0704030504030204" pitchFamily="34" charset="0"/>
                <a:ea typeface="Arial-BoldMT"/>
                <a:cs typeface="Arial-BoldMT"/>
              </a:rPr>
              <a:t>: </a:t>
            </a:r>
            <a:r>
              <a:rPr lang="en-US" sz="2000" dirty="0">
                <a:effectLst/>
                <a:latin typeface="Arial Rounded MT Bold" panose="020F0704030504030204" pitchFamily="34" charset="0"/>
                <a:ea typeface="ArialMT"/>
                <a:cs typeface="ArialMT"/>
              </a:rPr>
              <a:t>Predict rainfall a few days in advance in specific locations.</a:t>
            </a:r>
            <a:endParaRPr lang="en-US" sz="2000" dirty="0">
              <a:effectLst/>
              <a:latin typeface="Arial Rounded MT Bold" panose="020F07040305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r>
              <a:rPr lang="en-US" sz="2000" dirty="0">
                <a:effectLst/>
                <a:latin typeface="Arial Rounded MT Bold" panose="020F0704030504030204" pitchFamily="34" charset="0"/>
                <a:ea typeface="ArialMT"/>
                <a:cs typeface="ArialMT"/>
              </a:rPr>
              <a:t> </a:t>
            </a:r>
            <a:endParaRPr lang="en-US" sz="2000" dirty="0">
              <a:effectLst/>
              <a:latin typeface="Arial Rounded MT Bold" panose="020F07040305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r>
              <a:rPr lang="en-US" sz="2000" dirty="0">
                <a:effectLst/>
                <a:latin typeface="Arial Rounded MT Bold" panose="020F0704030504030204" pitchFamily="34" charset="0"/>
                <a:ea typeface="ArialMT"/>
                <a:cs typeface="ArialMT"/>
              </a:rPr>
              <a:t>Indian meteorological department provides forecasting data required for this project. In this project we are planning to work on long term predictions of rainfall. The main motive of the project is to predict the amount of rainfall in Tamil Nadu well in advance. We have tried to predict the amount of rainfall using past data. We have studied various visualizations of data to observe the fluctuations and patterns in data which helps in implementing the approaches for prediction. </a:t>
            </a:r>
            <a:endParaRPr lang="en-US" sz="2000" dirty="0">
              <a:effectLst/>
              <a:latin typeface="Arial Rounded MT Bold" panose="020F0704030504030204" pitchFamily="34" charset="0"/>
              <a:ea typeface="Calibri" panose="020F0502020204030204" pitchFamily="34" charset="0"/>
              <a:cs typeface="Times New Roman" panose="02020603050405020304" pitchFamily="18" charset="0"/>
            </a:endParaRPr>
          </a:p>
          <a:p>
            <a:pPr marL="0" indent="0">
              <a:buNone/>
            </a:pPr>
            <a:r>
              <a:rPr lang="en-US" sz="2000" dirty="0">
                <a:effectLst/>
                <a:latin typeface="Arial Rounded MT Bold" panose="020F0704030504030204" pitchFamily="34" charset="0"/>
                <a:ea typeface="Calibri" panose="020F0502020204030204" pitchFamily="34" charset="0"/>
                <a:cs typeface="URWPalladioL-Roma"/>
              </a:rPr>
              <a:t>For prediction we formatted the data, given the rainfall in the past few years we tried to predict the rainfall in the next consecutive years. For all the experiments we used 70:30 training and test ratio. We used  Mean Square Error and Root Mean Squared Error to test the model accuracy. And we used different regression algorithms like  Lasso, Ridge, SVM and Random Forest to train the models.</a:t>
            </a:r>
            <a:endParaRPr lang="en-US" sz="2000" dirty="0">
              <a:latin typeface="Arial Rounded MT Bold" panose="020F0704030504030204" pitchFamily="34" charset="0"/>
            </a:endParaRPr>
          </a:p>
        </p:txBody>
      </p:sp>
    </p:spTree>
    <p:extLst>
      <p:ext uri="{BB962C8B-B14F-4D97-AF65-F5344CB8AC3E}">
        <p14:creationId xmlns:p14="http://schemas.microsoft.com/office/powerpoint/2010/main" val="2615207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AA0B5-6091-4CA1-9175-CA93841372B5}"/>
              </a:ext>
            </a:extLst>
          </p:cNvPr>
          <p:cNvSpPr>
            <a:spLocks noGrp="1"/>
          </p:cNvSpPr>
          <p:nvPr>
            <p:ph type="title"/>
          </p:nvPr>
        </p:nvSpPr>
        <p:spPr>
          <a:xfrm>
            <a:off x="145774" y="304800"/>
            <a:ext cx="11873947" cy="781878"/>
          </a:xfrm>
        </p:spPr>
        <p:txBody>
          <a:bodyPr/>
          <a:lstStyle/>
          <a:p>
            <a:pPr algn="ctr"/>
            <a:r>
              <a:rPr lang="en-US" u="sng" dirty="0">
                <a:solidFill>
                  <a:srgbClr val="7030A0"/>
                </a:solidFill>
                <a:latin typeface="Copperplate Gothic Bold" panose="020E0705020206020404" pitchFamily="34" charset="0"/>
              </a:rPr>
              <a:t>Technology Stacks Used</a:t>
            </a:r>
          </a:p>
        </p:txBody>
      </p:sp>
      <p:pic>
        <p:nvPicPr>
          <p:cNvPr id="5" name="Picture 4">
            <a:extLst>
              <a:ext uri="{FF2B5EF4-FFF2-40B4-BE49-F238E27FC236}">
                <a16:creationId xmlns:a16="http://schemas.microsoft.com/office/drawing/2014/main" id="{92B7C59A-9B44-44AE-9BFB-B0E66133CA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8553" y="4483344"/>
            <a:ext cx="2443552" cy="2022250"/>
          </a:xfrm>
          <a:prstGeom prst="rect">
            <a:avLst/>
          </a:prstGeom>
          <a:effectLst>
            <a:softEdge rad="31750"/>
          </a:effectLst>
        </p:spPr>
      </p:pic>
      <p:pic>
        <p:nvPicPr>
          <p:cNvPr id="7" name="Picture 6">
            <a:extLst>
              <a:ext uri="{FF2B5EF4-FFF2-40B4-BE49-F238E27FC236}">
                <a16:creationId xmlns:a16="http://schemas.microsoft.com/office/drawing/2014/main" id="{294C3161-6614-4BF0-86FB-66275FD51D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1982" y="3275098"/>
            <a:ext cx="3846268" cy="2516100"/>
          </a:xfrm>
          <a:prstGeom prst="rect">
            <a:avLst/>
          </a:prstGeom>
          <a:effectLst>
            <a:softEdge rad="31750"/>
          </a:effectLst>
        </p:spPr>
      </p:pic>
      <p:pic>
        <p:nvPicPr>
          <p:cNvPr id="9" name="Picture 8">
            <a:extLst>
              <a:ext uri="{FF2B5EF4-FFF2-40B4-BE49-F238E27FC236}">
                <a16:creationId xmlns:a16="http://schemas.microsoft.com/office/drawing/2014/main" id="{ADE71597-E0AF-4EAB-B063-8D1FFFB9B0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19648" y="496045"/>
            <a:ext cx="1853640" cy="2148678"/>
          </a:xfrm>
          <a:prstGeom prst="rect">
            <a:avLst/>
          </a:prstGeom>
          <a:effectLst>
            <a:softEdge rad="12700"/>
          </a:effectLst>
        </p:spPr>
      </p:pic>
      <p:pic>
        <p:nvPicPr>
          <p:cNvPr id="11" name="Picture 10">
            <a:extLst>
              <a:ext uri="{FF2B5EF4-FFF2-40B4-BE49-F238E27FC236}">
                <a16:creationId xmlns:a16="http://schemas.microsoft.com/office/drawing/2014/main" id="{3916854C-FF49-4FAA-847C-CC97A1F40F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1036" y="4359778"/>
            <a:ext cx="2616535" cy="2197480"/>
          </a:xfrm>
          <a:prstGeom prst="rect">
            <a:avLst/>
          </a:prstGeom>
          <a:effectLst>
            <a:softEdge rad="31750"/>
          </a:effectLst>
        </p:spPr>
      </p:pic>
      <p:pic>
        <p:nvPicPr>
          <p:cNvPr id="13" name="Picture 12">
            <a:extLst>
              <a:ext uri="{FF2B5EF4-FFF2-40B4-BE49-F238E27FC236}">
                <a16:creationId xmlns:a16="http://schemas.microsoft.com/office/drawing/2014/main" id="{6282BCCD-81E4-408D-988E-238D83EA2E3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8815" y="2343033"/>
            <a:ext cx="1085967" cy="1085967"/>
          </a:xfrm>
          <a:prstGeom prst="rect">
            <a:avLst/>
          </a:prstGeom>
          <a:effectLst>
            <a:softEdge rad="31750"/>
          </a:effectLst>
        </p:spPr>
      </p:pic>
      <p:sp>
        <p:nvSpPr>
          <p:cNvPr id="3" name="Content Placeholder 2">
            <a:extLst>
              <a:ext uri="{FF2B5EF4-FFF2-40B4-BE49-F238E27FC236}">
                <a16:creationId xmlns:a16="http://schemas.microsoft.com/office/drawing/2014/main" id="{D44B1FF2-97B8-487F-AF3A-93C4FF93317D}"/>
              </a:ext>
            </a:extLst>
          </p:cNvPr>
          <p:cNvSpPr>
            <a:spLocks noGrp="1"/>
          </p:cNvSpPr>
          <p:nvPr>
            <p:ph idx="1"/>
          </p:nvPr>
        </p:nvSpPr>
        <p:spPr>
          <a:xfrm>
            <a:off x="1709529" y="1086678"/>
            <a:ext cx="10310191" cy="5592418"/>
          </a:xfrm>
        </p:spPr>
        <p:txBody>
          <a:bodyPr>
            <a:normAutofit/>
          </a:bodyPr>
          <a:lstStyle/>
          <a:p>
            <a:pPr>
              <a:buFont typeface="Courier New" panose="02070309020205020404" pitchFamily="49" charset="0"/>
              <a:buChar char="o"/>
            </a:pPr>
            <a:r>
              <a:rPr lang="en-US" sz="3200" dirty="0" err="1">
                <a:latin typeface="Arial Rounded MT Bold" panose="020F0704030504030204" pitchFamily="34" charset="0"/>
              </a:rPr>
              <a:t>Jupyter</a:t>
            </a:r>
            <a:r>
              <a:rPr lang="en-US" sz="3200" dirty="0">
                <a:latin typeface="Arial Rounded MT Bold" panose="020F0704030504030204" pitchFamily="34" charset="0"/>
              </a:rPr>
              <a:t> Notebook</a:t>
            </a:r>
          </a:p>
          <a:p>
            <a:pPr>
              <a:buFont typeface="Courier New" panose="02070309020205020404" pitchFamily="49" charset="0"/>
              <a:buChar char="o"/>
            </a:pPr>
            <a:r>
              <a:rPr lang="en-US" sz="3200" dirty="0">
                <a:latin typeface="Arial Rounded MT Bold" panose="020F0704030504030204" pitchFamily="34" charset="0"/>
              </a:rPr>
              <a:t>HTML</a:t>
            </a:r>
          </a:p>
          <a:p>
            <a:pPr>
              <a:buFont typeface="Courier New" panose="02070309020205020404" pitchFamily="49" charset="0"/>
              <a:buChar char="o"/>
            </a:pPr>
            <a:r>
              <a:rPr lang="en-US" sz="3200" dirty="0">
                <a:latin typeface="Arial Rounded MT Bold" panose="020F0704030504030204" pitchFamily="34" charset="0"/>
              </a:rPr>
              <a:t>Bootstrap</a:t>
            </a:r>
          </a:p>
          <a:p>
            <a:pPr>
              <a:buFont typeface="Courier New" panose="02070309020205020404" pitchFamily="49" charset="0"/>
              <a:buChar char="o"/>
            </a:pPr>
            <a:r>
              <a:rPr lang="en-US" sz="3200" dirty="0">
                <a:latin typeface="Arial Rounded MT Bold" panose="020F0704030504030204" pitchFamily="34" charset="0"/>
              </a:rPr>
              <a:t>Python Packages</a:t>
            </a:r>
          </a:p>
          <a:p>
            <a:pPr>
              <a:buFont typeface="Courier New" panose="02070309020205020404" pitchFamily="49" charset="0"/>
              <a:buChar char="o"/>
            </a:pPr>
            <a:r>
              <a:rPr lang="en-US" sz="3200" dirty="0">
                <a:latin typeface="Arial Rounded MT Bold" panose="020F0704030504030204" pitchFamily="34" charset="0"/>
              </a:rPr>
              <a:t>Regression Algorithms</a:t>
            </a:r>
          </a:p>
        </p:txBody>
      </p:sp>
    </p:spTree>
    <p:extLst>
      <p:ext uri="{BB962C8B-B14F-4D97-AF65-F5344CB8AC3E}">
        <p14:creationId xmlns:p14="http://schemas.microsoft.com/office/powerpoint/2010/main" val="141285141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84</TotalTime>
  <Words>626</Words>
  <Application>Microsoft Office PowerPoint</Application>
  <PresentationFormat>Widescreen</PresentationFormat>
  <Paragraphs>35</Paragraphs>
  <Slides>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vt:i4>
      </vt:variant>
    </vt:vector>
  </HeadingPairs>
  <TitlesOfParts>
    <vt:vector size="18" baseType="lpstr">
      <vt:lpstr>Arial</vt:lpstr>
      <vt:lpstr>Arial Rounded MT Bold</vt:lpstr>
      <vt:lpstr>Bahnschrift SemiBold SemiConden</vt:lpstr>
      <vt:lpstr>Century Gothic</vt:lpstr>
      <vt:lpstr>Copperplate Gothic Bold</vt:lpstr>
      <vt:lpstr>Courier New</vt:lpstr>
      <vt:lpstr>Footlight MT Light</vt:lpstr>
      <vt:lpstr>Papyrus</vt:lpstr>
      <vt:lpstr>Wingdings</vt:lpstr>
      <vt:lpstr>Wingdings 3</vt:lpstr>
      <vt:lpstr>Wisp</vt:lpstr>
      <vt:lpstr>PowerPoint Presentation</vt:lpstr>
      <vt:lpstr>Problem Statement</vt:lpstr>
      <vt:lpstr>Why We Choose This Problem?</vt:lpstr>
      <vt:lpstr>Problem Solution</vt:lpstr>
      <vt:lpstr>PowerPoint Presentation</vt:lpstr>
      <vt:lpstr>Our Methodology</vt:lpstr>
      <vt:lpstr>Technology Stacks Used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Sahil Gazi</dc:creator>
  <cp:lastModifiedBy>Sahil Gazi</cp:lastModifiedBy>
  <cp:revision>14</cp:revision>
  <dcterms:created xsi:type="dcterms:W3CDTF">2021-04-15T04:37:11Z</dcterms:created>
  <dcterms:modified xsi:type="dcterms:W3CDTF">2021-04-15T06:51:34Z</dcterms:modified>
</cp:coreProperties>
</file>