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sldIdLst>
    <p:sldId id="256" r:id="rId3"/>
    <p:sldId id="257" r:id="rId4"/>
    <p:sldId id="271" r:id="rId5"/>
    <p:sldId id="272" r:id="rId6"/>
    <p:sldId id="258" r:id="rId7"/>
    <p:sldId id="262" r:id="rId8"/>
    <p:sldId id="260" r:id="rId9"/>
    <p:sldId id="261" r:id="rId10"/>
    <p:sldId id="263" r:id="rId11"/>
    <p:sldId id="264" r:id="rId12"/>
    <p:sldId id="265" r:id="rId13"/>
    <p:sldId id="267" r:id="rId14"/>
    <p:sldId id="266" r:id="rId15"/>
    <p:sldId id="270" r:id="rId16"/>
    <p:sldId id="269" r:id="rId17"/>
    <p:sldId id="27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 userDrawn="1"/>
        </p:nvGrpSpPr>
        <p:grpSpPr>
          <a:xfrm>
            <a:off x="-463230" y="-685800"/>
            <a:ext cx="16465230" cy="13240444"/>
            <a:chOff x="-518160" y="-457199"/>
            <a:chExt cx="16465230" cy="13240444"/>
          </a:xfrm>
        </p:grpSpPr>
        <p:sp>
          <p:nvSpPr>
            <p:cNvPr id="15" name="Скругленный прямоугольник 14"/>
            <p:cNvSpPr>
              <a:spLocks noChangeAspect="1"/>
            </p:cNvSpPr>
            <p:nvPr userDrawn="1"/>
          </p:nvSpPr>
          <p:spPr>
            <a:xfrm rot="16200000" flipH="1">
              <a:off x="8522208" y="-1261937"/>
              <a:ext cx="6620123" cy="8229600"/>
            </a:xfrm>
            <a:prstGeom prst="roundRect">
              <a:avLst>
                <a:gd name="adj" fmla="val 367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87000"/>
                    <a:lumOff val="13000"/>
                    <a:alpha val="90000"/>
                  </a:schemeClr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кругленный прямоугольник 16"/>
            <p:cNvSpPr>
              <a:spLocks noChangeAspect="1"/>
            </p:cNvSpPr>
            <p:nvPr userDrawn="1"/>
          </p:nvSpPr>
          <p:spPr>
            <a:xfrm rot="16200000" flipH="1">
              <a:off x="8522208" y="5358384"/>
              <a:ext cx="6620123" cy="8229600"/>
            </a:xfrm>
            <a:prstGeom prst="roundRect">
              <a:avLst>
                <a:gd name="adj" fmla="val 367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87000"/>
                    <a:lumOff val="13000"/>
                    <a:alpha val="90000"/>
                  </a:schemeClr>
                </a:gs>
              </a:gsLst>
              <a:lin ang="108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Скругленный прямоугольник 15"/>
            <p:cNvSpPr>
              <a:spLocks noChangeAspect="1"/>
            </p:cNvSpPr>
            <p:nvPr userDrawn="1"/>
          </p:nvSpPr>
          <p:spPr>
            <a:xfrm rot="16200000" flipH="1">
              <a:off x="286578" y="5358384"/>
              <a:ext cx="6620123" cy="8229600"/>
            </a:xfrm>
            <a:prstGeom prst="roundRect">
              <a:avLst>
                <a:gd name="adj" fmla="val 367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87000"/>
                    <a:lumOff val="13000"/>
                    <a:alpha val="90000"/>
                  </a:schemeClr>
                </a:gs>
              </a:gsLst>
              <a:lin ang="108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>
              <a:spLocks noChangeAspect="1"/>
            </p:cNvSpPr>
            <p:nvPr userDrawn="1"/>
          </p:nvSpPr>
          <p:spPr>
            <a:xfrm rot="16200000" flipH="1">
              <a:off x="286578" y="-1261937"/>
              <a:ext cx="6620123" cy="8229600"/>
            </a:xfrm>
            <a:prstGeom prst="roundRect">
              <a:avLst>
                <a:gd name="adj" fmla="val 367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87000"/>
                    <a:lumOff val="13000"/>
                    <a:alpha val="90000"/>
                  </a:schemeClr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Скругленный прямоугольник 6"/>
          <p:cNvSpPr/>
          <p:nvPr userDrawn="1"/>
        </p:nvSpPr>
        <p:spPr>
          <a:xfrm>
            <a:off x="1219200" y="5029200"/>
            <a:ext cx="7467600" cy="1447800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1219200" y="4648200"/>
            <a:ext cx="7467600" cy="1470025"/>
          </a:xfr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790700" y="5867400"/>
            <a:ext cx="6438900" cy="76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05274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4713-50AE-4181-988A-1CC761AFEC1E}" type="datetimeFigureOut">
              <a:rPr lang="ru-RU" smtClean="0"/>
              <a:pPr/>
              <a:t>17.06.2011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33D5-26D7-4BB0-90F3-8034E9A4F4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8699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4713-50AE-4181-988A-1CC761AFEC1E}" type="datetimeFigureOut">
              <a:rPr lang="ru-RU" smtClean="0"/>
              <a:pPr/>
              <a:t>17.06.2011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33D5-26D7-4BB0-90F3-8034E9A4F4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1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4713-50AE-4181-988A-1CC761AFEC1E}" type="datetimeFigureOut">
              <a:rPr lang="ru-RU" smtClean="0"/>
              <a:pPr/>
              <a:t>17.06.2011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33D5-26D7-4BB0-90F3-8034E9A4F4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7959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4713-50AE-4181-988A-1CC761AFEC1E}" type="datetimeFigureOut">
              <a:rPr lang="ru-RU" smtClean="0"/>
              <a:pPr/>
              <a:t>17.06.2011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33D5-26D7-4BB0-90F3-8034E9A4F4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81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4713-50AE-4181-988A-1CC761AFEC1E}" type="datetimeFigureOut">
              <a:rPr lang="ru-RU" smtClean="0"/>
              <a:pPr/>
              <a:t>17.06.2011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33D5-26D7-4BB0-90F3-8034E9A4F4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4353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4713-50AE-4181-988A-1CC761AFEC1E}" type="datetimeFigureOut">
              <a:rPr lang="ru-RU" smtClean="0"/>
              <a:pPr/>
              <a:t>17.06.2011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33D5-26D7-4BB0-90F3-8034E9A4F4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7423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4713-50AE-4181-988A-1CC761AFEC1E}" type="datetimeFigureOut">
              <a:rPr lang="ru-RU" smtClean="0"/>
              <a:pPr/>
              <a:t>17.06.2011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33D5-26D7-4BB0-90F3-8034E9A4F4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5206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4713-50AE-4181-988A-1CC761AFEC1E}" type="datetimeFigureOut">
              <a:rPr lang="ru-RU" smtClean="0"/>
              <a:pPr/>
              <a:t>17.06.2011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33D5-26D7-4BB0-90F3-8034E9A4F4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5691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4713-50AE-4181-988A-1CC761AFEC1E}" type="datetimeFigureOut">
              <a:rPr lang="ru-RU" smtClean="0"/>
              <a:pPr/>
              <a:t>17.06.2011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33D5-26D7-4BB0-90F3-8034E9A4F4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3729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4713-50AE-4181-988A-1CC761AFEC1E}" type="datetimeFigureOut">
              <a:rPr lang="ru-RU" smtClean="0"/>
              <a:pPr/>
              <a:t>17.06.2011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33D5-26D7-4BB0-90F3-8034E9A4F4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6366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-253529" y="-1143000"/>
            <a:ext cx="17246129" cy="13868400"/>
            <a:chOff x="-518160" y="-457199"/>
            <a:chExt cx="16465230" cy="13240444"/>
          </a:xfrm>
        </p:grpSpPr>
        <p:sp>
          <p:nvSpPr>
            <p:cNvPr id="16" name="Скругленный прямоугольник 15"/>
            <p:cNvSpPr>
              <a:spLocks noChangeAspect="1"/>
            </p:cNvSpPr>
            <p:nvPr userDrawn="1"/>
          </p:nvSpPr>
          <p:spPr>
            <a:xfrm rot="16200000" flipH="1">
              <a:off x="8522208" y="-1261937"/>
              <a:ext cx="6620123" cy="8229600"/>
            </a:xfrm>
            <a:prstGeom prst="roundRect">
              <a:avLst>
                <a:gd name="adj" fmla="val 367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87000"/>
                    <a:lumOff val="13000"/>
                    <a:alpha val="90000"/>
                  </a:schemeClr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кругленный прямоугольник 16"/>
            <p:cNvSpPr>
              <a:spLocks noChangeAspect="1"/>
            </p:cNvSpPr>
            <p:nvPr userDrawn="1"/>
          </p:nvSpPr>
          <p:spPr>
            <a:xfrm rot="16200000" flipH="1">
              <a:off x="8522208" y="5358384"/>
              <a:ext cx="6620123" cy="8229600"/>
            </a:xfrm>
            <a:prstGeom prst="roundRect">
              <a:avLst>
                <a:gd name="adj" fmla="val 367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87000"/>
                    <a:lumOff val="13000"/>
                    <a:alpha val="90000"/>
                  </a:schemeClr>
                </a:gs>
              </a:gsLst>
              <a:lin ang="108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Скругленный прямоугольник 17"/>
            <p:cNvSpPr>
              <a:spLocks noChangeAspect="1"/>
            </p:cNvSpPr>
            <p:nvPr userDrawn="1"/>
          </p:nvSpPr>
          <p:spPr>
            <a:xfrm rot="16200000" flipH="1">
              <a:off x="286578" y="5358384"/>
              <a:ext cx="6620123" cy="8229600"/>
            </a:xfrm>
            <a:prstGeom prst="roundRect">
              <a:avLst>
                <a:gd name="adj" fmla="val 367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87000"/>
                    <a:lumOff val="13000"/>
                    <a:alpha val="90000"/>
                  </a:schemeClr>
                </a:gs>
              </a:gsLst>
              <a:lin ang="108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Скругленный прямоугольник 18"/>
            <p:cNvSpPr>
              <a:spLocks noChangeAspect="1"/>
            </p:cNvSpPr>
            <p:nvPr userDrawn="1"/>
          </p:nvSpPr>
          <p:spPr>
            <a:xfrm rot="16200000" flipH="1">
              <a:off x="286578" y="-1261937"/>
              <a:ext cx="6620123" cy="8229600"/>
            </a:xfrm>
            <a:prstGeom prst="roundRect">
              <a:avLst>
                <a:gd name="adj" fmla="val 367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87000"/>
                    <a:lumOff val="13000"/>
                    <a:alpha val="90000"/>
                  </a:schemeClr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Скругленный прямоугольник 10"/>
          <p:cNvSpPr/>
          <p:nvPr/>
        </p:nvSpPr>
        <p:spPr>
          <a:xfrm>
            <a:off x="381000" y="228600"/>
            <a:ext cx="8382000" cy="6096000"/>
          </a:xfrm>
          <a:prstGeom prst="roundRect">
            <a:avLst>
              <a:gd name="adj" fmla="val 3355"/>
            </a:avLst>
          </a:prstGeom>
          <a:solidFill>
            <a:schemeClr val="bg1"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BFA4713-50AE-4181-988A-1CC761AFEC1E}" type="datetimeFigureOut">
              <a:rPr lang="ru-RU" smtClean="0"/>
              <a:pPr/>
              <a:t>17.06.2011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D8933D5-26D7-4BB0-90F3-8034E9A4F4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4445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971600" y="3645024"/>
            <a:ext cx="7848872" cy="2880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3717032"/>
            <a:ext cx="7848872" cy="166112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Система управления корпоративным сайтом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5373216"/>
            <a:ext cx="7848872" cy="7620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 smtClean="0"/>
              <a:t>Докладчик – Иванов Е.В.</a:t>
            </a:r>
          </a:p>
          <a:p>
            <a:pPr algn="r"/>
            <a:r>
              <a:rPr lang="ru-RU" dirty="0" smtClean="0"/>
              <a:t>Руководитель – доц. </a:t>
            </a:r>
            <a:r>
              <a:rPr lang="ru-RU" dirty="0" err="1" smtClean="0"/>
              <a:t>Жучин</a:t>
            </a:r>
            <a:r>
              <a:rPr lang="ru-RU" dirty="0" smtClean="0"/>
              <a:t> А.В.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646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 smtClean="0"/>
              <a:t>Примеры использования класса </a:t>
            </a:r>
            <a:r>
              <a:rPr lang="en-US" sz="3100" dirty="0" smtClean="0"/>
              <a:t>Catalog.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Доска объявлений.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6551" y="1609032"/>
            <a:ext cx="4215689" cy="412422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1700" y="1539205"/>
            <a:ext cx="4800600" cy="4410075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585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 smtClean="0"/>
              <a:t>Примеры использования класса </a:t>
            </a:r>
            <a:r>
              <a:rPr lang="en-US" sz="3100" dirty="0" smtClean="0"/>
              <a:t>Catalog.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Слайдер</a:t>
            </a:r>
            <a:r>
              <a:rPr lang="ru-RU" dirty="0" smtClean="0"/>
              <a:t> </a:t>
            </a:r>
            <a:r>
              <a:rPr lang="ru-RU" dirty="0" err="1" smtClean="0"/>
              <a:t>контента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282" y="2091647"/>
            <a:ext cx="7804150" cy="333510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94" y="2204864"/>
            <a:ext cx="7808738" cy="310164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585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 smtClean="0"/>
              <a:t>Примеры использования класса </a:t>
            </a:r>
            <a:r>
              <a:rPr lang="en-US" sz="3100" dirty="0" smtClean="0"/>
              <a:t>Catalog.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Авторизация пользователей.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1214" y="2852936"/>
            <a:ext cx="6855162" cy="144016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204864"/>
            <a:ext cx="7339393" cy="3024336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585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 smtClean="0"/>
              <a:t>Примеры использования класса </a:t>
            </a:r>
            <a:r>
              <a:rPr lang="en-US" sz="3100" dirty="0" smtClean="0"/>
              <a:t>Catalog.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Ajax </a:t>
            </a:r>
            <a:r>
              <a:rPr lang="ru-RU" dirty="0" smtClean="0"/>
              <a:t>каталог продукции.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484784"/>
            <a:ext cx="3794426" cy="272704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484784"/>
            <a:ext cx="3816424" cy="473263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32232" y="1484784"/>
            <a:ext cx="3511976" cy="477799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1484784"/>
            <a:ext cx="3550148" cy="471333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585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 smtClean="0"/>
              <a:t>Примеры использования класса </a:t>
            </a:r>
            <a:r>
              <a:rPr lang="en-US" sz="3100" dirty="0" smtClean="0"/>
              <a:t>Catalog.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Интерактивная карта.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2785" y="1742752"/>
            <a:ext cx="6417567" cy="377448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-180528" y="-243408"/>
            <a:ext cx="9793088" cy="7200800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548680"/>
            <a:ext cx="4608512" cy="5337707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0163" y="1336129"/>
            <a:ext cx="654367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585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Преимущества системы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Простота и скорость установки</a:t>
            </a:r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Малый размер и малое количество файлов.</a:t>
            </a:r>
          </a:p>
          <a:p>
            <a:pPr lvl="1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Настройки в одном файле.</a:t>
            </a:r>
          </a:p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Скорость работы</a:t>
            </a:r>
          </a:p>
          <a:p>
            <a:pPr lvl="1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Оптимизация обращений к БД.</a:t>
            </a:r>
          </a:p>
          <a:p>
            <a:pPr lvl="1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Кэширование данных.</a:t>
            </a:r>
          </a:p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Простота использования</a:t>
            </a:r>
          </a:p>
          <a:p>
            <a:pPr lvl="1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Единый интерфейс редактирования каталога.</a:t>
            </a:r>
          </a:p>
          <a:p>
            <a:pPr lvl="1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Нет необходимости знать PHP, HTML или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Удобный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API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для разработчика.</a:t>
            </a:r>
          </a:p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SEO-ориентированность</a:t>
            </a:r>
          </a:p>
          <a:p>
            <a:pPr lvl="1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ЧПУ (SEF URLS).</a:t>
            </a:r>
          </a:p>
          <a:p>
            <a:pPr lvl="1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Meta-теги для каждой страницы.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72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971600" y="3645024"/>
            <a:ext cx="7848872" cy="2880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3717032"/>
            <a:ext cx="7848872" cy="166112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Система управления корпоративным сайтом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5373216"/>
            <a:ext cx="7848872" cy="7620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 smtClean="0"/>
              <a:t>Докладчик – Иванов Е.В.</a:t>
            </a:r>
          </a:p>
          <a:p>
            <a:pPr algn="r"/>
            <a:r>
              <a:rPr lang="ru-RU" dirty="0" smtClean="0"/>
              <a:t>Руководитель – доц. </a:t>
            </a:r>
            <a:r>
              <a:rPr lang="ru-RU" dirty="0" err="1" smtClean="0"/>
              <a:t>Жучин</a:t>
            </a:r>
            <a:r>
              <a:rPr lang="ru-RU" dirty="0" smtClean="0"/>
              <a:t> А.В.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646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Система управления сайтом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CMS)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ru-RU" dirty="0" smtClean="0"/>
          </a:p>
          <a:p>
            <a:r>
              <a:rPr lang="ru-RU" dirty="0" smtClean="0"/>
              <a:t>информационная система, используемая для обеспечения и организации процесса создания, редактирования и управления сайтом.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Системы управления сайтами, получившие широкое распространение в последнее время, облегчают разработку сложных </a:t>
            </a:r>
            <a:r>
              <a:rPr lang="ru-RU" dirty="0" err="1" smtClean="0"/>
              <a:t>Web</a:t>
            </a:r>
            <a:r>
              <a:rPr lang="ru-RU" dirty="0" smtClean="0"/>
              <a:t> – систем, однако ни одна из них не завоевала рынок, поскольку каждая система предназначена для определенной сферы применения и обладает рядом недостатков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72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Рынок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CMS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Результаты открытого маркетингового исследования рынка услуг по разработке </a:t>
            </a:r>
            <a:r>
              <a:rPr lang="ru-RU" sz="2400" dirty="0" err="1" smtClean="0"/>
              <a:t>веб-сайтов</a:t>
            </a:r>
            <a:r>
              <a:rPr lang="ru-RU" sz="2400" dirty="0" smtClean="0"/>
              <a:t>. Исследование проведено в августе 2010 года. 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Рисунок 3" descr="http://www.marketing-audit.ru/netcat_files/Image/image02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5702" y="2852936"/>
            <a:ext cx="490457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672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Структура каталога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03848" y="1556792"/>
            <a:ext cx="27363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Catalog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47664" y="2852936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Rubric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35896" y="2852936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Rubric</a:t>
            </a:r>
            <a:endParaRPr 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724128" y="2852936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Rubric</a:t>
            </a:r>
            <a:endParaRPr lang="ru-RU" sz="3200" dirty="0"/>
          </a:p>
        </p:txBody>
      </p:sp>
      <p:cxnSp>
        <p:nvCxnSpPr>
          <p:cNvPr id="13" name="Соединительная линия уступом 12"/>
          <p:cNvCxnSpPr>
            <a:stCxn id="4" idx="2"/>
            <a:endCxn id="9" idx="0"/>
          </p:cNvCxnSpPr>
          <p:nvPr/>
        </p:nvCxnSpPr>
        <p:spPr>
          <a:xfrm rot="16200000" flipH="1">
            <a:off x="5400092" y="1592796"/>
            <a:ext cx="432048" cy="2088232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4" idx="2"/>
            <a:endCxn id="7" idx="0"/>
          </p:cNvCxnSpPr>
          <p:nvPr/>
        </p:nvCxnSpPr>
        <p:spPr>
          <a:xfrm rot="5400000">
            <a:off x="3311860" y="1592796"/>
            <a:ext cx="432048" cy="2088232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2"/>
            <a:endCxn id="8" idx="0"/>
          </p:cNvCxnSpPr>
          <p:nvPr/>
        </p:nvCxnSpPr>
        <p:spPr>
          <a:xfrm rot="5400000">
            <a:off x="4355976" y="2636912"/>
            <a:ext cx="432048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683568" y="4077072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Rubric</a:t>
            </a:r>
            <a:endParaRPr lang="ru-RU" sz="3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771800" y="4077072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Rubric</a:t>
            </a:r>
            <a:endParaRPr lang="ru-RU" sz="3200" dirty="0"/>
          </a:p>
        </p:txBody>
      </p:sp>
      <p:cxnSp>
        <p:nvCxnSpPr>
          <p:cNvPr id="21" name="Соединительная линия уступом 20"/>
          <p:cNvCxnSpPr>
            <a:stCxn id="7" idx="2"/>
            <a:endCxn id="18" idx="0"/>
          </p:cNvCxnSpPr>
          <p:nvPr/>
        </p:nvCxnSpPr>
        <p:spPr>
          <a:xfrm rot="5400000">
            <a:off x="1799692" y="3392996"/>
            <a:ext cx="504056" cy="86409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7" idx="2"/>
            <a:endCxn id="19" idx="0"/>
          </p:cNvCxnSpPr>
          <p:nvPr/>
        </p:nvCxnSpPr>
        <p:spPr>
          <a:xfrm rot="16200000" flipH="1">
            <a:off x="2843808" y="3212976"/>
            <a:ext cx="504056" cy="122413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539552" y="5301208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Item</a:t>
            </a:r>
            <a:endParaRPr lang="ru-RU" sz="32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1835696" y="5301208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Item</a:t>
            </a:r>
            <a:endParaRPr lang="ru-RU" sz="3200" dirty="0"/>
          </a:p>
        </p:txBody>
      </p:sp>
      <p:cxnSp>
        <p:nvCxnSpPr>
          <p:cNvPr id="36" name="Соединительная линия уступом 35"/>
          <p:cNvCxnSpPr>
            <a:stCxn id="18" idx="2"/>
            <a:endCxn id="24" idx="0"/>
          </p:cNvCxnSpPr>
          <p:nvPr/>
        </p:nvCxnSpPr>
        <p:spPr>
          <a:xfrm rot="5400000">
            <a:off x="1079612" y="4761148"/>
            <a:ext cx="504056" cy="576064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18" idx="2"/>
            <a:endCxn id="34" idx="0"/>
          </p:cNvCxnSpPr>
          <p:nvPr/>
        </p:nvCxnSpPr>
        <p:spPr>
          <a:xfrm rot="16200000" flipH="1">
            <a:off x="1727684" y="4689140"/>
            <a:ext cx="504056" cy="72008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6156176" y="3861048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Item</a:t>
            </a:r>
            <a:endParaRPr lang="ru-RU" sz="3200" dirty="0"/>
          </a:p>
        </p:txBody>
      </p:sp>
      <p:cxnSp>
        <p:nvCxnSpPr>
          <p:cNvPr id="41" name="Прямая со стрелкой 40"/>
          <p:cNvCxnSpPr>
            <a:stCxn id="9" idx="2"/>
            <a:endCxn id="39" idx="0"/>
          </p:cNvCxnSpPr>
          <p:nvPr/>
        </p:nvCxnSpPr>
        <p:spPr>
          <a:xfrm rot="5400000">
            <a:off x="6516216" y="3717032"/>
            <a:ext cx="288032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672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 smtClean="0"/>
              <a:t>Примеры использования класса </a:t>
            </a:r>
            <a:r>
              <a:rPr lang="en-US" sz="3100" dirty="0" smtClean="0"/>
              <a:t>Catalog.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Каталог страниц.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2042453"/>
            <a:ext cx="7804150" cy="343349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58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 smtClean="0"/>
              <a:t>Примеры использования класса </a:t>
            </a:r>
            <a:r>
              <a:rPr lang="en-US" sz="3100" dirty="0" smtClean="0"/>
              <a:t>Catalog.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Каталог продукции.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5417" y="1484313"/>
            <a:ext cx="4181090" cy="439261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065759"/>
            <a:ext cx="6457950" cy="3019425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585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 smtClean="0"/>
              <a:t>Примеры использования класса </a:t>
            </a:r>
            <a:r>
              <a:rPr lang="en-US" sz="3100" dirty="0" smtClean="0"/>
              <a:t>Catalog.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Новости.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4784"/>
            <a:ext cx="7540173" cy="439248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76872"/>
            <a:ext cx="7941976" cy="2808312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585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 smtClean="0"/>
              <a:t>Примеры использования класса </a:t>
            </a:r>
            <a:r>
              <a:rPr lang="en-US" sz="3100" dirty="0" smtClean="0"/>
              <a:t>Catalog.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Фотогалерея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9914" y="1988840"/>
            <a:ext cx="6726462" cy="316835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-540568" y="-243408"/>
            <a:ext cx="10225136" cy="7704856"/>
          </a:xfrm>
          <a:prstGeom prst="rect">
            <a:avLst/>
          </a:prstGeom>
          <a:solidFill>
            <a:schemeClr val="tx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5995" y="836712"/>
            <a:ext cx="6558373" cy="516739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585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 smtClean="0"/>
              <a:t>Примеры использования класса </a:t>
            </a:r>
            <a:r>
              <a:rPr lang="en-US" sz="3100" dirty="0" smtClean="0"/>
              <a:t>Catalog.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Гостевая книга.</a:t>
            </a:r>
            <a:endParaRPr lang="ru-RU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1767"/>
            <a:ext cx="7992888" cy="396148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177604"/>
            <a:ext cx="8233857" cy="2547540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585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S102527996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3EF3EC-5D0F-400D-A62B-F5EF531B7D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TS102527996</Template>
  <TotalTime>0</TotalTime>
  <Words>233</Words>
  <Application>Microsoft Office PowerPoint</Application>
  <PresentationFormat>Экран (4:3)</PresentationFormat>
  <Paragraphs>47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TS102527996</vt:lpstr>
      <vt:lpstr>Система управления корпоративным сайтом</vt:lpstr>
      <vt:lpstr>Система управления сайтом (CMS)</vt:lpstr>
      <vt:lpstr>Рынок CMS</vt:lpstr>
      <vt:lpstr>Структура каталога</vt:lpstr>
      <vt:lpstr>Примеры использования класса Catalog. Каталог страниц.</vt:lpstr>
      <vt:lpstr>Примеры использования класса Catalog. Каталог продукции.</vt:lpstr>
      <vt:lpstr>Примеры использования класса Catalog. Новости.</vt:lpstr>
      <vt:lpstr>Примеры использования класса Catalog. Фотогалерея.</vt:lpstr>
      <vt:lpstr>Примеры использования класса Catalog. Гостевая книга.</vt:lpstr>
      <vt:lpstr>Примеры использования класса Catalog. Доска объявлений.</vt:lpstr>
      <vt:lpstr>Примеры использования класса Catalog. Слайдер контента.</vt:lpstr>
      <vt:lpstr>Примеры использования класса Catalog. Авторизация пользователей.</vt:lpstr>
      <vt:lpstr>Примеры использования класса Catalog. Ajax каталог продукции.</vt:lpstr>
      <vt:lpstr>Примеры использования класса Catalog. Интерактивная карта.</vt:lpstr>
      <vt:lpstr>Преимущества системы</vt:lpstr>
      <vt:lpstr>Система управления корпоративным сайтом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2011-06-13T05:15:31Z</dcterms:created>
  <dcterms:modified xsi:type="dcterms:W3CDTF">2011-06-17T04:05:12Z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TC025279969991</vt:lpwstr>
  </property>
</Properties>
</file>