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72" r:id="rId2"/>
    <p:sldId id="257" r:id="rId3"/>
    <p:sldId id="258" r:id="rId4"/>
    <p:sldId id="262" r:id="rId5"/>
    <p:sldId id="263" r:id="rId6"/>
    <p:sldId id="259" r:id="rId7"/>
    <p:sldId id="260" r:id="rId8"/>
    <p:sldId id="264" r:id="rId9"/>
    <p:sldId id="265" r:id="rId10"/>
    <p:sldId id="261" r:id="rId11"/>
    <p:sldId id="266" r:id="rId12"/>
    <p:sldId id="267" r:id="rId13"/>
    <p:sldId id="268" r:id="rId14"/>
    <p:sldId id="270" r:id="rId15"/>
    <p:sldId id="271" r:id="rId16"/>
    <p:sldId id="269" r:id="rId17"/>
    <p:sldId id="273" r:id="rId18"/>
    <p:sldId id="274" r:id="rId1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90" autoAdjust="0"/>
    <p:restoredTop sz="94595" autoAdjust="0"/>
  </p:normalViewPr>
  <p:slideViewPr>
    <p:cSldViewPr>
      <p:cViewPr varScale="1">
        <p:scale>
          <a:sx n="104" d="100"/>
          <a:sy n="104" d="100"/>
        </p:scale>
        <p:origin x="-180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Скругленный прямоугольник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961F8-A88F-4F5B-BAEE-E37E5D8C8B93}" type="datetimeFigureOut">
              <a:rPr lang="ru-RU" smtClean="0"/>
              <a:pPr/>
              <a:t>24.05.2011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1B1F361C-D51C-4780-9803-BF0CB928A32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961F8-A88F-4F5B-BAEE-E37E5D8C8B93}" type="datetimeFigureOut">
              <a:rPr lang="ru-RU" smtClean="0"/>
              <a:pPr/>
              <a:t>24.05.2011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F361C-D51C-4780-9803-BF0CB928A32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961F8-A88F-4F5B-BAEE-E37E5D8C8B93}" type="datetimeFigureOut">
              <a:rPr lang="ru-RU" smtClean="0"/>
              <a:pPr/>
              <a:t>24.05.2011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F361C-D51C-4780-9803-BF0CB928A32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961F8-A88F-4F5B-BAEE-E37E5D8C8B93}" type="datetimeFigureOut">
              <a:rPr lang="ru-RU" smtClean="0"/>
              <a:pPr/>
              <a:t>24.05.2011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F361C-D51C-4780-9803-BF0CB928A32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Скругленный прямоугольник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961F8-A88F-4F5B-BAEE-E37E5D8C8B93}" type="datetimeFigureOut">
              <a:rPr lang="ru-RU" smtClean="0"/>
              <a:pPr/>
              <a:t>24.05.2011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1B1F361C-D51C-4780-9803-BF0CB928A32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961F8-A88F-4F5B-BAEE-E37E5D8C8B93}" type="datetimeFigureOut">
              <a:rPr lang="ru-RU" smtClean="0"/>
              <a:pPr/>
              <a:t>24.05.2011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F361C-D51C-4780-9803-BF0CB928A32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961F8-A88F-4F5B-BAEE-E37E5D8C8B93}" type="datetimeFigureOut">
              <a:rPr lang="ru-RU" smtClean="0"/>
              <a:pPr/>
              <a:t>24.05.2011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F361C-D51C-4780-9803-BF0CB928A32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Содержимое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961F8-A88F-4F5B-BAEE-E37E5D8C8B93}" type="datetimeFigureOut">
              <a:rPr lang="ru-RU" smtClean="0"/>
              <a:pPr/>
              <a:t>24.05.2011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F361C-D51C-4780-9803-BF0CB928A32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961F8-A88F-4F5B-BAEE-E37E5D8C8B93}" type="datetimeFigureOut">
              <a:rPr lang="ru-RU" smtClean="0"/>
              <a:pPr/>
              <a:t>24.05.2011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F361C-D51C-4780-9803-BF0CB928A32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Скругленный прямоугольник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961F8-A88F-4F5B-BAEE-E37E5D8C8B93}" type="datetimeFigureOut">
              <a:rPr lang="ru-RU" smtClean="0"/>
              <a:pPr/>
              <a:t>24.05.2011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F361C-D51C-4780-9803-BF0CB928A32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961F8-A88F-4F5B-BAEE-E37E5D8C8B93}" type="datetimeFigureOut">
              <a:rPr lang="ru-RU" smtClean="0"/>
              <a:pPr/>
              <a:t>24.05.2011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1B1F361C-D51C-4780-9803-BF0CB928A32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оугольник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Скругленный прямоугольник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FF961F8-A88F-4F5B-BAEE-E37E5D8C8B93}" type="datetimeFigureOut">
              <a:rPr lang="ru-RU" smtClean="0"/>
              <a:pPr/>
              <a:t>24.05.2011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1B1F361C-D51C-4780-9803-BF0CB928A32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3797304"/>
          </a:xfrm>
        </p:spPr>
        <p:txBody>
          <a:bodyPr>
            <a:normAutofit/>
          </a:bodyPr>
          <a:lstStyle/>
          <a:p>
            <a:pPr algn="ctr"/>
            <a:r>
              <a:rPr lang="ru-RU" sz="5400" b="1" dirty="0" smtClean="0"/>
              <a:t>Система управления корпоративным сайтом</a:t>
            </a:r>
            <a:endParaRPr lang="ru-RU" sz="54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Поведение (</a:t>
            </a:r>
            <a:r>
              <a:rPr lang="ru-RU" b="1" dirty="0" err="1" smtClean="0"/>
              <a:t>Controller</a:t>
            </a:r>
            <a:r>
              <a:rPr lang="ru-RU" b="1" dirty="0" smtClean="0"/>
              <a:t>)</a:t>
            </a:r>
            <a:endParaRPr lang="ru-RU" b="1" dirty="0"/>
          </a:p>
        </p:txBody>
      </p:sp>
      <p:pic>
        <p:nvPicPr>
          <p:cNvPr id="4" name="Содержимое 3" descr="2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285720" y="1357298"/>
            <a:ext cx="8572560" cy="5286412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Меню администратора</a:t>
            </a:r>
            <a:endParaRPr lang="ru-RU" b="1" dirty="0"/>
          </a:p>
        </p:txBody>
      </p:sp>
      <p:pic>
        <p:nvPicPr>
          <p:cNvPr id="4" name="Содержимое 3" descr="Безимени-о1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357158" y="1357298"/>
            <a:ext cx="8501256" cy="5357850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082660"/>
          </a:xfrm>
        </p:spPr>
        <p:txBody>
          <a:bodyPr/>
          <a:lstStyle/>
          <a:p>
            <a:r>
              <a:rPr lang="ru-RU" b="1" dirty="0" smtClean="0"/>
              <a:t>Редактирование рубрики</a:t>
            </a:r>
            <a:endParaRPr lang="ru-RU" b="1" dirty="0"/>
          </a:p>
        </p:txBody>
      </p:sp>
      <p:pic>
        <p:nvPicPr>
          <p:cNvPr id="4" name="Содержимое 3" descr="цйуйцуи-1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071538" y="1428736"/>
            <a:ext cx="7424448" cy="5311608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Редактирование позиции</a:t>
            </a:r>
            <a:endParaRPr lang="ru-RU" b="1" dirty="0"/>
          </a:p>
        </p:txBody>
      </p:sp>
      <p:pic>
        <p:nvPicPr>
          <p:cNvPr id="4" name="Содержимое 3" descr="123123Безимени-1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571472" y="1428736"/>
            <a:ext cx="8120593" cy="5195910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Редактирование переменных</a:t>
            </a:r>
            <a:endParaRPr lang="ru-RU" b="1" dirty="0"/>
          </a:p>
        </p:txBody>
      </p:sp>
      <p:pic>
        <p:nvPicPr>
          <p:cNvPr id="4" name="Содержимое 3" descr="Безимени-1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214414" y="1447799"/>
            <a:ext cx="6333526" cy="5269985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Управление файлами</a:t>
            </a:r>
            <a:endParaRPr lang="ru-RU" b="1" dirty="0"/>
          </a:p>
        </p:txBody>
      </p:sp>
      <p:pic>
        <p:nvPicPr>
          <p:cNvPr id="4" name="Содержимое 3" descr="Безимени-2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895333" y="1447800"/>
            <a:ext cx="6899697" cy="5267348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Преимущества системы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Простота и скорость установки</a:t>
            </a:r>
          </a:p>
          <a:p>
            <a:pPr lvl="1"/>
            <a:r>
              <a:rPr lang="ru-RU" dirty="0" smtClean="0"/>
              <a:t>Малый размер и малое количество файлов</a:t>
            </a:r>
          </a:p>
          <a:p>
            <a:pPr lvl="1"/>
            <a:r>
              <a:rPr lang="ru-RU" dirty="0" smtClean="0"/>
              <a:t>Настройки в одном файле</a:t>
            </a:r>
          </a:p>
          <a:p>
            <a:r>
              <a:rPr lang="ru-RU" dirty="0" smtClean="0"/>
              <a:t>Скорость работы</a:t>
            </a:r>
          </a:p>
          <a:p>
            <a:pPr lvl="1"/>
            <a:r>
              <a:rPr lang="ru-RU" dirty="0" smtClean="0"/>
              <a:t>Оптимизация обращений к БД</a:t>
            </a:r>
          </a:p>
          <a:p>
            <a:pPr lvl="1"/>
            <a:r>
              <a:rPr lang="ru-RU" dirty="0" smtClean="0"/>
              <a:t>Кэширование данных</a:t>
            </a:r>
          </a:p>
          <a:p>
            <a:r>
              <a:rPr lang="ru-RU" dirty="0" smtClean="0"/>
              <a:t>Простота использования</a:t>
            </a:r>
          </a:p>
          <a:p>
            <a:pPr lvl="1"/>
            <a:r>
              <a:rPr lang="ru-RU" dirty="0" smtClean="0"/>
              <a:t>Единый интерфейс редактирования каталога.</a:t>
            </a:r>
          </a:p>
          <a:p>
            <a:pPr lvl="1"/>
            <a:r>
              <a:rPr lang="ru-RU" dirty="0" smtClean="0"/>
              <a:t>Нет необходимости знать </a:t>
            </a:r>
            <a:r>
              <a:rPr lang="en-US" dirty="0" smtClean="0"/>
              <a:t>PHP, HTML </a:t>
            </a:r>
            <a:r>
              <a:rPr lang="ru-RU" dirty="0" smtClean="0"/>
              <a:t>или </a:t>
            </a:r>
            <a:r>
              <a:rPr lang="en-US" dirty="0" err="1" smtClean="0"/>
              <a:t>Javascript</a:t>
            </a:r>
            <a:r>
              <a:rPr lang="en-US" dirty="0" smtClean="0"/>
              <a:t>.</a:t>
            </a:r>
            <a:endParaRPr lang="ru-RU" dirty="0" smtClean="0"/>
          </a:p>
          <a:p>
            <a:r>
              <a:rPr lang="en-US" dirty="0" smtClean="0"/>
              <a:t>SEO</a:t>
            </a:r>
            <a:r>
              <a:rPr lang="ru-RU" dirty="0" smtClean="0"/>
              <a:t>-ориентированность</a:t>
            </a:r>
          </a:p>
          <a:p>
            <a:pPr lvl="1"/>
            <a:r>
              <a:rPr lang="ru-RU" dirty="0" smtClean="0"/>
              <a:t>ЧПУ (</a:t>
            </a:r>
            <a:r>
              <a:rPr lang="en-US" dirty="0" smtClean="0"/>
              <a:t>SEF URLS</a:t>
            </a:r>
            <a:r>
              <a:rPr lang="ru-RU" dirty="0" smtClean="0"/>
              <a:t>)</a:t>
            </a:r>
          </a:p>
          <a:p>
            <a:pPr lvl="1"/>
            <a:r>
              <a:rPr lang="en-US" dirty="0" smtClean="0"/>
              <a:t>Meta</a:t>
            </a:r>
            <a:r>
              <a:rPr lang="ru-RU" dirty="0" smtClean="0"/>
              <a:t>-теги для каждой страницы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Запрос к базе</a:t>
            </a:r>
            <a:endParaRPr lang="ru-R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14414" y="2285992"/>
            <a:ext cx="6029325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85852" y="4071942"/>
            <a:ext cx="25431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142976" y="1857364"/>
            <a:ext cx="1222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Native PHP</a:t>
            </a:r>
            <a:r>
              <a:rPr lang="ru-RU" dirty="0" smtClean="0"/>
              <a:t>: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1214414" y="3571876"/>
            <a:ext cx="2760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Запрос к базе в </a:t>
            </a:r>
            <a:r>
              <a:rPr lang="en-US" dirty="0" smtClean="0"/>
              <a:t>SIPG CMS</a:t>
            </a:r>
            <a:r>
              <a:rPr lang="ru-RU" dirty="0" smtClean="0"/>
              <a:t>:</a:t>
            </a:r>
            <a:endParaRPr lang="ru-RU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Вывод текста рубрики 5 из каталога </a:t>
            </a:r>
            <a:r>
              <a:rPr lang="en-US" dirty="0" smtClean="0"/>
              <a:t>main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1142976" y="1857364"/>
            <a:ext cx="1222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Native PHP</a:t>
            </a:r>
            <a:r>
              <a:rPr lang="ru-RU" dirty="0" smtClean="0"/>
              <a:t>: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1214414" y="3571876"/>
            <a:ext cx="1135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SIPG CMS</a:t>
            </a:r>
            <a:r>
              <a:rPr lang="ru-RU" dirty="0" smtClean="0"/>
              <a:t>:</a:t>
            </a:r>
            <a:endParaRPr lang="ru-RU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14414" y="2285992"/>
            <a:ext cx="41719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85852" y="4071942"/>
            <a:ext cx="3733800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Система управления сайтом</a:t>
            </a:r>
            <a:r>
              <a:rPr lang="en-US" b="1" dirty="0" smtClean="0"/>
              <a:t> </a:t>
            </a:r>
            <a:r>
              <a:rPr lang="ru-RU" b="1" dirty="0" smtClean="0"/>
              <a:t>(</a:t>
            </a:r>
            <a:r>
              <a:rPr lang="en-US" b="1" dirty="0" smtClean="0"/>
              <a:t>CMS</a:t>
            </a:r>
            <a:r>
              <a:rPr lang="ru-RU" b="1" dirty="0" smtClean="0"/>
              <a:t>)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информационная система, используемая для обеспечения и организации процесса создания, редактирования и управления сайтом.</a:t>
            </a:r>
          </a:p>
          <a:p>
            <a:pPr>
              <a:buNone/>
            </a:pPr>
            <a:endParaRPr lang="en-US" dirty="0" smtClean="0"/>
          </a:p>
          <a:p>
            <a:r>
              <a:rPr lang="ru-RU" dirty="0" smtClean="0"/>
              <a:t>Системы управления сайтами, получившие широкое распространение в последнее время, облегчают разработку сложных </a:t>
            </a:r>
            <a:r>
              <a:rPr lang="ru-RU" dirty="0" err="1" smtClean="0"/>
              <a:t>Web</a:t>
            </a:r>
            <a:r>
              <a:rPr lang="ru-RU" dirty="0" smtClean="0"/>
              <a:t> – систем, однако ни одна из них не завоевала рынок, поскольку каждая система предназначена для определенной сферы применения и обладает рядом недостатков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Классификация </a:t>
            </a:r>
            <a:r>
              <a:rPr lang="en-US" b="1" dirty="0" smtClean="0"/>
              <a:t>CMS</a:t>
            </a:r>
            <a:endParaRPr lang="ru-RU" b="1" dirty="0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sz="3200" b="1" dirty="0" smtClean="0"/>
              <a:t>Лицензия</a:t>
            </a:r>
          </a:p>
          <a:p>
            <a:pPr lvl="1"/>
            <a:r>
              <a:rPr lang="ru-RU" dirty="0" smtClean="0"/>
              <a:t>Бесплатные</a:t>
            </a:r>
          </a:p>
          <a:p>
            <a:pPr lvl="1"/>
            <a:r>
              <a:rPr lang="ru-RU" dirty="0" smtClean="0"/>
              <a:t>Коммерческие</a:t>
            </a:r>
          </a:p>
          <a:p>
            <a:pPr lvl="1">
              <a:buNone/>
            </a:pPr>
            <a:endParaRPr lang="ru-RU" dirty="0" smtClean="0"/>
          </a:p>
          <a:p>
            <a:r>
              <a:rPr lang="ru-RU" sz="3600" b="1" dirty="0" smtClean="0"/>
              <a:t>Функциональность</a:t>
            </a:r>
          </a:p>
          <a:p>
            <a:pPr lvl="1"/>
            <a:r>
              <a:rPr lang="ru-RU" dirty="0" err="1" smtClean="0"/>
              <a:t>Блог</a:t>
            </a:r>
            <a:endParaRPr lang="ru-RU" dirty="0" smtClean="0"/>
          </a:p>
          <a:p>
            <a:pPr lvl="1"/>
            <a:r>
              <a:rPr lang="ru-RU" dirty="0" smtClean="0"/>
              <a:t>Интернет-магазин</a:t>
            </a:r>
          </a:p>
          <a:p>
            <a:pPr lvl="1"/>
            <a:r>
              <a:rPr lang="ru-RU" dirty="0" smtClean="0"/>
              <a:t>Портал</a:t>
            </a:r>
          </a:p>
          <a:p>
            <a:pPr lvl="1"/>
            <a:r>
              <a:rPr lang="ru-RU" dirty="0" smtClean="0"/>
              <a:t>Сайт-визитка</a:t>
            </a:r>
          </a:p>
          <a:p>
            <a:pPr lvl="1"/>
            <a:r>
              <a:rPr lang="ru-RU" dirty="0" smtClean="0"/>
              <a:t>Корпоративный сайт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Технологии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Cambria" pitchFamily="18" charset="0"/>
              </a:rPr>
              <a:t>PHP</a:t>
            </a:r>
            <a:r>
              <a:rPr lang="ru-RU" dirty="0" smtClean="0">
                <a:latin typeface="Cambria" pitchFamily="18" charset="0"/>
              </a:rPr>
              <a:t> 5.3</a:t>
            </a:r>
            <a:endParaRPr lang="en-US" dirty="0" smtClean="0">
              <a:latin typeface="Cambria" pitchFamily="18" charset="0"/>
            </a:endParaRPr>
          </a:p>
          <a:p>
            <a:r>
              <a:rPr lang="en-US" dirty="0" err="1" smtClean="0">
                <a:latin typeface="Cambria" pitchFamily="18" charset="0"/>
              </a:rPr>
              <a:t>MySQL</a:t>
            </a:r>
            <a:r>
              <a:rPr lang="en-US" dirty="0" smtClean="0">
                <a:latin typeface="Cambria" pitchFamily="18" charset="0"/>
              </a:rPr>
              <a:t> 5</a:t>
            </a:r>
          </a:p>
          <a:p>
            <a:r>
              <a:rPr lang="en-US" dirty="0" err="1" smtClean="0">
                <a:latin typeface="Cambria" pitchFamily="18" charset="0"/>
              </a:rPr>
              <a:t>Javascript</a:t>
            </a:r>
            <a:r>
              <a:rPr lang="ru-RU" dirty="0" smtClean="0">
                <a:latin typeface="Cambria" pitchFamily="18" charset="0"/>
              </a:rPr>
              <a:t> + </a:t>
            </a:r>
            <a:r>
              <a:rPr lang="en-US" dirty="0" err="1" smtClean="0">
                <a:latin typeface="Cambria" pitchFamily="18" charset="0"/>
              </a:rPr>
              <a:t>jQuery</a:t>
            </a:r>
            <a:r>
              <a:rPr lang="en-US" dirty="0" smtClean="0">
                <a:latin typeface="Cambria" pitchFamily="18" charset="0"/>
              </a:rPr>
              <a:t> 1.5</a:t>
            </a:r>
          </a:p>
          <a:p>
            <a:r>
              <a:rPr lang="en-US" dirty="0" smtClean="0">
                <a:latin typeface="Cambria" pitchFamily="18" charset="0"/>
              </a:rPr>
              <a:t>HTML 4.01 + CSS 2.1</a:t>
            </a:r>
          </a:p>
          <a:p>
            <a:pPr>
              <a:buNone/>
            </a:pPr>
            <a:endParaRPr lang="ru-RU" dirty="0" smtClean="0">
              <a:latin typeface="Cambria" pitchFamily="18" charset="0"/>
            </a:endParaRPr>
          </a:p>
          <a:p>
            <a:pPr>
              <a:buNone/>
            </a:pPr>
            <a:r>
              <a:rPr lang="ru-RU" dirty="0" smtClean="0">
                <a:latin typeface="Cambria" pitchFamily="18" charset="0"/>
              </a:rPr>
              <a:t>Сторонние модули:</a:t>
            </a:r>
            <a:endParaRPr lang="en-US" dirty="0" smtClean="0">
              <a:latin typeface="Cambria" pitchFamily="18" charset="0"/>
            </a:endParaRPr>
          </a:p>
          <a:p>
            <a:r>
              <a:rPr lang="en-US" dirty="0" err="1" smtClean="0">
                <a:latin typeface="Cambria" pitchFamily="18" charset="0"/>
              </a:rPr>
              <a:t>TinyMCE</a:t>
            </a:r>
            <a:r>
              <a:rPr lang="en-US" dirty="0" smtClean="0">
                <a:latin typeface="Cambria" pitchFamily="18" charset="0"/>
              </a:rPr>
              <a:t> 3.4</a:t>
            </a:r>
          </a:p>
          <a:p>
            <a:r>
              <a:rPr lang="en-US" dirty="0" err="1" smtClean="0">
                <a:latin typeface="Cambria" pitchFamily="18" charset="0"/>
              </a:rPr>
              <a:t>KCFinder</a:t>
            </a:r>
            <a:r>
              <a:rPr lang="en-US" dirty="0" smtClean="0">
                <a:latin typeface="Cambria" pitchFamily="18" charset="0"/>
              </a:rPr>
              <a:t> 2.21</a:t>
            </a:r>
          </a:p>
          <a:p>
            <a:r>
              <a:rPr lang="en-US" dirty="0" err="1" smtClean="0">
                <a:latin typeface="Cambria" pitchFamily="18" charset="0"/>
              </a:rPr>
              <a:t>Class.upload</a:t>
            </a:r>
            <a:r>
              <a:rPr lang="en-US" dirty="0" smtClean="0">
                <a:latin typeface="Cambria" pitchFamily="18" charset="0"/>
              </a:rPr>
              <a:t> 0.30</a:t>
            </a:r>
          </a:p>
          <a:p>
            <a:r>
              <a:rPr lang="en-US" dirty="0" err="1" smtClean="0">
                <a:latin typeface="Cambria" pitchFamily="18" charset="0"/>
              </a:rPr>
              <a:t>PHPMailer</a:t>
            </a:r>
            <a:r>
              <a:rPr lang="en-US" dirty="0" smtClean="0">
                <a:latin typeface="Cambria" pitchFamily="18" charset="0"/>
              </a:rPr>
              <a:t> </a:t>
            </a:r>
            <a:r>
              <a:rPr lang="en-US" dirty="0" err="1" smtClean="0">
                <a:latin typeface="Cambria" pitchFamily="18" charset="0"/>
              </a:rPr>
              <a:t>Lite</a:t>
            </a:r>
            <a:r>
              <a:rPr lang="en-US" dirty="0" smtClean="0">
                <a:latin typeface="Cambria" pitchFamily="18" charset="0"/>
              </a:rPr>
              <a:t> 5.1</a:t>
            </a:r>
            <a:endParaRPr lang="ru-RU" dirty="0" smtClean="0">
              <a:latin typeface="Cambria" pitchFamily="18" charset="0"/>
            </a:endParaRPr>
          </a:p>
          <a:p>
            <a:r>
              <a:rPr lang="en-US" dirty="0" smtClean="0">
                <a:latin typeface="Cambria" pitchFamily="18" charset="0"/>
              </a:rPr>
              <a:t>PHPIDS 0.6.5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100" b="1" dirty="0" smtClean="0"/>
              <a:t>Основные понятия разрабатываемой </a:t>
            </a:r>
            <a:r>
              <a:rPr lang="en-US" sz="3100" b="1" dirty="0" smtClean="0"/>
              <a:t>CMS</a:t>
            </a:r>
            <a:endParaRPr lang="ru-RU" sz="3100" b="1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95910"/>
          </a:xfrm>
        </p:spPr>
        <p:txBody>
          <a:bodyPr>
            <a:normAutofit fontScale="70000" lnSpcReduction="20000"/>
          </a:bodyPr>
          <a:lstStyle/>
          <a:p>
            <a:r>
              <a:rPr lang="ru-RU" b="1" dirty="0" smtClean="0"/>
              <a:t>Страница (</a:t>
            </a:r>
            <a:r>
              <a:rPr lang="en-US" b="1" dirty="0" smtClean="0"/>
              <a:t>Page</a:t>
            </a:r>
            <a:r>
              <a:rPr lang="ru-RU" b="1" dirty="0" smtClean="0"/>
              <a:t>) </a:t>
            </a:r>
            <a:r>
              <a:rPr lang="ru-RU" dirty="0" smtClean="0"/>
              <a:t>– конечная страница, которую видит посетитель сайта.</a:t>
            </a:r>
          </a:p>
          <a:p>
            <a:pPr>
              <a:buNone/>
            </a:pPr>
            <a:endParaRPr lang="ru-RU" dirty="0" smtClean="0"/>
          </a:p>
          <a:p>
            <a:r>
              <a:rPr lang="ru-RU" b="1" dirty="0" smtClean="0"/>
              <a:t>Каталог (</a:t>
            </a:r>
            <a:r>
              <a:rPr lang="en-US" b="1" dirty="0" smtClean="0"/>
              <a:t>Catalog</a:t>
            </a:r>
            <a:r>
              <a:rPr lang="ru-RU" b="1" dirty="0" smtClean="0"/>
              <a:t>) </a:t>
            </a:r>
            <a:r>
              <a:rPr lang="ru-RU" dirty="0" smtClean="0"/>
              <a:t>– состоит из рубрик и позиций. Содержит как минимум 1 рубрику.</a:t>
            </a:r>
            <a:endParaRPr lang="en-US" dirty="0" smtClean="0"/>
          </a:p>
          <a:p>
            <a:r>
              <a:rPr lang="ru-RU" b="1" dirty="0" smtClean="0"/>
              <a:t>Рубрика (</a:t>
            </a:r>
            <a:r>
              <a:rPr lang="en-US" b="1" dirty="0" smtClean="0"/>
              <a:t>Rubric</a:t>
            </a:r>
            <a:r>
              <a:rPr lang="ru-RU" b="1" dirty="0" smtClean="0"/>
              <a:t>) </a:t>
            </a:r>
            <a:r>
              <a:rPr lang="ru-RU" dirty="0" smtClean="0"/>
              <a:t>– хранит данные и может содержать в себе другие рубрики и позиции.</a:t>
            </a:r>
            <a:endParaRPr lang="en-US" dirty="0" smtClean="0"/>
          </a:p>
          <a:p>
            <a:r>
              <a:rPr lang="ru-RU" b="1" dirty="0" smtClean="0"/>
              <a:t>Позиция (</a:t>
            </a:r>
            <a:r>
              <a:rPr lang="en-US" b="1" dirty="0" smtClean="0"/>
              <a:t>Item</a:t>
            </a:r>
            <a:r>
              <a:rPr lang="ru-RU" b="1" dirty="0" smtClean="0"/>
              <a:t>) </a:t>
            </a:r>
            <a:r>
              <a:rPr lang="ru-RU" dirty="0" smtClean="0"/>
              <a:t>– хранит данные и принадлежит рубрике.</a:t>
            </a:r>
          </a:p>
          <a:p>
            <a:pPr>
              <a:buNone/>
            </a:pPr>
            <a:endParaRPr lang="en-US" dirty="0" smtClean="0"/>
          </a:p>
          <a:p>
            <a:r>
              <a:rPr lang="ru-RU" b="1" dirty="0" smtClean="0"/>
              <a:t>Дисплей (</a:t>
            </a:r>
            <a:r>
              <a:rPr lang="en-US" b="1" dirty="0" smtClean="0"/>
              <a:t>Display</a:t>
            </a:r>
            <a:r>
              <a:rPr lang="ru-RU" b="1" dirty="0" smtClean="0"/>
              <a:t>) </a:t>
            </a:r>
            <a:r>
              <a:rPr lang="ru-RU" dirty="0" smtClean="0"/>
              <a:t>– хранит данные о простой </a:t>
            </a:r>
            <a:r>
              <a:rPr lang="en-US" dirty="0" smtClean="0"/>
              <a:t>html</a:t>
            </a:r>
            <a:r>
              <a:rPr lang="ru-RU" dirty="0" smtClean="0"/>
              <a:t> странице.</a:t>
            </a:r>
          </a:p>
          <a:p>
            <a:pPr>
              <a:buNone/>
            </a:pPr>
            <a:endParaRPr lang="en-US" dirty="0" smtClean="0"/>
          </a:p>
          <a:p>
            <a:r>
              <a:rPr lang="ru-RU" b="1" dirty="0" smtClean="0"/>
              <a:t>Меню (</a:t>
            </a:r>
            <a:r>
              <a:rPr lang="en-US" b="1" dirty="0" smtClean="0"/>
              <a:t>Menu</a:t>
            </a:r>
            <a:r>
              <a:rPr lang="ru-RU" b="1" dirty="0" smtClean="0"/>
              <a:t>) </a:t>
            </a:r>
            <a:r>
              <a:rPr lang="ru-RU" dirty="0" smtClean="0"/>
              <a:t>– состоит из элементов, которые являются дисплеем, рубрикой или произвольной ссылкой. Позволяет получать </a:t>
            </a:r>
            <a:r>
              <a:rPr lang="en-US" dirty="0" err="1" smtClean="0"/>
              <a:t>url</a:t>
            </a:r>
            <a:r>
              <a:rPr lang="en-US" dirty="0" smtClean="0"/>
              <a:t> </a:t>
            </a:r>
            <a:r>
              <a:rPr lang="ru-RU" dirty="0" smtClean="0"/>
              <a:t>элемента и определять его активность.</a:t>
            </a:r>
          </a:p>
          <a:p>
            <a:pPr>
              <a:buNone/>
            </a:pPr>
            <a:endParaRPr lang="ru-RU" dirty="0" smtClean="0"/>
          </a:p>
          <a:p>
            <a:r>
              <a:rPr lang="ru-RU" b="1" dirty="0" smtClean="0"/>
              <a:t>Переменная (</a:t>
            </a:r>
            <a:r>
              <a:rPr lang="en-US" b="1" dirty="0" smtClean="0"/>
              <a:t>Variable</a:t>
            </a:r>
            <a:r>
              <a:rPr lang="ru-RU" b="1" dirty="0" smtClean="0"/>
              <a:t>) </a:t>
            </a:r>
            <a:r>
              <a:rPr lang="ru-RU" dirty="0" smtClean="0"/>
              <a:t>– значение которое возможно будет изменяться и которое не хранится в дисплее, рубрике или позиции, например телефон организации.</a:t>
            </a:r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Model-View-Controller</a:t>
            </a:r>
            <a:r>
              <a:rPr lang="ru-RU" b="1" dirty="0" smtClean="0"/>
              <a:t> (</a:t>
            </a:r>
            <a:r>
              <a:rPr lang="en-US" b="1" dirty="0" smtClean="0"/>
              <a:t>MVC</a:t>
            </a:r>
            <a:r>
              <a:rPr lang="ru-RU" b="1" dirty="0" smtClean="0"/>
              <a:t>)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Модель-представление-поведение — архитектура программного обеспечения, в которой модель данных приложения, пользовательский интерфейс и управляющая логика разделены на три отдельных компонента так, что модификация одного из компонентов оказывает минимальное воздействие на остальные.</a:t>
            </a:r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Архитектура </a:t>
            </a:r>
            <a:r>
              <a:rPr lang="en-US" b="1" dirty="0" smtClean="0"/>
              <a:t>MVC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2197224"/>
          </a:xfrm>
        </p:spPr>
        <p:txBody>
          <a:bodyPr>
            <a:normAutofit fontScale="77500" lnSpcReduction="20000"/>
          </a:bodyPr>
          <a:lstStyle/>
          <a:p>
            <a:r>
              <a:rPr lang="ru-RU" b="1" dirty="0" smtClean="0"/>
              <a:t>Модель (</a:t>
            </a:r>
            <a:r>
              <a:rPr lang="ru-RU" b="1" dirty="0" err="1" smtClean="0"/>
              <a:t>Model</a:t>
            </a:r>
            <a:r>
              <a:rPr lang="ru-RU" b="1" dirty="0" smtClean="0"/>
              <a:t>)</a:t>
            </a:r>
            <a:r>
              <a:rPr lang="ru-RU" dirty="0" smtClean="0"/>
              <a:t>. Модель предоставляет данные (обычно для </a:t>
            </a:r>
            <a:r>
              <a:rPr lang="ru-RU" dirty="0" err="1" smtClean="0"/>
              <a:t>View</a:t>
            </a:r>
            <a:r>
              <a:rPr lang="ru-RU" dirty="0" smtClean="0"/>
              <a:t>), а также реагирует на запросы (обычно от контроллера), изменяя своё состояние.</a:t>
            </a:r>
          </a:p>
          <a:p>
            <a:r>
              <a:rPr lang="ru-RU" b="1" dirty="0" smtClean="0"/>
              <a:t>Представление (</a:t>
            </a:r>
            <a:r>
              <a:rPr lang="ru-RU" b="1" dirty="0" err="1" smtClean="0"/>
              <a:t>View</a:t>
            </a:r>
            <a:r>
              <a:rPr lang="ru-RU" b="1" dirty="0" smtClean="0"/>
              <a:t>)</a:t>
            </a:r>
            <a:r>
              <a:rPr lang="ru-RU" dirty="0" smtClean="0"/>
              <a:t>. Отвечает за отображение информации (пользовательский интерфейс).</a:t>
            </a:r>
          </a:p>
          <a:p>
            <a:r>
              <a:rPr lang="ru-RU" b="1" dirty="0" smtClean="0"/>
              <a:t>Поведение (</a:t>
            </a:r>
            <a:r>
              <a:rPr lang="ru-RU" b="1" dirty="0" err="1" smtClean="0"/>
              <a:t>Controller</a:t>
            </a:r>
            <a:r>
              <a:rPr lang="ru-RU" b="1" dirty="0" smtClean="0"/>
              <a:t>)</a:t>
            </a:r>
            <a:r>
              <a:rPr lang="ru-RU" dirty="0" smtClean="0"/>
              <a:t>. Интерпретирует данные, введённые пользователем, и информирует модель и представление о необходимости соответствующей реакции.</a:t>
            </a:r>
            <a:endParaRPr lang="ru-RU" dirty="0"/>
          </a:p>
        </p:txBody>
      </p:sp>
      <p:pic>
        <p:nvPicPr>
          <p:cNvPr id="4" name="Рисунок 3" descr="350px-ModelViewControllerDiagram2.sv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07704" y="3717032"/>
            <a:ext cx="5670630" cy="259228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Модель (</a:t>
            </a:r>
            <a:r>
              <a:rPr lang="ru-RU" b="1" dirty="0" err="1" smtClean="0"/>
              <a:t>Model</a:t>
            </a:r>
            <a:r>
              <a:rPr lang="ru-RU" b="1" dirty="0" smtClean="0"/>
              <a:t>).</a:t>
            </a:r>
            <a:endParaRPr lang="ru-RU" b="1" dirty="0"/>
          </a:p>
        </p:txBody>
      </p:sp>
      <p:pic>
        <p:nvPicPr>
          <p:cNvPr id="5" name="Содержимое 4" descr="111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323528" y="1412776"/>
            <a:ext cx="7849859" cy="5301468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Представление (</a:t>
            </a:r>
            <a:r>
              <a:rPr lang="ru-RU" b="1" dirty="0" err="1" smtClean="0"/>
              <a:t>View</a:t>
            </a:r>
            <a:r>
              <a:rPr lang="ru-RU" b="1" dirty="0" smtClean="0"/>
              <a:t>).</a:t>
            </a:r>
            <a:endParaRPr lang="ru-RU" b="1" dirty="0"/>
          </a:p>
        </p:txBody>
      </p:sp>
      <p:pic>
        <p:nvPicPr>
          <p:cNvPr id="4" name="Содержимое 3" descr="Безимени-1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000099" y="1285860"/>
            <a:ext cx="5807853" cy="5357850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праведливость">
  <a:themeElements>
    <a:clrScheme name="Справедливость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Справедливость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Справедливость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125</TotalTime>
  <Words>430</Words>
  <Application>Microsoft Office PowerPoint</Application>
  <PresentationFormat>Экран (4:3)</PresentationFormat>
  <Paragraphs>73</Paragraphs>
  <Slides>18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19" baseType="lpstr">
      <vt:lpstr>Справедливость</vt:lpstr>
      <vt:lpstr>Система управления корпоративным сайтом</vt:lpstr>
      <vt:lpstr>Система управления сайтом (CMS)</vt:lpstr>
      <vt:lpstr>Классификация CMS</vt:lpstr>
      <vt:lpstr>Технологии</vt:lpstr>
      <vt:lpstr>Основные понятия разрабатываемой CMS</vt:lpstr>
      <vt:lpstr>Model-View-Controller (MVC)</vt:lpstr>
      <vt:lpstr>Архитектура MVC</vt:lpstr>
      <vt:lpstr>Модель (Model).</vt:lpstr>
      <vt:lpstr>Представление (View).</vt:lpstr>
      <vt:lpstr>Поведение (Controller)</vt:lpstr>
      <vt:lpstr>Меню администратора</vt:lpstr>
      <vt:lpstr>Редактирование рубрики</vt:lpstr>
      <vt:lpstr>Редактирование позиции</vt:lpstr>
      <vt:lpstr>Редактирование переменных</vt:lpstr>
      <vt:lpstr>Управление файлами</vt:lpstr>
      <vt:lpstr>Преимущества системы</vt:lpstr>
      <vt:lpstr>Запрос к базе</vt:lpstr>
      <vt:lpstr>Вывод текста рубрики 5 из каталога main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Система управления сайтом (CMS)</dc:title>
  <dc:creator>Евгений</dc:creator>
  <cp:lastModifiedBy>Евгений</cp:lastModifiedBy>
  <cp:revision>31</cp:revision>
  <dcterms:created xsi:type="dcterms:W3CDTF">2011-04-13T15:27:21Z</dcterms:created>
  <dcterms:modified xsi:type="dcterms:W3CDTF">2011-05-24T08:44:56Z</dcterms:modified>
</cp:coreProperties>
</file>