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tags/tag8.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869" r:id="rId1"/>
  </p:sldMasterIdLst>
  <p:notesMasterIdLst>
    <p:notesMasterId r:id="rId29"/>
  </p:notesMasterIdLst>
  <p:handoutMasterIdLst>
    <p:handoutMasterId r:id="rId30"/>
  </p:handoutMasterIdLst>
  <p:sldIdLst>
    <p:sldId id="1133" r:id="rId2"/>
    <p:sldId id="1169" r:id="rId3"/>
    <p:sldId id="1170" r:id="rId4"/>
    <p:sldId id="1188" r:id="rId5"/>
    <p:sldId id="1189" r:id="rId6"/>
    <p:sldId id="1172" r:id="rId7"/>
    <p:sldId id="1202" r:id="rId8"/>
    <p:sldId id="1173" r:id="rId9"/>
    <p:sldId id="1174" r:id="rId10"/>
    <p:sldId id="1176" r:id="rId11"/>
    <p:sldId id="1191" r:id="rId12"/>
    <p:sldId id="1178" r:id="rId13"/>
    <p:sldId id="1179" r:id="rId14"/>
    <p:sldId id="1182" r:id="rId15"/>
    <p:sldId id="1183" r:id="rId16"/>
    <p:sldId id="1181" r:id="rId17"/>
    <p:sldId id="1185" r:id="rId18"/>
    <p:sldId id="1186" r:id="rId19"/>
    <p:sldId id="1187" r:id="rId20"/>
    <p:sldId id="1193" r:id="rId21"/>
    <p:sldId id="1194" r:id="rId22"/>
    <p:sldId id="1195" r:id="rId23"/>
    <p:sldId id="1203" r:id="rId24"/>
    <p:sldId id="1196" r:id="rId25"/>
    <p:sldId id="1199" r:id="rId26"/>
    <p:sldId id="1198" r:id="rId27"/>
    <p:sldId id="1201" r:id="rId28"/>
  </p:sldIdLst>
  <p:sldSz cx="11949113" cy="6721475"/>
  <p:notesSz cx="6797675" cy="9874250"/>
  <p:custDataLst>
    <p:tags r:id="rId31"/>
  </p:custDataLst>
  <p:defaultTextStyle>
    <a:defPPr>
      <a:defRPr lang="en-US"/>
    </a:defPPr>
    <a:lvl1pPr algn="l" rtl="0" fontAlgn="base">
      <a:spcBef>
        <a:spcPct val="0"/>
      </a:spcBef>
      <a:spcAft>
        <a:spcPct val="0"/>
      </a:spcAft>
      <a:defRPr sz="1600" kern="1200">
        <a:solidFill>
          <a:schemeClr val="tx1"/>
        </a:solidFill>
        <a:latin typeface="Arial" charset="0"/>
        <a:ea typeface="宋体" charset="-122"/>
        <a:cs typeface="+mn-cs"/>
      </a:defRPr>
    </a:lvl1pPr>
    <a:lvl2pPr marL="454025" indent="1588" algn="l" rtl="0" fontAlgn="base">
      <a:spcBef>
        <a:spcPct val="0"/>
      </a:spcBef>
      <a:spcAft>
        <a:spcPct val="0"/>
      </a:spcAft>
      <a:defRPr sz="1600" kern="1200">
        <a:solidFill>
          <a:schemeClr val="tx1"/>
        </a:solidFill>
        <a:latin typeface="Arial" charset="0"/>
        <a:ea typeface="宋体" charset="-122"/>
        <a:cs typeface="+mn-cs"/>
      </a:defRPr>
    </a:lvl2pPr>
    <a:lvl3pPr marL="911225" indent="1588" algn="l" rtl="0" fontAlgn="base">
      <a:spcBef>
        <a:spcPct val="0"/>
      </a:spcBef>
      <a:spcAft>
        <a:spcPct val="0"/>
      </a:spcAft>
      <a:defRPr sz="1600" kern="1200">
        <a:solidFill>
          <a:schemeClr val="tx1"/>
        </a:solidFill>
        <a:latin typeface="Arial" charset="0"/>
        <a:ea typeface="宋体" charset="-122"/>
        <a:cs typeface="+mn-cs"/>
      </a:defRPr>
    </a:lvl3pPr>
    <a:lvl4pPr marL="1366838" indent="1588" algn="l" rtl="0" fontAlgn="base">
      <a:spcBef>
        <a:spcPct val="0"/>
      </a:spcBef>
      <a:spcAft>
        <a:spcPct val="0"/>
      </a:spcAft>
      <a:defRPr sz="1600" kern="1200">
        <a:solidFill>
          <a:schemeClr val="tx1"/>
        </a:solidFill>
        <a:latin typeface="Arial" charset="0"/>
        <a:ea typeface="宋体" charset="-122"/>
        <a:cs typeface="+mn-cs"/>
      </a:defRPr>
    </a:lvl4pPr>
    <a:lvl5pPr marL="1824038" indent="1588"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4233" userDrawn="1">
          <p15:clr>
            <a:srgbClr val="A4A3A4"/>
          </p15:clr>
        </p15:guide>
        <p15:guide id="2" pos="7348" userDrawn="1">
          <p15:clr>
            <a:srgbClr val="A4A3A4"/>
          </p15:clr>
        </p15:guide>
        <p15:guide id="3" pos="100" userDrawn="1">
          <p15:clr>
            <a:srgbClr val="A4A3A4"/>
          </p15:clr>
        </p15:guide>
      </p15:sldGuideLst>
    </p:ext>
    <p:ext uri="{2D200454-40CA-4A62-9FC3-DE9A4176ACB9}">
      <p15:notesGuideLst xmlns:p15="http://schemas.microsoft.com/office/powerpoint/2012/main" xmlns="">
        <p15:guide id="1" orient="horz" pos="3110">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6600"/>
    <a:srgbClr val="FF9933"/>
    <a:srgbClr val="EAEAEA"/>
    <a:srgbClr val="F2F2F2"/>
    <a:srgbClr val="007635"/>
    <a:srgbClr val="E7FDEC"/>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0931" autoAdjust="0"/>
  </p:normalViewPr>
  <p:slideViewPr>
    <p:cSldViewPr snapToGrid="0" snapToObjects="1">
      <p:cViewPr>
        <p:scale>
          <a:sx n="90" d="100"/>
          <a:sy n="90" d="100"/>
        </p:scale>
        <p:origin x="-888" y="-924"/>
      </p:cViewPr>
      <p:guideLst>
        <p:guide orient="horz" pos="4233"/>
        <p:guide pos="7348"/>
        <p:guide pos="10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3" d="100"/>
          <a:sy n="63" d="100"/>
        </p:scale>
        <p:origin x="-3336" y="-120"/>
      </p:cViewPr>
      <p:guideLst>
        <p:guide orient="horz" pos="3110"/>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endParaRPr lang="zh-CN"/>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债券市场发行量</c:v>
                </c:pt>
              </c:strCache>
            </c:strRef>
          </c:tx>
          <c:dPt>
            <c:idx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2-DA38-4B73-B359-584FD2221815}"/>
              </c:ext>
            </c:extLst>
          </c:dPt>
          <c:dPt>
            <c:idx val="2"/>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DA38-4B73-B359-584FD2221815}"/>
              </c:ext>
            </c:extLst>
          </c:dPt>
          <c:dLbls>
            <c:dLbl>
              <c:idx val="1"/>
              <c:layout>
                <c:manualLayout>
                  <c:x val="0.14958723530010223"/>
                  <c:y val="3.0744237178154513E-2"/>
                </c:manualLayout>
              </c:layout>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DA38-4B73-B359-584FD2221815}"/>
                </c:ext>
                <c:ext xmlns:c15="http://schemas.microsoft.com/office/drawing/2012/chart" uri="{CE6537A1-D6FC-4f65-9D91-7224C49458BB}">
                  <c15:layout/>
                </c:ext>
              </c:extLst>
            </c:dLbl>
            <c:dLbl>
              <c:idx val="2"/>
              <c:layout>
                <c:manualLayout>
                  <c:x val="6.7649346433870661E-2"/>
                  <c:y val="9.7032438119357661E-2"/>
                </c:manualLayout>
              </c:layout>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DA38-4B73-B359-584FD2221815}"/>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Sheet1!$A$2:$A$4</c:f>
              <c:strCache>
                <c:ptCount val="3"/>
                <c:pt idx="0">
                  <c:v>中央结算公司</c:v>
                </c:pt>
                <c:pt idx="1">
                  <c:v>上海清算所</c:v>
                </c:pt>
                <c:pt idx="2">
                  <c:v>交易所</c:v>
                </c:pt>
              </c:strCache>
            </c:strRef>
          </c:cat>
          <c:val>
            <c:numRef>
              <c:f>Sheet1!$B$2:$B$4</c:f>
              <c:numCache>
                <c:formatCode>0.00%</c:formatCode>
                <c:ptCount val="3"/>
                <c:pt idx="0">
                  <c:v>0.60150000000000003</c:v>
                </c:pt>
                <c:pt idx="1">
                  <c:v>0.33479999999999999</c:v>
                </c:pt>
                <c:pt idx="2">
                  <c:v>6.3799999999999996E-2</c:v>
                </c:pt>
              </c:numCache>
            </c:numRef>
          </c:val>
          <c:extLst xmlns:c16r2="http://schemas.microsoft.com/office/drawing/2015/06/chart">
            <c:ext xmlns:c16="http://schemas.microsoft.com/office/drawing/2014/chart" uri="{C3380CC4-5D6E-409C-BE32-E72D297353CC}">
              <c16:uniqueId val="{00000000-DA38-4B73-B359-584FD2221815}"/>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5D6EC-A97D-4DE1-842E-44814C9446A9}" type="doc">
      <dgm:prSet loTypeId="urn:microsoft.com/office/officeart/2005/8/layout/hList6" loCatId="list" qsTypeId="urn:microsoft.com/office/officeart/2005/8/quickstyle/simple4" qsCatId="simple" csTypeId="urn:microsoft.com/office/officeart/2005/8/colors/colorful4" csCatId="colorful" phldr="1"/>
      <dgm:spPr/>
      <dgm:t>
        <a:bodyPr/>
        <a:lstStyle/>
        <a:p>
          <a:endParaRPr lang="zh-CN" altLang="en-US"/>
        </a:p>
      </dgm:t>
    </dgm:pt>
    <dgm:pt modelId="{02C80E2C-70B0-49C6-9070-C7597872304E}">
      <dgm:prSet phldrT="[文本]" custT="1"/>
      <dgm:spPr/>
      <dgm:t>
        <a:bodyPr/>
        <a:lstStyle/>
        <a:p>
          <a:pPr algn="l"/>
          <a:r>
            <a:rPr lang="en-US" altLang="zh-CN" sz="1200" dirty="0" smtClean="0">
              <a:solidFill>
                <a:schemeClr val="bg1"/>
              </a:solidFill>
              <a:latin typeface="+mn-lt"/>
              <a:ea typeface="+mn-ea"/>
              <a:cs typeface="+mn-ea"/>
              <a:sym typeface="+mn-lt"/>
            </a:rPr>
            <a:t>1.2015</a:t>
          </a:r>
          <a:r>
            <a:rPr lang="zh-CN" altLang="en-US" sz="1200" dirty="0" smtClean="0">
              <a:solidFill>
                <a:schemeClr val="bg1"/>
              </a:solidFill>
              <a:latin typeface="+mn-lt"/>
              <a:ea typeface="+mn-ea"/>
              <a:cs typeface="+mn-ea"/>
              <a:sym typeface="+mn-lt"/>
            </a:rPr>
            <a:t>年开展地方政府债务置换，全年新发行地方债</a:t>
          </a:r>
          <a:r>
            <a:rPr lang="en-US" altLang="zh-CN" sz="1200" dirty="0" smtClean="0">
              <a:solidFill>
                <a:schemeClr val="bg1"/>
              </a:solidFill>
              <a:latin typeface="+mn-lt"/>
              <a:ea typeface="+mn-ea"/>
              <a:cs typeface="+mn-ea"/>
              <a:sym typeface="+mn-lt"/>
            </a:rPr>
            <a:t>3.84</a:t>
          </a:r>
          <a:r>
            <a:rPr lang="zh-CN" altLang="en-US" sz="1200" dirty="0" smtClean="0">
              <a:solidFill>
                <a:schemeClr val="bg1"/>
              </a:solidFill>
              <a:latin typeface="+mn-lt"/>
              <a:ea typeface="+mn-ea"/>
              <a:cs typeface="+mn-ea"/>
              <a:sym typeface="+mn-lt"/>
            </a:rPr>
            <a:t>万亿元。在此背景下，各主要债券持有者</a:t>
          </a:r>
          <a:r>
            <a:rPr lang="zh-CN" altLang="en-US" sz="1200" b="1" dirty="0" smtClean="0">
              <a:solidFill>
                <a:schemeClr val="bg1"/>
              </a:solidFill>
              <a:latin typeface="+mn-lt"/>
              <a:ea typeface="+mn-ea"/>
              <a:cs typeface="+mn-ea"/>
              <a:sym typeface="+mn-lt"/>
            </a:rPr>
            <a:t>对地方政府债的持有量均大幅上涨</a:t>
          </a:r>
          <a:r>
            <a:rPr lang="zh-CN" altLang="en-US" sz="1200" dirty="0" smtClean="0">
              <a:solidFill>
                <a:schemeClr val="bg1"/>
              </a:solidFill>
              <a:latin typeface="+mn-lt"/>
              <a:ea typeface="+mn-ea"/>
              <a:cs typeface="+mn-ea"/>
              <a:sym typeface="+mn-lt"/>
            </a:rPr>
            <a:t>。其中，地方政府债的最大持有者为商业银行，年末持有量余额高达</a:t>
          </a:r>
          <a:r>
            <a:rPr lang="en-US" altLang="zh-CN" sz="1200" dirty="0" smtClean="0">
              <a:solidFill>
                <a:schemeClr val="bg1"/>
              </a:solidFill>
              <a:latin typeface="+mn-lt"/>
              <a:ea typeface="+mn-ea"/>
              <a:cs typeface="+mn-ea"/>
              <a:sym typeface="+mn-lt"/>
            </a:rPr>
            <a:t>4.46</a:t>
          </a:r>
          <a:r>
            <a:rPr lang="zh-CN" altLang="en-US" sz="1200" dirty="0" smtClean="0">
              <a:solidFill>
                <a:schemeClr val="bg1"/>
              </a:solidFill>
              <a:latin typeface="+mn-lt"/>
              <a:ea typeface="+mn-ea"/>
              <a:cs typeface="+mn-ea"/>
              <a:sym typeface="+mn-lt"/>
            </a:rPr>
            <a:t>万亿元，同比增长</a:t>
          </a:r>
          <a:r>
            <a:rPr lang="en-US" altLang="zh-CN" sz="1200" dirty="0" smtClean="0">
              <a:solidFill>
                <a:schemeClr val="bg1"/>
              </a:solidFill>
              <a:latin typeface="+mn-lt"/>
              <a:ea typeface="+mn-ea"/>
              <a:cs typeface="+mn-ea"/>
              <a:sym typeface="+mn-lt"/>
            </a:rPr>
            <a:t>288.4%</a:t>
          </a:r>
          <a:r>
            <a:rPr lang="zh-CN" altLang="en-US" sz="1200" dirty="0" smtClean="0">
              <a:solidFill>
                <a:schemeClr val="bg1"/>
              </a:solidFill>
              <a:latin typeface="+mn-lt"/>
              <a:ea typeface="+mn-ea"/>
              <a:cs typeface="+mn-ea"/>
              <a:sym typeface="+mn-lt"/>
            </a:rPr>
            <a:t>。</a:t>
          </a:r>
          <a:endParaRPr lang="zh-CN" altLang="en-US" sz="1200" dirty="0"/>
        </a:p>
      </dgm:t>
    </dgm:pt>
    <dgm:pt modelId="{A970BB98-F5B6-48ED-9C3E-816F6EBE41C2}" type="parTrans" cxnId="{AAF56D90-586D-473A-B828-D8C31C3A3B13}">
      <dgm:prSet/>
      <dgm:spPr/>
      <dgm:t>
        <a:bodyPr/>
        <a:lstStyle/>
        <a:p>
          <a:pPr algn="l"/>
          <a:endParaRPr lang="zh-CN" altLang="en-US" sz="2800"/>
        </a:p>
      </dgm:t>
    </dgm:pt>
    <dgm:pt modelId="{69BA3DAE-74B6-4FB4-A3B7-BA5363FD7722}" type="sibTrans" cxnId="{AAF56D90-586D-473A-B828-D8C31C3A3B13}">
      <dgm:prSet/>
      <dgm:spPr/>
      <dgm:t>
        <a:bodyPr/>
        <a:lstStyle/>
        <a:p>
          <a:pPr algn="l"/>
          <a:endParaRPr lang="zh-CN" altLang="en-US" sz="2800"/>
        </a:p>
      </dgm:t>
    </dgm:pt>
    <dgm:pt modelId="{00141286-CCA0-4C62-ACB9-76B07BF96805}">
      <dgm:prSet phldrT="[文本]" custT="1"/>
      <dgm:spPr/>
      <dgm:t>
        <a:bodyPr/>
        <a:lstStyle/>
        <a:p>
          <a:pPr algn="l"/>
          <a:r>
            <a:rPr lang="en-US" altLang="zh-CN" sz="1400" dirty="0" smtClean="0">
              <a:solidFill>
                <a:schemeClr val="bg1"/>
              </a:solidFill>
              <a:latin typeface="+mn-lt"/>
              <a:ea typeface="+mn-ea"/>
              <a:cs typeface="+mn-ea"/>
              <a:sym typeface="+mn-lt"/>
            </a:rPr>
            <a:t>2.2015</a:t>
          </a:r>
          <a:r>
            <a:rPr lang="zh-CN" altLang="en-US" sz="1400" dirty="0" smtClean="0">
              <a:solidFill>
                <a:schemeClr val="bg1"/>
              </a:solidFill>
              <a:latin typeface="+mn-lt"/>
              <a:ea typeface="+mn-ea"/>
              <a:cs typeface="+mn-ea"/>
              <a:sym typeface="+mn-lt"/>
            </a:rPr>
            <a:t>年度信贷资产支持证券的政府支持力度加大，为进一步盘活信贷存量，信贷资产支持证券发行量同比增长</a:t>
          </a:r>
          <a:r>
            <a:rPr lang="en-US" altLang="zh-CN" sz="1400" dirty="0" smtClean="0">
              <a:solidFill>
                <a:schemeClr val="bg1"/>
              </a:solidFill>
              <a:latin typeface="+mn-lt"/>
              <a:ea typeface="+mn-ea"/>
              <a:cs typeface="+mn-ea"/>
              <a:sym typeface="+mn-lt"/>
            </a:rPr>
            <a:t>42%</a:t>
          </a:r>
          <a:r>
            <a:rPr lang="zh-CN" altLang="en-US" sz="1400" dirty="0" smtClean="0">
              <a:solidFill>
                <a:schemeClr val="bg1"/>
              </a:solidFill>
              <a:latin typeface="+mn-lt"/>
              <a:ea typeface="+mn-ea"/>
              <a:cs typeface="+mn-ea"/>
              <a:sym typeface="+mn-lt"/>
            </a:rPr>
            <a:t>。各主要投资机构也</a:t>
          </a:r>
          <a:r>
            <a:rPr lang="zh-CN" altLang="en-US" sz="1400" b="1" dirty="0" smtClean="0">
              <a:solidFill>
                <a:schemeClr val="bg1"/>
              </a:solidFill>
              <a:latin typeface="+mn-lt"/>
              <a:ea typeface="+mn-ea"/>
              <a:cs typeface="+mn-ea"/>
              <a:sym typeface="+mn-lt"/>
            </a:rPr>
            <a:t>给予资产证券化产品大力支持</a:t>
          </a:r>
          <a:r>
            <a:rPr lang="zh-CN" altLang="en-US" sz="1400" dirty="0" smtClean="0">
              <a:solidFill>
                <a:schemeClr val="bg1"/>
              </a:solidFill>
              <a:latin typeface="+mn-lt"/>
              <a:ea typeface="+mn-ea"/>
              <a:cs typeface="+mn-ea"/>
              <a:sym typeface="+mn-lt"/>
            </a:rPr>
            <a:t>，均大幅增加资产支持证券的持有量。</a:t>
          </a:r>
          <a:endParaRPr lang="zh-CN" altLang="en-US" sz="1400" dirty="0"/>
        </a:p>
      </dgm:t>
    </dgm:pt>
    <dgm:pt modelId="{84746280-6DEC-49B7-97FF-0112A83568A7}" type="parTrans" cxnId="{CB99290F-D01D-4CF7-B7E4-D761ED3A761F}">
      <dgm:prSet/>
      <dgm:spPr/>
      <dgm:t>
        <a:bodyPr/>
        <a:lstStyle/>
        <a:p>
          <a:pPr algn="l"/>
          <a:endParaRPr lang="zh-CN" altLang="en-US" sz="2800"/>
        </a:p>
      </dgm:t>
    </dgm:pt>
    <dgm:pt modelId="{93C2C641-E94D-4DB7-9718-8859118A04EA}" type="sibTrans" cxnId="{CB99290F-D01D-4CF7-B7E4-D761ED3A761F}">
      <dgm:prSet/>
      <dgm:spPr/>
      <dgm:t>
        <a:bodyPr/>
        <a:lstStyle/>
        <a:p>
          <a:pPr algn="l"/>
          <a:endParaRPr lang="zh-CN" altLang="en-US" sz="2800"/>
        </a:p>
      </dgm:t>
    </dgm:pt>
    <dgm:pt modelId="{D8AF975A-0C24-4962-8B96-E388B8C907C6}">
      <dgm:prSet phldrT="[文本]" custT="1"/>
      <dgm:spPr/>
      <dgm:t>
        <a:bodyPr/>
        <a:lstStyle/>
        <a:p>
          <a:pPr algn="l"/>
          <a:r>
            <a:rPr lang="en-US" altLang="zh-CN" sz="1200" dirty="0" smtClean="0">
              <a:solidFill>
                <a:schemeClr val="bg1"/>
              </a:solidFill>
              <a:latin typeface="+mn-lt"/>
              <a:ea typeface="+mn-ea"/>
              <a:cs typeface="+mn-ea"/>
              <a:sym typeface="+mn-lt"/>
            </a:rPr>
            <a:t>3.</a:t>
          </a:r>
          <a:r>
            <a:rPr lang="zh-CN" altLang="en-US" sz="1200" dirty="0" smtClean="0">
              <a:solidFill>
                <a:schemeClr val="bg1"/>
              </a:solidFill>
              <a:latin typeface="+mn-lt"/>
              <a:ea typeface="+mn-ea"/>
              <a:cs typeface="+mn-ea"/>
              <a:sym typeface="+mn-lt"/>
            </a:rPr>
            <a:t>对于是否增持企业债各类机构态度不一致：商业银行、信用社、保险机构和非金融机构等均在</a:t>
          </a:r>
          <a:r>
            <a:rPr lang="en-US" altLang="zh-CN" sz="1200" dirty="0" smtClean="0">
              <a:solidFill>
                <a:schemeClr val="bg1"/>
              </a:solidFill>
              <a:latin typeface="+mn-lt"/>
              <a:ea typeface="+mn-ea"/>
              <a:cs typeface="+mn-ea"/>
              <a:sym typeface="+mn-lt"/>
            </a:rPr>
            <a:t>2015</a:t>
          </a:r>
          <a:r>
            <a:rPr lang="zh-CN" altLang="en-US" sz="1200" dirty="0" smtClean="0">
              <a:solidFill>
                <a:schemeClr val="bg1"/>
              </a:solidFill>
              <a:latin typeface="+mn-lt"/>
              <a:ea typeface="+mn-ea"/>
              <a:cs typeface="+mn-ea"/>
              <a:sym typeface="+mn-lt"/>
            </a:rPr>
            <a:t>年度减持企业债，而证券公司、基金和境外机构则更偏好于增加企业债持有量。其中，境外机构增持企业债的速度最快，其企业债持有量增速高达</a:t>
          </a:r>
          <a:r>
            <a:rPr lang="en-US" altLang="zh-CN" sz="1200" dirty="0" smtClean="0">
              <a:solidFill>
                <a:schemeClr val="bg1"/>
              </a:solidFill>
              <a:latin typeface="+mn-lt"/>
              <a:ea typeface="+mn-ea"/>
              <a:cs typeface="+mn-ea"/>
              <a:sym typeface="+mn-lt"/>
            </a:rPr>
            <a:t>147.7%</a:t>
          </a:r>
          <a:r>
            <a:rPr lang="zh-CN" altLang="en-US" sz="1200" dirty="0" smtClean="0">
              <a:solidFill>
                <a:schemeClr val="bg1"/>
              </a:solidFill>
              <a:latin typeface="+mn-lt"/>
              <a:ea typeface="+mn-ea"/>
              <a:cs typeface="+mn-ea"/>
              <a:sym typeface="+mn-lt"/>
            </a:rPr>
            <a:t>。</a:t>
          </a:r>
          <a:endParaRPr lang="zh-CN" altLang="en-US" sz="1200" dirty="0"/>
        </a:p>
      </dgm:t>
    </dgm:pt>
    <dgm:pt modelId="{38252DFD-D490-48C3-8B86-14B1F06DBF30}" type="parTrans" cxnId="{50E53BE0-371B-486E-8335-7AFA131A2A16}">
      <dgm:prSet/>
      <dgm:spPr/>
      <dgm:t>
        <a:bodyPr/>
        <a:lstStyle/>
        <a:p>
          <a:pPr algn="l"/>
          <a:endParaRPr lang="zh-CN" altLang="en-US" sz="2800"/>
        </a:p>
      </dgm:t>
    </dgm:pt>
    <dgm:pt modelId="{5F549D3E-D194-46FF-97D3-BD8244A76E1C}" type="sibTrans" cxnId="{50E53BE0-371B-486E-8335-7AFA131A2A16}">
      <dgm:prSet/>
      <dgm:spPr/>
      <dgm:t>
        <a:bodyPr/>
        <a:lstStyle/>
        <a:p>
          <a:pPr algn="l"/>
          <a:endParaRPr lang="zh-CN" altLang="en-US" sz="2800"/>
        </a:p>
      </dgm:t>
    </dgm:pt>
    <dgm:pt modelId="{26F3E1F7-5725-4352-BCBA-EB70A39A2300}">
      <dgm:prSet custT="1"/>
      <dgm:spPr/>
      <dgm:t>
        <a:bodyPr/>
        <a:lstStyle/>
        <a:p>
          <a:pPr algn="l"/>
          <a:r>
            <a:rPr lang="en-US" altLang="zh-CN" sz="1100" dirty="0" smtClean="0">
              <a:solidFill>
                <a:schemeClr val="bg1"/>
              </a:solidFill>
              <a:latin typeface="+mn-lt"/>
              <a:ea typeface="+mn-ea"/>
              <a:cs typeface="+mn-ea"/>
              <a:sym typeface="+mn-lt"/>
            </a:rPr>
            <a:t>4.</a:t>
          </a:r>
          <a:r>
            <a:rPr lang="zh-CN" altLang="en-US" sz="1100" dirty="0" smtClean="0">
              <a:solidFill>
                <a:schemeClr val="bg1"/>
              </a:solidFill>
              <a:latin typeface="+mn-lt"/>
              <a:ea typeface="+mn-ea"/>
              <a:cs typeface="+mn-ea"/>
              <a:sym typeface="+mn-lt"/>
            </a:rPr>
            <a:t>银行间债券市场开放度愈来愈高，但境外机构参与规模整体仍偏低。截至</a:t>
          </a:r>
          <a:r>
            <a:rPr lang="en-US" altLang="zh-CN" sz="1100" dirty="0" smtClean="0">
              <a:solidFill>
                <a:schemeClr val="bg1"/>
              </a:solidFill>
              <a:latin typeface="+mn-lt"/>
              <a:ea typeface="+mn-ea"/>
              <a:cs typeface="+mn-ea"/>
              <a:sym typeface="+mn-lt"/>
            </a:rPr>
            <a:t>2015</a:t>
          </a:r>
          <a:r>
            <a:rPr lang="zh-CN" altLang="en-US" sz="1100" dirty="0" smtClean="0">
              <a:solidFill>
                <a:schemeClr val="bg1"/>
              </a:solidFill>
              <a:latin typeface="+mn-lt"/>
              <a:ea typeface="+mn-ea"/>
              <a:cs typeface="+mn-ea"/>
              <a:sym typeface="+mn-lt"/>
            </a:rPr>
            <a:t>年</a:t>
          </a:r>
          <a:r>
            <a:rPr lang="en-US" altLang="zh-CN" sz="1100" dirty="0" smtClean="0">
              <a:solidFill>
                <a:schemeClr val="bg1"/>
              </a:solidFill>
              <a:latin typeface="+mn-lt"/>
              <a:ea typeface="+mn-ea"/>
              <a:cs typeface="+mn-ea"/>
              <a:sym typeface="+mn-lt"/>
            </a:rPr>
            <a:t>12</a:t>
          </a:r>
          <a:r>
            <a:rPr lang="zh-CN" altLang="en-US" sz="1100" dirty="0" smtClean="0">
              <a:solidFill>
                <a:schemeClr val="bg1"/>
              </a:solidFill>
              <a:latin typeface="+mn-lt"/>
              <a:ea typeface="+mn-ea"/>
              <a:cs typeface="+mn-ea"/>
              <a:sym typeface="+mn-lt"/>
            </a:rPr>
            <a:t>月</a:t>
          </a:r>
          <a:r>
            <a:rPr lang="en-US" altLang="zh-CN" sz="1100" dirty="0" smtClean="0">
              <a:solidFill>
                <a:schemeClr val="bg1"/>
              </a:solidFill>
              <a:latin typeface="+mn-lt"/>
              <a:ea typeface="+mn-ea"/>
              <a:cs typeface="+mn-ea"/>
              <a:sym typeface="+mn-lt"/>
            </a:rPr>
            <a:t>31</a:t>
          </a:r>
          <a:r>
            <a:rPr lang="zh-CN" altLang="en-US" sz="1100" dirty="0" smtClean="0">
              <a:solidFill>
                <a:schemeClr val="bg1"/>
              </a:solidFill>
              <a:latin typeface="+mn-lt"/>
              <a:ea typeface="+mn-ea"/>
              <a:cs typeface="+mn-ea"/>
              <a:sym typeface="+mn-lt"/>
            </a:rPr>
            <a:t>日，境外机构持有债券比重约为</a:t>
          </a:r>
          <a:r>
            <a:rPr lang="en-US" altLang="zh-CN" sz="1100" dirty="0" smtClean="0">
              <a:solidFill>
                <a:schemeClr val="bg1"/>
              </a:solidFill>
              <a:latin typeface="+mn-lt"/>
              <a:ea typeface="+mn-ea"/>
              <a:cs typeface="+mn-ea"/>
              <a:sym typeface="+mn-lt"/>
            </a:rPr>
            <a:t>1.72%</a:t>
          </a:r>
          <a:r>
            <a:rPr lang="zh-CN" altLang="en-US" sz="1100" dirty="0" smtClean="0">
              <a:solidFill>
                <a:schemeClr val="bg1"/>
              </a:solidFill>
              <a:latin typeface="+mn-lt"/>
              <a:ea typeface="+mn-ea"/>
              <a:cs typeface="+mn-ea"/>
              <a:sym typeface="+mn-lt"/>
            </a:rPr>
            <a:t>。从券种结构来看，境外机构更偏好持有风险较低的国债和政策性银行债，二者占其持有总量的比重高达</a:t>
          </a:r>
          <a:r>
            <a:rPr lang="en-US" altLang="zh-CN" sz="1100" dirty="0" smtClean="0">
              <a:solidFill>
                <a:schemeClr val="bg1"/>
              </a:solidFill>
              <a:latin typeface="+mn-lt"/>
              <a:ea typeface="+mn-ea"/>
              <a:cs typeface="+mn-ea"/>
              <a:sym typeface="+mn-lt"/>
            </a:rPr>
            <a:t>82.13%</a:t>
          </a:r>
          <a:r>
            <a:rPr lang="zh-CN" altLang="en-US" sz="1100" dirty="0" smtClean="0">
              <a:solidFill>
                <a:schemeClr val="bg1"/>
              </a:solidFill>
              <a:latin typeface="+mn-lt"/>
              <a:ea typeface="+mn-ea"/>
              <a:cs typeface="+mn-ea"/>
              <a:sym typeface="+mn-lt"/>
            </a:rPr>
            <a:t>。值得注意的是，尽管地方政府债体量较大，但境外机构持有余额仅为</a:t>
          </a:r>
          <a:r>
            <a:rPr lang="en-US" altLang="zh-CN" sz="1100" dirty="0" smtClean="0">
              <a:solidFill>
                <a:schemeClr val="bg1"/>
              </a:solidFill>
              <a:latin typeface="+mn-lt"/>
              <a:ea typeface="+mn-ea"/>
              <a:cs typeface="+mn-ea"/>
              <a:sym typeface="+mn-lt"/>
            </a:rPr>
            <a:t>3.8</a:t>
          </a:r>
          <a:r>
            <a:rPr lang="zh-CN" altLang="en-US" sz="1100" dirty="0" smtClean="0">
              <a:solidFill>
                <a:schemeClr val="bg1"/>
              </a:solidFill>
              <a:latin typeface="+mn-lt"/>
              <a:ea typeface="+mn-ea"/>
              <a:cs typeface="+mn-ea"/>
              <a:sym typeface="+mn-lt"/>
            </a:rPr>
            <a:t>亿元，同比减少</a:t>
          </a:r>
          <a:r>
            <a:rPr lang="en-US" altLang="zh-CN" sz="1100" dirty="0" smtClean="0">
              <a:solidFill>
                <a:schemeClr val="bg1"/>
              </a:solidFill>
              <a:latin typeface="+mn-lt"/>
              <a:ea typeface="+mn-ea"/>
              <a:cs typeface="+mn-ea"/>
              <a:sym typeface="+mn-lt"/>
            </a:rPr>
            <a:t>34.48%</a:t>
          </a:r>
          <a:r>
            <a:rPr lang="zh-CN" altLang="en-US" sz="1100" dirty="0" smtClean="0">
              <a:solidFill>
                <a:schemeClr val="bg1"/>
              </a:solidFill>
              <a:latin typeface="+mn-lt"/>
              <a:ea typeface="+mn-ea"/>
              <a:cs typeface="+mn-ea"/>
              <a:sym typeface="+mn-lt"/>
            </a:rPr>
            <a:t>。</a:t>
          </a:r>
          <a:endParaRPr lang="zh-CN" altLang="en-US" sz="1100" dirty="0"/>
        </a:p>
      </dgm:t>
    </dgm:pt>
    <dgm:pt modelId="{7AFF02A5-7550-4C75-9E53-7701EBA0549E}" type="parTrans" cxnId="{3DEC1932-E0E8-437F-A8EC-F5404A423B3C}">
      <dgm:prSet/>
      <dgm:spPr/>
      <dgm:t>
        <a:bodyPr/>
        <a:lstStyle/>
        <a:p>
          <a:pPr algn="l"/>
          <a:endParaRPr lang="zh-CN" altLang="en-US" sz="2800"/>
        </a:p>
      </dgm:t>
    </dgm:pt>
    <dgm:pt modelId="{018FF6D2-0115-45EF-8A33-28376C373AA1}" type="sibTrans" cxnId="{3DEC1932-E0E8-437F-A8EC-F5404A423B3C}">
      <dgm:prSet/>
      <dgm:spPr/>
      <dgm:t>
        <a:bodyPr/>
        <a:lstStyle/>
        <a:p>
          <a:pPr algn="l"/>
          <a:endParaRPr lang="zh-CN" altLang="en-US" sz="2800"/>
        </a:p>
      </dgm:t>
    </dgm:pt>
    <dgm:pt modelId="{061C8B48-1D22-47EE-B226-FE03AC599759}" type="pres">
      <dgm:prSet presAssocID="{CC95D6EC-A97D-4DE1-842E-44814C9446A9}" presName="Name0" presStyleCnt="0">
        <dgm:presLayoutVars>
          <dgm:dir/>
          <dgm:resizeHandles val="exact"/>
        </dgm:presLayoutVars>
      </dgm:prSet>
      <dgm:spPr/>
      <dgm:t>
        <a:bodyPr/>
        <a:lstStyle/>
        <a:p>
          <a:endParaRPr lang="zh-CN" altLang="en-US"/>
        </a:p>
      </dgm:t>
    </dgm:pt>
    <dgm:pt modelId="{5A8F301D-68C8-4824-AB64-A9655A9F8435}" type="pres">
      <dgm:prSet presAssocID="{02C80E2C-70B0-49C6-9070-C7597872304E}" presName="node" presStyleLbl="node1" presStyleIdx="0" presStyleCnt="4">
        <dgm:presLayoutVars>
          <dgm:bulletEnabled val="1"/>
        </dgm:presLayoutVars>
      </dgm:prSet>
      <dgm:spPr/>
      <dgm:t>
        <a:bodyPr/>
        <a:lstStyle/>
        <a:p>
          <a:endParaRPr lang="zh-CN" altLang="en-US"/>
        </a:p>
      </dgm:t>
    </dgm:pt>
    <dgm:pt modelId="{70CF0D95-CCC9-4BD1-8310-DED96764AD76}" type="pres">
      <dgm:prSet presAssocID="{69BA3DAE-74B6-4FB4-A3B7-BA5363FD7722}" presName="sibTrans" presStyleCnt="0"/>
      <dgm:spPr/>
    </dgm:pt>
    <dgm:pt modelId="{7D2CCFF4-B55B-4070-BCB3-BD0BD396C66B}" type="pres">
      <dgm:prSet presAssocID="{00141286-CCA0-4C62-ACB9-76B07BF96805}" presName="node" presStyleLbl="node1" presStyleIdx="1" presStyleCnt="4">
        <dgm:presLayoutVars>
          <dgm:bulletEnabled val="1"/>
        </dgm:presLayoutVars>
      </dgm:prSet>
      <dgm:spPr/>
      <dgm:t>
        <a:bodyPr/>
        <a:lstStyle/>
        <a:p>
          <a:endParaRPr lang="zh-CN" altLang="en-US"/>
        </a:p>
      </dgm:t>
    </dgm:pt>
    <dgm:pt modelId="{E718953D-ABC4-49A1-BDF3-020ACB855239}" type="pres">
      <dgm:prSet presAssocID="{93C2C641-E94D-4DB7-9718-8859118A04EA}" presName="sibTrans" presStyleCnt="0"/>
      <dgm:spPr/>
    </dgm:pt>
    <dgm:pt modelId="{A26EE37F-70F6-4111-974B-91FA694786BD}" type="pres">
      <dgm:prSet presAssocID="{D8AF975A-0C24-4962-8B96-E388B8C907C6}" presName="node" presStyleLbl="node1" presStyleIdx="2" presStyleCnt="4">
        <dgm:presLayoutVars>
          <dgm:bulletEnabled val="1"/>
        </dgm:presLayoutVars>
      </dgm:prSet>
      <dgm:spPr/>
      <dgm:t>
        <a:bodyPr/>
        <a:lstStyle/>
        <a:p>
          <a:endParaRPr lang="zh-CN" altLang="en-US"/>
        </a:p>
      </dgm:t>
    </dgm:pt>
    <dgm:pt modelId="{93FB7A45-8C58-404C-9EA0-9860F39F9C9B}" type="pres">
      <dgm:prSet presAssocID="{5F549D3E-D194-46FF-97D3-BD8244A76E1C}" presName="sibTrans" presStyleCnt="0"/>
      <dgm:spPr/>
    </dgm:pt>
    <dgm:pt modelId="{0194DC53-A2EC-4687-9ADD-D74D6E11C6C0}" type="pres">
      <dgm:prSet presAssocID="{26F3E1F7-5725-4352-BCBA-EB70A39A2300}" presName="node" presStyleLbl="node1" presStyleIdx="3" presStyleCnt="4">
        <dgm:presLayoutVars>
          <dgm:bulletEnabled val="1"/>
        </dgm:presLayoutVars>
      </dgm:prSet>
      <dgm:spPr/>
      <dgm:t>
        <a:bodyPr/>
        <a:lstStyle/>
        <a:p>
          <a:endParaRPr lang="zh-CN" altLang="en-US"/>
        </a:p>
      </dgm:t>
    </dgm:pt>
  </dgm:ptLst>
  <dgm:cxnLst>
    <dgm:cxn modelId="{50E53BE0-371B-486E-8335-7AFA131A2A16}" srcId="{CC95D6EC-A97D-4DE1-842E-44814C9446A9}" destId="{D8AF975A-0C24-4962-8B96-E388B8C907C6}" srcOrd="2" destOrd="0" parTransId="{38252DFD-D490-48C3-8B86-14B1F06DBF30}" sibTransId="{5F549D3E-D194-46FF-97D3-BD8244A76E1C}"/>
    <dgm:cxn modelId="{CB99290F-D01D-4CF7-B7E4-D761ED3A761F}" srcId="{CC95D6EC-A97D-4DE1-842E-44814C9446A9}" destId="{00141286-CCA0-4C62-ACB9-76B07BF96805}" srcOrd="1" destOrd="0" parTransId="{84746280-6DEC-49B7-97FF-0112A83568A7}" sibTransId="{93C2C641-E94D-4DB7-9718-8859118A04EA}"/>
    <dgm:cxn modelId="{A277BE6E-36C3-4C92-9934-601F2370E2CF}" type="presOf" srcId="{D8AF975A-0C24-4962-8B96-E388B8C907C6}" destId="{A26EE37F-70F6-4111-974B-91FA694786BD}" srcOrd="0" destOrd="0" presId="urn:microsoft.com/office/officeart/2005/8/layout/hList6"/>
    <dgm:cxn modelId="{4EFA1CE8-B6D7-41EA-903E-565E203B58B8}" type="presOf" srcId="{CC95D6EC-A97D-4DE1-842E-44814C9446A9}" destId="{061C8B48-1D22-47EE-B226-FE03AC599759}" srcOrd="0" destOrd="0" presId="urn:microsoft.com/office/officeart/2005/8/layout/hList6"/>
    <dgm:cxn modelId="{AAF56D90-586D-473A-B828-D8C31C3A3B13}" srcId="{CC95D6EC-A97D-4DE1-842E-44814C9446A9}" destId="{02C80E2C-70B0-49C6-9070-C7597872304E}" srcOrd="0" destOrd="0" parTransId="{A970BB98-F5B6-48ED-9C3E-816F6EBE41C2}" sibTransId="{69BA3DAE-74B6-4FB4-A3B7-BA5363FD7722}"/>
    <dgm:cxn modelId="{31A751C9-1C45-4BEF-842E-9EA6F3C72BEC}" type="presOf" srcId="{00141286-CCA0-4C62-ACB9-76B07BF96805}" destId="{7D2CCFF4-B55B-4070-BCB3-BD0BD396C66B}" srcOrd="0" destOrd="0" presId="urn:microsoft.com/office/officeart/2005/8/layout/hList6"/>
    <dgm:cxn modelId="{F340FF74-7B8A-4B01-9BA4-C42B61F2C46C}" type="presOf" srcId="{26F3E1F7-5725-4352-BCBA-EB70A39A2300}" destId="{0194DC53-A2EC-4687-9ADD-D74D6E11C6C0}" srcOrd="0" destOrd="0" presId="urn:microsoft.com/office/officeart/2005/8/layout/hList6"/>
    <dgm:cxn modelId="{18384659-CBDD-4E57-847F-B1D7E34D0392}" type="presOf" srcId="{02C80E2C-70B0-49C6-9070-C7597872304E}" destId="{5A8F301D-68C8-4824-AB64-A9655A9F8435}" srcOrd="0" destOrd="0" presId="urn:microsoft.com/office/officeart/2005/8/layout/hList6"/>
    <dgm:cxn modelId="{3DEC1932-E0E8-437F-A8EC-F5404A423B3C}" srcId="{CC95D6EC-A97D-4DE1-842E-44814C9446A9}" destId="{26F3E1F7-5725-4352-BCBA-EB70A39A2300}" srcOrd="3" destOrd="0" parTransId="{7AFF02A5-7550-4C75-9E53-7701EBA0549E}" sibTransId="{018FF6D2-0115-45EF-8A33-28376C373AA1}"/>
    <dgm:cxn modelId="{F43D6234-ED90-4E22-BFBB-8F9093B9785B}" type="presParOf" srcId="{061C8B48-1D22-47EE-B226-FE03AC599759}" destId="{5A8F301D-68C8-4824-AB64-A9655A9F8435}" srcOrd="0" destOrd="0" presId="urn:microsoft.com/office/officeart/2005/8/layout/hList6"/>
    <dgm:cxn modelId="{0C4FBE8A-E537-425D-9DFB-D07EF36C65F0}" type="presParOf" srcId="{061C8B48-1D22-47EE-B226-FE03AC599759}" destId="{70CF0D95-CCC9-4BD1-8310-DED96764AD76}" srcOrd="1" destOrd="0" presId="urn:microsoft.com/office/officeart/2005/8/layout/hList6"/>
    <dgm:cxn modelId="{E60B6A63-8C69-4CD4-ABFC-40093EE9E1FE}" type="presParOf" srcId="{061C8B48-1D22-47EE-B226-FE03AC599759}" destId="{7D2CCFF4-B55B-4070-BCB3-BD0BD396C66B}" srcOrd="2" destOrd="0" presId="urn:microsoft.com/office/officeart/2005/8/layout/hList6"/>
    <dgm:cxn modelId="{E7F81F9F-4C6C-4D8A-9C3E-474BAEA821F4}" type="presParOf" srcId="{061C8B48-1D22-47EE-B226-FE03AC599759}" destId="{E718953D-ABC4-49A1-BDF3-020ACB855239}" srcOrd="3" destOrd="0" presId="urn:microsoft.com/office/officeart/2005/8/layout/hList6"/>
    <dgm:cxn modelId="{1FEA11CC-A9B6-48F3-95CA-4ECA1086ABBB}" type="presParOf" srcId="{061C8B48-1D22-47EE-B226-FE03AC599759}" destId="{A26EE37F-70F6-4111-974B-91FA694786BD}" srcOrd="4" destOrd="0" presId="urn:microsoft.com/office/officeart/2005/8/layout/hList6"/>
    <dgm:cxn modelId="{BE623710-715A-4A2F-BCCC-81F6D9E5D088}" type="presParOf" srcId="{061C8B48-1D22-47EE-B226-FE03AC599759}" destId="{93FB7A45-8C58-404C-9EA0-9860F39F9C9B}" srcOrd="5" destOrd="0" presId="urn:microsoft.com/office/officeart/2005/8/layout/hList6"/>
    <dgm:cxn modelId="{E19213F1-73BC-409B-968D-3A595B304443}" type="presParOf" srcId="{061C8B48-1D22-47EE-B226-FE03AC599759}" destId="{0194DC53-A2EC-4687-9ADD-D74D6E11C6C0}" srcOrd="6"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301D-68C8-4824-AB64-A9655A9F8435}">
      <dsp:nvSpPr>
        <dsp:cNvPr id="0" name=""/>
        <dsp:cNvSpPr/>
      </dsp:nvSpPr>
      <dsp:spPr>
        <a:xfrm rot="16200000">
          <a:off x="-1285427" y="1287303"/>
          <a:ext cx="4414797" cy="1840190"/>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l" defTabSz="533400">
            <a:lnSpc>
              <a:spcPct val="90000"/>
            </a:lnSpc>
            <a:spcBef>
              <a:spcPct val="0"/>
            </a:spcBef>
            <a:spcAft>
              <a:spcPct val="35000"/>
            </a:spcAft>
          </a:pPr>
          <a:r>
            <a:rPr lang="en-US" altLang="zh-CN" sz="1200" kern="1200" dirty="0" smtClean="0">
              <a:solidFill>
                <a:schemeClr val="bg1"/>
              </a:solidFill>
              <a:latin typeface="+mn-lt"/>
              <a:ea typeface="+mn-ea"/>
              <a:cs typeface="+mn-ea"/>
              <a:sym typeface="+mn-lt"/>
            </a:rPr>
            <a:t>1.2015</a:t>
          </a:r>
          <a:r>
            <a:rPr lang="zh-CN" altLang="en-US" sz="1200" kern="1200" dirty="0" smtClean="0">
              <a:solidFill>
                <a:schemeClr val="bg1"/>
              </a:solidFill>
              <a:latin typeface="+mn-lt"/>
              <a:ea typeface="+mn-ea"/>
              <a:cs typeface="+mn-ea"/>
              <a:sym typeface="+mn-lt"/>
            </a:rPr>
            <a:t>年开展地方政府债务置换，全年新发行地方债</a:t>
          </a:r>
          <a:r>
            <a:rPr lang="en-US" altLang="zh-CN" sz="1200" kern="1200" dirty="0" smtClean="0">
              <a:solidFill>
                <a:schemeClr val="bg1"/>
              </a:solidFill>
              <a:latin typeface="+mn-lt"/>
              <a:ea typeface="+mn-ea"/>
              <a:cs typeface="+mn-ea"/>
              <a:sym typeface="+mn-lt"/>
            </a:rPr>
            <a:t>3.84</a:t>
          </a:r>
          <a:r>
            <a:rPr lang="zh-CN" altLang="en-US" sz="1200" kern="1200" dirty="0" smtClean="0">
              <a:solidFill>
                <a:schemeClr val="bg1"/>
              </a:solidFill>
              <a:latin typeface="+mn-lt"/>
              <a:ea typeface="+mn-ea"/>
              <a:cs typeface="+mn-ea"/>
              <a:sym typeface="+mn-lt"/>
            </a:rPr>
            <a:t>万亿元。在此背景下，各主要债券持有者</a:t>
          </a:r>
          <a:r>
            <a:rPr lang="zh-CN" altLang="en-US" sz="1200" b="1" kern="1200" dirty="0" smtClean="0">
              <a:solidFill>
                <a:schemeClr val="bg1"/>
              </a:solidFill>
              <a:latin typeface="+mn-lt"/>
              <a:ea typeface="+mn-ea"/>
              <a:cs typeface="+mn-ea"/>
              <a:sym typeface="+mn-lt"/>
            </a:rPr>
            <a:t>对地方政府债的持有量均大幅上涨</a:t>
          </a:r>
          <a:r>
            <a:rPr lang="zh-CN" altLang="en-US" sz="1200" kern="1200" dirty="0" smtClean="0">
              <a:solidFill>
                <a:schemeClr val="bg1"/>
              </a:solidFill>
              <a:latin typeface="+mn-lt"/>
              <a:ea typeface="+mn-ea"/>
              <a:cs typeface="+mn-ea"/>
              <a:sym typeface="+mn-lt"/>
            </a:rPr>
            <a:t>。其中，地方政府债的最大持有者为商业银行，年末持有量余额高达</a:t>
          </a:r>
          <a:r>
            <a:rPr lang="en-US" altLang="zh-CN" sz="1200" kern="1200" dirty="0" smtClean="0">
              <a:solidFill>
                <a:schemeClr val="bg1"/>
              </a:solidFill>
              <a:latin typeface="+mn-lt"/>
              <a:ea typeface="+mn-ea"/>
              <a:cs typeface="+mn-ea"/>
              <a:sym typeface="+mn-lt"/>
            </a:rPr>
            <a:t>4.46</a:t>
          </a:r>
          <a:r>
            <a:rPr lang="zh-CN" altLang="en-US" sz="1200" kern="1200" dirty="0" smtClean="0">
              <a:solidFill>
                <a:schemeClr val="bg1"/>
              </a:solidFill>
              <a:latin typeface="+mn-lt"/>
              <a:ea typeface="+mn-ea"/>
              <a:cs typeface="+mn-ea"/>
              <a:sym typeface="+mn-lt"/>
            </a:rPr>
            <a:t>万亿元，同比增长</a:t>
          </a:r>
          <a:r>
            <a:rPr lang="en-US" altLang="zh-CN" sz="1200" kern="1200" dirty="0" smtClean="0">
              <a:solidFill>
                <a:schemeClr val="bg1"/>
              </a:solidFill>
              <a:latin typeface="+mn-lt"/>
              <a:ea typeface="+mn-ea"/>
              <a:cs typeface="+mn-ea"/>
              <a:sym typeface="+mn-lt"/>
            </a:rPr>
            <a:t>288.4%</a:t>
          </a:r>
          <a:r>
            <a:rPr lang="zh-CN" altLang="en-US" sz="1200" kern="1200" dirty="0" smtClean="0">
              <a:solidFill>
                <a:schemeClr val="bg1"/>
              </a:solidFill>
              <a:latin typeface="+mn-lt"/>
              <a:ea typeface="+mn-ea"/>
              <a:cs typeface="+mn-ea"/>
              <a:sym typeface="+mn-lt"/>
            </a:rPr>
            <a:t>。</a:t>
          </a:r>
          <a:endParaRPr lang="zh-CN" altLang="en-US" sz="1200" kern="1200" dirty="0"/>
        </a:p>
      </dsp:txBody>
      <dsp:txXfrm rot="5400000">
        <a:off x="1876" y="882959"/>
        <a:ext cx="1840190" cy="2648879"/>
      </dsp:txXfrm>
    </dsp:sp>
    <dsp:sp modelId="{7D2CCFF4-B55B-4070-BCB3-BD0BD396C66B}">
      <dsp:nvSpPr>
        <dsp:cNvPr id="0" name=""/>
        <dsp:cNvSpPr/>
      </dsp:nvSpPr>
      <dsp:spPr>
        <a:xfrm rot="16200000">
          <a:off x="692777" y="1287303"/>
          <a:ext cx="4414797" cy="1840190"/>
        </a:xfrm>
        <a:prstGeom prst="flowChartManualOperation">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lvl="0" algn="l" defTabSz="622300">
            <a:lnSpc>
              <a:spcPct val="90000"/>
            </a:lnSpc>
            <a:spcBef>
              <a:spcPct val="0"/>
            </a:spcBef>
            <a:spcAft>
              <a:spcPct val="35000"/>
            </a:spcAft>
          </a:pPr>
          <a:r>
            <a:rPr lang="en-US" altLang="zh-CN" sz="1400" kern="1200" dirty="0" smtClean="0">
              <a:solidFill>
                <a:schemeClr val="bg1"/>
              </a:solidFill>
              <a:latin typeface="+mn-lt"/>
              <a:ea typeface="+mn-ea"/>
              <a:cs typeface="+mn-ea"/>
              <a:sym typeface="+mn-lt"/>
            </a:rPr>
            <a:t>2.2015</a:t>
          </a:r>
          <a:r>
            <a:rPr lang="zh-CN" altLang="en-US" sz="1400" kern="1200" dirty="0" smtClean="0">
              <a:solidFill>
                <a:schemeClr val="bg1"/>
              </a:solidFill>
              <a:latin typeface="+mn-lt"/>
              <a:ea typeface="+mn-ea"/>
              <a:cs typeface="+mn-ea"/>
              <a:sym typeface="+mn-lt"/>
            </a:rPr>
            <a:t>年度信贷资产支持证券的政府支持力度加大，为进一步盘活信贷存量，信贷资产支持证券发行量同比增长</a:t>
          </a:r>
          <a:r>
            <a:rPr lang="en-US" altLang="zh-CN" sz="1400" kern="1200" dirty="0" smtClean="0">
              <a:solidFill>
                <a:schemeClr val="bg1"/>
              </a:solidFill>
              <a:latin typeface="+mn-lt"/>
              <a:ea typeface="+mn-ea"/>
              <a:cs typeface="+mn-ea"/>
              <a:sym typeface="+mn-lt"/>
            </a:rPr>
            <a:t>42%</a:t>
          </a:r>
          <a:r>
            <a:rPr lang="zh-CN" altLang="en-US" sz="1400" kern="1200" dirty="0" smtClean="0">
              <a:solidFill>
                <a:schemeClr val="bg1"/>
              </a:solidFill>
              <a:latin typeface="+mn-lt"/>
              <a:ea typeface="+mn-ea"/>
              <a:cs typeface="+mn-ea"/>
              <a:sym typeface="+mn-lt"/>
            </a:rPr>
            <a:t>。各主要投资机构也</a:t>
          </a:r>
          <a:r>
            <a:rPr lang="zh-CN" altLang="en-US" sz="1400" b="1" kern="1200" dirty="0" smtClean="0">
              <a:solidFill>
                <a:schemeClr val="bg1"/>
              </a:solidFill>
              <a:latin typeface="+mn-lt"/>
              <a:ea typeface="+mn-ea"/>
              <a:cs typeface="+mn-ea"/>
              <a:sym typeface="+mn-lt"/>
            </a:rPr>
            <a:t>给予资产证券化产品大力支持</a:t>
          </a:r>
          <a:r>
            <a:rPr lang="zh-CN" altLang="en-US" sz="1400" kern="1200" dirty="0" smtClean="0">
              <a:solidFill>
                <a:schemeClr val="bg1"/>
              </a:solidFill>
              <a:latin typeface="+mn-lt"/>
              <a:ea typeface="+mn-ea"/>
              <a:cs typeface="+mn-ea"/>
              <a:sym typeface="+mn-lt"/>
            </a:rPr>
            <a:t>，均大幅增加资产支持证券的持有量。</a:t>
          </a:r>
          <a:endParaRPr lang="zh-CN" altLang="en-US" sz="1400" kern="1200" dirty="0"/>
        </a:p>
      </dsp:txBody>
      <dsp:txXfrm rot="5400000">
        <a:off x="1980080" y="882959"/>
        <a:ext cx="1840190" cy="2648879"/>
      </dsp:txXfrm>
    </dsp:sp>
    <dsp:sp modelId="{A26EE37F-70F6-4111-974B-91FA694786BD}">
      <dsp:nvSpPr>
        <dsp:cNvPr id="0" name=""/>
        <dsp:cNvSpPr/>
      </dsp:nvSpPr>
      <dsp:spPr>
        <a:xfrm rot="16200000">
          <a:off x="2670981" y="1287303"/>
          <a:ext cx="4414797" cy="1840190"/>
        </a:xfrm>
        <a:prstGeom prst="flowChartManualOperation">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6200" bIns="0" numCol="1" spcCol="1270" anchor="ctr" anchorCtr="0">
          <a:noAutofit/>
        </a:bodyPr>
        <a:lstStyle/>
        <a:p>
          <a:pPr lvl="0" algn="l" defTabSz="533400">
            <a:lnSpc>
              <a:spcPct val="90000"/>
            </a:lnSpc>
            <a:spcBef>
              <a:spcPct val="0"/>
            </a:spcBef>
            <a:spcAft>
              <a:spcPct val="35000"/>
            </a:spcAft>
          </a:pPr>
          <a:r>
            <a:rPr lang="en-US" altLang="zh-CN" sz="1200" kern="1200" dirty="0" smtClean="0">
              <a:solidFill>
                <a:schemeClr val="bg1"/>
              </a:solidFill>
              <a:latin typeface="+mn-lt"/>
              <a:ea typeface="+mn-ea"/>
              <a:cs typeface="+mn-ea"/>
              <a:sym typeface="+mn-lt"/>
            </a:rPr>
            <a:t>3.</a:t>
          </a:r>
          <a:r>
            <a:rPr lang="zh-CN" altLang="en-US" sz="1200" kern="1200" dirty="0" smtClean="0">
              <a:solidFill>
                <a:schemeClr val="bg1"/>
              </a:solidFill>
              <a:latin typeface="+mn-lt"/>
              <a:ea typeface="+mn-ea"/>
              <a:cs typeface="+mn-ea"/>
              <a:sym typeface="+mn-lt"/>
            </a:rPr>
            <a:t>对于是否增持企业债各类机构态度不一致：商业银行、信用社、保险机构和非金融机构等均在</a:t>
          </a:r>
          <a:r>
            <a:rPr lang="en-US" altLang="zh-CN" sz="1200" kern="1200" dirty="0" smtClean="0">
              <a:solidFill>
                <a:schemeClr val="bg1"/>
              </a:solidFill>
              <a:latin typeface="+mn-lt"/>
              <a:ea typeface="+mn-ea"/>
              <a:cs typeface="+mn-ea"/>
              <a:sym typeface="+mn-lt"/>
            </a:rPr>
            <a:t>2015</a:t>
          </a:r>
          <a:r>
            <a:rPr lang="zh-CN" altLang="en-US" sz="1200" kern="1200" dirty="0" smtClean="0">
              <a:solidFill>
                <a:schemeClr val="bg1"/>
              </a:solidFill>
              <a:latin typeface="+mn-lt"/>
              <a:ea typeface="+mn-ea"/>
              <a:cs typeface="+mn-ea"/>
              <a:sym typeface="+mn-lt"/>
            </a:rPr>
            <a:t>年度减持企业债，而证券公司、基金和境外机构则更偏好于增加企业债持有量。其中，境外机构增持企业债的速度最快，其企业债持有量增速高达</a:t>
          </a:r>
          <a:r>
            <a:rPr lang="en-US" altLang="zh-CN" sz="1200" kern="1200" dirty="0" smtClean="0">
              <a:solidFill>
                <a:schemeClr val="bg1"/>
              </a:solidFill>
              <a:latin typeface="+mn-lt"/>
              <a:ea typeface="+mn-ea"/>
              <a:cs typeface="+mn-ea"/>
              <a:sym typeface="+mn-lt"/>
            </a:rPr>
            <a:t>147.7%</a:t>
          </a:r>
          <a:r>
            <a:rPr lang="zh-CN" altLang="en-US" sz="1200" kern="1200" dirty="0" smtClean="0">
              <a:solidFill>
                <a:schemeClr val="bg1"/>
              </a:solidFill>
              <a:latin typeface="+mn-lt"/>
              <a:ea typeface="+mn-ea"/>
              <a:cs typeface="+mn-ea"/>
              <a:sym typeface="+mn-lt"/>
            </a:rPr>
            <a:t>。</a:t>
          </a:r>
          <a:endParaRPr lang="zh-CN" altLang="en-US" sz="1200" kern="1200" dirty="0"/>
        </a:p>
      </dsp:txBody>
      <dsp:txXfrm rot="5400000">
        <a:off x="3958284" y="882959"/>
        <a:ext cx="1840190" cy="2648879"/>
      </dsp:txXfrm>
    </dsp:sp>
    <dsp:sp modelId="{0194DC53-A2EC-4687-9ADD-D74D6E11C6C0}">
      <dsp:nvSpPr>
        <dsp:cNvPr id="0" name=""/>
        <dsp:cNvSpPr/>
      </dsp:nvSpPr>
      <dsp:spPr>
        <a:xfrm rot="16200000">
          <a:off x="4649186" y="1287303"/>
          <a:ext cx="4414797" cy="1840190"/>
        </a:xfrm>
        <a:prstGeom prst="flowChartManualOperati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9850" bIns="0" numCol="1" spcCol="1270" anchor="ctr" anchorCtr="0">
          <a:noAutofit/>
        </a:bodyPr>
        <a:lstStyle/>
        <a:p>
          <a:pPr lvl="0" algn="l" defTabSz="488950">
            <a:lnSpc>
              <a:spcPct val="90000"/>
            </a:lnSpc>
            <a:spcBef>
              <a:spcPct val="0"/>
            </a:spcBef>
            <a:spcAft>
              <a:spcPct val="35000"/>
            </a:spcAft>
          </a:pPr>
          <a:r>
            <a:rPr lang="en-US" altLang="zh-CN" sz="1100" kern="1200" dirty="0" smtClean="0">
              <a:solidFill>
                <a:schemeClr val="bg1"/>
              </a:solidFill>
              <a:latin typeface="+mn-lt"/>
              <a:ea typeface="+mn-ea"/>
              <a:cs typeface="+mn-ea"/>
              <a:sym typeface="+mn-lt"/>
            </a:rPr>
            <a:t>4.</a:t>
          </a:r>
          <a:r>
            <a:rPr lang="zh-CN" altLang="en-US" sz="1100" kern="1200" dirty="0" smtClean="0">
              <a:solidFill>
                <a:schemeClr val="bg1"/>
              </a:solidFill>
              <a:latin typeface="+mn-lt"/>
              <a:ea typeface="+mn-ea"/>
              <a:cs typeface="+mn-ea"/>
              <a:sym typeface="+mn-lt"/>
            </a:rPr>
            <a:t>银行间债券市场开放度愈来愈高，但境外机构参与规模整体仍偏低。截至</a:t>
          </a:r>
          <a:r>
            <a:rPr lang="en-US" altLang="zh-CN" sz="1100" kern="1200" dirty="0" smtClean="0">
              <a:solidFill>
                <a:schemeClr val="bg1"/>
              </a:solidFill>
              <a:latin typeface="+mn-lt"/>
              <a:ea typeface="+mn-ea"/>
              <a:cs typeface="+mn-ea"/>
              <a:sym typeface="+mn-lt"/>
            </a:rPr>
            <a:t>2015</a:t>
          </a:r>
          <a:r>
            <a:rPr lang="zh-CN" altLang="en-US" sz="1100" kern="1200" dirty="0" smtClean="0">
              <a:solidFill>
                <a:schemeClr val="bg1"/>
              </a:solidFill>
              <a:latin typeface="+mn-lt"/>
              <a:ea typeface="+mn-ea"/>
              <a:cs typeface="+mn-ea"/>
              <a:sym typeface="+mn-lt"/>
            </a:rPr>
            <a:t>年</a:t>
          </a:r>
          <a:r>
            <a:rPr lang="en-US" altLang="zh-CN" sz="1100" kern="1200" dirty="0" smtClean="0">
              <a:solidFill>
                <a:schemeClr val="bg1"/>
              </a:solidFill>
              <a:latin typeface="+mn-lt"/>
              <a:ea typeface="+mn-ea"/>
              <a:cs typeface="+mn-ea"/>
              <a:sym typeface="+mn-lt"/>
            </a:rPr>
            <a:t>12</a:t>
          </a:r>
          <a:r>
            <a:rPr lang="zh-CN" altLang="en-US" sz="1100" kern="1200" dirty="0" smtClean="0">
              <a:solidFill>
                <a:schemeClr val="bg1"/>
              </a:solidFill>
              <a:latin typeface="+mn-lt"/>
              <a:ea typeface="+mn-ea"/>
              <a:cs typeface="+mn-ea"/>
              <a:sym typeface="+mn-lt"/>
            </a:rPr>
            <a:t>月</a:t>
          </a:r>
          <a:r>
            <a:rPr lang="en-US" altLang="zh-CN" sz="1100" kern="1200" dirty="0" smtClean="0">
              <a:solidFill>
                <a:schemeClr val="bg1"/>
              </a:solidFill>
              <a:latin typeface="+mn-lt"/>
              <a:ea typeface="+mn-ea"/>
              <a:cs typeface="+mn-ea"/>
              <a:sym typeface="+mn-lt"/>
            </a:rPr>
            <a:t>31</a:t>
          </a:r>
          <a:r>
            <a:rPr lang="zh-CN" altLang="en-US" sz="1100" kern="1200" dirty="0" smtClean="0">
              <a:solidFill>
                <a:schemeClr val="bg1"/>
              </a:solidFill>
              <a:latin typeface="+mn-lt"/>
              <a:ea typeface="+mn-ea"/>
              <a:cs typeface="+mn-ea"/>
              <a:sym typeface="+mn-lt"/>
            </a:rPr>
            <a:t>日，境外机构持有债券比重约为</a:t>
          </a:r>
          <a:r>
            <a:rPr lang="en-US" altLang="zh-CN" sz="1100" kern="1200" dirty="0" smtClean="0">
              <a:solidFill>
                <a:schemeClr val="bg1"/>
              </a:solidFill>
              <a:latin typeface="+mn-lt"/>
              <a:ea typeface="+mn-ea"/>
              <a:cs typeface="+mn-ea"/>
              <a:sym typeface="+mn-lt"/>
            </a:rPr>
            <a:t>1.72%</a:t>
          </a:r>
          <a:r>
            <a:rPr lang="zh-CN" altLang="en-US" sz="1100" kern="1200" dirty="0" smtClean="0">
              <a:solidFill>
                <a:schemeClr val="bg1"/>
              </a:solidFill>
              <a:latin typeface="+mn-lt"/>
              <a:ea typeface="+mn-ea"/>
              <a:cs typeface="+mn-ea"/>
              <a:sym typeface="+mn-lt"/>
            </a:rPr>
            <a:t>。从券种结构来看，境外机构更偏好持有风险较低的国债和政策性银行债，二者占其持有总量的比重高达</a:t>
          </a:r>
          <a:r>
            <a:rPr lang="en-US" altLang="zh-CN" sz="1100" kern="1200" dirty="0" smtClean="0">
              <a:solidFill>
                <a:schemeClr val="bg1"/>
              </a:solidFill>
              <a:latin typeface="+mn-lt"/>
              <a:ea typeface="+mn-ea"/>
              <a:cs typeface="+mn-ea"/>
              <a:sym typeface="+mn-lt"/>
            </a:rPr>
            <a:t>82.13%</a:t>
          </a:r>
          <a:r>
            <a:rPr lang="zh-CN" altLang="en-US" sz="1100" kern="1200" dirty="0" smtClean="0">
              <a:solidFill>
                <a:schemeClr val="bg1"/>
              </a:solidFill>
              <a:latin typeface="+mn-lt"/>
              <a:ea typeface="+mn-ea"/>
              <a:cs typeface="+mn-ea"/>
              <a:sym typeface="+mn-lt"/>
            </a:rPr>
            <a:t>。值得注意的是，尽管地方政府债体量较大，但境外机构持有余额仅为</a:t>
          </a:r>
          <a:r>
            <a:rPr lang="en-US" altLang="zh-CN" sz="1100" kern="1200" dirty="0" smtClean="0">
              <a:solidFill>
                <a:schemeClr val="bg1"/>
              </a:solidFill>
              <a:latin typeface="+mn-lt"/>
              <a:ea typeface="+mn-ea"/>
              <a:cs typeface="+mn-ea"/>
              <a:sym typeface="+mn-lt"/>
            </a:rPr>
            <a:t>3.8</a:t>
          </a:r>
          <a:r>
            <a:rPr lang="zh-CN" altLang="en-US" sz="1100" kern="1200" dirty="0" smtClean="0">
              <a:solidFill>
                <a:schemeClr val="bg1"/>
              </a:solidFill>
              <a:latin typeface="+mn-lt"/>
              <a:ea typeface="+mn-ea"/>
              <a:cs typeface="+mn-ea"/>
              <a:sym typeface="+mn-lt"/>
            </a:rPr>
            <a:t>亿元，同比减少</a:t>
          </a:r>
          <a:r>
            <a:rPr lang="en-US" altLang="zh-CN" sz="1100" kern="1200" dirty="0" smtClean="0">
              <a:solidFill>
                <a:schemeClr val="bg1"/>
              </a:solidFill>
              <a:latin typeface="+mn-lt"/>
              <a:ea typeface="+mn-ea"/>
              <a:cs typeface="+mn-ea"/>
              <a:sym typeface="+mn-lt"/>
            </a:rPr>
            <a:t>34.48%</a:t>
          </a:r>
          <a:r>
            <a:rPr lang="zh-CN" altLang="en-US" sz="1100" kern="1200" dirty="0" smtClean="0">
              <a:solidFill>
                <a:schemeClr val="bg1"/>
              </a:solidFill>
              <a:latin typeface="+mn-lt"/>
              <a:ea typeface="+mn-ea"/>
              <a:cs typeface="+mn-ea"/>
              <a:sym typeface="+mn-lt"/>
            </a:rPr>
            <a:t>。</a:t>
          </a:r>
          <a:endParaRPr lang="zh-CN" altLang="en-US" sz="1100" kern="1200" dirty="0"/>
        </a:p>
      </dsp:txBody>
      <dsp:txXfrm rot="5400000">
        <a:off x="5936489" y="882959"/>
        <a:ext cx="1840190" cy="264887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995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idx="2"/>
          </p:nvPr>
        </p:nvSpPr>
        <p:spPr bwMode="auto">
          <a:xfrm>
            <a:off x="-458788" y="619125"/>
            <a:ext cx="7721601" cy="43449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50911" y="5306050"/>
            <a:ext cx="579234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066241" y="9495772"/>
            <a:ext cx="5400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atin typeface="Arial" charset="0"/>
                <a:ea typeface="+mn-ea"/>
              </a:defRPr>
            </a:lvl1pPr>
          </a:lstStyle>
          <a:p>
            <a:pPr>
              <a:defRPr/>
            </a:pPr>
            <a:fld id="{23CCBD54-62AD-4592-8FE8-3B0242F7068E}" type="slidenum">
              <a:rPr lang="en-US"/>
              <a:pPr>
                <a:defRPr/>
              </a:pPr>
              <a:t>‹#›</a:t>
            </a:fld>
            <a:endParaRPr lang="en-US" dirty="0"/>
          </a:p>
        </p:txBody>
      </p:sp>
      <p:sp>
        <p:nvSpPr>
          <p:cNvPr id="5128" name="doc id"/>
          <p:cNvSpPr>
            <a:spLocks noGrp="1" noChangeArrowheads="1"/>
          </p:cNvSpPr>
          <p:nvPr>
            <p:ph type="ftr" sz="quarter" idx="4"/>
          </p:nvPr>
        </p:nvSpPr>
        <p:spPr bwMode="auto">
          <a:xfrm>
            <a:off x="6606192" y="109806"/>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atin typeface="Arial" charset="0"/>
                <a:ea typeface="+mn-ea"/>
              </a:defRPr>
            </a:lvl1pPr>
          </a:lstStyle>
          <a:p>
            <a:pPr>
              <a:defRPr/>
            </a:pPr>
            <a:endParaRPr lang="en-US"/>
          </a:p>
        </p:txBody>
      </p:sp>
    </p:spTree>
    <p:extLst>
      <p:ext uri="{BB962C8B-B14F-4D97-AF65-F5344CB8AC3E}">
        <p14:creationId xmlns:p14="http://schemas.microsoft.com/office/powerpoint/2010/main" val="151000721"/>
      </p:ext>
    </p:extLst>
  </p:cSld>
  <p:clrMap bg1="lt1" tx1="dk1" bg2="lt2" tx2="dk2" accent1="accent1" accent2="accent2" accent3="accent3" accent4="accent4" accent5="accent5" accent6="accent6" hlink="hlink" folHlink="folHlink"/>
  <p:notesStyle>
    <a:lvl1pPr algn="l" defTabSz="892175"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4300" indent="-112713" algn="l" defTabSz="892175"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296863" indent="-177800" algn="l" defTabSz="892175"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3863" indent="-122238" algn="l" defTabSz="892175"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39750" indent="-111125" algn="l" defTabSz="892175"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2368" algn="l" defTabSz="912949" rtl="0" eaLnBrk="1" latinLnBrk="0" hangingPunct="1">
      <a:defRPr sz="1200" kern="1200">
        <a:solidFill>
          <a:schemeClr val="tx1"/>
        </a:solidFill>
        <a:latin typeface="+mn-lt"/>
        <a:ea typeface="+mn-ea"/>
        <a:cs typeface="+mn-cs"/>
      </a:defRPr>
    </a:lvl6pPr>
    <a:lvl7pPr marL="2738840" algn="l" defTabSz="912949" rtl="0" eaLnBrk="1" latinLnBrk="0" hangingPunct="1">
      <a:defRPr sz="1200" kern="1200">
        <a:solidFill>
          <a:schemeClr val="tx1"/>
        </a:solidFill>
        <a:latin typeface="+mn-lt"/>
        <a:ea typeface="+mn-ea"/>
        <a:cs typeface="+mn-cs"/>
      </a:defRPr>
    </a:lvl7pPr>
    <a:lvl8pPr marL="3195315" algn="l" defTabSz="912949" rtl="0" eaLnBrk="1" latinLnBrk="0" hangingPunct="1">
      <a:defRPr sz="1200" kern="1200">
        <a:solidFill>
          <a:schemeClr val="tx1"/>
        </a:solidFill>
        <a:latin typeface="+mn-lt"/>
        <a:ea typeface="+mn-ea"/>
        <a:cs typeface="+mn-cs"/>
      </a:defRPr>
    </a:lvl8pPr>
    <a:lvl9pPr marL="3651789" algn="l" defTabSz="91294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fld id="{E306DD7E-FC29-4B62-B417-6B0262B1DAF3}" type="slidenum">
              <a:rPr lang="es-ES_tradnl" altLang="zh-CN" sz="1200" smtClean="0">
                <a:solidFill>
                  <a:srgbClr val="000000"/>
                </a:solidFill>
              </a:rPr>
              <a:pPr eaLnBrk="1" hangingPunct="1"/>
              <a:t>0</a:t>
            </a:fld>
            <a:endParaRPr lang="es-ES_tradnl" altLang="zh-CN" sz="1200" smtClean="0">
              <a:solidFill>
                <a:srgbClr val="000000"/>
              </a:solidFill>
            </a:endParaRPr>
          </a:p>
        </p:txBody>
      </p:sp>
      <p:sp>
        <p:nvSpPr>
          <p:cNvPr id="72707" name="Rectangle 9"/>
          <p:cNvSpPr>
            <a:spLocks noGrp="1" noRot="1" noChangeAspect="1" noChangeArrowheads="1" noTextEdit="1"/>
          </p:cNvSpPr>
          <p:nvPr>
            <p:ph type="sldImg"/>
          </p:nvPr>
        </p:nvSpPr>
        <p:spPr>
          <a:xfrm>
            <a:off x="-458788" y="619125"/>
            <a:ext cx="7721601" cy="4344988"/>
          </a:xfrm>
          <a:ln/>
        </p:spPr>
      </p:sp>
      <p:sp>
        <p:nvSpPr>
          <p:cNvPr id="72708" name="Rectangle 10"/>
          <p:cNvSpPr>
            <a:spLocks noGrp="1" noChangeArrowheads="1"/>
          </p:cNvSpPr>
          <p:nvPr>
            <p:ph type="body" idx="1"/>
          </p:nvPr>
        </p:nvSpPr>
        <p:spPr>
          <a:xfrm>
            <a:off x="550911" y="5306050"/>
            <a:ext cx="5792341" cy="246221"/>
          </a:xfrm>
          <a:noFill/>
        </p:spPr>
        <p:txBody>
          <a:bodyPr/>
          <a:lstStyle/>
          <a:p>
            <a:pPr eaLnBrk="1" hangingPunct="1"/>
            <a:endParaRPr lang="zh-CN" altLang="es-ES_tradnl" smtClean="0"/>
          </a:p>
        </p:txBody>
      </p:sp>
    </p:spTree>
    <p:extLst>
      <p:ext uri="{BB962C8B-B14F-4D97-AF65-F5344CB8AC3E}">
        <p14:creationId xmlns:p14="http://schemas.microsoft.com/office/powerpoint/2010/main" val="46665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458788" y="619125"/>
            <a:ext cx="7721601" cy="4344988"/>
          </a:xfrm>
          <a:ln/>
        </p:spPr>
      </p:sp>
      <p:sp>
        <p:nvSpPr>
          <p:cNvPr id="79875" name="备注占位符 2"/>
          <p:cNvSpPr>
            <a:spLocks noGrp="1"/>
          </p:cNvSpPr>
          <p:nvPr>
            <p:ph type="body" idx="1"/>
          </p:nvPr>
        </p:nvSpPr>
        <p:spPr>
          <a:xfrm>
            <a:off x="550911" y="5306050"/>
            <a:ext cx="5792341" cy="246221"/>
          </a:xfrm>
          <a:noFill/>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FF95E67-9BFD-4731-BD85-E793820CEB98}" type="slidenum">
              <a:rPr lang="en-US" smtClean="0"/>
              <a:pPr>
                <a:defRPr/>
              </a:pPr>
              <a:t>9</a:t>
            </a:fld>
            <a:endParaRPr lang="en-US" dirty="0"/>
          </a:p>
        </p:txBody>
      </p:sp>
    </p:spTree>
    <p:extLst>
      <p:ext uri="{BB962C8B-B14F-4D97-AF65-F5344CB8AC3E}">
        <p14:creationId xmlns:p14="http://schemas.microsoft.com/office/powerpoint/2010/main" val="233177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246221"/>
          </a:xfrm>
        </p:spPr>
        <p:txBody>
          <a:bodyPr/>
          <a:lstStyle/>
          <a:p>
            <a:r>
              <a:rPr lang="zh-CN" altLang="en-US" dirty="0" smtClean="0"/>
              <a:t>结构化展现这四条</a:t>
            </a:r>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10</a:t>
            </a:fld>
            <a:endParaRPr lang="en-US" dirty="0"/>
          </a:p>
        </p:txBody>
      </p:sp>
    </p:spTree>
    <p:extLst>
      <p:ext uri="{BB962C8B-B14F-4D97-AF65-F5344CB8AC3E}">
        <p14:creationId xmlns:p14="http://schemas.microsoft.com/office/powerpoint/2010/main" val="551299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458788" y="619125"/>
            <a:ext cx="7721601" cy="4344988"/>
          </a:xfrm>
          <a:ln/>
        </p:spPr>
      </p:sp>
      <p:sp>
        <p:nvSpPr>
          <p:cNvPr id="80899" name="备注占位符 2"/>
          <p:cNvSpPr>
            <a:spLocks noGrp="1"/>
          </p:cNvSpPr>
          <p:nvPr>
            <p:ph type="body" idx="1"/>
          </p:nvPr>
        </p:nvSpPr>
        <p:spPr>
          <a:xfrm>
            <a:off x="550911" y="5306050"/>
            <a:ext cx="5792341" cy="246221"/>
          </a:xfrm>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CF982DFD-2D95-457F-870E-A4C0AEFBD067}" type="slidenum">
              <a:rPr lang="zh-CN" altLang="en-US" smtClean="0"/>
              <a:pPr>
                <a:defRPr/>
              </a:pPr>
              <a:t>13</a:t>
            </a:fld>
            <a:endParaRPr lang="zh-CN" altLang="en-US"/>
          </a:p>
        </p:txBody>
      </p:sp>
    </p:spTree>
    <p:extLst>
      <p:ext uri="{BB962C8B-B14F-4D97-AF65-F5344CB8AC3E}">
        <p14:creationId xmlns:p14="http://schemas.microsoft.com/office/powerpoint/2010/main" val="1006493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一是平滑降噪 二是统一量纲（</a:t>
            </a:r>
            <a:r>
              <a:rPr lang="en-US" altLang="zh-CN" dirty="0" smtClean="0"/>
              <a:t>0-1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14</a:t>
            </a:fld>
            <a:endParaRPr lang="en-US" dirty="0"/>
          </a:p>
        </p:txBody>
      </p:sp>
    </p:spTree>
    <p:extLst>
      <p:ext uri="{BB962C8B-B14F-4D97-AF65-F5344CB8AC3E}">
        <p14:creationId xmlns:p14="http://schemas.microsoft.com/office/powerpoint/2010/main" val="1009153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492443"/>
          </a:xfrm>
        </p:spPr>
        <p:txBody>
          <a:bodyPr/>
          <a:lstStyle/>
          <a:p>
            <a:r>
              <a:rPr lang="zh-CN" altLang="en-US" dirty="0" smtClean="0"/>
              <a:t>保证</a:t>
            </a:r>
            <a:r>
              <a:rPr lang="en-US" altLang="zh-CN" dirty="0" smtClean="0"/>
              <a:t>y</a:t>
            </a:r>
            <a:r>
              <a:rPr lang="zh-CN" altLang="en-US" dirty="0" smtClean="0"/>
              <a:t>在一个合理区间内（</a:t>
            </a:r>
            <a:r>
              <a:rPr lang="en-US" altLang="zh-CN" dirty="0" smtClean="0"/>
              <a:t>0.1</a:t>
            </a:r>
            <a:r>
              <a:rPr lang="zh-CN" altLang="en-US" dirty="0" smtClean="0"/>
              <a:t>）</a:t>
            </a:r>
            <a:endParaRPr lang="en-US" altLang="zh-CN" dirty="0" smtClean="0"/>
          </a:p>
          <a:p>
            <a:pPr marL="0" marR="0" indent="0" algn="l" defTabSz="892175" rtl="0" eaLnBrk="0" fontAlgn="base" latinLnBrk="0" hangingPunct="0">
              <a:lnSpc>
                <a:spcPct val="100000"/>
              </a:lnSpc>
              <a:spcBef>
                <a:spcPct val="0"/>
              </a:spcBef>
              <a:spcAft>
                <a:spcPct val="0"/>
              </a:spcAft>
              <a:buClr>
                <a:schemeClr val="tx2"/>
              </a:buClr>
              <a:buSzTx/>
              <a:buFontTx/>
              <a:buNone/>
              <a:tabLst/>
              <a:defRPr/>
            </a:pPr>
            <a:r>
              <a:rPr lang="zh-CN" altLang="en-US" baseline="0" dirty="0" smtClean="0"/>
              <a:t>等级和违约概率的关系是</a:t>
            </a:r>
            <a:r>
              <a:rPr lang="en-US" altLang="zh-CN" baseline="0" dirty="0" smtClean="0"/>
              <a:t>e</a:t>
            </a:r>
            <a:r>
              <a:rPr lang="zh-CN" altLang="en-US" baseline="0" dirty="0" smtClean="0"/>
              <a:t>的指数关系</a:t>
            </a:r>
            <a:endParaRPr lang="zh-CN" altLang="en-US" dirty="0" smtClean="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16</a:t>
            </a:fld>
            <a:endParaRPr lang="en-US" dirty="0"/>
          </a:p>
        </p:txBody>
      </p:sp>
    </p:spTree>
    <p:extLst>
      <p:ext uri="{BB962C8B-B14F-4D97-AF65-F5344CB8AC3E}">
        <p14:creationId xmlns:p14="http://schemas.microsoft.com/office/powerpoint/2010/main" val="151777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p:txBody>
          <a:bodyPr/>
          <a:lstStyle/>
          <a:p>
            <a:r>
              <a:rPr lang="zh-CN" altLang="en-US" dirty="0" smtClean="0"/>
              <a:t>这个流程图可以再美化下</a:t>
            </a:r>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19</a:t>
            </a:fld>
            <a:endParaRPr lang="en-US" dirty="0"/>
          </a:p>
        </p:txBody>
      </p:sp>
    </p:spTree>
    <p:extLst>
      <p:ext uri="{BB962C8B-B14F-4D97-AF65-F5344CB8AC3E}">
        <p14:creationId xmlns:p14="http://schemas.microsoft.com/office/powerpoint/2010/main" val="262064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xfrm>
            <a:off x="-458788" y="619125"/>
            <a:ext cx="7721601" cy="4344988"/>
          </a:xfrm>
          <a:ln/>
        </p:spPr>
      </p:sp>
      <p:sp>
        <p:nvSpPr>
          <p:cNvPr id="210947" name="Notes Placeholder 2"/>
          <p:cNvSpPr>
            <a:spLocks noGrp="1"/>
          </p:cNvSpPr>
          <p:nvPr>
            <p:ph type="body" idx="1"/>
          </p:nvPr>
        </p:nvSpPr>
        <p:spPr>
          <a:xfrm>
            <a:off x="550911" y="5306050"/>
            <a:ext cx="5792341" cy="246221"/>
          </a:xfrm>
          <a:noFill/>
        </p:spPr>
        <p:txBody>
          <a:bodyPr/>
          <a:lstStyle/>
          <a:p>
            <a:endParaRPr lang="en-US" altLang="zh-CN" smtClean="0"/>
          </a:p>
        </p:txBody>
      </p:sp>
      <p:sp>
        <p:nvSpPr>
          <p:cNvPr id="210948" name="Slide Number Placeholder 3"/>
          <p:cNvSpPr>
            <a:spLocks noGrp="1"/>
          </p:cNvSpPr>
          <p:nvPr>
            <p:ph type="sldNum" sz="quarter" idx="5"/>
          </p:nvPr>
        </p:nvSpPr>
        <p:spPr>
          <a:noFill/>
        </p:spPr>
        <p:txBody>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fld id="{8313B566-8551-4F8D-8898-FF0D96790857}" type="slidenum">
              <a:rPr lang="en-US" altLang="zh-CN" sz="1200" smtClean="0">
                <a:solidFill>
                  <a:srgbClr val="000000"/>
                </a:solidFill>
                <a:ea typeface="华文楷体" pitchFamily="2" charset="-122"/>
              </a:rPr>
              <a:pPr eaLnBrk="1" hangingPunct="1"/>
              <a:t>20</a:t>
            </a:fld>
            <a:endParaRPr lang="en-US" altLang="zh-CN" sz="1200" smtClean="0">
              <a:solidFill>
                <a:srgbClr val="000000"/>
              </a:solidFill>
              <a:ea typeface="华文楷体" pitchFamily="2" charset="-122"/>
            </a:endParaRPr>
          </a:p>
        </p:txBody>
      </p:sp>
    </p:spTree>
    <p:extLst>
      <p:ext uri="{BB962C8B-B14F-4D97-AF65-F5344CB8AC3E}">
        <p14:creationId xmlns:p14="http://schemas.microsoft.com/office/powerpoint/2010/main" val="1042775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492443"/>
          </a:xfr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22</a:t>
            </a:fld>
            <a:endParaRPr lang="en-US" dirty="0"/>
          </a:p>
        </p:txBody>
      </p:sp>
    </p:spTree>
    <p:extLst>
      <p:ext uri="{BB962C8B-B14F-4D97-AF65-F5344CB8AC3E}">
        <p14:creationId xmlns:p14="http://schemas.microsoft.com/office/powerpoint/2010/main" val="1989737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246221"/>
          </a:xfrm>
        </p:spPr>
        <p:txBody>
          <a:bodyPr/>
          <a:lstStyle/>
          <a:p>
            <a:r>
              <a:rPr lang="zh-CN" altLang="en-US" dirty="0" smtClean="0"/>
              <a:t>简单应用</a:t>
            </a:r>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23</a:t>
            </a:fld>
            <a:endParaRPr lang="en-US" dirty="0"/>
          </a:p>
        </p:txBody>
      </p:sp>
    </p:spTree>
    <p:extLst>
      <p:ext uri="{BB962C8B-B14F-4D97-AF65-F5344CB8AC3E}">
        <p14:creationId xmlns:p14="http://schemas.microsoft.com/office/powerpoint/2010/main" val="219584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492443"/>
          </a:xfr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1</a:t>
            </a:fld>
            <a:endParaRPr lang="en-US" dirty="0"/>
          </a:p>
        </p:txBody>
      </p:sp>
    </p:spTree>
    <p:extLst>
      <p:ext uri="{BB962C8B-B14F-4D97-AF65-F5344CB8AC3E}">
        <p14:creationId xmlns:p14="http://schemas.microsoft.com/office/powerpoint/2010/main" val="371999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458788" y="619125"/>
            <a:ext cx="7721601" cy="4344988"/>
          </a:xfrm>
          <a:ln/>
        </p:spPr>
      </p:sp>
      <p:sp>
        <p:nvSpPr>
          <p:cNvPr id="73731" name="备注占位符 2"/>
          <p:cNvSpPr>
            <a:spLocks noGrp="1"/>
          </p:cNvSpPr>
          <p:nvPr>
            <p:ph type="body" idx="1"/>
          </p:nvPr>
        </p:nvSpPr>
        <p:spPr>
          <a:xfrm>
            <a:off x="550911" y="5306050"/>
            <a:ext cx="5792341" cy="1477328"/>
          </a:xfrm>
          <a:noFill/>
        </p:spPr>
        <p:txBody>
          <a:bodyPr/>
          <a:lstStyle/>
          <a:p>
            <a:r>
              <a:rPr lang="zh-CN" altLang="en-US" dirty="0" smtClean="0"/>
              <a:t>值得一提的是，去年开始，交易所债券发行异军突起，尤其是进入</a:t>
            </a:r>
            <a:r>
              <a:rPr lang="en-US" altLang="zh-CN" dirty="0" smtClean="0"/>
              <a:t>2016</a:t>
            </a:r>
            <a:r>
              <a:rPr lang="zh-CN" altLang="en-US" dirty="0" smtClean="0"/>
              <a:t>年，发行规模更是突飞猛进，今年前两个月发行规模更是直追去年全年规模。</a:t>
            </a:r>
            <a:endParaRPr lang="en-US" altLang="zh-CN" dirty="0" smtClean="0"/>
          </a:p>
          <a:p>
            <a:pPr marL="0" marR="0" indent="0" algn="l" defTabSz="892175" rtl="0" eaLnBrk="0" fontAlgn="base" latinLnBrk="0" hangingPunct="0">
              <a:lnSpc>
                <a:spcPct val="100000"/>
              </a:lnSpc>
              <a:spcBef>
                <a:spcPct val="0"/>
              </a:spcBef>
              <a:spcAft>
                <a:spcPct val="0"/>
              </a:spcAft>
              <a:buClr>
                <a:schemeClr val="tx2"/>
              </a:buClr>
              <a:buSzTx/>
              <a:buFontTx/>
              <a:buNone/>
              <a:tabLst/>
              <a:defRPr/>
            </a:pPr>
            <a:r>
              <a:rPr lang="en-US" altLang="zh-CN" dirty="0" err="1" smtClean="0"/>
              <a:t>Ppt</a:t>
            </a:r>
            <a:r>
              <a:rPr lang="zh-CN" altLang="en-US" dirty="0" smtClean="0"/>
              <a:t>样式，</a:t>
            </a:r>
            <a:r>
              <a:rPr lang="zh-CN" altLang="en-US" b="1" dirty="0" smtClean="0"/>
              <a:t>债券市场发行总量迅猛增长，加一个占比结构图，配合上述文字。</a:t>
            </a:r>
            <a:endParaRPr lang="en-US" altLang="zh-CN" b="1"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35681D66-F6BB-4A9B-BFCA-94ABB0734AAF}" type="slidenum">
              <a:rPr lang="en-US" smtClean="0"/>
              <a:pPr>
                <a:defRPr/>
              </a:pPr>
              <a:t>2</a:t>
            </a:fld>
            <a:endParaRPr lang="en-US" dirty="0"/>
          </a:p>
        </p:txBody>
      </p:sp>
    </p:spTree>
    <p:extLst>
      <p:ext uri="{BB962C8B-B14F-4D97-AF65-F5344CB8AC3E}">
        <p14:creationId xmlns:p14="http://schemas.microsoft.com/office/powerpoint/2010/main" val="39364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458788" y="619125"/>
            <a:ext cx="7721601" cy="4344988"/>
          </a:xfrm>
          <a:ln/>
        </p:spPr>
      </p:sp>
      <p:sp>
        <p:nvSpPr>
          <p:cNvPr id="74755" name="备注占位符 2"/>
          <p:cNvSpPr>
            <a:spLocks noGrp="1"/>
          </p:cNvSpPr>
          <p:nvPr>
            <p:ph type="body" idx="1"/>
          </p:nvPr>
        </p:nvSpPr>
        <p:spPr>
          <a:xfrm>
            <a:off x="550911" y="5306050"/>
            <a:ext cx="5792341" cy="246221"/>
          </a:xfrm>
          <a:noFill/>
        </p:spPr>
        <p:txBody>
          <a:bodyPr/>
          <a:lstStyle/>
          <a:p>
            <a:r>
              <a:rPr lang="en-US" altLang="zh-CN" dirty="0" err="1" smtClean="0"/>
              <a:t>Ppt</a:t>
            </a:r>
            <a:r>
              <a:rPr lang="zh-CN" altLang="en-US" dirty="0" smtClean="0"/>
              <a:t>样式，最好可以结构化展现这四条内容</a:t>
            </a:r>
          </a:p>
        </p:txBody>
      </p:sp>
      <p:sp>
        <p:nvSpPr>
          <p:cNvPr id="4" name="灯片编号占位符 3"/>
          <p:cNvSpPr>
            <a:spLocks noGrp="1"/>
          </p:cNvSpPr>
          <p:nvPr>
            <p:ph type="sldNum" sz="quarter" idx="5"/>
          </p:nvPr>
        </p:nvSpPr>
        <p:spPr/>
        <p:txBody>
          <a:bodyPr/>
          <a:lstStyle/>
          <a:p>
            <a:pPr>
              <a:defRPr/>
            </a:pPr>
            <a:fld id="{B0F20E31-7818-469B-A419-B54BF4DB2415}" type="slidenum">
              <a:rPr lang="en-US" smtClean="0"/>
              <a:pPr>
                <a:defRPr/>
              </a:pPr>
              <a:t>3</a:t>
            </a:fld>
            <a:endParaRPr lang="en-US" dirty="0"/>
          </a:p>
        </p:txBody>
      </p:sp>
    </p:spTree>
    <p:extLst>
      <p:ext uri="{BB962C8B-B14F-4D97-AF65-F5344CB8AC3E}">
        <p14:creationId xmlns:p14="http://schemas.microsoft.com/office/powerpoint/2010/main" val="307024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458788" y="619125"/>
            <a:ext cx="7721601" cy="4344988"/>
          </a:xfrm>
          <a:ln/>
        </p:spPr>
      </p:sp>
      <p:sp>
        <p:nvSpPr>
          <p:cNvPr id="76803" name="备注占位符 2"/>
          <p:cNvSpPr>
            <a:spLocks noGrp="1"/>
          </p:cNvSpPr>
          <p:nvPr>
            <p:ph type="body" idx="1"/>
          </p:nvPr>
        </p:nvSpPr>
        <p:spPr>
          <a:xfrm>
            <a:off x="550911" y="5306050"/>
            <a:ext cx="5792341" cy="246221"/>
          </a:xfrm>
          <a:noFill/>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38822F8A-1E02-4D9B-B36E-8A52619B32A6}" type="slidenum">
              <a:rPr lang="en-US" smtClean="0"/>
              <a:pPr>
                <a:defRPr/>
              </a:pPr>
              <a:t>4</a:t>
            </a:fld>
            <a:endParaRPr lang="en-US" dirty="0"/>
          </a:p>
        </p:txBody>
      </p:sp>
    </p:spTree>
    <p:extLst>
      <p:ext uri="{BB962C8B-B14F-4D97-AF65-F5344CB8AC3E}">
        <p14:creationId xmlns:p14="http://schemas.microsoft.com/office/powerpoint/2010/main" val="344652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458788" y="619125"/>
            <a:ext cx="7721601" cy="4344988"/>
          </a:xfrm>
          <a:ln/>
        </p:spPr>
      </p:sp>
      <p:sp>
        <p:nvSpPr>
          <p:cNvPr id="75779" name="备注占位符 2"/>
          <p:cNvSpPr>
            <a:spLocks noGrp="1"/>
          </p:cNvSpPr>
          <p:nvPr>
            <p:ph type="body" idx="1"/>
          </p:nvPr>
        </p:nvSpPr>
        <p:spPr>
          <a:xfrm>
            <a:off x="550911" y="5306050"/>
            <a:ext cx="5792341" cy="246221"/>
          </a:xfrm>
          <a:noFill/>
        </p:spPr>
        <p:txBody>
          <a:bodyPr/>
          <a:lstStyle/>
          <a:p>
            <a:r>
              <a:rPr lang="en-US" altLang="zh-CN" dirty="0" smtClean="0"/>
              <a:t>PPT</a:t>
            </a:r>
            <a:r>
              <a:rPr lang="zh-CN" altLang="en-US" dirty="0" smtClean="0"/>
              <a:t>样式，结构化展示违约常态化的意义</a:t>
            </a:r>
          </a:p>
        </p:txBody>
      </p:sp>
      <p:sp>
        <p:nvSpPr>
          <p:cNvPr id="4" name="灯片编号占位符 3"/>
          <p:cNvSpPr>
            <a:spLocks noGrp="1"/>
          </p:cNvSpPr>
          <p:nvPr>
            <p:ph type="sldNum" sz="quarter" idx="5"/>
          </p:nvPr>
        </p:nvSpPr>
        <p:spPr/>
        <p:txBody>
          <a:bodyPr/>
          <a:lstStyle/>
          <a:p>
            <a:pPr>
              <a:defRPr/>
            </a:pPr>
            <a:fld id="{D6902703-1580-4444-B989-6F650FF84BB3}" type="slidenum">
              <a:rPr lang="en-US" smtClean="0"/>
              <a:pPr>
                <a:defRPr/>
              </a:pPr>
              <a:t>5</a:t>
            </a:fld>
            <a:endParaRPr lang="en-US" dirty="0"/>
          </a:p>
        </p:txBody>
      </p:sp>
    </p:spTree>
    <p:extLst>
      <p:ext uri="{BB962C8B-B14F-4D97-AF65-F5344CB8AC3E}">
        <p14:creationId xmlns:p14="http://schemas.microsoft.com/office/powerpoint/2010/main" val="322565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19125"/>
            <a:ext cx="7721601" cy="4344988"/>
          </a:xfrm>
        </p:spPr>
      </p:sp>
      <p:sp>
        <p:nvSpPr>
          <p:cNvPr id="3" name="备注占位符 2"/>
          <p:cNvSpPr>
            <a:spLocks noGrp="1"/>
          </p:cNvSpPr>
          <p:nvPr>
            <p:ph type="body" idx="1"/>
          </p:nvPr>
        </p:nvSpPr>
        <p:spPr>
          <a:xfrm>
            <a:off x="550911" y="5306050"/>
            <a:ext cx="5792341" cy="492443"/>
          </a:xfr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CCBD54-62AD-4592-8FE8-3B0242F7068E}" type="slidenum">
              <a:rPr lang="en-US" smtClean="0"/>
              <a:pPr>
                <a:defRPr/>
              </a:pPr>
              <a:t>6</a:t>
            </a:fld>
            <a:endParaRPr lang="en-US" dirty="0"/>
          </a:p>
        </p:txBody>
      </p:sp>
    </p:spTree>
    <p:extLst>
      <p:ext uri="{BB962C8B-B14F-4D97-AF65-F5344CB8AC3E}">
        <p14:creationId xmlns:p14="http://schemas.microsoft.com/office/powerpoint/2010/main" val="166152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458788" y="619125"/>
            <a:ext cx="7721601" cy="4344988"/>
          </a:xfrm>
          <a:ln/>
        </p:spPr>
      </p:sp>
      <p:sp>
        <p:nvSpPr>
          <p:cNvPr id="77827" name="备注占位符 2"/>
          <p:cNvSpPr>
            <a:spLocks noGrp="1"/>
          </p:cNvSpPr>
          <p:nvPr>
            <p:ph type="body" idx="1"/>
          </p:nvPr>
        </p:nvSpPr>
        <p:spPr>
          <a:xfrm>
            <a:off x="550911" y="5306050"/>
            <a:ext cx="5792341" cy="246221"/>
          </a:xfrm>
          <a:noFill/>
        </p:spPr>
        <p:txBody>
          <a:bodyPr/>
          <a:lstStyle/>
          <a:p>
            <a:r>
              <a:rPr lang="en-US" altLang="zh-CN" dirty="0" smtClean="0"/>
              <a:t>PPT</a:t>
            </a:r>
            <a:r>
              <a:rPr lang="zh-CN" altLang="en-US" dirty="0" smtClean="0"/>
              <a:t>样式：配色和全文统一</a:t>
            </a:r>
          </a:p>
        </p:txBody>
      </p:sp>
      <p:sp>
        <p:nvSpPr>
          <p:cNvPr id="4" name="灯片编号占位符 3"/>
          <p:cNvSpPr>
            <a:spLocks noGrp="1"/>
          </p:cNvSpPr>
          <p:nvPr>
            <p:ph type="sldNum" sz="quarter" idx="5"/>
          </p:nvPr>
        </p:nvSpPr>
        <p:spPr/>
        <p:txBody>
          <a:bodyPr/>
          <a:lstStyle/>
          <a:p>
            <a:pPr>
              <a:defRPr/>
            </a:pPr>
            <a:fld id="{0A10853F-43EB-4BBC-8246-0E0A0E22DBFB}" type="slidenum">
              <a:rPr lang="en-US" smtClean="0"/>
              <a:pPr>
                <a:defRPr/>
              </a:pPr>
              <a:t>7</a:t>
            </a:fld>
            <a:endParaRPr lang="en-US" dirty="0"/>
          </a:p>
        </p:txBody>
      </p:sp>
    </p:spTree>
    <p:extLst>
      <p:ext uri="{BB962C8B-B14F-4D97-AF65-F5344CB8AC3E}">
        <p14:creationId xmlns:p14="http://schemas.microsoft.com/office/powerpoint/2010/main" val="348198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458788" y="619125"/>
            <a:ext cx="7721601" cy="4344988"/>
          </a:xfrm>
          <a:ln/>
        </p:spPr>
      </p:sp>
      <p:sp>
        <p:nvSpPr>
          <p:cNvPr id="78851" name="备注占位符 2"/>
          <p:cNvSpPr>
            <a:spLocks noGrp="1"/>
          </p:cNvSpPr>
          <p:nvPr>
            <p:ph type="body" idx="1"/>
          </p:nvPr>
        </p:nvSpPr>
        <p:spPr>
          <a:xfrm>
            <a:off x="550911" y="5306050"/>
            <a:ext cx="5792341" cy="246221"/>
          </a:xfrm>
          <a:noFill/>
        </p:spPr>
        <p:txBody>
          <a:bodyPr/>
          <a:lstStyle/>
          <a:p>
            <a:r>
              <a:rPr lang="en-US" altLang="zh-CN" dirty="0" err="1" smtClean="0"/>
              <a:t>Ppt</a:t>
            </a:r>
            <a:r>
              <a:rPr lang="zh-CN" altLang="en-US" dirty="0" smtClean="0"/>
              <a:t>样式，结构化展现，重点突出统计模型</a:t>
            </a:r>
          </a:p>
        </p:txBody>
      </p:sp>
      <p:sp>
        <p:nvSpPr>
          <p:cNvPr id="4" name="灯片编号占位符 3"/>
          <p:cNvSpPr>
            <a:spLocks noGrp="1"/>
          </p:cNvSpPr>
          <p:nvPr>
            <p:ph type="sldNum" sz="quarter" idx="5"/>
          </p:nvPr>
        </p:nvSpPr>
        <p:spPr/>
        <p:txBody>
          <a:bodyPr/>
          <a:lstStyle/>
          <a:p>
            <a:pPr>
              <a:defRPr/>
            </a:pPr>
            <a:fld id="{7241C1FE-CDBA-4A3A-9273-2DD84C73613E}" type="slidenum">
              <a:rPr lang="en-US" smtClean="0"/>
              <a:pPr>
                <a:defRPr/>
              </a:pPr>
              <a:t>8</a:t>
            </a:fld>
            <a:endParaRPr lang="en-US" dirty="0"/>
          </a:p>
        </p:txBody>
      </p:sp>
    </p:spTree>
    <p:extLst>
      <p:ext uri="{BB962C8B-B14F-4D97-AF65-F5344CB8AC3E}">
        <p14:creationId xmlns:p14="http://schemas.microsoft.com/office/powerpoint/2010/main" val="4277529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131371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1" name="矩形 480"/>
          <p:cNvSpPr/>
          <p:nvPr userDrawn="1"/>
        </p:nvSpPr>
        <p:spPr>
          <a:xfrm>
            <a:off x="0" y="0"/>
            <a:ext cx="11949113" cy="67214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68"/>
          </a:p>
        </p:txBody>
      </p:sp>
      <p:sp>
        <p:nvSpPr>
          <p:cNvPr id="482" name="矩形 481"/>
          <p:cNvSpPr/>
          <p:nvPr userDrawn="1"/>
        </p:nvSpPr>
        <p:spPr>
          <a:xfrm>
            <a:off x="0" y="0"/>
            <a:ext cx="11949113" cy="6721475"/>
          </a:xfrm>
          <a:prstGeom prst="rect">
            <a:avLst/>
          </a:prstGeom>
          <a:blipFill dpi="0" rotWithShape="1">
            <a:blip r:embed="rId4">
              <a:alphaModFix amt="7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68"/>
          </a:p>
        </p:txBody>
      </p:sp>
      <p:pic>
        <p:nvPicPr>
          <p:cNvPr id="2052" name="图片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6691" y="105801"/>
            <a:ext cx="8680221" cy="650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标题占位符 1"/>
          <p:cNvSpPr>
            <a:spLocks noGrp="1"/>
          </p:cNvSpPr>
          <p:nvPr>
            <p:ph type="title"/>
          </p:nvPr>
        </p:nvSpPr>
        <p:spPr bwMode="auto">
          <a:xfrm>
            <a:off x="328291" y="396754"/>
            <a:ext cx="8187009" cy="76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2"/>
          <p:cNvSpPr>
            <a:spLocks noGrp="1"/>
          </p:cNvSpPr>
          <p:nvPr>
            <p:ph type="body" idx="1"/>
          </p:nvPr>
        </p:nvSpPr>
        <p:spPr bwMode="auto">
          <a:xfrm>
            <a:off x="328291" y="1243162"/>
            <a:ext cx="8187009" cy="515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ustDataLst>
      <p:tags r:id="rId3"/>
    </p:custDataLst>
    <p:extLst>
      <p:ext uri="{BB962C8B-B14F-4D97-AF65-F5344CB8AC3E}">
        <p14:creationId xmlns:p14="http://schemas.microsoft.com/office/powerpoint/2010/main" val="3207853131"/>
      </p:ext>
    </p:extLst>
  </p:cSld>
  <p:clrMap bg1="lt1" tx1="dk1" bg2="lt2" tx2="dk2" accent1="accent1" accent2="accent2" accent3="accent3" accent4="accent4" accent5="accent5" accent6="accent6" hlink="hlink" folHlink="folHlink"/>
  <p:sldLayoutIdLst>
    <p:sldLayoutId id="2147484870" r:id="rId1"/>
  </p:sldLayoutIdLst>
  <p:timing>
    <p:tnLst>
      <p:par>
        <p:cTn id="1" dur="indefinite" restart="never" nodeType="tmRoot"/>
      </p:par>
    </p:tnLst>
  </p:timing>
  <p:txStyles>
    <p:titleStyle>
      <a:lvl1pPr algn="l" rtl="0" eaLnBrk="0" fontAlgn="base" hangingPunct="0">
        <a:spcBef>
          <a:spcPct val="0"/>
        </a:spcBef>
        <a:spcAft>
          <a:spcPct val="0"/>
        </a:spcAft>
        <a:defRPr sz="2744" kern="1200">
          <a:solidFill>
            <a:schemeClr val="bg1"/>
          </a:solidFill>
          <a:latin typeface="黑体" pitchFamily="49" charset="-122"/>
          <a:ea typeface="黑体" pitchFamily="49" charset="-122"/>
          <a:cs typeface="+mj-cs"/>
        </a:defRPr>
      </a:lvl1pPr>
      <a:lvl2pPr algn="l" rtl="0" eaLnBrk="0" fontAlgn="base" hangingPunct="0">
        <a:spcBef>
          <a:spcPct val="0"/>
        </a:spcBef>
        <a:spcAft>
          <a:spcPct val="0"/>
        </a:spcAft>
        <a:defRPr sz="2744">
          <a:solidFill>
            <a:schemeClr val="bg1"/>
          </a:solidFill>
          <a:latin typeface="黑体" pitchFamily="49" charset="-122"/>
          <a:ea typeface="黑体" pitchFamily="49" charset="-122"/>
        </a:defRPr>
      </a:lvl2pPr>
      <a:lvl3pPr algn="l" rtl="0" eaLnBrk="0" fontAlgn="base" hangingPunct="0">
        <a:spcBef>
          <a:spcPct val="0"/>
        </a:spcBef>
        <a:spcAft>
          <a:spcPct val="0"/>
        </a:spcAft>
        <a:defRPr sz="2744">
          <a:solidFill>
            <a:schemeClr val="bg1"/>
          </a:solidFill>
          <a:latin typeface="黑体" pitchFamily="49" charset="-122"/>
          <a:ea typeface="黑体" pitchFamily="49" charset="-122"/>
        </a:defRPr>
      </a:lvl3pPr>
      <a:lvl4pPr algn="l" rtl="0" eaLnBrk="0" fontAlgn="base" hangingPunct="0">
        <a:spcBef>
          <a:spcPct val="0"/>
        </a:spcBef>
        <a:spcAft>
          <a:spcPct val="0"/>
        </a:spcAft>
        <a:defRPr sz="2744">
          <a:solidFill>
            <a:schemeClr val="bg1"/>
          </a:solidFill>
          <a:latin typeface="黑体" pitchFamily="49" charset="-122"/>
          <a:ea typeface="黑体" pitchFamily="49" charset="-122"/>
        </a:defRPr>
      </a:lvl4pPr>
      <a:lvl5pPr algn="l" rtl="0" eaLnBrk="0" fontAlgn="base" hangingPunct="0">
        <a:spcBef>
          <a:spcPct val="0"/>
        </a:spcBef>
        <a:spcAft>
          <a:spcPct val="0"/>
        </a:spcAft>
        <a:defRPr sz="2744">
          <a:solidFill>
            <a:schemeClr val="bg1"/>
          </a:solidFill>
          <a:latin typeface="黑体" pitchFamily="49" charset="-122"/>
          <a:ea typeface="黑体" pitchFamily="49" charset="-122"/>
        </a:defRPr>
      </a:lvl5pPr>
      <a:lvl6pPr marL="448102" algn="l" rtl="0" fontAlgn="base">
        <a:spcBef>
          <a:spcPct val="0"/>
        </a:spcBef>
        <a:spcAft>
          <a:spcPct val="0"/>
        </a:spcAft>
        <a:defRPr sz="2744">
          <a:solidFill>
            <a:srgbClr val="002060"/>
          </a:solidFill>
          <a:latin typeface="黑体" pitchFamily="49" charset="-122"/>
          <a:ea typeface="黑体" pitchFamily="49" charset="-122"/>
        </a:defRPr>
      </a:lvl6pPr>
      <a:lvl7pPr marL="896203" algn="l" rtl="0" fontAlgn="base">
        <a:spcBef>
          <a:spcPct val="0"/>
        </a:spcBef>
        <a:spcAft>
          <a:spcPct val="0"/>
        </a:spcAft>
        <a:defRPr sz="2744">
          <a:solidFill>
            <a:srgbClr val="002060"/>
          </a:solidFill>
          <a:latin typeface="黑体" pitchFamily="49" charset="-122"/>
          <a:ea typeface="黑体" pitchFamily="49" charset="-122"/>
        </a:defRPr>
      </a:lvl7pPr>
      <a:lvl8pPr marL="1344305" algn="l" rtl="0" fontAlgn="base">
        <a:spcBef>
          <a:spcPct val="0"/>
        </a:spcBef>
        <a:spcAft>
          <a:spcPct val="0"/>
        </a:spcAft>
        <a:defRPr sz="2744">
          <a:solidFill>
            <a:srgbClr val="002060"/>
          </a:solidFill>
          <a:latin typeface="黑体" pitchFamily="49" charset="-122"/>
          <a:ea typeface="黑体" pitchFamily="49" charset="-122"/>
        </a:defRPr>
      </a:lvl8pPr>
      <a:lvl9pPr marL="1792407" algn="l" rtl="0" fontAlgn="base">
        <a:spcBef>
          <a:spcPct val="0"/>
        </a:spcBef>
        <a:spcAft>
          <a:spcPct val="0"/>
        </a:spcAft>
        <a:defRPr sz="2744">
          <a:solidFill>
            <a:srgbClr val="002060"/>
          </a:solidFill>
          <a:latin typeface="黑体" pitchFamily="49" charset="-122"/>
          <a:ea typeface="黑体" pitchFamily="49" charset="-122"/>
        </a:defRPr>
      </a:lvl9pPr>
    </p:titleStyle>
    <p:bodyStyle>
      <a:lvl1pPr marL="336076" indent="-336076" algn="l" rtl="0" eaLnBrk="0" fontAlgn="base" hangingPunct="0">
        <a:lnSpc>
          <a:spcPct val="114000"/>
        </a:lnSpc>
        <a:spcBef>
          <a:spcPct val="20000"/>
        </a:spcBef>
        <a:spcAft>
          <a:spcPct val="0"/>
        </a:spcAft>
        <a:buSzPct val="100000"/>
        <a:buFont typeface="Wingdings" panose="05000000000000000000" pitchFamily="2" charset="2"/>
        <a:buChar char="n"/>
        <a:defRPr sz="1960" kern="1200">
          <a:solidFill>
            <a:schemeClr val="bg1"/>
          </a:solidFill>
          <a:latin typeface="微软雅黑" panose="020B0503020204020204" pitchFamily="34" charset="-122"/>
          <a:ea typeface="微软雅黑" panose="020B0503020204020204" pitchFamily="34" charset="-122"/>
          <a:cs typeface="+mn-cs"/>
        </a:defRPr>
      </a:lvl1pPr>
      <a:lvl2pPr marL="728165" indent="-280064" algn="l" rtl="0" eaLnBrk="0" fontAlgn="base" hangingPunct="0">
        <a:lnSpc>
          <a:spcPct val="114000"/>
        </a:lnSpc>
        <a:spcBef>
          <a:spcPct val="20000"/>
        </a:spcBef>
        <a:spcAft>
          <a:spcPct val="0"/>
        </a:spcAft>
        <a:buSzPct val="100000"/>
        <a:buFont typeface="Wingdings" panose="05000000000000000000" pitchFamily="2" charset="2"/>
        <a:buChar char="n"/>
        <a:defRPr sz="1568" kern="1200">
          <a:solidFill>
            <a:schemeClr val="bg1"/>
          </a:solidFill>
          <a:latin typeface="微软雅黑" panose="020B0503020204020204" pitchFamily="34" charset="-122"/>
          <a:ea typeface="微软雅黑" panose="020B0503020204020204" pitchFamily="34" charset="-122"/>
          <a:cs typeface="+mn-cs"/>
        </a:defRPr>
      </a:lvl2pPr>
      <a:lvl3pPr marL="1120254" indent="-224051" algn="l" rtl="0" eaLnBrk="0" fontAlgn="base" hangingPunct="0">
        <a:lnSpc>
          <a:spcPct val="114000"/>
        </a:lnSpc>
        <a:spcBef>
          <a:spcPct val="20000"/>
        </a:spcBef>
        <a:spcAft>
          <a:spcPct val="0"/>
        </a:spcAft>
        <a:buSzPct val="100000"/>
        <a:buFont typeface="Wingdings" panose="05000000000000000000" pitchFamily="2" charset="2"/>
        <a:buChar char="n"/>
        <a:defRPr sz="1372" kern="1200">
          <a:solidFill>
            <a:schemeClr val="bg1"/>
          </a:solidFill>
          <a:latin typeface="微软雅黑" panose="020B0503020204020204" pitchFamily="34" charset="-122"/>
          <a:ea typeface="微软雅黑" panose="020B0503020204020204" pitchFamily="34" charset="-122"/>
          <a:cs typeface="+mn-cs"/>
        </a:defRPr>
      </a:lvl3pPr>
      <a:lvl4pPr marL="1568356" indent="-224051" algn="l" rtl="0" eaLnBrk="0" fontAlgn="base" hangingPunct="0">
        <a:lnSpc>
          <a:spcPct val="114000"/>
        </a:lnSpc>
        <a:spcBef>
          <a:spcPct val="20000"/>
        </a:spcBef>
        <a:spcAft>
          <a:spcPct val="0"/>
        </a:spcAft>
        <a:buSzPct val="100000"/>
        <a:buFont typeface="Wingdings" panose="05000000000000000000" pitchFamily="2" charset="2"/>
        <a:buChar char="n"/>
        <a:defRPr sz="1372" kern="1200">
          <a:solidFill>
            <a:schemeClr val="bg1"/>
          </a:solidFill>
          <a:latin typeface="微软雅黑" panose="020B0503020204020204" pitchFamily="34" charset="-122"/>
          <a:ea typeface="微软雅黑" panose="020B0503020204020204" pitchFamily="34" charset="-122"/>
          <a:cs typeface="+mn-cs"/>
        </a:defRPr>
      </a:lvl4pPr>
      <a:lvl5pPr marL="2016458" indent="-224051" algn="l" rtl="0" eaLnBrk="0" fontAlgn="base" hangingPunct="0">
        <a:lnSpc>
          <a:spcPct val="114000"/>
        </a:lnSpc>
        <a:spcBef>
          <a:spcPct val="20000"/>
        </a:spcBef>
        <a:spcAft>
          <a:spcPct val="0"/>
        </a:spcAft>
        <a:buSzPct val="100000"/>
        <a:buFont typeface="Wingdings" panose="05000000000000000000" pitchFamily="2" charset="2"/>
        <a:buChar char="n"/>
        <a:defRPr sz="1372" kern="1200">
          <a:solidFill>
            <a:schemeClr val="bg1"/>
          </a:solidFill>
          <a:latin typeface="微软雅黑" panose="020B0503020204020204" pitchFamily="34" charset="-122"/>
          <a:ea typeface="微软雅黑" panose="020B0503020204020204" pitchFamily="34" charset="-122"/>
          <a:cs typeface="+mn-cs"/>
        </a:defRPr>
      </a:lvl5pPr>
      <a:lvl6pPr marL="2464559"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12661"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360763"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08865"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zh-CN"/>
      </a:defPPr>
      <a:lvl1pPr marL="0" algn="l" defTabSz="896203" rtl="0" eaLnBrk="1" latinLnBrk="0" hangingPunct="1">
        <a:defRPr sz="1764" kern="1200">
          <a:solidFill>
            <a:schemeClr val="tx1"/>
          </a:solidFill>
          <a:latin typeface="+mn-lt"/>
          <a:ea typeface="+mn-ea"/>
          <a:cs typeface="+mn-cs"/>
        </a:defRPr>
      </a:lvl1pPr>
      <a:lvl2pPr marL="448102" algn="l" defTabSz="896203" rtl="0" eaLnBrk="1" latinLnBrk="0" hangingPunct="1">
        <a:defRPr sz="1764" kern="1200">
          <a:solidFill>
            <a:schemeClr val="tx1"/>
          </a:solidFill>
          <a:latin typeface="+mn-lt"/>
          <a:ea typeface="+mn-ea"/>
          <a:cs typeface="+mn-cs"/>
        </a:defRPr>
      </a:lvl2pPr>
      <a:lvl3pPr marL="896203" algn="l" defTabSz="896203" rtl="0" eaLnBrk="1" latinLnBrk="0" hangingPunct="1">
        <a:defRPr sz="1764" kern="1200">
          <a:solidFill>
            <a:schemeClr val="tx1"/>
          </a:solidFill>
          <a:latin typeface="+mn-lt"/>
          <a:ea typeface="+mn-ea"/>
          <a:cs typeface="+mn-cs"/>
        </a:defRPr>
      </a:lvl3pPr>
      <a:lvl4pPr marL="1344305" algn="l" defTabSz="896203" rtl="0" eaLnBrk="1" latinLnBrk="0" hangingPunct="1">
        <a:defRPr sz="1764" kern="1200">
          <a:solidFill>
            <a:schemeClr val="tx1"/>
          </a:solidFill>
          <a:latin typeface="+mn-lt"/>
          <a:ea typeface="+mn-ea"/>
          <a:cs typeface="+mn-cs"/>
        </a:defRPr>
      </a:lvl4pPr>
      <a:lvl5pPr marL="1792407" algn="l" defTabSz="896203" rtl="0" eaLnBrk="1" latinLnBrk="0" hangingPunct="1">
        <a:defRPr sz="1764" kern="1200">
          <a:solidFill>
            <a:schemeClr val="tx1"/>
          </a:solidFill>
          <a:latin typeface="+mn-lt"/>
          <a:ea typeface="+mn-ea"/>
          <a:cs typeface="+mn-cs"/>
        </a:defRPr>
      </a:lvl5pPr>
      <a:lvl6pPr marL="2240509" algn="l" defTabSz="896203" rtl="0" eaLnBrk="1" latinLnBrk="0" hangingPunct="1">
        <a:defRPr sz="1764" kern="1200">
          <a:solidFill>
            <a:schemeClr val="tx1"/>
          </a:solidFill>
          <a:latin typeface="+mn-lt"/>
          <a:ea typeface="+mn-ea"/>
          <a:cs typeface="+mn-cs"/>
        </a:defRPr>
      </a:lvl6pPr>
      <a:lvl7pPr marL="2688610" algn="l" defTabSz="896203" rtl="0" eaLnBrk="1" latinLnBrk="0" hangingPunct="1">
        <a:defRPr sz="1764" kern="1200">
          <a:solidFill>
            <a:schemeClr val="tx1"/>
          </a:solidFill>
          <a:latin typeface="+mn-lt"/>
          <a:ea typeface="+mn-ea"/>
          <a:cs typeface="+mn-cs"/>
        </a:defRPr>
      </a:lvl7pPr>
      <a:lvl8pPr marL="3136712" algn="l" defTabSz="896203" rtl="0" eaLnBrk="1" latinLnBrk="0" hangingPunct="1">
        <a:defRPr sz="1764" kern="1200">
          <a:solidFill>
            <a:schemeClr val="tx1"/>
          </a:solidFill>
          <a:latin typeface="+mn-lt"/>
          <a:ea typeface="+mn-ea"/>
          <a:cs typeface="+mn-cs"/>
        </a:defRPr>
      </a:lvl8pPr>
      <a:lvl9pPr marL="3584814" algn="l" defTabSz="896203"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5.png"/><Relationship Id="rId3" Type="http://schemas.openxmlformats.org/officeDocument/2006/relationships/slideLayout" Target="../slideLayouts/slideLayout1.xml"/><Relationship Id="rId7" Type="http://schemas.openxmlformats.org/officeDocument/2006/relationships/oleObject" Target="../embeddings/oleObject20.bin"/><Relationship Id="rId12" Type="http://schemas.openxmlformats.org/officeDocument/2006/relationships/image" Target="../media/image18.png"/><Relationship Id="rId2" Type="http://schemas.openxmlformats.org/officeDocument/2006/relationships/tags" Target="../tags/tag19.xml"/><Relationship Id="rId16" Type="http://schemas.openxmlformats.org/officeDocument/2006/relationships/image" Target="../media/image16.png"/><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image" Target="../media/image14.wmf"/><Relationship Id="rId4" Type="http://schemas.openxmlformats.org/officeDocument/2006/relationships/notesSlide" Target="../notesSlides/notesSlide13.xml"/><Relationship Id="rId1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1.xml"/><Relationship Id="rId7" Type="http://schemas.openxmlformats.org/officeDocument/2006/relationships/oleObject" Target="../embeddings/oleObject40.bin"/><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4.bin"/><Relationship Id="rId10" Type="http://schemas.openxmlformats.org/officeDocument/2006/relationships/image" Target="../media/image21.png"/><Relationship Id="rId4" Type="http://schemas.openxmlformats.org/officeDocument/2006/relationships/notesSlide" Target="../notesSlides/notesSlide14.xml"/><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1.xml"/><Relationship Id="rId7" Type="http://schemas.openxmlformats.org/officeDocument/2006/relationships/image" Target="../media/image22.w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1.wmf"/><Relationship Id="rId4" Type="http://schemas.openxmlformats.org/officeDocument/2006/relationships/oleObject" Target="../embeddings/oleObject5.bin"/><Relationship Id="rId9"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tags" Target="../tags/tag26.xml"/><Relationship Id="rId7" Type="http://schemas.openxmlformats.org/officeDocument/2006/relationships/oleObject" Target="../embeddings/oleObject8.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notesSlide" Target="../notesSlides/notesSlide16.xml"/><Relationship Id="rId5" Type="http://schemas.openxmlformats.org/officeDocument/2006/relationships/slideLayout" Target="../slideLayouts/slideLayout1.xml"/><Relationship Id="rId10" Type="http://schemas.openxmlformats.org/officeDocument/2006/relationships/image" Target="../media/image31.emf"/><Relationship Id="rId4" Type="http://schemas.openxmlformats.org/officeDocument/2006/relationships/tags" Target="../tags/tag27.xml"/><Relationship Id="rId9" Type="http://schemas.openxmlformats.org/officeDocument/2006/relationships/image" Target="../media/image30.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1" hidden="1"/>
          <p:cNvGraphicFramePr>
            <a:graphicFrameLocks/>
          </p:cNvGraphicFramePr>
          <p:nvPr>
            <p:custDataLst>
              <p:tags r:id="rId3"/>
            </p:custDataLst>
          </p:nvPr>
        </p:nvGraphicFramePr>
        <p:xfrm>
          <a:off x="1495426" y="1589"/>
          <a:ext cx="1587" cy="1587"/>
        </p:xfrm>
        <a:graphic>
          <a:graphicData uri="http://schemas.openxmlformats.org/presentationml/2006/ole">
            <mc:AlternateContent xmlns:mc="http://schemas.openxmlformats.org/markup-compatibility/2006">
              <mc:Choice xmlns:v="urn:schemas-microsoft-com:vml" Requires="v">
                <p:oleObj spid="_x0000_s53366" name="think-cell Slide" r:id="rId6" imgW="360" imgH="360" progId="TCLayout.ActiveDocument.1">
                  <p:embed/>
                </p:oleObj>
              </mc:Choice>
              <mc:Fallback>
                <p:oleObj name="think-cell Slide" r:id="rId6" imgW="360" imgH="360" progId="TCLayout.ActiveDocument.1">
                  <p:embed/>
                  <p:pic>
                    <p:nvPicPr>
                      <p:cNvPr id="0" name="Object 1" hidden="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5426"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1" name="Rectangle 54"/>
          <p:cNvSpPr>
            <a:spLocks noGrp="1" noChangeArrowheads="1"/>
          </p:cNvSpPr>
          <p:nvPr>
            <p:ph type="ctrTitle" idx="4294967295"/>
          </p:nvPr>
        </p:nvSpPr>
        <p:spPr>
          <a:xfrm>
            <a:off x="1010652" y="1803518"/>
            <a:ext cx="6254750" cy="2954338"/>
          </a:xfrm>
        </p:spPr>
        <p:txBody>
          <a:bodyPr/>
          <a:lstStyle/>
          <a:p>
            <a:pPr algn="ctr" eaLnBrk="1" hangingPunct="1">
              <a:lnSpc>
                <a:spcPct val="150000"/>
              </a:lnSpc>
            </a:pPr>
            <a:r>
              <a:rPr lang="zh-CN" altLang="en-US" sz="3600" b="1" dirty="0" smtClean="0">
                <a:solidFill>
                  <a:srgbClr val="FFC000"/>
                </a:solidFill>
                <a:latin typeface="+mn-lt"/>
                <a:ea typeface="+mn-ea"/>
                <a:cs typeface="+mn-ea"/>
                <a:sym typeface="+mn-lt"/>
              </a:rPr>
              <a:t>证券公司债券信用风险计量</a:t>
            </a:r>
            <a:r>
              <a:rPr lang="en-US" altLang="zh-CN" sz="3600" b="1" dirty="0" smtClean="0">
                <a:solidFill>
                  <a:srgbClr val="FFC000"/>
                </a:solidFill>
                <a:latin typeface="+mn-lt"/>
                <a:ea typeface="+mn-ea"/>
                <a:cs typeface="+mn-ea"/>
                <a:sym typeface="+mn-lt"/>
              </a:rPr>
              <a:t/>
            </a:r>
            <a:br>
              <a:rPr lang="en-US" altLang="zh-CN" sz="3600" b="1" dirty="0" smtClean="0">
                <a:solidFill>
                  <a:srgbClr val="FFC000"/>
                </a:solidFill>
                <a:latin typeface="+mn-lt"/>
                <a:ea typeface="+mn-ea"/>
                <a:cs typeface="+mn-ea"/>
                <a:sym typeface="+mn-lt"/>
              </a:rPr>
            </a:br>
            <a:r>
              <a:rPr lang="en-US" altLang="zh-CN" sz="3600" dirty="0" smtClean="0">
                <a:solidFill>
                  <a:srgbClr val="FFC000"/>
                </a:solidFill>
                <a:latin typeface="+mn-lt"/>
                <a:ea typeface="+mn-ea"/>
                <a:cs typeface="+mn-ea"/>
                <a:sym typeface="+mn-lt"/>
              </a:rPr>
              <a:t/>
            </a:r>
            <a:br>
              <a:rPr lang="en-US" altLang="zh-CN" sz="3600" dirty="0" smtClean="0">
                <a:solidFill>
                  <a:srgbClr val="FFC000"/>
                </a:solidFill>
                <a:latin typeface="+mn-lt"/>
                <a:ea typeface="+mn-ea"/>
                <a:cs typeface="+mn-ea"/>
                <a:sym typeface="+mn-lt"/>
              </a:rPr>
            </a:br>
            <a:endParaRPr lang="zh-CN" altLang="en-US" sz="3600" dirty="0" smtClean="0">
              <a:solidFill>
                <a:srgbClr val="FFC000"/>
              </a:solidFill>
              <a:latin typeface="+mn-lt"/>
              <a:ea typeface="+mn-ea"/>
              <a:cs typeface="+mn-ea"/>
              <a:sym typeface="+mn-lt"/>
            </a:endParaRPr>
          </a:p>
        </p:txBody>
      </p:sp>
      <p:sp>
        <p:nvSpPr>
          <p:cNvPr id="5" name="Rectangle 12"/>
          <p:cNvSpPr>
            <a:spLocks noGrp="1" noChangeArrowheads="1"/>
          </p:cNvSpPr>
          <p:nvPr/>
        </p:nvSpPr>
        <p:spPr bwMode="auto">
          <a:xfrm>
            <a:off x="1967112" y="4200526"/>
            <a:ext cx="434183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3" tIns="45653" rIns="91303" bIns="45653"/>
          <a:lstStyle/>
          <a:p>
            <a:pPr algn="ctr" fontAlgn="auto">
              <a:lnSpc>
                <a:spcPct val="150000"/>
              </a:lnSpc>
              <a:spcBef>
                <a:spcPts val="0"/>
              </a:spcBef>
              <a:spcAft>
                <a:spcPts val="0"/>
              </a:spcAft>
              <a:defRPr/>
            </a:pPr>
            <a:r>
              <a:rPr lang="zh-CN" altLang="en-US" sz="2400" b="1" kern="0" dirty="0" smtClean="0">
                <a:solidFill>
                  <a:srgbClr val="FFFFFF"/>
                </a:solidFill>
                <a:latin typeface="+mn-lt"/>
                <a:ea typeface="+mn-ea"/>
                <a:cs typeface="+mn-ea"/>
                <a:sym typeface="+mn-lt"/>
              </a:rPr>
              <a:t>主讲人：孔靓</a:t>
            </a:r>
            <a:endParaRPr lang="zh-CN" altLang="en-US" sz="2000" b="1" kern="0" dirty="0">
              <a:solidFill>
                <a:sysClr val="windowText" lastClr="000000"/>
              </a:solidFill>
              <a:latin typeface="+mn-lt"/>
              <a:ea typeface="+mn-ea"/>
              <a:cs typeface="+mn-ea"/>
              <a:sym typeface="+mn-lt"/>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389910" y="651034"/>
            <a:ext cx="11491913" cy="263525"/>
          </a:xfrm>
        </p:spPr>
        <p:txBody>
          <a:bodyPr/>
          <a:lstStyle/>
          <a:p>
            <a:r>
              <a:rPr lang="zh-CN" altLang="en-US" sz="2000" b="1" dirty="0" smtClean="0">
                <a:solidFill>
                  <a:srgbClr val="FFC000"/>
                </a:solidFill>
                <a:latin typeface="+mn-lt"/>
                <a:ea typeface="+mn-ea"/>
                <a:cs typeface="+mn-ea"/>
                <a:sym typeface="+mn-lt"/>
              </a:rPr>
              <a:t>统计模型作为影子</a:t>
            </a:r>
            <a:r>
              <a:rPr lang="zh-CN" altLang="en-US" sz="2000" b="1" dirty="0">
                <a:solidFill>
                  <a:srgbClr val="FFC000"/>
                </a:solidFill>
                <a:latin typeface="+mn-lt"/>
                <a:ea typeface="+mn-ea"/>
                <a:cs typeface="+mn-ea"/>
                <a:sym typeface="+mn-lt"/>
              </a:rPr>
              <a:t>评级</a:t>
            </a:r>
            <a:r>
              <a:rPr lang="zh-CN" altLang="en-US" sz="2000" b="1" dirty="0" smtClean="0">
                <a:solidFill>
                  <a:srgbClr val="FFC000"/>
                </a:solidFill>
                <a:latin typeface="+mn-lt"/>
                <a:ea typeface="+mn-ea"/>
                <a:cs typeface="+mn-ea"/>
                <a:sym typeface="+mn-lt"/>
              </a:rPr>
              <a:t>的核心</a:t>
            </a:r>
            <a:r>
              <a:rPr lang="zh-CN" altLang="en-US" sz="2000" b="1" dirty="0">
                <a:solidFill>
                  <a:srgbClr val="FFC000"/>
                </a:solidFill>
                <a:latin typeface="+mn-lt"/>
                <a:ea typeface="+mn-ea"/>
                <a:cs typeface="+mn-ea"/>
                <a:sym typeface="+mn-lt"/>
              </a:rPr>
              <a:t>组件</a:t>
            </a:r>
            <a:r>
              <a:rPr lang="zh-CN" altLang="en-US" sz="2000" b="1" dirty="0" smtClean="0">
                <a:solidFill>
                  <a:srgbClr val="FFC000"/>
                </a:solidFill>
                <a:latin typeface="+mn-lt"/>
                <a:ea typeface="+mn-ea"/>
                <a:cs typeface="+mn-ea"/>
                <a:sym typeface="+mn-lt"/>
              </a:rPr>
              <a:t>之一，其开发过程共涉及八个步骤。</a:t>
            </a:r>
          </a:p>
        </p:txBody>
      </p:sp>
      <p:grpSp>
        <p:nvGrpSpPr>
          <p:cNvPr id="12" name="组合 11"/>
          <p:cNvGrpSpPr/>
          <p:nvPr/>
        </p:nvGrpSpPr>
        <p:grpSpPr>
          <a:xfrm>
            <a:off x="430229" y="1637891"/>
            <a:ext cx="4277090" cy="4310863"/>
            <a:chOff x="496245" y="1813382"/>
            <a:chExt cx="4277090" cy="4310863"/>
          </a:xfrm>
        </p:grpSpPr>
        <p:sp>
          <p:nvSpPr>
            <p:cNvPr id="13" name="任意多边形 12"/>
            <p:cNvSpPr/>
            <p:nvPr/>
          </p:nvSpPr>
          <p:spPr>
            <a:xfrm>
              <a:off x="496245" y="1813382"/>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2067" tIns="62067" rIns="1110038" bIns="62067" numCol="1" spcCol="1270" anchor="ctr" anchorCtr="0">
              <a:noAutofit/>
            </a:bodyPr>
            <a:lstStyle/>
            <a:p>
              <a:pPr lvl="0" algn="l" defTabSz="400050">
                <a:lnSpc>
                  <a:spcPct val="90000"/>
                </a:lnSpc>
                <a:spcBef>
                  <a:spcPct val="0"/>
                </a:spcBef>
                <a:spcAft>
                  <a:spcPct val="35000"/>
                </a:spcAft>
              </a:pPr>
              <a:r>
                <a:rPr lang="en-US" altLang="zh-CN" sz="1200" b="1" kern="1200" dirty="0" smtClean="0">
                  <a:solidFill>
                    <a:srgbClr val="FFC000"/>
                  </a:solidFill>
                  <a:cs typeface="+mn-ea"/>
                  <a:sym typeface="+mn-lt"/>
                </a:rPr>
                <a:t>1.</a:t>
              </a:r>
              <a:r>
                <a:rPr lang="zh-CN" altLang="en-US" sz="1200" b="1" kern="1200" dirty="0" smtClean="0">
                  <a:solidFill>
                    <a:srgbClr val="FFC000"/>
                  </a:solidFill>
                  <a:cs typeface="+mn-ea"/>
                  <a:sym typeface="+mn-lt"/>
                </a:rPr>
                <a:t>选择开发工具。</a:t>
              </a:r>
              <a:endParaRPr lang="en-US" altLang="zh-CN" sz="1200" b="1" kern="1200" dirty="0" smtClean="0">
                <a:solidFill>
                  <a:srgbClr val="FFC000"/>
                </a:solidFill>
                <a:cs typeface="+mn-ea"/>
                <a:sym typeface="+mn-lt"/>
              </a:endParaRPr>
            </a:p>
            <a:p>
              <a:pPr lvl="0" algn="l" defTabSz="400050">
                <a:lnSpc>
                  <a:spcPct val="90000"/>
                </a:lnSpc>
                <a:spcBef>
                  <a:spcPct val="0"/>
                </a:spcBef>
                <a:spcAft>
                  <a:spcPct val="35000"/>
                </a:spcAft>
              </a:pPr>
              <a:r>
                <a:rPr lang="zh-CN" altLang="en-US" sz="900" kern="1200" dirty="0" smtClean="0">
                  <a:cs typeface="+mn-ea"/>
                  <a:sym typeface="+mn-lt"/>
                </a:rPr>
                <a:t>开发或者选择一套适合的软件工具进行统计模型的开发，常见的软件工具有</a:t>
              </a:r>
              <a:r>
                <a:rPr lang="en-US" altLang="zh-CN" sz="900" kern="1200" dirty="0" smtClean="0">
                  <a:cs typeface="+mn-ea"/>
                  <a:sym typeface="+mn-lt"/>
                </a:rPr>
                <a:t>SAS</a:t>
              </a:r>
              <a:r>
                <a:rPr lang="zh-CN" altLang="en-US" sz="900" kern="1200" dirty="0" smtClean="0">
                  <a:cs typeface="+mn-ea"/>
                  <a:sym typeface="+mn-lt"/>
                </a:rPr>
                <a:t>、</a:t>
              </a:r>
              <a:r>
                <a:rPr lang="en-US" altLang="zh-CN" sz="900" kern="1200" dirty="0" smtClean="0">
                  <a:cs typeface="+mn-ea"/>
                  <a:sym typeface="+mn-lt"/>
                </a:rPr>
                <a:t>R</a:t>
              </a:r>
              <a:r>
                <a:rPr lang="zh-CN" altLang="en-US" sz="900" kern="1200" dirty="0" smtClean="0">
                  <a:cs typeface="+mn-ea"/>
                  <a:sym typeface="+mn-lt"/>
                </a:rPr>
                <a:t>等。开发工具应覆盖数据库、数据管理、数据统计分析、算法工具等功能。</a:t>
              </a:r>
              <a:endParaRPr lang="zh-CN" altLang="en-US" sz="900" kern="1200" dirty="0"/>
            </a:p>
          </p:txBody>
        </p:sp>
        <p:sp>
          <p:nvSpPr>
            <p:cNvPr id="14" name="任意多边形 13"/>
            <p:cNvSpPr/>
            <p:nvPr/>
          </p:nvSpPr>
          <p:spPr>
            <a:xfrm>
              <a:off x="782810" y="2934206"/>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2067" tIns="62067" rIns="965085" bIns="62067" numCol="1" spcCol="1270" anchor="ctr" anchorCtr="0">
              <a:noAutofit/>
            </a:bodyPr>
            <a:lstStyle/>
            <a:p>
              <a:pPr lvl="0" algn="l" defTabSz="400050">
                <a:lnSpc>
                  <a:spcPct val="90000"/>
                </a:lnSpc>
                <a:spcBef>
                  <a:spcPct val="0"/>
                </a:spcBef>
                <a:spcAft>
                  <a:spcPct val="35000"/>
                </a:spcAft>
              </a:pPr>
              <a:r>
                <a:rPr lang="en-US" altLang="zh-CN" sz="1200" b="1" kern="1200" dirty="0" smtClean="0">
                  <a:solidFill>
                    <a:srgbClr val="FFC000"/>
                  </a:solidFill>
                  <a:latin typeface="+mn-lt"/>
                  <a:ea typeface="+mn-ea"/>
                  <a:cs typeface="+mn-ea"/>
                  <a:sym typeface="+mn-lt"/>
                </a:rPr>
                <a:t>2.</a:t>
              </a:r>
              <a:r>
                <a:rPr lang="zh-CN" altLang="en-US" sz="1200" b="1" kern="1200" dirty="0" smtClean="0">
                  <a:solidFill>
                    <a:srgbClr val="FFC000"/>
                  </a:solidFill>
                  <a:latin typeface="+mn-lt"/>
                  <a:ea typeface="+mn-ea"/>
                  <a:cs typeface="+mn-ea"/>
                  <a:sym typeface="+mn-lt"/>
                </a:rPr>
                <a:t>数据清洗及分析。</a:t>
              </a:r>
              <a:endParaRPr lang="en-US" altLang="zh-CN" sz="1200" b="1" kern="1200" dirty="0" smtClean="0">
                <a:solidFill>
                  <a:srgbClr val="FFC000"/>
                </a:solidFill>
                <a:latin typeface="+mn-lt"/>
                <a:ea typeface="+mn-ea"/>
                <a:cs typeface="+mn-ea"/>
                <a:sym typeface="+mn-lt"/>
              </a:endParaRPr>
            </a:p>
            <a:p>
              <a:pPr lvl="0" algn="l" defTabSz="400050">
                <a:lnSpc>
                  <a:spcPct val="90000"/>
                </a:lnSpc>
                <a:spcBef>
                  <a:spcPct val="0"/>
                </a:spcBef>
                <a:spcAft>
                  <a:spcPct val="35000"/>
                </a:spcAft>
              </a:pPr>
              <a:r>
                <a:rPr lang="zh-CN" altLang="en-US" sz="900" kern="1200" dirty="0" smtClean="0">
                  <a:latin typeface="+mn-lt"/>
                  <a:ea typeface="+mn-ea"/>
                  <a:cs typeface="+mn-ea"/>
                  <a:sym typeface="+mn-lt"/>
                </a:rPr>
                <a:t>准备统计模型开发所需数据（最好同时使用内外部数据）并进行数据清洗。数据清洗作为建模工作的基础，对后续的模型效果影响非常之大。</a:t>
              </a:r>
              <a:endParaRPr lang="zh-CN" altLang="en-US" sz="900" kern="1200" dirty="0"/>
            </a:p>
          </p:txBody>
        </p:sp>
        <p:sp>
          <p:nvSpPr>
            <p:cNvPr id="15" name="任意多边形 14"/>
            <p:cNvSpPr/>
            <p:nvPr/>
          </p:nvSpPr>
          <p:spPr>
            <a:xfrm>
              <a:off x="1065098" y="4055031"/>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a:solidFill>
              <a:schemeClr val="tx1">
                <a:lumMod val="65000"/>
                <a:lumOff val="35000"/>
              </a:schemeClr>
            </a:solidFill>
            <a:ln>
              <a:solidFill>
                <a:schemeClr val="bg1">
                  <a:lumMod val="75000"/>
                </a:schemeClr>
              </a:solidFill>
              <a:prstDash val="dash"/>
            </a:ln>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2067" tIns="62067" rIns="960808" bIns="62067" numCol="1" spcCol="1270" anchor="ctr" anchorCtr="0">
              <a:noAutofit/>
            </a:bodyPr>
            <a:lstStyle/>
            <a:p>
              <a:pPr lvl="0" algn="l" defTabSz="400050">
                <a:lnSpc>
                  <a:spcPct val="90000"/>
                </a:lnSpc>
                <a:spcBef>
                  <a:spcPct val="0"/>
                </a:spcBef>
                <a:spcAft>
                  <a:spcPct val="35000"/>
                </a:spcAft>
              </a:pPr>
              <a:r>
                <a:rPr lang="en-US" altLang="zh-CN" sz="1200" b="1" kern="1200" dirty="0" smtClean="0">
                  <a:solidFill>
                    <a:srgbClr val="FFC000"/>
                  </a:solidFill>
                  <a:latin typeface="+mn-lt"/>
                  <a:ea typeface="+mn-ea"/>
                  <a:cs typeface="+mn-ea"/>
                  <a:sym typeface="+mn-lt"/>
                </a:rPr>
                <a:t>3.</a:t>
              </a:r>
              <a:r>
                <a:rPr lang="zh-CN" altLang="en-US" sz="1200" b="1" kern="1200" dirty="0" smtClean="0">
                  <a:solidFill>
                    <a:srgbClr val="FFC000"/>
                  </a:solidFill>
                  <a:latin typeface="+mn-lt"/>
                  <a:ea typeface="+mn-ea"/>
                  <a:cs typeface="+mn-ea"/>
                  <a:sym typeface="+mn-lt"/>
                </a:rPr>
                <a:t>校准外部评级。</a:t>
              </a:r>
              <a:endParaRPr lang="en-US" altLang="zh-CN" sz="1200" b="1" kern="1200" dirty="0" smtClean="0">
                <a:solidFill>
                  <a:srgbClr val="FFC000"/>
                </a:solidFill>
                <a:latin typeface="+mn-lt"/>
                <a:ea typeface="+mn-ea"/>
                <a:cs typeface="+mn-ea"/>
                <a:sym typeface="+mn-lt"/>
              </a:endParaRPr>
            </a:p>
            <a:p>
              <a:pPr lvl="0" algn="l" defTabSz="400050">
                <a:lnSpc>
                  <a:spcPct val="90000"/>
                </a:lnSpc>
                <a:spcBef>
                  <a:spcPct val="0"/>
                </a:spcBef>
                <a:spcAft>
                  <a:spcPct val="35000"/>
                </a:spcAft>
              </a:pPr>
              <a:r>
                <a:rPr lang="zh-CN" altLang="en-US" sz="900" kern="1200" dirty="0" smtClean="0">
                  <a:latin typeface="+mn-lt"/>
                  <a:ea typeface="+mn-ea"/>
                  <a:cs typeface="+mn-ea"/>
                  <a:sym typeface="+mn-lt"/>
                </a:rPr>
                <a:t>如果需要使用外部评级所映射的违约率作为因变量（</a:t>
              </a:r>
              <a:r>
                <a:rPr lang="en-US" altLang="zh-CN" sz="900" kern="1200" dirty="0" smtClean="0">
                  <a:latin typeface="+mn-lt"/>
                  <a:ea typeface="+mn-ea"/>
                  <a:cs typeface="+mn-ea"/>
                  <a:sym typeface="+mn-lt"/>
                </a:rPr>
                <a:t>Y</a:t>
              </a:r>
              <a:r>
                <a:rPr lang="zh-CN" altLang="en-US" sz="900" kern="1200" dirty="0" smtClean="0">
                  <a:latin typeface="+mn-lt"/>
                  <a:ea typeface="+mn-ea"/>
                  <a:cs typeface="+mn-ea"/>
                  <a:sym typeface="+mn-lt"/>
                </a:rPr>
                <a:t>），则需要对外部评级进行校准；如果直接使用外部评级的等级排序，此步骤可以省略。</a:t>
              </a:r>
              <a:endParaRPr lang="zh-CN" altLang="en-US" sz="900" kern="1200" dirty="0"/>
            </a:p>
          </p:txBody>
        </p:sp>
        <p:sp>
          <p:nvSpPr>
            <p:cNvPr id="16" name="任意多边形 15"/>
            <p:cNvSpPr/>
            <p:nvPr/>
          </p:nvSpPr>
          <p:spPr>
            <a:xfrm>
              <a:off x="1351663" y="5175855"/>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2067" tIns="62067" rIns="965085" bIns="62067" numCol="1" spcCol="1270" anchor="ctr" anchorCtr="0">
              <a:noAutofit/>
            </a:bodyPr>
            <a:lstStyle/>
            <a:p>
              <a:pPr lvl="0" algn="l" defTabSz="400050">
                <a:lnSpc>
                  <a:spcPct val="90000"/>
                </a:lnSpc>
                <a:spcBef>
                  <a:spcPct val="0"/>
                </a:spcBef>
                <a:spcAft>
                  <a:spcPct val="35000"/>
                </a:spcAft>
              </a:pPr>
              <a:r>
                <a:rPr lang="en-US" altLang="zh-CN" sz="1400" b="1" kern="1200" dirty="0" smtClean="0">
                  <a:solidFill>
                    <a:srgbClr val="FFC000"/>
                  </a:solidFill>
                  <a:latin typeface="+mn-lt"/>
                  <a:ea typeface="+mn-ea"/>
                  <a:cs typeface="+mn-ea"/>
                  <a:sym typeface="+mn-lt"/>
                </a:rPr>
                <a:t>4.</a:t>
              </a:r>
              <a:r>
                <a:rPr lang="zh-CN" altLang="en-US" sz="1400" b="1" kern="1200" dirty="0" smtClean="0">
                  <a:solidFill>
                    <a:srgbClr val="FFC000"/>
                  </a:solidFill>
                  <a:latin typeface="+mn-lt"/>
                  <a:ea typeface="+mn-ea"/>
                  <a:cs typeface="+mn-ea"/>
                  <a:sym typeface="+mn-lt"/>
                </a:rPr>
                <a:t>生成建模样本。</a:t>
              </a:r>
              <a:endParaRPr lang="en-US" altLang="zh-CN" sz="1400" b="1" kern="1200" dirty="0" smtClean="0">
                <a:solidFill>
                  <a:srgbClr val="FFC000"/>
                </a:solidFill>
                <a:latin typeface="+mn-lt"/>
                <a:ea typeface="+mn-ea"/>
                <a:cs typeface="+mn-ea"/>
                <a:sym typeface="+mn-lt"/>
              </a:endParaRPr>
            </a:p>
            <a:p>
              <a:pPr lvl="0" algn="l" defTabSz="400050">
                <a:lnSpc>
                  <a:spcPct val="90000"/>
                </a:lnSpc>
                <a:spcBef>
                  <a:spcPct val="0"/>
                </a:spcBef>
                <a:spcAft>
                  <a:spcPct val="35000"/>
                </a:spcAft>
              </a:pPr>
              <a:r>
                <a:rPr lang="zh-CN" altLang="en-US" sz="900" kern="1200" dirty="0" smtClean="0">
                  <a:latin typeface="+mn-lt"/>
                  <a:ea typeface="+mn-ea"/>
                  <a:cs typeface="+mn-ea"/>
                  <a:sym typeface="+mn-lt"/>
                </a:rPr>
                <a:t>明确统计模型的开发样本和验证样本，并对建模样本数据进行分析和整理。</a:t>
              </a:r>
              <a:endParaRPr lang="en-US" altLang="zh-CN" sz="900" kern="1200" dirty="0">
                <a:latin typeface="+mn-lt"/>
                <a:ea typeface="+mn-ea"/>
                <a:cs typeface="+mn-ea"/>
                <a:sym typeface="+mn-lt"/>
              </a:endParaRPr>
            </a:p>
          </p:txBody>
        </p:sp>
        <p:sp>
          <p:nvSpPr>
            <p:cNvPr id="17" name="任意多边形 16"/>
            <p:cNvSpPr/>
            <p:nvPr/>
          </p:nvSpPr>
          <p:spPr>
            <a:xfrm>
              <a:off x="3301464" y="2539762"/>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8" name="任意多边形 17"/>
            <p:cNvSpPr/>
            <p:nvPr/>
          </p:nvSpPr>
          <p:spPr>
            <a:xfrm>
              <a:off x="3588029" y="3660587"/>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9" name="任意多边形 18"/>
            <p:cNvSpPr/>
            <p:nvPr/>
          </p:nvSpPr>
          <p:spPr>
            <a:xfrm>
              <a:off x="3870317" y="4781411"/>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grpSp>
      <p:grpSp>
        <p:nvGrpSpPr>
          <p:cNvPr id="3" name="组合 2"/>
          <p:cNvGrpSpPr/>
          <p:nvPr/>
        </p:nvGrpSpPr>
        <p:grpSpPr>
          <a:xfrm>
            <a:off x="4138466" y="1631541"/>
            <a:ext cx="4277090" cy="4310863"/>
            <a:chOff x="4138466" y="1813382"/>
            <a:chExt cx="4277090" cy="4310863"/>
          </a:xfrm>
        </p:grpSpPr>
        <p:sp>
          <p:nvSpPr>
            <p:cNvPr id="4" name="任意多边形 3"/>
            <p:cNvSpPr/>
            <p:nvPr/>
          </p:nvSpPr>
          <p:spPr>
            <a:xfrm>
              <a:off x="4138466" y="1813382"/>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5877" tIns="65877" rIns="1113848" bIns="65877" numCol="1" spcCol="1270" anchor="ctr" anchorCtr="0">
              <a:noAutofit/>
            </a:bodyPr>
            <a:lstStyle/>
            <a:p>
              <a:pPr lvl="0" algn="l" defTabSz="444500">
                <a:lnSpc>
                  <a:spcPct val="90000"/>
                </a:lnSpc>
                <a:spcBef>
                  <a:spcPct val="0"/>
                </a:spcBef>
                <a:spcAft>
                  <a:spcPct val="35000"/>
                </a:spcAft>
              </a:pPr>
              <a:r>
                <a:rPr lang="en-US" altLang="zh-CN" sz="1400" b="1" kern="1200" dirty="0" smtClean="0">
                  <a:solidFill>
                    <a:srgbClr val="FFC000"/>
                  </a:solidFill>
                  <a:latin typeface="+mn-lt"/>
                  <a:ea typeface="+mn-ea"/>
                  <a:cs typeface="+mn-ea"/>
                  <a:sym typeface="+mn-lt"/>
                </a:rPr>
                <a:t>5.</a:t>
              </a:r>
              <a:r>
                <a:rPr lang="zh-CN" altLang="en-US" sz="1400" b="1" kern="1200" dirty="0" smtClean="0">
                  <a:solidFill>
                    <a:srgbClr val="FFC000"/>
                  </a:solidFill>
                  <a:latin typeface="+mn-lt"/>
                  <a:ea typeface="+mn-ea"/>
                  <a:cs typeface="+mn-ea"/>
                  <a:sym typeface="+mn-lt"/>
                </a:rPr>
                <a:t>单变量分析。</a:t>
              </a:r>
              <a:endParaRPr lang="en-US" altLang="zh-CN" sz="1400" b="1" kern="1200" dirty="0" smtClean="0">
                <a:solidFill>
                  <a:srgbClr val="FFC000"/>
                </a:solidFill>
                <a:latin typeface="+mn-lt"/>
                <a:ea typeface="+mn-ea"/>
                <a:cs typeface="+mn-ea"/>
                <a:sym typeface="+mn-lt"/>
              </a:endParaRPr>
            </a:p>
            <a:p>
              <a:pPr lvl="0" algn="l" defTabSz="444500">
                <a:lnSpc>
                  <a:spcPct val="90000"/>
                </a:lnSpc>
                <a:spcBef>
                  <a:spcPct val="0"/>
                </a:spcBef>
                <a:spcAft>
                  <a:spcPct val="35000"/>
                </a:spcAft>
              </a:pPr>
              <a:r>
                <a:rPr lang="zh-CN" altLang="en-US" sz="1000" kern="1200" dirty="0" smtClean="0">
                  <a:latin typeface="+mn-lt"/>
                  <a:ea typeface="+mn-ea"/>
                  <a:cs typeface="+mn-ea"/>
                  <a:sym typeface="+mn-lt"/>
                </a:rPr>
                <a:t>对单个自变量进行数据转换、区分能力分析等，缩小自变量范围。</a:t>
              </a:r>
              <a:endParaRPr lang="en-US" altLang="zh-CN" sz="1000" kern="1200" dirty="0">
                <a:latin typeface="+mn-lt"/>
                <a:ea typeface="+mn-ea"/>
                <a:cs typeface="+mn-ea"/>
                <a:sym typeface="+mn-lt"/>
              </a:endParaRPr>
            </a:p>
          </p:txBody>
        </p:sp>
        <p:sp>
          <p:nvSpPr>
            <p:cNvPr id="6" name="任意多边形 5"/>
            <p:cNvSpPr/>
            <p:nvPr/>
          </p:nvSpPr>
          <p:spPr>
            <a:xfrm>
              <a:off x="4425031" y="2934206"/>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5877" tIns="65877" rIns="968895" bIns="65877" numCol="1" spcCol="1270" anchor="ctr" anchorCtr="0">
              <a:noAutofit/>
            </a:bodyPr>
            <a:lstStyle/>
            <a:p>
              <a:pPr lvl="0" algn="l" defTabSz="444500">
                <a:lnSpc>
                  <a:spcPct val="90000"/>
                </a:lnSpc>
                <a:spcBef>
                  <a:spcPct val="0"/>
                </a:spcBef>
                <a:spcAft>
                  <a:spcPct val="35000"/>
                </a:spcAft>
              </a:pPr>
              <a:r>
                <a:rPr lang="en-US" altLang="zh-CN" sz="1400" b="1" kern="1200" dirty="0" smtClean="0">
                  <a:solidFill>
                    <a:srgbClr val="FFC000"/>
                  </a:solidFill>
                  <a:latin typeface="+mn-lt"/>
                  <a:ea typeface="+mn-ea"/>
                  <a:cs typeface="+mn-ea"/>
                  <a:sym typeface="+mn-lt"/>
                </a:rPr>
                <a:t>6.</a:t>
              </a:r>
              <a:r>
                <a:rPr lang="zh-CN" altLang="en-US" sz="1400" b="1" kern="1200" dirty="0" smtClean="0">
                  <a:solidFill>
                    <a:srgbClr val="FFC000"/>
                  </a:solidFill>
                  <a:latin typeface="+mn-lt"/>
                  <a:ea typeface="+mn-ea"/>
                  <a:cs typeface="+mn-ea"/>
                  <a:sym typeface="+mn-lt"/>
                </a:rPr>
                <a:t>多变量分析和开发阶段验证。</a:t>
              </a:r>
              <a:endParaRPr lang="en-US" altLang="zh-CN" sz="1400" b="1" kern="1200" dirty="0" smtClean="0">
                <a:solidFill>
                  <a:srgbClr val="FFC000"/>
                </a:solidFill>
                <a:latin typeface="+mn-lt"/>
                <a:ea typeface="+mn-ea"/>
                <a:cs typeface="+mn-ea"/>
                <a:sym typeface="+mn-lt"/>
              </a:endParaRPr>
            </a:p>
            <a:p>
              <a:pPr lvl="0" algn="l" defTabSz="444500">
                <a:lnSpc>
                  <a:spcPct val="90000"/>
                </a:lnSpc>
                <a:spcBef>
                  <a:spcPct val="0"/>
                </a:spcBef>
                <a:spcAft>
                  <a:spcPct val="35000"/>
                </a:spcAft>
              </a:pPr>
              <a:r>
                <a:rPr lang="zh-CN" altLang="en-US" sz="1000" kern="1200" dirty="0" smtClean="0">
                  <a:latin typeface="+mn-lt"/>
                  <a:ea typeface="+mn-ea"/>
                  <a:cs typeface="+mn-ea"/>
                  <a:sym typeface="+mn-lt"/>
                </a:rPr>
                <a:t>多个自变量与变量进行回归拟合，形成最终的风险预测模型。</a:t>
              </a:r>
              <a:endParaRPr lang="en-US" altLang="zh-CN" sz="1000" kern="1200" dirty="0">
                <a:latin typeface="+mn-lt"/>
                <a:ea typeface="+mn-ea"/>
                <a:cs typeface="+mn-ea"/>
                <a:sym typeface="+mn-lt"/>
              </a:endParaRPr>
            </a:p>
          </p:txBody>
        </p:sp>
        <p:sp>
          <p:nvSpPr>
            <p:cNvPr id="7" name="任意多边形 6"/>
            <p:cNvSpPr/>
            <p:nvPr/>
          </p:nvSpPr>
          <p:spPr>
            <a:xfrm>
              <a:off x="4707319" y="4055031"/>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5877" tIns="65877" rIns="964618" bIns="65877" numCol="1" spcCol="1270" anchor="ctr" anchorCtr="0">
              <a:noAutofit/>
            </a:bodyPr>
            <a:lstStyle/>
            <a:p>
              <a:pPr lvl="0" algn="l" defTabSz="444500">
                <a:lnSpc>
                  <a:spcPct val="90000"/>
                </a:lnSpc>
                <a:spcBef>
                  <a:spcPct val="0"/>
                </a:spcBef>
                <a:spcAft>
                  <a:spcPct val="35000"/>
                </a:spcAft>
              </a:pPr>
              <a:r>
                <a:rPr lang="en-US" altLang="zh-CN" sz="1400" b="1" kern="1200" dirty="0" smtClean="0">
                  <a:solidFill>
                    <a:srgbClr val="FFC000"/>
                  </a:solidFill>
                  <a:latin typeface="+mn-lt"/>
                  <a:ea typeface="+mn-ea"/>
                  <a:cs typeface="+mn-ea"/>
                  <a:sym typeface="+mn-lt"/>
                </a:rPr>
                <a:t>7.</a:t>
              </a:r>
              <a:r>
                <a:rPr lang="zh-CN" altLang="en-US" sz="1400" b="1" kern="1200" dirty="0" smtClean="0">
                  <a:solidFill>
                    <a:srgbClr val="FFC000"/>
                  </a:solidFill>
                  <a:latin typeface="+mn-lt"/>
                  <a:ea typeface="+mn-ea"/>
                  <a:cs typeface="+mn-ea"/>
                  <a:sym typeface="+mn-lt"/>
                </a:rPr>
                <a:t>影响性分析。</a:t>
              </a:r>
              <a:endParaRPr lang="en-US" altLang="zh-CN" sz="1400" b="1" kern="1200" dirty="0" smtClean="0">
                <a:solidFill>
                  <a:srgbClr val="FFC000"/>
                </a:solidFill>
                <a:latin typeface="+mn-lt"/>
                <a:ea typeface="+mn-ea"/>
                <a:cs typeface="+mn-ea"/>
                <a:sym typeface="+mn-lt"/>
              </a:endParaRPr>
            </a:p>
            <a:p>
              <a:pPr lvl="0" algn="l" defTabSz="444500">
                <a:lnSpc>
                  <a:spcPct val="90000"/>
                </a:lnSpc>
                <a:spcBef>
                  <a:spcPct val="0"/>
                </a:spcBef>
                <a:spcAft>
                  <a:spcPct val="35000"/>
                </a:spcAft>
              </a:pPr>
              <a:r>
                <a:rPr lang="zh-CN" altLang="en-US" sz="1000" kern="1200" dirty="0" smtClean="0">
                  <a:latin typeface="+mn-lt"/>
                  <a:ea typeface="+mn-ea"/>
                  <a:cs typeface="+mn-ea"/>
                  <a:sym typeface="+mn-lt"/>
                </a:rPr>
                <a:t>新评级体系开发完毕后，需要评估新旧评级结果的差异，以及对内部管理或风险参数的影响程度，如预期损失（</a:t>
              </a:r>
              <a:r>
                <a:rPr lang="en-US" altLang="zh-CN" sz="1000" kern="1200" dirty="0" smtClean="0">
                  <a:latin typeface="+mn-lt"/>
                  <a:ea typeface="+mn-ea"/>
                  <a:cs typeface="+mn-ea"/>
                  <a:sym typeface="+mn-lt"/>
                </a:rPr>
                <a:t>EL</a:t>
              </a:r>
              <a:r>
                <a:rPr lang="zh-CN" altLang="en-US" sz="1000" kern="1200" dirty="0" smtClean="0">
                  <a:latin typeface="+mn-lt"/>
                  <a:ea typeface="+mn-ea"/>
                  <a:cs typeface="+mn-ea"/>
                  <a:sym typeface="+mn-lt"/>
                </a:rPr>
                <a:t>）、经济资本（</a:t>
              </a:r>
              <a:r>
                <a:rPr lang="en-US" altLang="zh-CN" sz="1000" kern="1200" dirty="0" smtClean="0">
                  <a:latin typeface="+mn-lt"/>
                  <a:ea typeface="+mn-ea"/>
                  <a:cs typeface="+mn-ea"/>
                  <a:sym typeface="+mn-lt"/>
                </a:rPr>
                <a:t>EC</a:t>
              </a:r>
              <a:r>
                <a:rPr lang="zh-CN" altLang="en-US" sz="1000" kern="1200" dirty="0" smtClean="0">
                  <a:latin typeface="+mn-lt"/>
                  <a:ea typeface="+mn-ea"/>
                  <a:cs typeface="+mn-ea"/>
                  <a:sym typeface="+mn-lt"/>
                </a:rPr>
                <a:t>）等。</a:t>
              </a:r>
              <a:endParaRPr lang="en-US" altLang="zh-CN" sz="1000" kern="1200" dirty="0">
                <a:latin typeface="+mn-lt"/>
                <a:ea typeface="+mn-ea"/>
                <a:cs typeface="+mn-ea"/>
                <a:sym typeface="+mn-lt"/>
              </a:endParaRPr>
            </a:p>
          </p:txBody>
        </p:sp>
        <p:sp>
          <p:nvSpPr>
            <p:cNvPr id="8" name="任意多边形 7"/>
            <p:cNvSpPr/>
            <p:nvPr/>
          </p:nvSpPr>
          <p:spPr>
            <a:xfrm>
              <a:off x="4993884" y="5175855"/>
              <a:ext cx="3421672" cy="948390"/>
            </a:xfrm>
            <a:custGeom>
              <a:avLst/>
              <a:gdLst>
                <a:gd name="connsiteX0" fmla="*/ 0 w 3421672"/>
                <a:gd name="connsiteY0" fmla="*/ 94839 h 948390"/>
                <a:gd name="connsiteX1" fmla="*/ 94839 w 3421672"/>
                <a:gd name="connsiteY1" fmla="*/ 0 h 948390"/>
                <a:gd name="connsiteX2" fmla="*/ 3326833 w 3421672"/>
                <a:gd name="connsiteY2" fmla="*/ 0 h 948390"/>
                <a:gd name="connsiteX3" fmla="*/ 3421672 w 3421672"/>
                <a:gd name="connsiteY3" fmla="*/ 94839 h 948390"/>
                <a:gd name="connsiteX4" fmla="*/ 3421672 w 3421672"/>
                <a:gd name="connsiteY4" fmla="*/ 853551 h 948390"/>
                <a:gd name="connsiteX5" fmla="*/ 3326833 w 3421672"/>
                <a:gd name="connsiteY5" fmla="*/ 948390 h 948390"/>
                <a:gd name="connsiteX6" fmla="*/ 94839 w 3421672"/>
                <a:gd name="connsiteY6" fmla="*/ 948390 h 948390"/>
                <a:gd name="connsiteX7" fmla="*/ 0 w 3421672"/>
                <a:gd name="connsiteY7" fmla="*/ 853551 h 948390"/>
                <a:gd name="connsiteX8" fmla="*/ 0 w 3421672"/>
                <a:gd name="connsiteY8" fmla="*/ 94839 h 9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1672" h="948390">
                  <a:moveTo>
                    <a:pt x="0" y="94839"/>
                  </a:moveTo>
                  <a:cubicBezTo>
                    <a:pt x="0" y="42461"/>
                    <a:pt x="42461" y="0"/>
                    <a:pt x="94839" y="0"/>
                  </a:cubicBezTo>
                  <a:lnTo>
                    <a:pt x="3326833" y="0"/>
                  </a:lnTo>
                  <a:cubicBezTo>
                    <a:pt x="3379211" y="0"/>
                    <a:pt x="3421672" y="42461"/>
                    <a:pt x="3421672" y="94839"/>
                  </a:cubicBezTo>
                  <a:lnTo>
                    <a:pt x="3421672" y="853551"/>
                  </a:lnTo>
                  <a:cubicBezTo>
                    <a:pt x="3421672" y="905929"/>
                    <a:pt x="3379211" y="948390"/>
                    <a:pt x="3326833" y="948390"/>
                  </a:cubicBezTo>
                  <a:lnTo>
                    <a:pt x="94839" y="948390"/>
                  </a:lnTo>
                  <a:cubicBezTo>
                    <a:pt x="42461" y="948390"/>
                    <a:pt x="0" y="905929"/>
                    <a:pt x="0" y="853551"/>
                  </a:cubicBezTo>
                  <a:lnTo>
                    <a:pt x="0" y="94839"/>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65877" tIns="65877" rIns="968895" bIns="65877" numCol="1" spcCol="1270" anchor="ctr" anchorCtr="0">
              <a:noAutofit/>
            </a:bodyPr>
            <a:lstStyle/>
            <a:p>
              <a:pPr lvl="0" algn="l" defTabSz="444500">
                <a:lnSpc>
                  <a:spcPct val="90000"/>
                </a:lnSpc>
                <a:spcBef>
                  <a:spcPct val="0"/>
                </a:spcBef>
                <a:spcAft>
                  <a:spcPct val="35000"/>
                </a:spcAft>
              </a:pPr>
              <a:r>
                <a:rPr lang="en-US" altLang="zh-CN" sz="1400" b="1" kern="1200" dirty="0" smtClean="0">
                  <a:solidFill>
                    <a:srgbClr val="FFC000"/>
                  </a:solidFill>
                  <a:latin typeface="+mn-lt"/>
                  <a:ea typeface="+mn-ea"/>
                  <a:cs typeface="+mn-ea"/>
                  <a:sym typeface="+mn-lt"/>
                </a:rPr>
                <a:t>8.</a:t>
              </a:r>
              <a:r>
                <a:rPr lang="zh-CN" altLang="en-US" sz="1400" b="1" kern="1200" dirty="0" smtClean="0">
                  <a:solidFill>
                    <a:srgbClr val="FFC000"/>
                  </a:solidFill>
                  <a:latin typeface="+mn-lt"/>
                  <a:ea typeface="+mn-ea"/>
                  <a:cs typeface="+mn-ea"/>
                  <a:sym typeface="+mn-lt"/>
                </a:rPr>
                <a:t>模型开发过程的文档化，</a:t>
              </a:r>
              <a:endParaRPr lang="en-US" altLang="zh-CN" sz="1400" b="1" kern="1200" dirty="0" smtClean="0">
                <a:solidFill>
                  <a:srgbClr val="FFC000"/>
                </a:solidFill>
                <a:latin typeface="+mn-lt"/>
                <a:ea typeface="+mn-ea"/>
                <a:cs typeface="+mn-ea"/>
                <a:sym typeface="+mn-lt"/>
              </a:endParaRPr>
            </a:p>
            <a:p>
              <a:pPr lvl="0" algn="l" defTabSz="444500">
                <a:lnSpc>
                  <a:spcPct val="90000"/>
                </a:lnSpc>
                <a:spcBef>
                  <a:spcPct val="0"/>
                </a:spcBef>
                <a:spcAft>
                  <a:spcPct val="35000"/>
                </a:spcAft>
              </a:pPr>
              <a:r>
                <a:rPr lang="zh-CN" altLang="en-US" sz="1000" kern="1200" dirty="0" smtClean="0">
                  <a:latin typeface="+mn-lt"/>
                  <a:ea typeface="+mn-ea"/>
                  <a:cs typeface="+mn-ea"/>
                  <a:sym typeface="+mn-lt"/>
                </a:rPr>
                <a:t>将模型开发步骤转化成说明文字，辅助后续的模型验证维护工作。</a:t>
              </a:r>
              <a:endParaRPr lang="zh-CN" altLang="en-US" sz="1000" kern="1200" dirty="0">
                <a:latin typeface="+mn-lt"/>
                <a:ea typeface="+mn-ea"/>
                <a:cs typeface="+mn-ea"/>
                <a:sym typeface="+mn-lt"/>
              </a:endParaRPr>
            </a:p>
          </p:txBody>
        </p:sp>
        <p:sp>
          <p:nvSpPr>
            <p:cNvPr id="9" name="任意多边形 8"/>
            <p:cNvSpPr/>
            <p:nvPr/>
          </p:nvSpPr>
          <p:spPr>
            <a:xfrm>
              <a:off x="6943685" y="2539762"/>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0" name="任意多边形 9"/>
            <p:cNvSpPr/>
            <p:nvPr/>
          </p:nvSpPr>
          <p:spPr>
            <a:xfrm>
              <a:off x="7230250" y="3660587"/>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1" name="任意多边形 10"/>
            <p:cNvSpPr/>
            <p:nvPr/>
          </p:nvSpPr>
          <p:spPr>
            <a:xfrm>
              <a:off x="7512538" y="4781411"/>
              <a:ext cx="616453" cy="616453"/>
            </a:xfrm>
            <a:custGeom>
              <a:avLst/>
              <a:gdLst>
                <a:gd name="connsiteX0" fmla="*/ 0 w 616453"/>
                <a:gd name="connsiteY0" fmla="*/ 339049 h 616453"/>
                <a:gd name="connsiteX1" fmla="*/ 138702 w 616453"/>
                <a:gd name="connsiteY1" fmla="*/ 339049 h 616453"/>
                <a:gd name="connsiteX2" fmla="*/ 138702 w 616453"/>
                <a:gd name="connsiteY2" fmla="*/ 0 h 616453"/>
                <a:gd name="connsiteX3" fmla="*/ 477751 w 616453"/>
                <a:gd name="connsiteY3" fmla="*/ 0 h 616453"/>
                <a:gd name="connsiteX4" fmla="*/ 477751 w 616453"/>
                <a:gd name="connsiteY4" fmla="*/ 339049 h 616453"/>
                <a:gd name="connsiteX5" fmla="*/ 616453 w 616453"/>
                <a:gd name="connsiteY5" fmla="*/ 339049 h 616453"/>
                <a:gd name="connsiteX6" fmla="*/ 308227 w 616453"/>
                <a:gd name="connsiteY6" fmla="*/ 616453 h 616453"/>
                <a:gd name="connsiteX7" fmla="*/ 0 w 616453"/>
                <a:gd name="connsiteY7" fmla="*/ 339049 h 6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453" h="616453">
                  <a:moveTo>
                    <a:pt x="0" y="339049"/>
                  </a:moveTo>
                  <a:lnTo>
                    <a:pt x="138702" y="339049"/>
                  </a:lnTo>
                  <a:lnTo>
                    <a:pt x="138702" y="0"/>
                  </a:lnTo>
                  <a:lnTo>
                    <a:pt x="477751" y="0"/>
                  </a:lnTo>
                  <a:lnTo>
                    <a:pt x="477751" y="339049"/>
                  </a:lnTo>
                  <a:lnTo>
                    <a:pt x="616453" y="339049"/>
                  </a:lnTo>
                  <a:lnTo>
                    <a:pt x="308227" y="616453"/>
                  </a:lnTo>
                  <a:lnTo>
                    <a:pt x="0" y="339049"/>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5532" tIns="36830" rIns="175532" bIns="189402" numCol="1" spcCol="1270" anchor="ctr" anchorCtr="0">
              <a:noAutofit/>
            </a:bodyPr>
            <a:lstStyle/>
            <a:p>
              <a:pPr lvl="0" algn="ctr" defTabSz="1289050">
                <a:lnSpc>
                  <a:spcPct val="90000"/>
                </a:lnSpc>
                <a:spcBef>
                  <a:spcPct val="0"/>
                </a:spcBef>
                <a:spcAft>
                  <a:spcPct val="35000"/>
                </a:spcAft>
              </a:pPr>
              <a:endParaRPr lang="zh-CN" altLang="en-US" sz="2900" kern="1200"/>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780479"/>
            <a:ext cx="11491913" cy="263525"/>
          </a:xfrm>
        </p:spPr>
        <p:txBody>
          <a:bodyPr/>
          <a:lstStyle/>
          <a:p>
            <a:r>
              <a:rPr lang="zh-CN" altLang="en-US" sz="2400" b="1" dirty="0" smtClean="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3</a:t>
            </a:r>
            <a:r>
              <a:rPr lang="zh-CN" altLang="en-US" sz="2400" b="1" dirty="0" smtClean="0">
                <a:solidFill>
                  <a:srgbClr val="FFC000"/>
                </a:solidFill>
                <a:latin typeface="+mn-lt"/>
                <a:ea typeface="+mn-ea"/>
                <a:cs typeface="+mn-ea"/>
                <a:sym typeface="+mn-lt"/>
              </a:rPr>
              <a:t>：合理选择外部评级结果，并进行适应性校准</a:t>
            </a:r>
            <a:endParaRPr lang="zh-CN" altLang="en-US" sz="2400" b="1" dirty="0">
              <a:solidFill>
                <a:srgbClr val="FFC000"/>
              </a:solidFill>
              <a:latin typeface="+mn-lt"/>
              <a:ea typeface="+mn-ea"/>
              <a:cs typeface="+mn-ea"/>
              <a:sym typeface="+mn-lt"/>
            </a:endParaRPr>
          </a:p>
        </p:txBody>
      </p:sp>
      <p:grpSp>
        <p:nvGrpSpPr>
          <p:cNvPr id="5" name="组合 4"/>
          <p:cNvGrpSpPr/>
          <p:nvPr/>
        </p:nvGrpSpPr>
        <p:grpSpPr>
          <a:xfrm>
            <a:off x="851494" y="1705848"/>
            <a:ext cx="7175893" cy="4442219"/>
            <a:chOff x="851494" y="1705848"/>
            <a:chExt cx="7175893" cy="4442219"/>
          </a:xfrm>
        </p:grpSpPr>
        <p:sp>
          <p:nvSpPr>
            <p:cNvPr id="6" name="任意多边形 5"/>
            <p:cNvSpPr/>
            <p:nvPr/>
          </p:nvSpPr>
          <p:spPr>
            <a:xfrm>
              <a:off x="851494" y="1705848"/>
              <a:ext cx="3417092" cy="2050255"/>
            </a:xfrm>
            <a:custGeom>
              <a:avLst/>
              <a:gdLst>
                <a:gd name="connsiteX0" fmla="*/ 0 w 3417092"/>
                <a:gd name="connsiteY0" fmla="*/ 0 h 2050255"/>
                <a:gd name="connsiteX1" fmla="*/ 3417092 w 3417092"/>
                <a:gd name="connsiteY1" fmla="*/ 0 h 2050255"/>
                <a:gd name="connsiteX2" fmla="*/ 3417092 w 3417092"/>
                <a:gd name="connsiteY2" fmla="*/ 2050255 h 2050255"/>
                <a:gd name="connsiteX3" fmla="*/ 0 w 3417092"/>
                <a:gd name="connsiteY3" fmla="*/ 2050255 h 2050255"/>
                <a:gd name="connsiteX4" fmla="*/ 0 w 3417092"/>
                <a:gd name="connsiteY4" fmla="*/ 0 h 205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092" h="2050255">
                  <a:moveTo>
                    <a:pt x="0" y="0"/>
                  </a:moveTo>
                  <a:lnTo>
                    <a:pt x="3417092" y="0"/>
                  </a:lnTo>
                  <a:lnTo>
                    <a:pt x="3417092" y="2050255"/>
                  </a:lnTo>
                  <a:lnTo>
                    <a:pt x="0" y="2050255"/>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228600" lvl="0" indent="-228600" defTabSz="444500">
                <a:lnSpc>
                  <a:spcPct val="90000"/>
                </a:lnSpc>
                <a:spcBef>
                  <a:spcPct val="0"/>
                </a:spcBef>
                <a:spcAft>
                  <a:spcPct val="35000"/>
                </a:spcAft>
                <a:buAutoNum type="arabicPeriod"/>
              </a:pPr>
              <a:r>
                <a:rPr lang="zh-CN" altLang="zh-CN" b="1" kern="1200" dirty="0" smtClean="0">
                  <a:cs typeface="+mn-ea"/>
                  <a:sym typeface="+mn-lt"/>
                </a:rPr>
                <a:t>选择外部评级机构</a:t>
              </a:r>
              <a:r>
                <a:rPr lang="zh-CN" altLang="en-US" b="1" kern="1200" dirty="0" smtClean="0">
                  <a:cs typeface="+mn-ea"/>
                  <a:sym typeface="+mn-lt"/>
                </a:rPr>
                <a:t>。</a:t>
              </a:r>
              <a:endParaRPr lang="en-US" altLang="zh-CN" b="1" kern="1200" dirty="0" smtClean="0">
                <a:cs typeface="+mn-ea"/>
                <a:sym typeface="+mn-lt"/>
              </a:endParaRPr>
            </a:p>
            <a:p>
              <a:pPr marL="171450" lvl="0" indent="-171450" defTabSz="444500">
                <a:lnSpc>
                  <a:spcPct val="90000"/>
                </a:lnSpc>
                <a:spcBef>
                  <a:spcPct val="0"/>
                </a:spcBef>
                <a:spcAft>
                  <a:spcPct val="35000"/>
                </a:spcAft>
                <a:buFont typeface="Wingdings" pitchFamily="2" charset="2"/>
                <a:buChar char="ü"/>
              </a:pPr>
              <a:r>
                <a:rPr lang="zh-CN" altLang="zh-CN" sz="1200" kern="1200" dirty="0" smtClean="0">
                  <a:cs typeface="+mn-ea"/>
                  <a:sym typeface="+mn-lt"/>
                </a:rPr>
                <a:t>国外评级机构：形成以“</a:t>
              </a:r>
              <a:r>
                <a:rPr lang="en-US" altLang="zh-CN" sz="1200" kern="1200" dirty="0" smtClean="0">
                  <a:cs typeface="+mn-ea"/>
                  <a:sym typeface="+mn-lt"/>
                </a:rPr>
                <a:t>S&amp;P</a:t>
              </a:r>
              <a:r>
                <a:rPr lang="zh-CN" altLang="zh-CN" sz="1200" kern="1200" dirty="0" smtClean="0">
                  <a:cs typeface="+mn-ea"/>
                  <a:sym typeface="+mn-lt"/>
                </a:rPr>
                <a:t>、</a:t>
              </a:r>
              <a:r>
                <a:rPr lang="en-US" altLang="zh-CN" sz="1200" kern="1200" dirty="0" smtClean="0">
                  <a:cs typeface="+mn-ea"/>
                  <a:sym typeface="+mn-lt"/>
                </a:rPr>
                <a:t>Moody’s</a:t>
              </a:r>
              <a:r>
                <a:rPr lang="zh-CN" altLang="zh-CN" sz="1200" kern="1200" dirty="0" smtClean="0">
                  <a:cs typeface="+mn-ea"/>
                  <a:sym typeface="+mn-lt"/>
                </a:rPr>
                <a:t>、</a:t>
              </a:r>
              <a:r>
                <a:rPr lang="en-US" altLang="zh-CN" sz="1200" kern="1200" dirty="0" smtClean="0">
                  <a:cs typeface="+mn-ea"/>
                  <a:sym typeface="+mn-lt"/>
                </a:rPr>
                <a:t>Fitch</a:t>
              </a:r>
              <a:r>
                <a:rPr lang="zh-CN" altLang="zh-CN" sz="1200" kern="1200" dirty="0" smtClean="0">
                  <a:cs typeface="+mn-ea"/>
                  <a:sym typeface="+mn-lt"/>
                </a:rPr>
                <a:t>”</a:t>
              </a:r>
              <a:r>
                <a:rPr lang="zh-CN" altLang="en-US" sz="1200" kern="1200" dirty="0" smtClean="0">
                  <a:cs typeface="+mn-ea"/>
                  <a:sym typeface="+mn-lt"/>
                </a:rPr>
                <a:t>三大国际知名评级机构</a:t>
              </a:r>
              <a:r>
                <a:rPr lang="zh-CN" altLang="zh-CN" sz="1200" kern="1200" dirty="0" smtClean="0">
                  <a:cs typeface="+mn-ea"/>
                  <a:sym typeface="+mn-lt"/>
                </a:rPr>
                <a:t>为垄断的三足鼎立之势。</a:t>
              </a:r>
              <a:endParaRPr lang="en-US" altLang="zh-CN" sz="1200" kern="1200" dirty="0" smtClean="0">
                <a:cs typeface="+mn-ea"/>
                <a:sym typeface="+mn-lt"/>
              </a:endParaRPr>
            </a:p>
            <a:p>
              <a:pPr marL="171450" lvl="0" indent="-171450" defTabSz="444500">
                <a:lnSpc>
                  <a:spcPct val="90000"/>
                </a:lnSpc>
                <a:spcBef>
                  <a:spcPct val="0"/>
                </a:spcBef>
                <a:spcAft>
                  <a:spcPct val="35000"/>
                </a:spcAft>
                <a:buFont typeface="Wingdings" pitchFamily="2" charset="2"/>
                <a:buChar char="ü"/>
              </a:pPr>
              <a:r>
                <a:rPr lang="zh-CN" altLang="zh-CN" sz="1200" kern="1200" dirty="0" smtClean="0">
                  <a:cs typeface="+mn-ea"/>
                  <a:sym typeface="+mn-lt"/>
                </a:rPr>
                <a:t>国内评级机构：国内评级市场起步较晚，评级机构水平参差不齐。建议在建模中使用评级历史较长、评级资质牌照齐全、评级方法论相对透明的评级机构。如，大公国际资信评估有限公司、中诚信国际信用评级有限责任公司、联合资信评估有限公司。</a:t>
              </a:r>
              <a:endParaRPr lang="zh-CN" altLang="en-US" sz="1200" kern="1200" dirty="0"/>
            </a:p>
          </p:txBody>
        </p:sp>
        <p:sp>
          <p:nvSpPr>
            <p:cNvPr id="7" name="任意多边形 6"/>
            <p:cNvSpPr/>
            <p:nvPr/>
          </p:nvSpPr>
          <p:spPr>
            <a:xfrm>
              <a:off x="4610295" y="1705848"/>
              <a:ext cx="3417092" cy="2050255"/>
            </a:xfrm>
            <a:custGeom>
              <a:avLst/>
              <a:gdLst>
                <a:gd name="connsiteX0" fmla="*/ 0 w 3417092"/>
                <a:gd name="connsiteY0" fmla="*/ 0 h 2050255"/>
                <a:gd name="connsiteX1" fmla="*/ 3417092 w 3417092"/>
                <a:gd name="connsiteY1" fmla="*/ 0 h 2050255"/>
                <a:gd name="connsiteX2" fmla="*/ 3417092 w 3417092"/>
                <a:gd name="connsiteY2" fmla="*/ 2050255 h 2050255"/>
                <a:gd name="connsiteX3" fmla="*/ 0 w 3417092"/>
                <a:gd name="connsiteY3" fmla="*/ 2050255 h 2050255"/>
                <a:gd name="connsiteX4" fmla="*/ 0 w 3417092"/>
                <a:gd name="connsiteY4" fmla="*/ 0 h 205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092" h="2050255">
                  <a:moveTo>
                    <a:pt x="0" y="0"/>
                  </a:moveTo>
                  <a:lnTo>
                    <a:pt x="3417092" y="0"/>
                  </a:lnTo>
                  <a:lnTo>
                    <a:pt x="3417092" y="2050255"/>
                  </a:lnTo>
                  <a:lnTo>
                    <a:pt x="0" y="2050255"/>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lvl="0" defTabSz="444500">
                <a:lnSpc>
                  <a:spcPct val="90000"/>
                </a:lnSpc>
                <a:spcBef>
                  <a:spcPct val="0"/>
                </a:spcBef>
                <a:spcAft>
                  <a:spcPct val="35000"/>
                </a:spcAft>
              </a:pPr>
              <a:r>
                <a:rPr lang="en-US" altLang="zh-CN" b="1" kern="1200" dirty="0" smtClean="0">
                  <a:latin typeface="+mn-lt"/>
                  <a:ea typeface="+mn-ea"/>
                  <a:cs typeface="+mn-ea"/>
                  <a:sym typeface="+mn-lt"/>
                </a:rPr>
                <a:t>2. </a:t>
              </a:r>
              <a:r>
                <a:rPr lang="zh-CN" altLang="zh-CN" b="1" kern="1200" dirty="0" smtClean="0">
                  <a:latin typeface="+mn-lt"/>
                  <a:ea typeface="+mn-ea"/>
                  <a:cs typeface="+mn-ea"/>
                  <a:sym typeface="+mn-lt"/>
                </a:rPr>
                <a:t>评级类型</a:t>
              </a:r>
              <a:r>
                <a:rPr lang="zh-CN" altLang="en-US" b="1" kern="1200" dirty="0" smtClean="0">
                  <a:latin typeface="+mn-lt"/>
                  <a:ea typeface="+mn-ea"/>
                  <a:cs typeface="+mn-ea"/>
                  <a:sym typeface="+mn-lt"/>
                </a:rPr>
                <a:t>。</a:t>
              </a:r>
              <a:endParaRPr lang="en-US" altLang="zh-CN" b="1" kern="1200" dirty="0" smtClean="0">
                <a:latin typeface="+mn-lt"/>
                <a:ea typeface="+mn-ea"/>
                <a:cs typeface="+mn-ea"/>
                <a:sym typeface="+mn-lt"/>
              </a:endParaRPr>
            </a:p>
            <a:p>
              <a:pPr lvl="0" defTabSz="444500">
                <a:lnSpc>
                  <a:spcPct val="90000"/>
                </a:lnSpc>
                <a:spcBef>
                  <a:spcPct val="0"/>
                </a:spcBef>
                <a:spcAft>
                  <a:spcPct val="35000"/>
                </a:spcAft>
              </a:pPr>
              <a:r>
                <a:rPr lang="zh-CN" altLang="zh-CN" sz="1400" kern="1200" dirty="0" smtClean="0">
                  <a:latin typeface="+mn-lt"/>
                  <a:ea typeface="+mn-ea"/>
                  <a:cs typeface="+mn-ea"/>
                  <a:sym typeface="+mn-lt"/>
                </a:rPr>
                <a:t>一般选择长期的，并以本地货币表示的发行人评级</a:t>
              </a:r>
              <a:r>
                <a:rPr lang="zh-CN" altLang="en-US" sz="1400" kern="1200" dirty="0" smtClean="0">
                  <a:latin typeface="+mn-lt"/>
                  <a:ea typeface="+mn-ea"/>
                  <a:cs typeface="+mn-ea"/>
                  <a:sym typeface="+mn-lt"/>
                </a:rPr>
                <a:t>作为模型的因变量（</a:t>
              </a:r>
              <a:r>
                <a:rPr lang="en-US" altLang="zh-CN" sz="1400" kern="1200" dirty="0" smtClean="0">
                  <a:latin typeface="+mn-lt"/>
                  <a:ea typeface="+mn-ea"/>
                  <a:cs typeface="+mn-ea"/>
                  <a:sym typeface="+mn-lt"/>
                </a:rPr>
                <a:t>Y</a:t>
              </a:r>
              <a:r>
                <a:rPr lang="zh-CN" altLang="en-US" sz="1400" kern="1200" dirty="0" smtClean="0">
                  <a:latin typeface="+mn-lt"/>
                  <a:ea typeface="+mn-ea"/>
                  <a:cs typeface="+mn-ea"/>
                  <a:sym typeface="+mn-lt"/>
                </a:rPr>
                <a:t>）</a:t>
              </a:r>
              <a:r>
                <a:rPr lang="zh-CN" altLang="zh-CN" sz="1400" kern="1200" dirty="0" smtClean="0">
                  <a:latin typeface="+mn-lt"/>
                  <a:ea typeface="+mn-ea"/>
                  <a:cs typeface="+mn-ea"/>
                  <a:sym typeface="+mn-lt"/>
                </a:rPr>
                <a:t>。</a:t>
              </a:r>
              <a:endParaRPr lang="zh-CN" altLang="zh-CN" sz="1400" kern="1200" dirty="0">
                <a:latin typeface="+mn-lt"/>
                <a:ea typeface="+mn-ea"/>
                <a:cs typeface="+mn-ea"/>
                <a:sym typeface="+mn-lt"/>
              </a:endParaRPr>
            </a:p>
          </p:txBody>
        </p:sp>
        <p:sp>
          <p:nvSpPr>
            <p:cNvPr id="8" name="任意多边形 7"/>
            <p:cNvSpPr/>
            <p:nvPr/>
          </p:nvSpPr>
          <p:spPr>
            <a:xfrm>
              <a:off x="851494" y="4097812"/>
              <a:ext cx="3417092" cy="2050255"/>
            </a:xfrm>
            <a:custGeom>
              <a:avLst/>
              <a:gdLst>
                <a:gd name="connsiteX0" fmla="*/ 0 w 3417092"/>
                <a:gd name="connsiteY0" fmla="*/ 0 h 2050255"/>
                <a:gd name="connsiteX1" fmla="*/ 3417092 w 3417092"/>
                <a:gd name="connsiteY1" fmla="*/ 0 h 2050255"/>
                <a:gd name="connsiteX2" fmla="*/ 3417092 w 3417092"/>
                <a:gd name="connsiteY2" fmla="*/ 2050255 h 2050255"/>
                <a:gd name="connsiteX3" fmla="*/ 0 w 3417092"/>
                <a:gd name="connsiteY3" fmla="*/ 2050255 h 2050255"/>
                <a:gd name="connsiteX4" fmla="*/ 0 w 3417092"/>
                <a:gd name="connsiteY4" fmla="*/ 0 h 205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092" h="2050255">
                  <a:moveTo>
                    <a:pt x="0" y="0"/>
                  </a:moveTo>
                  <a:lnTo>
                    <a:pt x="3417092" y="0"/>
                  </a:lnTo>
                  <a:lnTo>
                    <a:pt x="3417092" y="2050255"/>
                  </a:lnTo>
                  <a:lnTo>
                    <a:pt x="0" y="2050255"/>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lvl="0" defTabSz="444500">
                <a:lnSpc>
                  <a:spcPct val="90000"/>
                </a:lnSpc>
                <a:spcBef>
                  <a:spcPct val="0"/>
                </a:spcBef>
                <a:spcAft>
                  <a:spcPct val="35000"/>
                </a:spcAft>
              </a:pPr>
              <a:r>
                <a:rPr lang="en-US" altLang="zh-CN" b="1" kern="1200" dirty="0" smtClean="0">
                  <a:latin typeface="+mn-lt"/>
                  <a:ea typeface="+mn-ea"/>
                  <a:cs typeface="+mn-ea"/>
                  <a:sym typeface="+mn-lt"/>
                </a:rPr>
                <a:t>3. </a:t>
              </a:r>
              <a:r>
                <a:rPr lang="zh-CN" altLang="zh-CN" b="1" kern="1200" dirty="0" smtClean="0">
                  <a:latin typeface="+mn-lt"/>
                  <a:ea typeface="+mn-ea"/>
                  <a:cs typeface="+mn-ea"/>
                  <a:sym typeface="+mn-lt"/>
                </a:rPr>
                <a:t>违约定义</a:t>
              </a:r>
              <a:r>
                <a:rPr lang="zh-CN" altLang="en-US" b="1" kern="1200" dirty="0" smtClean="0">
                  <a:latin typeface="+mn-lt"/>
                  <a:ea typeface="+mn-ea"/>
                  <a:cs typeface="+mn-ea"/>
                  <a:sym typeface="+mn-lt"/>
                </a:rPr>
                <a:t>。</a:t>
              </a:r>
              <a:endParaRPr lang="en-US" altLang="zh-CN" b="1" kern="1200" dirty="0" smtClean="0">
                <a:latin typeface="+mn-lt"/>
                <a:ea typeface="+mn-ea"/>
                <a:cs typeface="+mn-ea"/>
                <a:sym typeface="+mn-lt"/>
              </a:endParaRPr>
            </a:p>
            <a:p>
              <a:pPr marL="285750" lvl="0" indent="-285750" defTabSz="444500">
                <a:lnSpc>
                  <a:spcPct val="90000"/>
                </a:lnSpc>
                <a:spcBef>
                  <a:spcPct val="0"/>
                </a:spcBef>
                <a:spcAft>
                  <a:spcPct val="35000"/>
                </a:spcAft>
                <a:buFont typeface="Wingdings" pitchFamily="2" charset="2"/>
                <a:buChar char="ü"/>
              </a:pPr>
              <a:r>
                <a:rPr lang="en-US" altLang="zh-CN" sz="1400" kern="1200" dirty="0" smtClean="0">
                  <a:latin typeface="+mn-lt"/>
                  <a:ea typeface="+mn-ea"/>
                  <a:cs typeface="+mn-ea"/>
                  <a:sym typeface="+mn-lt"/>
                </a:rPr>
                <a:t>BASEL:90</a:t>
              </a:r>
              <a:r>
                <a:rPr lang="zh-CN" altLang="zh-CN" sz="1400" kern="1200" dirty="0" smtClean="0">
                  <a:latin typeface="+mn-lt"/>
                  <a:ea typeface="+mn-ea"/>
                  <a:cs typeface="+mn-ea"/>
                  <a:sym typeface="+mn-lt"/>
                </a:rPr>
                <a:t>天以上；</a:t>
              </a:r>
              <a:endParaRPr lang="en-US" altLang="zh-CN" sz="1400" kern="1200" dirty="0" smtClean="0">
                <a:latin typeface="+mn-lt"/>
                <a:ea typeface="+mn-ea"/>
                <a:cs typeface="+mn-ea"/>
                <a:sym typeface="+mn-lt"/>
              </a:endParaRPr>
            </a:p>
            <a:p>
              <a:pPr marL="285750" lvl="0" indent="-285750" defTabSz="444500">
                <a:lnSpc>
                  <a:spcPct val="90000"/>
                </a:lnSpc>
                <a:spcBef>
                  <a:spcPct val="0"/>
                </a:spcBef>
                <a:spcAft>
                  <a:spcPct val="35000"/>
                </a:spcAft>
                <a:buFont typeface="Wingdings" pitchFamily="2" charset="2"/>
                <a:buChar char="ü"/>
              </a:pPr>
              <a:r>
                <a:rPr lang="en-US" altLang="zh-CN" sz="1400" kern="1200" dirty="0" smtClean="0">
                  <a:latin typeface="+mn-lt"/>
                  <a:ea typeface="+mn-ea"/>
                  <a:cs typeface="+mn-ea"/>
                  <a:sym typeface="+mn-lt"/>
                </a:rPr>
                <a:t>S&amp;P:10-30</a:t>
              </a:r>
              <a:r>
                <a:rPr lang="zh-CN" altLang="zh-CN" sz="1400" kern="1200" dirty="0" smtClean="0">
                  <a:latin typeface="+mn-lt"/>
                  <a:ea typeface="+mn-ea"/>
                  <a:cs typeface="+mn-ea"/>
                  <a:sym typeface="+mn-lt"/>
                </a:rPr>
                <a:t>天；</a:t>
              </a:r>
              <a:endParaRPr lang="en-US" altLang="zh-CN" sz="1400" kern="1200" dirty="0" smtClean="0">
                <a:latin typeface="+mn-lt"/>
                <a:ea typeface="+mn-ea"/>
                <a:cs typeface="+mn-ea"/>
                <a:sym typeface="+mn-lt"/>
              </a:endParaRPr>
            </a:p>
            <a:p>
              <a:pPr marL="285750" lvl="0" indent="-285750" defTabSz="444500">
                <a:lnSpc>
                  <a:spcPct val="90000"/>
                </a:lnSpc>
                <a:spcBef>
                  <a:spcPct val="0"/>
                </a:spcBef>
                <a:spcAft>
                  <a:spcPct val="35000"/>
                </a:spcAft>
                <a:buFont typeface="Wingdings" pitchFamily="2" charset="2"/>
                <a:buChar char="ü"/>
              </a:pPr>
              <a:r>
                <a:rPr lang="en-US" altLang="zh-CN" sz="1400" kern="1200" dirty="0" smtClean="0">
                  <a:latin typeface="+mn-lt"/>
                  <a:ea typeface="+mn-ea"/>
                  <a:cs typeface="+mn-ea"/>
                  <a:sym typeface="+mn-lt"/>
                </a:rPr>
                <a:t>Moody’s:1</a:t>
              </a:r>
              <a:r>
                <a:rPr lang="zh-CN" altLang="zh-CN" sz="1400" kern="1200" dirty="0" smtClean="0">
                  <a:latin typeface="+mn-lt"/>
                  <a:ea typeface="+mn-ea"/>
                  <a:cs typeface="+mn-ea"/>
                  <a:sym typeface="+mn-lt"/>
                </a:rPr>
                <a:t>天。</a:t>
              </a:r>
              <a:endParaRPr lang="zh-CN" altLang="zh-CN" sz="1400" kern="1200" dirty="0">
                <a:latin typeface="+mn-lt"/>
                <a:ea typeface="+mn-ea"/>
                <a:cs typeface="+mn-ea"/>
                <a:sym typeface="+mn-lt"/>
              </a:endParaRPr>
            </a:p>
          </p:txBody>
        </p:sp>
        <mc:AlternateContent xmlns:mc="http://schemas.openxmlformats.org/markup-compatibility/2006" xmlns:a14="http://schemas.microsoft.com/office/drawing/2010/main">
          <mc:Choice Requires="a14">
            <p:sp>
              <p:nvSpPr>
                <p:cNvPr id="9" name="任意多边形 8"/>
                <p:cNvSpPr/>
                <p:nvPr/>
              </p:nvSpPr>
              <p:spPr>
                <a:xfrm>
                  <a:off x="4610295" y="4097812"/>
                  <a:ext cx="3417092" cy="2050255"/>
                </a:xfrm>
                <a:custGeom>
                  <a:avLst/>
                  <a:gdLst>
                    <a:gd name="connsiteX0" fmla="*/ 0 w 3417092"/>
                    <a:gd name="connsiteY0" fmla="*/ 0 h 2050255"/>
                    <a:gd name="connsiteX1" fmla="*/ 3417092 w 3417092"/>
                    <a:gd name="connsiteY1" fmla="*/ 0 h 2050255"/>
                    <a:gd name="connsiteX2" fmla="*/ 3417092 w 3417092"/>
                    <a:gd name="connsiteY2" fmla="*/ 2050255 h 2050255"/>
                    <a:gd name="connsiteX3" fmla="*/ 0 w 3417092"/>
                    <a:gd name="connsiteY3" fmla="*/ 2050255 h 2050255"/>
                    <a:gd name="connsiteX4" fmla="*/ 0 w 3417092"/>
                    <a:gd name="connsiteY4" fmla="*/ 0 h 205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092" h="2050255">
                      <a:moveTo>
                        <a:pt x="0" y="0"/>
                      </a:moveTo>
                      <a:lnTo>
                        <a:pt x="3417092" y="0"/>
                      </a:lnTo>
                      <a:lnTo>
                        <a:pt x="3417092" y="2050255"/>
                      </a:lnTo>
                      <a:lnTo>
                        <a:pt x="0" y="2050255"/>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lvl="0" defTabSz="444500">
                    <a:lnSpc>
                      <a:spcPct val="90000"/>
                    </a:lnSpc>
                    <a:spcBef>
                      <a:spcPct val="0"/>
                    </a:spcBef>
                    <a:spcAft>
                      <a:spcPct val="35000"/>
                    </a:spcAft>
                  </a:pPr>
                  <a:r>
                    <a:rPr lang="en-US" altLang="zh-CN" b="1" kern="1200" dirty="0" smtClean="0">
                      <a:latin typeface="+mn-lt"/>
                      <a:ea typeface="+mn-ea"/>
                      <a:cs typeface="+mn-ea"/>
                      <a:sym typeface="+mn-lt"/>
                    </a:rPr>
                    <a:t>4. PD</a:t>
                  </a:r>
                  <a:r>
                    <a:rPr lang="zh-CN" altLang="zh-CN" b="1" kern="1200" dirty="0" smtClean="0">
                      <a:latin typeface="+mn-lt"/>
                      <a:ea typeface="+mn-ea"/>
                      <a:cs typeface="+mn-ea"/>
                      <a:sym typeface="+mn-lt"/>
                    </a:rPr>
                    <a:t>（违约概率）估计技术</a:t>
                  </a:r>
                  <a:r>
                    <a:rPr lang="zh-CN" altLang="en-US" b="1" kern="1200" dirty="0" smtClean="0">
                      <a:latin typeface="+mn-lt"/>
                      <a:ea typeface="+mn-ea"/>
                      <a:cs typeface="+mn-ea"/>
                      <a:sym typeface="+mn-lt"/>
                    </a:rPr>
                    <a:t>。</a:t>
                  </a:r>
                  <a:endParaRPr lang="en-US" altLang="zh-CN" b="1" kern="1200" dirty="0" smtClean="0">
                    <a:latin typeface="+mn-lt"/>
                    <a:ea typeface="+mn-ea"/>
                    <a:cs typeface="+mn-ea"/>
                    <a:sym typeface="+mn-lt"/>
                  </a:endParaRPr>
                </a:p>
                <a:p>
                  <a:pPr marL="171450" lvl="0" indent="-171450" defTabSz="444500">
                    <a:lnSpc>
                      <a:spcPct val="90000"/>
                    </a:lnSpc>
                    <a:spcBef>
                      <a:spcPct val="0"/>
                    </a:spcBef>
                    <a:spcAft>
                      <a:spcPct val="35000"/>
                    </a:spcAft>
                    <a:buFont typeface="Wingdings" pitchFamily="2" charset="2"/>
                    <a:buChar char="ü"/>
                  </a:pPr>
                  <a:r>
                    <a:rPr lang="en-US" altLang="zh-CN" sz="1050" kern="1200" dirty="0" smtClean="0">
                      <a:ea typeface="+mn-ea"/>
                      <a:cs typeface="+mn-ea"/>
                      <a:sym typeface="+mn-lt"/>
                    </a:rPr>
                    <a:t>Cohort Method</a:t>
                  </a:r>
                  <a:r>
                    <a:rPr lang="zh-CN" altLang="zh-CN" sz="1050" kern="1200" dirty="0" smtClean="0">
                      <a:ea typeface="+mn-ea"/>
                      <a:cs typeface="+mn-ea"/>
                      <a:sym typeface="+mn-lt"/>
                    </a:rPr>
                    <a:t>（</a:t>
                  </a:r>
                  <a:r>
                    <a:rPr lang="en-US" altLang="zh-CN" sz="1050" kern="1200" dirty="0" smtClean="0">
                      <a:ea typeface="+mn-ea"/>
                      <a:cs typeface="+mn-ea"/>
                      <a:sym typeface="+mn-lt"/>
                    </a:rPr>
                    <a:t>CM</a:t>
                  </a:r>
                  <a:r>
                    <a:rPr lang="zh-CN" altLang="zh-CN" sz="1050" kern="1200" dirty="0" smtClean="0">
                      <a:ea typeface="+mn-ea"/>
                      <a:cs typeface="+mn-ea"/>
                      <a:sym typeface="+mn-lt"/>
                    </a:rPr>
                    <a:t>）方法：适用于在每年年初各个等级的债务人数量已知，且这一年里债务人违约的数量已知。则每个等级的</a:t>
                  </a:r>
                  <a:r>
                    <a:rPr lang="en-US" altLang="zh-CN" sz="1050" kern="1200" dirty="0" smtClean="0">
                      <a:ea typeface="+mn-ea"/>
                      <a:cs typeface="+mn-ea"/>
                      <a:sym typeface="+mn-lt"/>
                    </a:rPr>
                    <a:t>PD=</a:t>
                  </a:r>
                  <a:r>
                    <a:rPr lang="zh-CN" altLang="zh-CN" sz="1050" kern="1200" dirty="0" smtClean="0">
                      <a:ea typeface="+mn-ea"/>
                      <a:cs typeface="+mn-ea"/>
                      <a:sym typeface="+mn-lt"/>
                    </a:rPr>
                    <a:t>有评级历史以来的违约债务人数量</a:t>
                  </a:r>
                  <a:r>
                    <a:rPr lang="en-US" altLang="zh-CN" sz="1050" kern="1200" dirty="0" smtClean="0">
                      <a:ea typeface="+mn-ea"/>
                      <a:cs typeface="+mn-ea"/>
                      <a:sym typeface="+mn-lt"/>
                    </a:rPr>
                    <a:t>/</a:t>
                  </a:r>
                  <a:r>
                    <a:rPr lang="zh-CN" altLang="zh-CN" sz="1050" kern="1200" dirty="0" smtClean="0">
                      <a:ea typeface="+mn-ea"/>
                      <a:cs typeface="+mn-ea"/>
                      <a:sym typeface="+mn-lt"/>
                    </a:rPr>
                    <a:t>有评级历史以来的债务人数量。</a:t>
                  </a:r>
                  <a:endParaRPr lang="en-US" altLang="zh-CN" sz="1050" kern="1200" dirty="0" smtClean="0">
                    <a:ea typeface="+mn-ea"/>
                    <a:cs typeface="+mn-ea"/>
                    <a:sym typeface="+mn-lt"/>
                  </a:endParaRPr>
                </a:p>
                <a:p>
                  <a:pPr marL="171450" lvl="0" indent="-171450" defTabSz="444500">
                    <a:lnSpc>
                      <a:spcPct val="90000"/>
                    </a:lnSpc>
                    <a:spcBef>
                      <a:spcPct val="0"/>
                    </a:spcBef>
                    <a:spcAft>
                      <a:spcPct val="35000"/>
                    </a:spcAft>
                    <a:buFont typeface="Wingdings" pitchFamily="2" charset="2"/>
                    <a:buChar char="ü"/>
                  </a:pPr>
                  <a:r>
                    <a:rPr lang="en-US" altLang="zh-CN" sz="1050" kern="1200" dirty="0" smtClean="0">
                      <a:ea typeface="+mn-ea"/>
                      <a:cs typeface="+mn-ea"/>
                      <a:sym typeface="+mn-lt"/>
                    </a:rPr>
                    <a:t>Duration-based</a:t>
                  </a:r>
                  <a:r>
                    <a:rPr lang="zh-CN" altLang="zh-CN" sz="1050" kern="1200" dirty="0">
                      <a:ea typeface="+mn-ea"/>
                      <a:cs typeface="+mn-ea"/>
                      <a:sym typeface="+mn-lt"/>
                    </a:rPr>
                    <a:t>（</a:t>
                  </a:r>
                  <a:r>
                    <a:rPr lang="en-US" altLang="zh-CN" sz="1050" kern="1200" dirty="0">
                      <a:ea typeface="+mn-ea"/>
                      <a:cs typeface="+mn-ea"/>
                      <a:sym typeface="+mn-lt"/>
                    </a:rPr>
                    <a:t>DB</a:t>
                  </a:r>
                  <a:r>
                    <a:rPr lang="zh-CN" altLang="zh-CN" sz="1050" kern="1200" dirty="0">
                      <a:ea typeface="+mn-ea"/>
                      <a:cs typeface="+mn-ea"/>
                      <a:sym typeface="+mn-lt"/>
                    </a:rPr>
                    <a:t>）方法：适用于评级迁徙已知。方法的核心思想是将违约事件理解成评级迁移变化。假设评级过程服从马尔科夫过程，则一个</a:t>
                  </a:r>
                  <a:r>
                    <a:rPr lang="en-US" altLang="zh-CN" sz="1050" kern="1200" dirty="0">
                      <a:ea typeface="+mn-ea"/>
                      <a:cs typeface="+mn-ea"/>
                      <a:sym typeface="+mn-lt"/>
                    </a:rPr>
                    <a:t>T</a:t>
                  </a:r>
                  <a:r>
                    <a:rPr lang="zh-CN" altLang="zh-CN" sz="1050" kern="1200" dirty="0">
                      <a:ea typeface="+mn-ea"/>
                      <a:cs typeface="+mn-ea"/>
                      <a:sym typeface="+mn-lt"/>
                    </a:rPr>
                    <a:t>年期的迁徙矩阵可以是一个</a:t>
                  </a:r>
                  <a:r>
                    <a:rPr lang="en-US" altLang="zh-CN" sz="1050" kern="1200" dirty="0">
                      <a:ea typeface="+mn-ea"/>
                      <a:cs typeface="+mn-ea"/>
                      <a:sym typeface="+mn-lt"/>
                    </a:rPr>
                    <a:t>1</a:t>
                  </a:r>
                  <a:r>
                    <a:rPr lang="zh-CN" altLang="zh-CN" sz="1050" kern="1200" dirty="0">
                      <a:ea typeface="+mn-ea"/>
                      <a:cs typeface="+mn-ea"/>
                      <a:sym typeface="+mn-lt"/>
                    </a:rPr>
                    <a:t>年期迁徙矩阵的</a:t>
                  </a:r>
                  <a:r>
                    <a:rPr lang="en-US" altLang="zh-CN" sz="1050" kern="1200" dirty="0">
                      <a:ea typeface="+mn-ea"/>
                      <a:cs typeface="+mn-ea"/>
                      <a:sym typeface="+mn-lt"/>
                    </a:rPr>
                    <a:t>T</a:t>
                  </a:r>
                  <a:r>
                    <a:rPr lang="zh-CN" altLang="zh-CN" sz="1050" kern="1200" dirty="0">
                      <a:ea typeface="+mn-ea"/>
                      <a:cs typeface="+mn-ea"/>
                      <a:sym typeface="+mn-lt"/>
                    </a:rPr>
                    <a:t>次方。即</a:t>
                  </a:r>
                  <a14:m>
                    <m:oMath xmlns:m="http://schemas.openxmlformats.org/officeDocument/2006/math">
                      <m:r>
                        <a:rPr lang="en-US" altLang="zh-CN" sz="1050" i="1" kern="1200">
                          <a:latin typeface="Cambria Math" panose="02040503050406030204" pitchFamily="18" charset="0"/>
                          <a:ea typeface="+mn-ea"/>
                          <a:cs typeface="+mn-ea"/>
                          <a:sym typeface="+mn-lt"/>
                        </a:rPr>
                        <m:t>𝑀𝑇</m:t>
                      </m:r>
                      <m:r>
                        <a:rPr lang="en-US" altLang="zh-CN" sz="1050" kern="1200">
                          <a:latin typeface="Cambria Math" panose="02040503050406030204" pitchFamily="18" charset="0"/>
                          <a:ea typeface="+mn-ea"/>
                          <a:cs typeface="+mn-ea"/>
                          <a:sym typeface="+mn-lt"/>
                        </a:rPr>
                        <m:t>=</m:t>
                      </m:r>
                      <m:sSup>
                        <m:sSupPr>
                          <m:ctrlPr>
                            <a:rPr lang="zh-CN" altLang="zh-CN" sz="1050" i="1" kern="1200">
                              <a:latin typeface="Cambria Math"/>
                              <a:ea typeface="+mn-ea"/>
                              <a:cs typeface="+mn-ea"/>
                              <a:sym typeface="+mn-lt"/>
                            </a:rPr>
                          </m:ctrlPr>
                        </m:sSupPr>
                        <m:e>
                          <m:r>
                            <m:rPr>
                              <m:sty m:val="p"/>
                            </m:rPr>
                            <a:rPr lang="en-US" altLang="zh-CN" sz="1050" kern="1200">
                              <a:latin typeface="Cambria Math" panose="02040503050406030204" pitchFamily="18" charset="0"/>
                              <a:ea typeface="+mn-ea"/>
                              <a:cs typeface="+mn-ea"/>
                              <a:sym typeface="+mn-lt"/>
                            </a:rPr>
                            <m:t>M</m:t>
                          </m:r>
                          <m:r>
                            <a:rPr lang="en-US" altLang="zh-CN" sz="1050" kern="1200">
                              <a:latin typeface="Cambria Math" panose="02040503050406030204" pitchFamily="18" charset="0"/>
                              <a:ea typeface="+mn-ea"/>
                              <a:cs typeface="+mn-ea"/>
                              <a:sym typeface="+mn-lt"/>
                            </a:rPr>
                            <m:t>1</m:t>
                          </m:r>
                        </m:e>
                        <m:sup>
                          <m:r>
                            <a:rPr lang="en-US" altLang="zh-CN" sz="1050" i="1" kern="1200">
                              <a:latin typeface="Cambria Math" panose="02040503050406030204" pitchFamily="18" charset="0"/>
                              <a:ea typeface="+mn-ea"/>
                              <a:cs typeface="+mn-ea"/>
                              <a:sym typeface="+mn-lt"/>
                            </a:rPr>
                            <m:t>𝑇</m:t>
                          </m:r>
                        </m:sup>
                      </m:sSup>
                    </m:oMath>
                  </a14:m>
                  <a:r>
                    <a:rPr lang="zh-CN" altLang="en-US" sz="1050" kern="1200" dirty="0" smtClean="0">
                      <a:ea typeface="+mn-ea"/>
                      <a:cs typeface="+mn-ea"/>
                      <a:sym typeface="+mn-lt"/>
                    </a:rPr>
                    <a:t>。</a:t>
                  </a:r>
                  <a:r>
                    <a:rPr lang="zh-CN" altLang="zh-CN" sz="1050" kern="1200" dirty="0" smtClean="0">
                      <a:ea typeface="+mn-ea"/>
                      <a:cs typeface="+mn-ea"/>
                      <a:sym typeface="+mn-lt"/>
                    </a:rPr>
                    <a:t>在进行连续时间模拟后，可以得到</a:t>
                  </a:r>
                  <a14:m>
                    <m:oMath xmlns:m="http://schemas.openxmlformats.org/officeDocument/2006/math">
                      <m:sSup>
                        <m:sSupPr>
                          <m:ctrlPr>
                            <a:rPr lang="zh-CN" altLang="zh-CN" sz="1050" i="1" kern="1200">
                              <a:latin typeface="Cambria Math"/>
                              <a:ea typeface="+mn-ea"/>
                              <a:cs typeface="+mn-ea"/>
                              <a:sym typeface="+mn-lt"/>
                            </a:rPr>
                          </m:ctrlPr>
                        </m:sSupPr>
                        <m:e>
                          <m:r>
                            <m:rPr>
                              <m:sty m:val="p"/>
                            </m:rPr>
                            <a:rPr lang="en-US" altLang="zh-CN" sz="1050" kern="1200">
                              <a:latin typeface="Cambria Math" panose="02040503050406030204" pitchFamily="18" charset="0"/>
                              <a:ea typeface="+mn-ea"/>
                              <a:cs typeface="+mn-ea"/>
                              <a:sym typeface="+mn-lt"/>
                            </a:rPr>
                            <m:t>M</m:t>
                          </m:r>
                          <m:r>
                            <a:rPr lang="en-US" altLang="zh-CN" sz="1050" kern="1200">
                              <a:latin typeface="Cambria Math" panose="02040503050406030204" pitchFamily="18" charset="0"/>
                              <a:ea typeface="+mn-ea"/>
                              <a:cs typeface="+mn-ea"/>
                              <a:sym typeface="+mn-lt"/>
                            </a:rPr>
                            <m:t>1</m:t>
                          </m:r>
                        </m:e>
                        <m:sup>
                          <m:r>
                            <a:rPr lang="en-US" altLang="zh-CN" sz="1050" i="1" kern="1200">
                              <a:latin typeface="Cambria Math" panose="02040503050406030204" pitchFamily="18" charset="0"/>
                              <a:ea typeface="+mn-ea"/>
                              <a:cs typeface="+mn-ea"/>
                              <a:sym typeface="+mn-lt"/>
                            </a:rPr>
                            <m:t>𝑇</m:t>
                          </m:r>
                        </m:sup>
                      </m:sSup>
                      <m:r>
                        <a:rPr lang="en-US" altLang="zh-CN" sz="1050" i="1" kern="1200">
                          <a:latin typeface="Cambria Math" panose="02040503050406030204" pitchFamily="18" charset="0"/>
                          <a:ea typeface="+mn-ea"/>
                          <a:cs typeface="+mn-ea"/>
                          <a:sym typeface="+mn-lt"/>
                        </a:rPr>
                        <m:t>=</m:t>
                      </m:r>
                      <m:r>
                        <a:rPr lang="en-US" altLang="zh-CN" sz="1050" i="1" kern="1200">
                          <a:latin typeface="Cambria Math" panose="02040503050406030204" pitchFamily="18" charset="0"/>
                          <a:ea typeface="+mn-ea"/>
                          <a:cs typeface="+mn-ea"/>
                          <a:sym typeface="+mn-lt"/>
                        </a:rPr>
                        <m:t>𝑀𝑇</m:t>
                      </m:r>
                      <m:r>
                        <a:rPr lang="en-US" altLang="zh-CN" sz="1050" kern="1200">
                          <a:latin typeface="Cambria Math" panose="02040503050406030204" pitchFamily="18" charset="0"/>
                          <a:ea typeface="+mn-ea"/>
                          <a:cs typeface="+mn-ea"/>
                          <a:sym typeface="+mn-lt"/>
                        </a:rPr>
                        <m:t>=</m:t>
                      </m:r>
                      <m:r>
                        <m:rPr>
                          <m:sty m:val="p"/>
                        </m:rPr>
                        <a:rPr lang="en-US" altLang="zh-CN" sz="1050" kern="1200">
                          <a:latin typeface="Cambria Math" panose="02040503050406030204" pitchFamily="18" charset="0"/>
                          <a:ea typeface="+mn-ea"/>
                          <a:cs typeface="+mn-ea"/>
                          <a:sym typeface="+mn-lt"/>
                        </a:rPr>
                        <m:t>Exp</m:t>
                      </m:r>
                      <m:r>
                        <a:rPr lang="en-US" altLang="zh-CN" sz="1050" kern="1200">
                          <a:latin typeface="Cambria Math" panose="02040503050406030204" pitchFamily="18" charset="0"/>
                          <a:ea typeface="+mn-ea"/>
                          <a:cs typeface="+mn-ea"/>
                          <a:sym typeface="+mn-lt"/>
                        </a:rPr>
                        <m:t>(</m:t>
                      </m:r>
                      <m:r>
                        <m:rPr>
                          <m:sty m:val="p"/>
                        </m:rPr>
                        <a:rPr lang="en-US" altLang="zh-CN" sz="1050" kern="1200">
                          <a:latin typeface="Cambria Math" panose="02040503050406030204" pitchFamily="18" charset="0"/>
                          <a:ea typeface="+mn-ea"/>
                          <a:cs typeface="+mn-ea"/>
                          <a:sym typeface="+mn-lt"/>
                        </a:rPr>
                        <m:t>m</m:t>
                      </m:r>
                      <m:r>
                        <a:rPr lang="en-US" altLang="zh-CN" sz="1050" kern="1200">
                          <a:latin typeface="Cambria Math" panose="02040503050406030204" pitchFamily="18" charset="0"/>
                          <a:ea typeface="+mn-ea"/>
                          <a:cs typeface="+mn-ea"/>
                          <a:sym typeface="+mn-lt"/>
                        </a:rPr>
                        <m:t>.</m:t>
                      </m:r>
                      <m:r>
                        <m:rPr>
                          <m:sty m:val="p"/>
                        </m:rPr>
                        <a:rPr lang="en-US" altLang="zh-CN" sz="1050" kern="1200">
                          <a:latin typeface="Cambria Math" panose="02040503050406030204" pitchFamily="18" charset="0"/>
                          <a:ea typeface="+mn-ea"/>
                          <a:cs typeface="+mn-ea"/>
                          <a:sym typeface="+mn-lt"/>
                        </a:rPr>
                        <m:t>t</m:t>
                      </m:r>
                      <m:r>
                        <a:rPr lang="en-US" altLang="zh-CN" sz="1050" kern="1200">
                          <a:latin typeface="Cambria Math" panose="02040503050406030204" pitchFamily="18" charset="0"/>
                          <a:ea typeface="+mn-ea"/>
                          <a:cs typeface="+mn-ea"/>
                          <a:sym typeface="+mn-lt"/>
                        </a:rPr>
                        <m:t>)</m:t>
                      </m:r>
                    </m:oMath>
                  </a14:m>
                  <a:r>
                    <a:rPr lang="zh-CN" altLang="zh-CN" sz="1050" kern="1200" dirty="0">
                      <a:ea typeface="+mn-ea"/>
                      <a:cs typeface="+mn-ea"/>
                      <a:sym typeface="+mn-lt"/>
                    </a:rPr>
                    <a:t>，从而得到</a:t>
                  </a:r>
                  <a:r>
                    <a:rPr lang="en-US" altLang="zh-CN" sz="1050" kern="1200" dirty="0">
                      <a:ea typeface="+mn-ea"/>
                      <a:cs typeface="+mn-ea"/>
                      <a:sym typeface="+mn-lt"/>
                    </a:rPr>
                    <a:t>1</a:t>
                  </a:r>
                  <a:r>
                    <a:rPr lang="zh-CN" altLang="zh-CN" sz="1050" kern="1200" dirty="0">
                      <a:ea typeface="+mn-ea"/>
                      <a:cs typeface="+mn-ea"/>
                      <a:sym typeface="+mn-lt"/>
                    </a:rPr>
                    <a:t>年期的</a:t>
                  </a:r>
                  <a:r>
                    <a:rPr lang="zh-CN" altLang="en-US" sz="1050" kern="1200" dirty="0">
                      <a:ea typeface="+mn-ea"/>
                      <a:cs typeface="+mn-ea"/>
                      <a:sym typeface="+mn-lt"/>
                    </a:rPr>
                    <a:t>预计</a:t>
                  </a:r>
                  <a:r>
                    <a:rPr lang="zh-CN" altLang="zh-CN" sz="1050" kern="1200" dirty="0">
                      <a:ea typeface="+mn-ea"/>
                      <a:cs typeface="+mn-ea"/>
                      <a:sym typeface="+mn-lt"/>
                    </a:rPr>
                    <a:t>迁徙矩阵。其中，</a:t>
                  </a:r>
                  <a:r>
                    <a:rPr lang="en-US" altLang="zh-CN" sz="1050" kern="1200" dirty="0">
                      <a:ea typeface="+mn-ea"/>
                      <a:cs typeface="+mn-ea"/>
                      <a:sym typeface="+mn-lt"/>
                    </a:rPr>
                    <a:t>m</a:t>
                  </a:r>
                  <a:r>
                    <a:rPr lang="zh-CN" altLang="zh-CN" sz="1050" kern="1200" dirty="0">
                      <a:ea typeface="+mn-ea"/>
                      <a:cs typeface="+mn-ea"/>
                      <a:sym typeface="+mn-lt"/>
                    </a:rPr>
                    <a:t>为边际迁移矩阵，</a:t>
                  </a:r>
                  <a:r>
                    <a:rPr lang="en-US" altLang="zh-CN" sz="1050" kern="1200" dirty="0">
                      <a:ea typeface="+mn-ea"/>
                      <a:cs typeface="+mn-ea"/>
                      <a:sym typeface="+mn-lt"/>
                    </a:rPr>
                    <a:t>t</a:t>
                  </a:r>
                  <a:r>
                    <a:rPr lang="zh-CN" altLang="zh-CN" sz="1050" kern="1200" dirty="0">
                      <a:ea typeface="+mn-ea"/>
                      <a:cs typeface="+mn-ea"/>
                      <a:sym typeface="+mn-lt"/>
                    </a:rPr>
                    <a:t>为时间因子。</a:t>
                  </a:r>
                </a:p>
              </p:txBody>
            </p:sp>
          </mc:Choice>
          <mc:Fallback xmlns="">
            <p:sp>
              <p:nvSpPr>
                <p:cNvPr id="9" name="任意多边形 8"/>
                <p:cNvSpPr>
                  <a:spLocks noRot="1" noChangeAspect="1" noMove="1" noResize="1" noEditPoints="1" noAdjustHandles="1" noChangeArrowheads="1" noChangeShapeType="1" noTextEdit="1"/>
                </p:cNvSpPr>
                <p:nvPr/>
              </p:nvSpPr>
              <p:spPr>
                <a:xfrm>
                  <a:off x="4610295" y="4097812"/>
                  <a:ext cx="3417092" cy="2050255"/>
                </a:xfrm>
                <a:custGeom>
                  <a:avLst/>
                  <a:gdLst>
                    <a:gd name="connsiteX0" fmla="*/ 0 w 3417092"/>
                    <a:gd name="connsiteY0" fmla="*/ 0 h 2050255"/>
                    <a:gd name="connsiteX1" fmla="*/ 3417092 w 3417092"/>
                    <a:gd name="connsiteY1" fmla="*/ 0 h 2050255"/>
                    <a:gd name="connsiteX2" fmla="*/ 3417092 w 3417092"/>
                    <a:gd name="connsiteY2" fmla="*/ 2050255 h 2050255"/>
                    <a:gd name="connsiteX3" fmla="*/ 0 w 3417092"/>
                    <a:gd name="connsiteY3" fmla="*/ 2050255 h 2050255"/>
                    <a:gd name="connsiteX4" fmla="*/ 0 w 3417092"/>
                    <a:gd name="connsiteY4" fmla="*/ 0 h 205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092" h="2050255">
                      <a:moveTo>
                        <a:pt x="0" y="0"/>
                      </a:moveTo>
                      <a:lnTo>
                        <a:pt x="3417092" y="0"/>
                      </a:lnTo>
                      <a:lnTo>
                        <a:pt x="3417092" y="2050255"/>
                      </a:lnTo>
                      <a:lnTo>
                        <a:pt x="0" y="2050255"/>
                      </a:lnTo>
                      <a:lnTo>
                        <a:pt x="0" y="0"/>
                      </a:lnTo>
                      <a:close/>
                    </a:path>
                  </a:pathLst>
                </a:custGeom>
                <a:blipFill rotWithShape="1">
                  <a:blip r:embed="rId4"/>
                  <a:stretch>
                    <a:fillRect/>
                  </a:stretch>
                </a:blipFill>
              </p:spPr>
              <p:txBody>
                <a:bodyPr/>
                <a:lstStyle/>
                <a:p>
                  <a:r>
                    <a:rPr lang="zh-CN" altLang="en-US">
                      <a:noFill/>
                    </a:rPr>
                    <a:t> </a:t>
                  </a:r>
                </a:p>
              </p:txBody>
            </p:sp>
          </mc:Fallback>
        </mc:AlternateContent>
      </p:grpSp>
      <p:pic>
        <p:nvPicPr>
          <p:cNvPr id="155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9057" y="1552353"/>
            <a:ext cx="3006891" cy="22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942222" y="1074074"/>
            <a:ext cx="1800493" cy="307777"/>
          </a:xfrm>
          <a:prstGeom prst="rect">
            <a:avLst/>
          </a:prstGeom>
        </p:spPr>
        <p:txBody>
          <a:bodyPr wrap="none">
            <a:spAutoFit/>
          </a:bodyPr>
          <a:lstStyle/>
          <a:p>
            <a:r>
              <a:rPr lang="zh-CN" altLang="zh-CN" sz="1400" dirty="0">
                <a:solidFill>
                  <a:schemeClr val="lt1"/>
                </a:solidFill>
                <a:latin typeface="+mn-lt"/>
                <a:ea typeface="+mn-ea"/>
                <a:cs typeface="+mn-ea"/>
                <a:sym typeface="+mn-lt"/>
              </a:rPr>
              <a:t>评级迁徙</a:t>
            </a:r>
            <a:r>
              <a:rPr lang="zh-CN" altLang="en-US" sz="1400" dirty="0">
                <a:solidFill>
                  <a:schemeClr val="lt1"/>
                </a:solidFill>
                <a:latin typeface="+mn-lt"/>
                <a:ea typeface="+mn-ea"/>
                <a:cs typeface="+mn-ea"/>
                <a:sym typeface="+mn-lt"/>
              </a:rPr>
              <a:t>矩阵示例：</a:t>
            </a:r>
            <a:endParaRPr lang="zh-CN" altLang="en-US" sz="1400" dirty="0">
              <a:solidFill>
                <a:schemeClr val="lt1"/>
              </a:solidFill>
              <a:latin typeface="+mn-lt"/>
              <a:ea typeface="+mn-ea"/>
              <a:cs typeface="+mn-ea"/>
            </a:endParaRPr>
          </a:p>
        </p:txBody>
      </p:sp>
    </p:spTree>
    <p:custDataLst>
      <p:tags r:id="rId1"/>
    </p:custDataLst>
    <p:extLst>
      <p:ext uri="{BB962C8B-B14F-4D97-AF65-F5344CB8AC3E}">
        <p14:creationId xmlns:p14="http://schemas.microsoft.com/office/powerpoint/2010/main" val="1150108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16610" y="493713"/>
            <a:ext cx="11491913" cy="263525"/>
          </a:xfrm>
        </p:spPr>
        <p:txBody>
          <a:bodyPr/>
          <a:lstStyle/>
          <a:p>
            <a:r>
              <a:rPr lang="zh-CN" altLang="en-US" sz="2400" b="1" dirty="0" smtClean="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4</a:t>
            </a:r>
            <a:r>
              <a:rPr lang="zh-CN" altLang="en-US" sz="2400" b="1" dirty="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生成有代表性的建模样本</a:t>
            </a:r>
          </a:p>
        </p:txBody>
      </p:sp>
      <p:sp>
        <p:nvSpPr>
          <p:cNvPr id="4" name="矩形 3"/>
          <p:cNvSpPr/>
          <p:nvPr/>
        </p:nvSpPr>
        <p:spPr>
          <a:xfrm>
            <a:off x="616610" y="1062713"/>
            <a:ext cx="7727819" cy="2800767"/>
          </a:xfrm>
          <a:prstGeom prst="rect">
            <a:avLst/>
          </a:prstGeom>
        </p:spPr>
        <p:txBody>
          <a:bodyPr wrap="square">
            <a:spAutoFit/>
          </a:bodyPr>
          <a:lstStyle/>
          <a:p>
            <a:pPr>
              <a:defRPr/>
            </a:pPr>
            <a:r>
              <a:rPr lang="en-US" altLang="zh-CN" dirty="0">
                <a:solidFill>
                  <a:schemeClr val="bg1"/>
                </a:solidFill>
                <a:latin typeface="+mn-lt"/>
                <a:ea typeface="+mn-ea"/>
                <a:cs typeface="+mn-ea"/>
                <a:sym typeface="+mn-lt"/>
              </a:rPr>
              <a:t>1. </a:t>
            </a:r>
            <a:r>
              <a:rPr lang="zh-CN" altLang="en-US" dirty="0" smtClean="0">
                <a:solidFill>
                  <a:schemeClr val="bg1"/>
                </a:solidFill>
                <a:latin typeface="+mn-lt"/>
                <a:ea typeface="+mn-ea"/>
                <a:cs typeface="+mn-ea"/>
                <a:sym typeface="+mn-lt"/>
              </a:rPr>
              <a:t>数据样</a:t>
            </a:r>
            <a:r>
              <a:rPr lang="zh-CN" altLang="en-US" dirty="0">
                <a:solidFill>
                  <a:schemeClr val="bg1"/>
                </a:solidFill>
                <a:latin typeface="+mn-lt"/>
                <a:ea typeface="+mn-ea"/>
                <a:cs typeface="+mn-ea"/>
                <a:sym typeface="+mn-lt"/>
              </a:rPr>
              <a:t>本类型：</a:t>
            </a:r>
            <a:endParaRPr lang="en-US" altLang="zh-CN" dirty="0">
              <a:solidFill>
                <a:schemeClr val="bg1"/>
              </a:solidFill>
              <a:latin typeface="+mn-lt"/>
              <a:ea typeface="+mn-ea"/>
              <a:cs typeface="+mn-ea"/>
              <a:sym typeface="+mn-lt"/>
            </a:endParaRPr>
          </a:p>
          <a:p>
            <a:pPr marL="285750" indent="-285750">
              <a:buFont typeface="Arial" pitchFamily="34" charset="0"/>
              <a:buChar char="•"/>
              <a:defRPr/>
            </a:pPr>
            <a:r>
              <a:rPr lang="zh-CN" altLang="en-US" dirty="0">
                <a:solidFill>
                  <a:schemeClr val="bg1"/>
                </a:solidFill>
                <a:latin typeface="+mn-lt"/>
                <a:ea typeface="+mn-ea"/>
                <a:cs typeface="+mn-ea"/>
                <a:sym typeface="+mn-lt"/>
              </a:rPr>
              <a:t>用于单变量分析的样本，以及用于多变量分析的样本；</a:t>
            </a:r>
            <a:endParaRPr lang="en-US" altLang="zh-CN" dirty="0">
              <a:solidFill>
                <a:schemeClr val="bg1"/>
              </a:solidFill>
              <a:latin typeface="+mn-lt"/>
              <a:ea typeface="+mn-ea"/>
              <a:cs typeface="+mn-ea"/>
              <a:sym typeface="+mn-lt"/>
            </a:endParaRPr>
          </a:p>
          <a:p>
            <a:pPr marL="285750" indent="-285750">
              <a:buFont typeface="Arial" pitchFamily="34" charset="0"/>
              <a:buChar char="•"/>
              <a:defRPr/>
            </a:pPr>
            <a:r>
              <a:rPr lang="zh-CN" altLang="en-US" dirty="0">
                <a:solidFill>
                  <a:schemeClr val="bg1"/>
                </a:solidFill>
                <a:latin typeface="+mn-lt"/>
                <a:ea typeface="+mn-ea"/>
                <a:cs typeface="+mn-ea"/>
                <a:sym typeface="+mn-lt"/>
              </a:rPr>
              <a:t>只包含外部评级债务人的样本，以及同时包含外部评级和内部评级的样本；</a:t>
            </a:r>
            <a:endParaRPr lang="en-US" altLang="zh-CN" dirty="0">
              <a:solidFill>
                <a:schemeClr val="bg1"/>
              </a:solidFill>
              <a:latin typeface="+mn-lt"/>
              <a:ea typeface="+mn-ea"/>
              <a:cs typeface="+mn-ea"/>
              <a:sym typeface="+mn-lt"/>
            </a:endParaRPr>
          </a:p>
          <a:p>
            <a:pPr marL="285750" indent="-285750">
              <a:buFont typeface="Arial" pitchFamily="34" charset="0"/>
              <a:buChar char="•"/>
              <a:defRPr/>
            </a:pPr>
            <a:r>
              <a:rPr lang="zh-CN" altLang="en-US" dirty="0">
                <a:solidFill>
                  <a:schemeClr val="bg1"/>
                </a:solidFill>
                <a:latin typeface="+mn-lt"/>
                <a:ea typeface="+mn-ea"/>
                <a:cs typeface="+mn-ea"/>
                <a:sym typeface="+mn-lt"/>
              </a:rPr>
              <a:t>外部数据（对于债券而言多为定量数据），以及内部数据（多为定性数据）；</a:t>
            </a:r>
            <a:endParaRPr lang="en-US" altLang="zh-CN" dirty="0">
              <a:solidFill>
                <a:schemeClr val="bg1"/>
              </a:solidFill>
              <a:latin typeface="+mn-lt"/>
              <a:ea typeface="+mn-ea"/>
              <a:cs typeface="+mn-ea"/>
              <a:sym typeface="+mn-lt"/>
            </a:endParaRPr>
          </a:p>
          <a:p>
            <a:pPr marL="285750" indent="-285750">
              <a:buFont typeface="Arial" pitchFamily="34" charset="0"/>
              <a:buChar char="•"/>
              <a:defRPr/>
            </a:pPr>
            <a:r>
              <a:rPr lang="zh-CN" altLang="en-US" dirty="0">
                <a:solidFill>
                  <a:schemeClr val="bg1"/>
                </a:solidFill>
                <a:latin typeface="+mn-lt"/>
                <a:ea typeface="+mn-ea"/>
                <a:cs typeface="+mn-ea"/>
                <a:sym typeface="+mn-lt"/>
              </a:rPr>
              <a:t>开发样本，以及验证样本。</a:t>
            </a:r>
            <a:endParaRPr lang="en-US" altLang="zh-CN" dirty="0">
              <a:solidFill>
                <a:schemeClr val="bg1"/>
              </a:solidFill>
              <a:latin typeface="+mn-lt"/>
              <a:ea typeface="+mn-ea"/>
              <a:cs typeface="+mn-ea"/>
              <a:sym typeface="+mn-lt"/>
            </a:endParaRPr>
          </a:p>
          <a:p>
            <a:pPr>
              <a:defRPr/>
            </a:pPr>
            <a:r>
              <a:rPr lang="en-US" altLang="zh-CN" dirty="0">
                <a:solidFill>
                  <a:schemeClr val="bg1"/>
                </a:solidFill>
                <a:latin typeface="+mn-lt"/>
                <a:ea typeface="+mn-ea"/>
                <a:cs typeface="+mn-ea"/>
                <a:sym typeface="+mn-lt"/>
              </a:rPr>
              <a:t>2.</a:t>
            </a:r>
            <a:r>
              <a:rPr lang="zh-CN" altLang="en-US" dirty="0">
                <a:solidFill>
                  <a:schemeClr val="bg1"/>
                </a:solidFill>
                <a:latin typeface="+mn-lt"/>
                <a:ea typeface="+mn-ea"/>
                <a:cs typeface="+mn-ea"/>
                <a:sym typeface="+mn-lt"/>
              </a:rPr>
              <a:t>生成建模样本：在生成开发样本和验证样本时，应检查开发样本对全样本是否有代表性。例如，行业的代表性、区域的代表性、规模的代表性等。</a:t>
            </a:r>
            <a:endParaRPr lang="en-US" altLang="zh-CN" dirty="0">
              <a:solidFill>
                <a:schemeClr val="bg1"/>
              </a:solidFill>
              <a:latin typeface="+mn-lt"/>
              <a:ea typeface="+mn-ea"/>
              <a:cs typeface="+mn-ea"/>
              <a:sym typeface="+mn-lt"/>
            </a:endParaRPr>
          </a:p>
          <a:p>
            <a:pPr>
              <a:defRPr/>
            </a:pPr>
            <a:r>
              <a:rPr lang="en-US" altLang="zh-CN" dirty="0">
                <a:solidFill>
                  <a:schemeClr val="bg1"/>
                </a:solidFill>
                <a:latin typeface="+mn-lt"/>
                <a:ea typeface="+mn-ea"/>
                <a:cs typeface="+mn-ea"/>
                <a:sym typeface="+mn-lt"/>
              </a:rPr>
              <a:t>3.</a:t>
            </a:r>
            <a:r>
              <a:rPr lang="zh-CN" altLang="en-US" dirty="0">
                <a:solidFill>
                  <a:schemeClr val="bg1"/>
                </a:solidFill>
                <a:latin typeface="+mn-lt"/>
                <a:ea typeface="+mn-ea"/>
                <a:cs typeface="+mn-ea"/>
                <a:sym typeface="+mn-lt"/>
              </a:rPr>
              <a:t>对观测样本进行加权处理：根据自变量可获得的时间窗口长短，按比例设定观测样本的权重。一般观察期越长，数据越具有说明性，观测样本会配置更高的权重。</a:t>
            </a:r>
            <a:endParaRPr lang="en-US" altLang="zh-CN" dirty="0">
              <a:solidFill>
                <a:schemeClr val="bg1"/>
              </a:solidFill>
              <a:latin typeface="+mn-lt"/>
              <a:ea typeface="+mn-ea"/>
              <a:cs typeface="+mn-ea"/>
              <a:sym typeface="+mn-lt"/>
            </a:endParaRPr>
          </a:p>
          <a:p>
            <a:pPr>
              <a:defRPr/>
            </a:pPr>
            <a:endParaRPr lang="en-US" altLang="zh-CN" dirty="0">
              <a:solidFill>
                <a:schemeClr val="bg1"/>
              </a:solidFill>
              <a:latin typeface="+mn-lt"/>
              <a:ea typeface="+mn-ea"/>
              <a:cs typeface="+mn-ea"/>
              <a:sym typeface="+mn-lt"/>
            </a:endParaRPr>
          </a:p>
          <a:p>
            <a:pPr>
              <a:defRPr/>
            </a:pPr>
            <a:endParaRPr lang="en-US" altLang="zh-CN" dirty="0">
              <a:solidFill>
                <a:schemeClr val="bg1"/>
              </a:solidFill>
              <a:latin typeface="+mn-lt"/>
              <a:ea typeface="+mn-ea"/>
              <a:cs typeface="+mn-ea"/>
              <a:sym typeface="+mn-lt"/>
            </a:endParaRPr>
          </a:p>
        </p:txBody>
      </p:sp>
      <p:grpSp>
        <p:nvGrpSpPr>
          <p:cNvPr id="63492" name="组合 4"/>
          <p:cNvGrpSpPr>
            <a:grpSpLocks/>
          </p:cNvGrpSpPr>
          <p:nvPr/>
        </p:nvGrpSpPr>
        <p:grpSpPr bwMode="auto">
          <a:xfrm>
            <a:off x="524984" y="3453606"/>
            <a:ext cx="7462809" cy="3022840"/>
            <a:chOff x="254958" y="2452425"/>
            <a:chExt cx="4287638" cy="3909991"/>
          </a:xfrm>
        </p:grpSpPr>
        <p:pic>
          <p:nvPicPr>
            <p:cNvPr id="63493"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8" y="2452425"/>
              <a:ext cx="2079492" cy="19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图片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468" y="2465189"/>
              <a:ext cx="2029128" cy="197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图片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958" y="4490209"/>
              <a:ext cx="2079492" cy="18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图片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468" y="4542719"/>
              <a:ext cx="2029128" cy="172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a:xfrm>
            <a:off x="545285" y="500865"/>
            <a:ext cx="11491913" cy="263525"/>
          </a:xfrm>
        </p:spPr>
        <p:txBody>
          <a:bodyPr/>
          <a:lstStyle/>
          <a:p>
            <a:r>
              <a:rPr lang="zh-CN" altLang="en-US" sz="2400" b="1" dirty="0" smtClean="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5</a:t>
            </a:r>
            <a:r>
              <a:rPr lang="zh-CN" altLang="en-US" sz="2400" b="1" dirty="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单变量分析</a:t>
            </a:r>
          </a:p>
        </p:txBody>
      </p:sp>
      <p:sp>
        <p:nvSpPr>
          <p:cNvPr id="64515" name="矩形 2"/>
          <p:cNvSpPr>
            <a:spLocks noChangeArrowheads="1"/>
          </p:cNvSpPr>
          <p:nvPr/>
        </p:nvSpPr>
        <p:spPr bwMode="auto">
          <a:xfrm>
            <a:off x="483675" y="1136795"/>
            <a:ext cx="7930484"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solidFill>
                  <a:schemeClr val="bg1"/>
                </a:solidFill>
                <a:latin typeface="+mn-lt"/>
                <a:ea typeface="+mn-ea"/>
                <a:cs typeface="+mn-ea"/>
                <a:sym typeface="+mn-lt"/>
              </a:rPr>
              <a:t>在构建多变量回归模型之前，应对每个单变量分别进行分析，以决定哪些变量是可以进入下一阶段多变量分析的。典型的单变量分析至少包括以下内容：</a:t>
            </a:r>
            <a:endParaRPr lang="en-US" altLang="zh-CN" dirty="0">
              <a:solidFill>
                <a:schemeClr val="bg1"/>
              </a:solidFill>
              <a:latin typeface="+mn-lt"/>
              <a:ea typeface="+mn-ea"/>
              <a:cs typeface="+mn-ea"/>
              <a:sym typeface="+mn-lt"/>
            </a:endParaRPr>
          </a:p>
          <a:p>
            <a:pPr marL="285750" indent="-285750">
              <a:lnSpc>
                <a:spcPct val="150000"/>
              </a:lnSpc>
              <a:buFont typeface="Arial" pitchFamily="34" charset="0"/>
              <a:buChar char="•"/>
            </a:pPr>
            <a:r>
              <a:rPr lang="zh-CN" altLang="en-US" sz="1400" dirty="0">
                <a:solidFill>
                  <a:schemeClr val="bg1"/>
                </a:solidFill>
                <a:latin typeface="+mn-lt"/>
                <a:ea typeface="+mn-ea"/>
                <a:cs typeface="+mn-ea"/>
                <a:sym typeface="+mn-lt"/>
              </a:rPr>
              <a:t>缺失值和异常值处理：为避免噪声因素的影响，应对样本数据进行缺失值和奇异值的处理。</a:t>
            </a:r>
            <a:endParaRPr lang="en-US" altLang="zh-CN" sz="1400" dirty="0">
              <a:solidFill>
                <a:schemeClr val="bg1"/>
              </a:solidFill>
              <a:latin typeface="+mn-lt"/>
              <a:ea typeface="+mn-ea"/>
              <a:cs typeface="+mn-ea"/>
              <a:sym typeface="+mn-lt"/>
            </a:endParaRPr>
          </a:p>
          <a:p>
            <a:pPr marL="285750" indent="-285750">
              <a:lnSpc>
                <a:spcPct val="150000"/>
              </a:lnSpc>
              <a:buFont typeface="Arial" pitchFamily="34" charset="0"/>
              <a:buChar char="•"/>
            </a:pPr>
            <a:r>
              <a:rPr lang="zh-CN" altLang="en-US" sz="1400" dirty="0">
                <a:solidFill>
                  <a:schemeClr val="bg1"/>
                </a:solidFill>
                <a:latin typeface="+mn-lt"/>
                <a:ea typeface="+mn-ea"/>
                <a:cs typeface="+mn-ea"/>
                <a:sym typeface="+mn-lt"/>
              </a:rPr>
              <a:t>变量转换：为提高变量的单调线性关系，以及改善不同变量之间的可比性，应对变量进行平滑、标准化等方面的处理</a:t>
            </a:r>
            <a:r>
              <a:rPr lang="zh-CN" altLang="en-US" sz="1400" dirty="0" smtClean="0">
                <a:solidFill>
                  <a:schemeClr val="bg1"/>
                </a:solidFill>
                <a:latin typeface="+mn-lt"/>
                <a:ea typeface="+mn-ea"/>
                <a:cs typeface="+mn-ea"/>
                <a:sym typeface="+mn-lt"/>
              </a:rPr>
              <a:t>。</a:t>
            </a:r>
            <a:endParaRPr lang="en-US" altLang="zh-CN" sz="1400" dirty="0">
              <a:solidFill>
                <a:schemeClr val="bg1"/>
              </a:solidFill>
              <a:latin typeface="+mn-lt"/>
              <a:ea typeface="+mn-ea"/>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1207918281"/>
              </p:ext>
            </p:extLst>
          </p:nvPr>
        </p:nvGraphicFramePr>
        <p:xfrm>
          <a:off x="4282423" y="3023498"/>
          <a:ext cx="4131736" cy="2826661"/>
        </p:xfrm>
        <a:graphic>
          <a:graphicData uri="http://schemas.openxmlformats.org/drawingml/2006/table">
            <a:tbl>
              <a:tblPr firstRow="1" bandRow="1">
                <a:tableStyleId>{00A15C55-8517-42AA-B614-E9B94910E393}</a:tableStyleId>
              </a:tblPr>
              <a:tblGrid>
                <a:gridCol w="1202725">
                  <a:extLst>
                    <a:ext uri="{9D8B030D-6E8A-4147-A177-3AD203B41FA5}">
                      <a16:colId xmlns:a16="http://schemas.microsoft.com/office/drawing/2014/main" xmlns="" val="20000"/>
                    </a:ext>
                  </a:extLst>
                </a:gridCol>
                <a:gridCol w="2929011">
                  <a:extLst>
                    <a:ext uri="{9D8B030D-6E8A-4147-A177-3AD203B41FA5}">
                      <a16:colId xmlns:a16="http://schemas.microsoft.com/office/drawing/2014/main" xmlns="" val="20001"/>
                    </a:ext>
                  </a:extLst>
                </a:gridCol>
              </a:tblGrid>
              <a:tr h="552001">
                <a:tc>
                  <a:txBody>
                    <a:bodyPr/>
                    <a:lstStyle/>
                    <a:p>
                      <a:pPr algn="ctr">
                        <a:lnSpc>
                          <a:spcPct val="150000"/>
                        </a:lnSpc>
                        <a:spcBef>
                          <a:spcPts val="0"/>
                        </a:spcBef>
                        <a:spcAft>
                          <a:spcPts val="0"/>
                        </a:spcAft>
                      </a:pPr>
                      <a:r>
                        <a:rPr lang="zh-CN" altLang="en-US" sz="1400" dirty="0" smtClean="0">
                          <a:latin typeface="+mn-lt"/>
                          <a:ea typeface="+mn-ea"/>
                          <a:cs typeface="+mn-ea"/>
                          <a:sym typeface="+mn-lt"/>
                        </a:rPr>
                        <a:t>筛选对象</a:t>
                      </a:r>
                      <a:endParaRPr lang="zh-CN" altLang="en-US" sz="1400" dirty="0">
                        <a:latin typeface="+mn-lt"/>
                        <a:ea typeface="+mn-ea"/>
                        <a:cs typeface="+mn-ea"/>
                        <a:sym typeface="+mn-lt"/>
                      </a:endParaRPr>
                    </a:p>
                  </a:txBody>
                  <a:tcPr/>
                </a:tc>
                <a:tc>
                  <a:txBody>
                    <a:bodyPr/>
                    <a:lstStyle/>
                    <a:p>
                      <a:pPr marL="0" marR="0" indent="0" algn="ctr" defTabSz="913240" rtl="0" eaLnBrk="1" fontAlgn="auto" latinLnBrk="0" hangingPunct="1">
                        <a:lnSpc>
                          <a:spcPct val="150000"/>
                        </a:lnSpc>
                        <a:spcBef>
                          <a:spcPts val="0"/>
                        </a:spcBef>
                        <a:spcAft>
                          <a:spcPts val="0"/>
                        </a:spcAft>
                        <a:buClrTx/>
                        <a:buSzTx/>
                        <a:buFontTx/>
                        <a:buNone/>
                        <a:tabLst/>
                        <a:defRPr/>
                      </a:pPr>
                      <a:r>
                        <a:rPr lang="zh-CN" altLang="en-US" sz="1400" dirty="0" smtClean="0">
                          <a:latin typeface="+mn-lt"/>
                          <a:ea typeface="+mn-ea"/>
                          <a:cs typeface="+mn-ea"/>
                          <a:sym typeface="+mn-lt"/>
                        </a:rPr>
                        <a:t>筛选条件</a:t>
                      </a:r>
                    </a:p>
                  </a:txBody>
                  <a:tcPr/>
                </a:tc>
                <a:extLst>
                  <a:ext uri="{0D108BD9-81ED-4DB2-BD59-A6C34878D82A}">
                    <a16:rowId xmlns:a16="http://schemas.microsoft.com/office/drawing/2014/main" xmlns="" val="10000"/>
                  </a:ext>
                </a:extLst>
              </a:tr>
              <a:tr h="548246">
                <a:tc>
                  <a:txBody>
                    <a:bodyPr/>
                    <a:lstStyle/>
                    <a:p>
                      <a:pPr algn="ctr">
                        <a:lnSpc>
                          <a:spcPct val="150000"/>
                        </a:lnSpc>
                        <a:spcBef>
                          <a:spcPts val="0"/>
                        </a:spcBef>
                        <a:spcAft>
                          <a:spcPts val="0"/>
                        </a:spcAft>
                      </a:pPr>
                      <a:r>
                        <a:rPr lang="zh-CN" altLang="en-US" sz="1100" dirty="0" smtClean="0">
                          <a:latin typeface="+mn-lt"/>
                          <a:ea typeface="+mn-ea"/>
                          <a:cs typeface="+mn-ea"/>
                          <a:sym typeface="+mn-lt"/>
                        </a:rPr>
                        <a:t>区分能力指标</a:t>
                      </a:r>
                      <a:endParaRPr lang="zh-CN" altLang="en-US" sz="1100" dirty="0">
                        <a:latin typeface="+mn-lt"/>
                        <a:ea typeface="+mn-ea"/>
                        <a:cs typeface="+mn-ea"/>
                        <a:sym typeface="+mn-lt"/>
                      </a:endParaRPr>
                    </a:p>
                  </a:txBody>
                  <a:tcPr/>
                </a:tc>
                <a:tc>
                  <a:txBody>
                    <a:bodyPr/>
                    <a:lstStyle/>
                    <a:p>
                      <a:pPr>
                        <a:lnSpc>
                          <a:spcPct val="150000"/>
                        </a:lnSpc>
                        <a:spcBef>
                          <a:spcPts val="0"/>
                        </a:spcBef>
                        <a:spcAft>
                          <a:spcPts val="0"/>
                        </a:spcAft>
                      </a:pPr>
                      <a:r>
                        <a:rPr lang="en-US" altLang="zh-CN" sz="1100" dirty="0" smtClean="0">
                          <a:latin typeface="+mn-lt"/>
                          <a:ea typeface="+mn-ea"/>
                          <a:cs typeface="+mn-ea"/>
                          <a:sym typeface="+mn-lt"/>
                        </a:rPr>
                        <a:t>AR</a:t>
                      </a:r>
                      <a:r>
                        <a:rPr lang="zh-CN" altLang="en-US" sz="1100" dirty="0" smtClean="0">
                          <a:latin typeface="+mn-lt"/>
                          <a:ea typeface="+mn-ea"/>
                          <a:cs typeface="+mn-ea"/>
                          <a:sym typeface="+mn-lt"/>
                        </a:rPr>
                        <a:t>、</a:t>
                      </a:r>
                      <a:r>
                        <a:rPr lang="en-US" altLang="zh-CN" sz="1100" dirty="0" smtClean="0">
                          <a:latin typeface="+mn-lt"/>
                          <a:ea typeface="+mn-ea"/>
                          <a:cs typeface="+mn-ea"/>
                          <a:sym typeface="+mn-lt"/>
                        </a:rPr>
                        <a:t>KS</a:t>
                      </a:r>
                      <a:r>
                        <a:rPr lang="zh-CN" altLang="en-US" sz="1100" dirty="0" smtClean="0">
                          <a:latin typeface="+mn-lt"/>
                          <a:ea typeface="+mn-ea"/>
                          <a:cs typeface="+mn-ea"/>
                          <a:sym typeface="+mn-lt"/>
                        </a:rPr>
                        <a:t>、</a:t>
                      </a:r>
                      <a:r>
                        <a:rPr lang="en-US" altLang="zh-CN" sz="1100" dirty="0" err="1" smtClean="0">
                          <a:latin typeface="+mn-lt"/>
                          <a:ea typeface="+mn-ea"/>
                          <a:cs typeface="+mn-ea"/>
                          <a:sym typeface="+mn-lt"/>
                        </a:rPr>
                        <a:t>Somers’d</a:t>
                      </a:r>
                      <a:r>
                        <a:rPr lang="zh-CN" altLang="en-US" sz="1100" dirty="0" smtClean="0">
                          <a:latin typeface="+mn-lt"/>
                          <a:ea typeface="+mn-ea"/>
                          <a:cs typeface="+mn-ea"/>
                          <a:sym typeface="+mn-lt"/>
                        </a:rPr>
                        <a:t>等统计指标大于某一阀值。</a:t>
                      </a:r>
                      <a:endParaRPr lang="zh-CN" altLang="en-US" sz="1100" dirty="0">
                        <a:latin typeface="+mn-lt"/>
                        <a:ea typeface="+mn-ea"/>
                        <a:cs typeface="+mn-ea"/>
                        <a:sym typeface="+mn-lt"/>
                      </a:endParaRPr>
                    </a:p>
                  </a:txBody>
                  <a:tcPr/>
                </a:tc>
                <a:extLst>
                  <a:ext uri="{0D108BD9-81ED-4DB2-BD59-A6C34878D82A}">
                    <a16:rowId xmlns:a16="http://schemas.microsoft.com/office/drawing/2014/main" xmlns="" val="10001"/>
                  </a:ext>
                </a:extLst>
              </a:tr>
              <a:tr h="834480">
                <a:tc>
                  <a:txBody>
                    <a:bodyPr/>
                    <a:lstStyle/>
                    <a:p>
                      <a:pPr algn="ctr">
                        <a:lnSpc>
                          <a:spcPct val="150000"/>
                        </a:lnSpc>
                        <a:spcBef>
                          <a:spcPts val="0"/>
                        </a:spcBef>
                        <a:spcAft>
                          <a:spcPts val="0"/>
                        </a:spcAft>
                      </a:pPr>
                      <a:r>
                        <a:rPr lang="zh-CN" altLang="en-US" sz="1100" dirty="0" smtClean="0">
                          <a:latin typeface="+mn-lt"/>
                          <a:ea typeface="+mn-ea"/>
                          <a:cs typeface="+mn-ea"/>
                          <a:sym typeface="+mn-lt"/>
                        </a:rPr>
                        <a:t>经济含义</a:t>
                      </a:r>
                      <a:endParaRPr lang="zh-CN" altLang="en-US" sz="1100" dirty="0">
                        <a:latin typeface="+mn-lt"/>
                        <a:ea typeface="+mn-ea"/>
                        <a:cs typeface="+mn-ea"/>
                        <a:sym typeface="+mn-lt"/>
                      </a:endParaRPr>
                    </a:p>
                  </a:txBody>
                  <a:tcPr/>
                </a:tc>
                <a:tc>
                  <a:txBody>
                    <a:bodyPr/>
                    <a:lstStyle/>
                    <a:p>
                      <a:pPr>
                        <a:lnSpc>
                          <a:spcPct val="150000"/>
                        </a:lnSpc>
                        <a:spcBef>
                          <a:spcPts val="0"/>
                        </a:spcBef>
                        <a:spcAft>
                          <a:spcPts val="0"/>
                        </a:spcAft>
                      </a:pPr>
                      <a:r>
                        <a:rPr lang="zh-CN" altLang="en-US" sz="1100" dirty="0" smtClean="0">
                          <a:latin typeface="+mn-lt"/>
                          <a:ea typeface="+mn-ea"/>
                          <a:cs typeface="+mn-ea"/>
                          <a:sym typeface="+mn-lt"/>
                        </a:rPr>
                        <a:t>变量的经济含义符合预期，如，资产负债率和违约风险成正相关，或和外部评级排序负相关。</a:t>
                      </a:r>
                      <a:endParaRPr lang="zh-CN" altLang="en-US" sz="1100" dirty="0">
                        <a:latin typeface="+mn-lt"/>
                        <a:ea typeface="+mn-ea"/>
                        <a:cs typeface="+mn-ea"/>
                        <a:sym typeface="+mn-lt"/>
                      </a:endParaRPr>
                    </a:p>
                  </a:txBody>
                  <a:tcPr/>
                </a:tc>
                <a:extLst>
                  <a:ext uri="{0D108BD9-81ED-4DB2-BD59-A6C34878D82A}">
                    <a16:rowId xmlns:a16="http://schemas.microsoft.com/office/drawing/2014/main" xmlns="" val="10002"/>
                  </a:ext>
                </a:extLst>
              </a:tr>
              <a:tr h="834480">
                <a:tc>
                  <a:txBody>
                    <a:bodyPr/>
                    <a:lstStyle/>
                    <a:p>
                      <a:pPr algn="ctr">
                        <a:lnSpc>
                          <a:spcPct val="150000"/>
                        </a:lnSpc>
                        <a:spcBef>
                          <a:spcPts val="0"/>
                        </a:spcBef>
                        <a:spcAft>
                          <a:spcPts val="0"/>
                        </a:spcAft>
                      </a:pPr>
                      <a:r>
                        <a:rPr lang="zh-CN" altLang="en-US" sz="1100" dirty="0" smtClean="0">
                          <a:latin typeface="+mn-lt"/>
                          <a:ea typeface="+mn-ea"/>
                          <a:cs typeface="+mn-ea"/>
                          <a:sym typeface="+mn-lt"/>
                        </a:rPr>
                        <a:t>相关性</a:t>
                      </a:r>
                      <a:endParaRPr lang="zh-CN" altLang="en-US" sz="1100" dirty="0">
                        <a:latin typeface="+mn-lt"/>
                        <a:ea typeface="+mn-ea"/>
                        <a:cs typeface="+mn-ea"/>
                        <a:sym typeface="+mn-lt"/>
                      </a:endParaRPr>
                    </a:p>
                  </a:txBody>
                  <a:tcPr/>
                </a:tc>
                <a:tc>
                  <a:txBody>
                    <a:bodyPr/>
                    <a:lstStyle/>
                    <a:p>
                      <a:pPr>
                        <a:lnSpc>
                          <a:spcPct val="150000"/>
                        </a:lnSpc>
                        <a:spcBef>
                          <a:spcPts val="0"/>
                        </a:spcBef>
                        <a:spcAft>
                          <a:spcPts val="0"/>
                        </a:spcAft>
                      </a:pPr>
                      <a:r>
                        <a:rPr lang="zh-CN" altLang="en-US" sz="1100" dirty="0" smtClean="0">
                          <a:latin typeface="+mn-lt"/>
                          <a:ea typeface="+mn-ea"/>
                          <a:cs typeface="+mn-ea"/>
                          <a:sym typeface="+mn-lt"/>
                        </a:rPr>
                        <a:t>某一变量和其他变量之间的相关性低于某一阀值</a:t>
                      </a:r>
                      <a:endParaRPr lang="zh-CN" altLang="en-US" sz="1100" dirty="0">
                        <a:latin typeface="+mn-lt"/>
                        <a:ea typeface="+mn-ea"/>
                        <a:cs typeface="+mn-ea"/>
                        <a:sym typeface="+mn-lt"/>
                      </a:endParaRPr>
                    </a:p>
                  </a:txBody>
                  <a:tcPr/>
                </a:tc>
                <a:extLst>
                  <a:ext uri="{0D108BD9-81ED-4DB2-BD59-A6C34878D82A}">
                    <a16:rowId xmlns:a16="http://schemas.microsoft.com/office/drawing/2014/main" xmlns="" val="10003"/>
                  </a:ext>
                </a:extLst>
              </a:tr>
            </a:tbl>
          </a:graphicData>
        </a:graphic>
      </p:graphicFrame>
      <p:sp>
        <p:nvSpPr>
          <p:cNvPr id="5" name="矩形 2"/>
          <p:cNvSpPr>
            <a:spLocks noChangeArrowheads="1"/>
          </p:cNvSpPr>
          <p:nvPr/>
        </p:nvSpPr>
        <p:spPr bwMode="auto">
          <a:xfrm>
            <a:off x="483675" y="2769473"/>
            <a:ext cx="3692908"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150000"/>
              </a:lnSpc>
              <a:buFont typeface="Arial" pitchFamily="34" charset="0"/>
              <a:buChar char="•"/>
            </a:pPr>
            <a:r>
              <a:rPr lang="zh-CN" altLang="en-US" sz="1400" dirty="0" smtClean="0">
                <a:solidFill>
                  <a:schemeClr val="bg1"/>
                </a:solidFill>
                <a:latin typeface="+mn-lt"/>
                <a:ea typeface="+mn-ea"/>
                <a:cs typeface="+mn-ea"/>
                <a:sym typeface="+mn-lt"/>
              </a:rPr>
              <a:t>区分</a:t>
            </a:r>
            <a:r>
              <a:rPr lang="zh-CN" altLang="en-US" sz="1400" dirty="0">
                <a:solidFill>
                  <a:schemeClr val="bg1"/>
                </a:solidFill>
                <a:latin typeface="+mn-lt"/>
                <a:ea typeface="+mn-ea"/>
                <a:cs typeface="+mn-ea"/>
                <a:sym typeface="+mn-lt"/>
              </a:rPr>
              <a:t>能力分析：为识别变量对于因变量是否有一定的预测能力，应进行相关统计分析，将没有区分能力的变量排除在多变量分析之外。</a:t>
            </a:r>
            <a:endParaRPr lang="en-US" altLang="zh-CN" sz="1400" dirty="0">
              <a:solidFill>
                <a:schemeClr val="bg1"/>
              </a:solidFill>
              <a:latin typeface="+mn-lt"/>
              <a:ea typeface="+mn-ea"/>
              <a:cs typeface="+mn-ea"/>
              <a:sym typeface="+mn-lt"/>
            </a:endParaRPr>
          </a:p>
          <a:p>
            <a:pPr marL="285750" indent="-285750">
              <a:lnSpc>
                <a:spcPct val="150000"/>
              </a:lnSpc>
              <a:buFont typeface="Arial" pitchFamily="34" charset="0"/>
              <a:buChar char="•"/>
            </a:pPr>
            <a:r>
              <a:rPr lang="zh-CN" altLang="en-US" sz="1400" dirty="0">
                <a:solidFill>
                  <a:schemeClr val="bg1"/>
                </a:solidFill>
                <a:latin typeface="+mn-lt"/>
                <a:ea typeface="+mn-ea"/>
                <a:cs typeface="+mn-ea"/>
                <a:sym typeface="+mn-lt"/>
              </a:rPr>
              <a:t>相关性分析：为避免多变量分析的多重共线性，应进行变量和变量之间的相关性分析。</a:t>
            </a:r>
            <a:endParaRPr lang="en-US" altLang="zh-CN" sz="1400" dirty="0">
              <a:solidFill>
                <a:schemeClr val="bg1"/>
              </a:solidFill>
              <a:latin typeface="+mn-lt"/>
              <a:ea typeface="+mn-ea"/>
              <a:cs typeface="+mn-ea"/>
              <a:sym typeface="+mn-lt"/>
            </a:endParaRPr>
          </a:p>
          <a:p>
            <a:pPr marL="285750" indent="-285750">
              <a:lnSpc>
                <a:spcPct val="150000"/>
              </a:lnSpc>
              <a:buFont typeface="Arial" pitchFamily="34" charset="0"/>
              <a:buChar char="•"/>
            </a:pPr>
            <a:r>
              <a:rPr lang="zh-CN" altLang="en-US" sz="1400" dirty="0">
                <a:solidFill>
                  <a:schemeClr val="bg1"/>
                </a:solidFill>
                <a:latin typeface="+mn-lt"/>
                <a:ea typeface="+mn-ea"/>
                <a:cs typeface="+mn-ea"/>
                <a:sym typeface="+mn-lt"/>
              </a:rPr>
              <a:t>变量筛选：根据一定筛选条件，执行变量筛选，筛选后的变量数量不应过多也不应过少，一般控制在</a:t>
            </a:r>
            <a:r>
              <a:rPr lang="en-US" altLang="zh-CN" sz="1400" dirty="0">
                <a:solidFill>
                  <a:schemeClr val="bg1"/>
                </a:solidFill>
                <a:latin typeface="+mn-lt"/>
                <a:ea typeface="+mn-ea"/>
                <a:cs typeface="+mn-ea"/>
                <a:sym typeface="+mn-lt"/>
              </a:rPr>
              <a:t>50</a:t>
            </a:r>
            <a:r>
              <a:rPr lang="zh-CN" altLang="en-US" sz="1400" dirty="0">
                <a:solidFill>
                  <a:schemeClr val="bg1"/>
                </a:solidFill>
                <a:latin typeface="+mn-lt"/>
                <a:ea typeface="+mn-ea"/>
                <a:cs typeface="+mn-ea"/>
                <a:sym typeface="+mn-lt"/>
              </a:rPr>
              <a:t>个以内（经验值）。</a:t>
            </a:r>
            <a:endParaRPr lang="en-US" altLang="zh-CN" sz="1400" dirty="0">
              <a:solidFill>
                <a:schemeClr val="bg1"/>
              </a:solidFill>
              <a:latin typeface="+mn-lt"/>
              <a:ea typeface="+mn-ea"/>
              <a:cs typeface="+mn-ea"/>
              <a:sym typeface="+mn-lt"/>
            </a:endParaRPr>
          </a:p>
          <a:p>
            <a:pPr marL="285750" indent="-285750">
              <a:lnSpc>
                <a:spcPct val="150000"/>
              </a:lnSpc>
              <a:buFont typeface="Arial" pitchFamily="34" charset="0"/>
              <a:buChar char="•"/>
            </a:pPr>
            <a:endParaRPr lang="en-US" altLang="zh-CN" sz="1400" dirty="0">
              <a:solidFill>
                <a:schemeClr val="bg1"/>
              </a:solidFill>
              <a:latin typeface="+mn-lt"/>
              <a:ea typeface="+mn-ea"/>
              <a:cs typeface="+mn-ea"/>
              <a:sym typeface="+mn-lt"/>
            </a:endParaRPr>
          </a:p>
          <a:p>
            <a:pPr marL="285750" indent="-285750">
              <a:lnSpc>
                <a:spcPct val="150000"/>
              </a:lnSpc>
              <a:buFont typeface="Arial" pitchFamily="34" charset="0"/>
              <a:buChar char="•"/>
            </a:pPr>
            <a:endParaRPr lang="en-US" altLang="zh-CN" sz="1400" dirty="0">
              <a:solidFill>
                <a:schemeClr val="bg1"/>
              </a:solidFill>
              <a:latin typeface="+mn-lt"/>
              <a:ea typeface="+mn-ea"/>
              <a:cs typeface="+mn-ea"/>
              <a:sym typeface="+mn-lt"/>
            </a:endParaRPr>
          </a:p>
        </p:txBody>
      </p:sp>
      <p:pic>
        <p:nvPicPr>
          <p:cNvPr id="1576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7739" y="1522202"/>
            <a:ext cx="2533013" cy="140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892781" y="967518"/>
            <a:ext cx="1415772" cy="338554"/>
          </a:xfrm>
          <a:prstGeom prst="rect">
            <a:avLst/>
          </a:prstGeom>
        </p:spPr>
        <p:txBody>
          <a:bodyPr wrap="none">
            <a:spAutoFit/>
          </a:bodyPr>
          <a:lstStyle/>
          <a:p>
            <a:r>
              <a:rPr lang="zh-CN" altLang="en-US" dirty="0">
                <a:solidFill>
                  <a:schemeClr val="bg1"/>
                </a:solidFill>
                <a:cs typeface="+mn-ea"/>
                <a:sym typeface="+mn-lt"/>
              </a:rPr>
              <a:t>单变</a:t>
            </a:r>
            <a:r>
              <a:rPr lang="zh-CN" altLang="en-US" dirty="0" smtClean="0">
                <a:solidFill>
                  <a:schemeClr val="bg1"/>
                </a:solidFill>
                <a:cs typeface="+mn-ea"/>
                <a:sym typeface="+mn-lt"/>
              </a:rPr>
              <a:t>量分析：</a:t>
            </a:r>
            <a:endParaRPr lang="zh-CN" alt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557673" y="548074"/>
            <a:ext cx="8210550" cy="263525"/>
          </a:xfrm>
        </p:spPr>
        <p:txBody>
          <a:bodyPr/>
          <a:lstStyle/>
          <a:p>
            <a:r>
              <a:rPr lang="zh-CN" altLang="en-US" sz="2400" b="1" dirty="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5</a:t>
            </a:r>
            <a:r>
              <a:rPr lang="zh-CN" altLang="en-US" sz="2400" b="1" dirty="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单</a:t>
            </a:r>
            <a:r>
              <a:rPr lang="zh-CN" altLang="en-US" sz="2400" b="1" dirty="0">
                <a:solidFill>
                  <a:srgbClr val="FFC000"/>
                </a:solidFill>
                <a:latin typeface="+mn-lt"/>
                <a:ea typeface="+mn-ea"/>
                <a:cs typeface="+mn-ea"/>
                <a:sym typeface="+mn-lt"/>
              </a:rPr>
              <a:t>变量分析</a:t>
            </a:r>
            <a:r>
              <a:rPr lang="en-US" altLang="zh-CN" sz="2400" b="1" dirty="0">
                <a:solidFill>
                  <a:srgbClr val="FFC000"/>
                </a:solidFill>
                <a:latin typeface="+mn-lt"/>
                <a:ea typeface="+mn-ea"/>
                <a:cs typeface="+mn-ea"/>
                <a:sym typeface="+mn-lt"/>
              </a:rPr>
              <a:t>---</a:t>
            </a:r>
            <a:r>
              <a:rPr lang="zh-CN" altLang="en-US" sz="2400" b="1" dirty="0">
                <a:solidFill>
                  <a:srgbClr val="FFC000"/>
                </a:solidFill>
                <a:latin typeface="+mn-lt"/>
                <a:ea typeface="+mn-ea"/>
                <a:cs typeface="+mn-ea"/>
                <a:sym typeface="+mn-lt"/>
              </a:rPr>
              <a:t>缺失值与异常值处理</a:t>
            </a:r>
          </a:p>
        </p:txBody>
      </p:sp>
      <p:grpSp>
        <p:nvGrpSpPr>
          <p:cNvPr id="2" name="组合 1"/>
          <p:cNvGrpSpPr/>
          <p:nvPr/>
        </p:nvGrpSpPr>
        <p:grpSpPr>
          <a:xfrm>
            <a:off x="224675" y="1261046"/>
            <a:ext cx="8404324" cy="5043488"/>
            <a:chOff x="347663" y="889891"/>
            <a:chExt cx="8786813" cy="5273022"/>
          </a:xfrm>
        </p:grpSpPr>
        <p:sp>
          <p:nvSpPr>
            <p:cNvPr id="65539" name="矩形 5"/>
            <p:cNvSpPr>
              <a:spLocks noChangeArrowheads="1"/>
            </p:cNvSpPr>
            <p:nvPr/>
          </p:nvSpPr>
          <p:spPr bwMode="auto">
            <a:xfrm>
              <a:off x="468313" y="889891"/>
              <a:ext cx="3962400" cy="386460"/>
            </a:xfrm>
            <a:prstGeom prst="rect">
              <a:avLst/>
            </a:prstGeom>
            <a:solidFill>
              <a:srgbClr val="0070C0"/>
            </a:solidFill>
            <a:ln w="9525">
              <a:solidFill>
                <a:srgbClr val="000000"/>
              </a:solidFill>
              <a:miter lim="800000"/>
              <a:headEnd/>
              <a:tailEnd/>
            </a:ln>
            <a:extLst/>
          </p:spPr>
          <p:txBody>
            <a:bodyPr lIns="85542" tIns="42771" rIns="85542" bIns="42771">
              <a:spAutoFit/>
            </a:bodyPr>
            <a:lstStyle/>
            <a:p>
              <a:pPr algn="ctr">
                <a:lnSpc>
                  <a:spcPct val="150000"/>
                </a:lnSpc>
              </a:pPr>
              <a:r>
                <a:rPr lang="zh-CN" altLang="en-US" sz="1200" b="1">
                  <a:solidFill>
                    <a:schemeClr val="bg1"/>
                  </a:solidFill>
                  <a:latin typeface="+mn-lt"/>
                  <a:ea typeface="+mn-ea"/>
                  <a:cs typeface="+mn-ea"/>
                  <a:sym typeface="+mn-lt"/>
                </a:rPr>
                <a:t>样本数据缺失值处理</a:t>
              </a:r>
            </a:p>
          </p:txBody>
        </p:sp>
        <p:sp>
          <p:nvSpPr>
            <p:cNvPr id="65540" name="矩形 6"/>
            <p:cNvSpPr>
              <a:spLocks noChangeArrowheads="1"/>
            </p:cNvSpPr>
            <p:nvPr/>
          </p:nvSpPr>
          <p:spPr bwMode="auto">
            <a:xfrm>
              <a:off x="5232401" y="891478"/>
              <a:ext cx="3784600" cy="345457"/>
            </a:xfrm>
            <a:prstGeom prst="rect">
              <a:avLst/>
            </a:prstGeom>
            <a:solidFill>
              <a:srgbClr val="0070C0"/>
            </a:solidFill>
            <a:ln w="9525">
              <a:solidFill>
                <a:srgbClr val="000000"/>
              </a:solidFill>
              <a:miter lim="800000"/>
              <a:headEnd/>
              <a:tailEnd/>
            </a:ln>
            <a:extLst/>
          </p:spPr>
          <p:txBody>
            <a:bodyPr lIns="85542" tIns="42771" rIns="85542" bIns="42771">
              <a:spAutoFit/>
            </a:bodyPr>
            <a:lstStyle/>
            <a:p>
              <a:pPr algn="ctr">
                <a:lnSpc>
                  <a:spcPct val="150000"/>
                </a:lnSpc>
              </a:pPr>
              <a:r>
                <a:rPr lang="zh-CN" altLang="en-US" sz="1200" b="1">
                  <a:solidFill>
                    <a:schemeClr val="bg1"/>
                  </a:solidFill>
                  <a:latin typeface="+mn-lt"/>
                  <a:ea typeface="+mn-ea"/>
                  <a:cs typeface="+mn-ea"/>
                  <a:sym typeface="+mn-lt"/>
                </a:rPr>
                <a:t>样本数据异常值处理</a:t>
              </a:r>
            </a:p>
          </p:txBody>
        </p:sp>
        <p:cxnSp>
          <p:nvCxnSpPr>
            <p:cNvPr id="8" name="直接连接符 7"/>
            <p:cNvCxnSpPr/>
            <p:nvPr/>
          </p:nvCxnSpPr>
          <p:spPr>
            <a:xfrm>
              <a:off x="347663" y="1250253"/>
              <a:ext cx="4133850" cy="1588"/>
            </a:xfrm>
            <a:prstGeom prst="line">
              <a:avLst/>
            </a:prstGeom>
            <a:ln w="22225" cmpd="sng">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78413" y="1259778"/>
              <a:ext cx="4040188" cy="1588"/>
            </a:xfrm>
            <a:prstGeom prst="line">
              <a:avLst/>
            </a:prstGeom>
            <a:ln w="22225" cmpd="sng">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316958" y="3419573"/>
              <a:ext cx="5026025" cy="15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65544" name="Picture 2" descr="C:\Users\JHBJB038\AppData\Local\Microsoft\Windows\Temporary Internet Files\Content.IE5\6MVZZ0R7\MC90031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6934" y="1499491"/>
              <a:ext cx="8937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5" name="矩形 17"/>
            <p:cNvSpPr>
              <a:spLocks noChangeArrowheads="1"/>
            </p:cNvSpPr>
            <p:nvPr/>
          </p:nvSpPr>
          <p:spPr bwMode="auto">
            <a:xfrm>
              <a:off x="347663" y="1396304"/>
              <a:ext cx="2215308" cy="160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spAutoFit/>
            </a:bodyPr>
            <a:lstStyle/>
            <a:p>
              <a:pPr>
                <a:lnSpc>
                  <a:spcPct val="150000"/>
                </a:lnSpc>
              </a:pPr>
              <a:r>
                <a:rPr lang="zh-CN" altLang="en-US" sz="1050" dirty="0">
                  <a:solidFill>
                    <a:schemeClr val="bg1"/>
                  </a:solidFill>
                  <a:latin typeface="+mn-lt"/>
                  <a:ea typeface="+mn-ea"/>
                  <a:cs typeface="+mn-ea"/>
                  <a:sym typeface="+mn-lt"/>
                </a:rPr>
                <a:t>首先，进行</a:t>
              </a:r>
              <a:r>
                <a:rPr lang="zh-CN" altLang="zh-CN" sz="1050" dirty="0">
                  <a:solidFill>
                    <a:schemeClr val="bg1"/>
                  </a:solidFill>
                  <a:latin typeface="+mn-lt"/>
                  <a:ea typeface="+mn-ea"/>
                  <a:cs typeface="+mn-ea"/>
                  <a:sym typeface="+mn-lt"/>
                </a:rPr>
                <a:t>缺失率分析</a:t>
              </a:r>
              <a:r>
                <a:rPr lang="zh-CN" altLang="en-US" sz="1050" dirty="0">
                  <a:solidFill>
                    <a:schemeClr val="bg1"/>
                  </a:solidFill>
                  <a:latin typeface="+mn-lt"/>
                  <a:ea typeface="+mn-ea"/>
                  <a:cs typeface="+mn-ea"/>
                  <a:sym typeface="+mn-lt"/>
                </a:rPr>
                <a:t>，统计每个变量的缺失情况。</a:t>
              </a:r>
              <a:endParaRPr lang="en-US" altLang="zh-CN" sz="1050" dirty="0">
                <a:solidFill>
                  <a:schemeClr val="bg1"/>
                </a:solidFill>
                <a:latin typeface="+mn-lt"/>
                <a:ea typeface="+mn-ea"/>
                <a:cs typeface="+mn-ea"/>
                <a:sym typeface="+mn-lt"/>
              </a:endParaRPr>
            </a:p>
            <a:p>
              <a:pPr>
                <a:lnSpc>
                  <a:spcPct val="150000"/>
                </a:lnSpc>
              </a:pPr>
              <a:r>
                <a:rPr lang="zh-CN" altLang="en-US" sz="1050" dirty="0">
                  <a:solidFill>
                    <a:schemeClr val="bg1"/>
                  </a:solidFill>
                  <a:latin typeface="+mn-lt"/>
                  <a:ea typeface="+mn-ea"/>
                  <a:cs typeface="+mn-ea"/>
                  <a:sym typeface="+mn-lt"/>
                </a:rPr>
                <a:t>其次，</a:t>
              </a:r>
              <a:r>
                <a:rPr lang="zh-CN" altLang="zh-CN" sz="1050" dirty="0">
                  <a:solidFill>
                    <a:schemeClr val="bg1"/>
                  </a:solidFill>
                  <a:latin typeface="+mn-lt"/>
                  <a:ea typeface="+mn-ea"/>
                  <a:cs typeface="+mn-ea"/>
                  <a:sym typeface="+mn-lt"/>
                </a:rPr>
                <a:t>剔除了缺失率大于</a:t>
              </a:r>
              <a:r>
                <a:rPr lang="en-US" altLang="zh-CN" sz="1050" dirty="0">
                  <a:solidFill>
                    <a:schemeClr val="bg1"/>
                  </a:solidFill>
                  <a:latin typeface="+mn-lt"/>
                  <a:ea typeface="+mn-ea"/>
                  <a:cs typeface="+mn-ea"/>
                  <a:sym typeface="+mn-lt"/>
                </a:rPr>
                <a:t>20%</a:t>
              </a:r>
              <a:r>
                <a:rPr lang="zh-CN" altLang="zh-CN" sz="1050" dirty="0">
                  <a:solidFill>
                    <a:schemeClr val="bg1"/>
                  </a:solidFill>
                  <a:latin typeface="+mn-lt"/>
                  <a:ea typeface="+mn-ea"/>
                  <a:cs typeface="+mn-ea"/>
                  <a:sym typeface="+mn-lt"/>
                </a:rPr>
                <a:t>的</a:t>
              </a:r>
              <a:r>
                <a:rPr lang="zh-CN" altLang="en-US" sz="1050" dirty="0">
                  <a:solidFill>
                    <a:schemeClr val="bg1"/>
                  </a:solidFill>
                  <a:latin typeface="+mn-lt"/>
                  <a:ea typeface="+mn-ea"/>
                  <a:cs typeface="+mn-ea"/>
                  <a:sym typeface="+mn-lt"/>
                </a:rPr>
                <a:t>变量</a:t>
              </a:r>
              <a:r>
                <a:rPr lang="zh-CN" altLang="zh-CN" sz="1050" dirty="0">
                  <a:solidFill>
                    <a:schemeClr val="bg1"/>
                  </a:solidFill>
                  <a:latin typeface="+mn-lt"/>
                  <a:ea typeface="+mn-ea"/>
                  <a:cs typeface="+mn-ea"/>
                  <a:sym typeface="+mn-lt"/>
                </a:rPr>
                <a:t>，剩余的</a:t>
              </a:r>
              <a:r>
                <a:rPr lang="zh-CN" altLang="en-US" sz="1050" dirty="0">
                  <a:solidFill>
                    <a:schemeClr val="bg1"/>
                  </a:solidFill>
                  <a:latin typeface="+mn-lt"/>
                  <a:ea typeface="+mn-ea"/>
                  <a:cs typeface="+mn-ea"/>
                  <a:sym typeface="+mn-lt"/>
                </a:rPr>
                <a:t>变量</a:t>
              </a:r>
              <a:r>
                <a:rPr lang="zh-CN" altLang="zh-CN" sz="1050" dirty="0">
                  <a:solidFill>
                    <a:schemeClr val="bg1"/>
                  </a:solidFill>
                  <a:latin typeface="+mn-lt"/>
                  <a:ea typeface="+mn-ea"/>
                  <a:cs typeface="+mn-ea"/>
                  <a:sym typeface="+mn-lt"/>
                </a:rPr>
                <a:t>仍然具有</a:t>
              </a:r>
              <a:r>
                <a:rPr lang="en-US" altLang="zh-CN" sz="1050" dirty="0">
                  <a:solidFill>
                    <a:schemeClr val="bg1"/>
                  </a:solidFill>
                  <a:latin typeface="+mn-lt"/>
                  <a:ea typeface="+mn-ea"/>
                  <a:cs typeface="+mn-ea"/>
                  <a:sym typeface="+mn-lt"/>
                </a:rPr>
                <a:t>0.1%~20%</a:t>
              </a:r>
              <a:r>
                <a:rPr lang="zh-CN" altLang="zh-CN" sz="1050" dirty="0">
                  <a:solidFill>
                    <a:schemeClr val="bg1"/>
                  </a:solidFill>
                  <a:latin typeface="+mn-lt"/>
                  <a:ea typeface="+mn-ea"/>
                  <a:cs typeface="+mn-ea"/>
                  <a:sym typeface="+mn-lt"/>
                </a:rPr>
                <a:t>的缺失比例。</a:t>
              </a:r>
              <a:endParaRPr lang="en-US" altLang="zh-CN" sz="1050" dirty="0">
                <a:solidFill>
                  <a:schemeClr val="bg1"/>
                </a:solidFill>
                <a:latin typeface="+mn-lt"/>
                <a:ea typeface="+mn-ea"/>
                <a:cs typeface="+mn-ea"/>
                <a:sym typeface="+mn-lt"/>
              </a:endParaRPr>
            </a:p>
            <a:p>
              <a:pPr>
                <a:lnSpc>
                  <a:spcPct val="150000"/>
                </a:lnSpc>
              </a:pPr>
              <a:r>
                <a:rPr lang="zh-CN" altLang="en-US" sz="1050" dirty="0">
                  <a:solidFill>
                    <a:schemeClr val="bg1"/>
                  </a:solidFill>
                  <a:latin typeface="+mn-lt"/>
                  <a:ea typeface="+mn-ea"/>
                  <a:cs typeface="+mn-ea"/>
                  <a:sym typeface="+mn-lt"/>
                </a:rPr>
                <a:t>最后，对变量的缺失值进行填补。</a:t>
              </a:r>
            </a:p>
          </p:txBody>
        </p:sp>
        <p:sp>
          <p:nvSpPr>
            <p:cNvPr id="20" name="右箭头 19"/>
            <p:cNvSpPr/>
            <p:nvPr/>
          </p:nvSpPr>
          <p:spPr>
            <a:xfrm>
              <a:off x="2562972" y="2166241"/>
              <a:ext cx="893763" cy="385762"/>
            </a:xfrm>
            <a:prstGeom prst="rightArrow">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tx1"/>
                  </a:solidFill>
                  <a:cs typeface="+mn-ea"/>
                  <a:sym typeface="+mn-lt"/>
                </a:rPr>
                <a:t>直接剔除</a:t>
              </a:r>
            </a:p>
          </p:txBody>
        </p:sp>
        <p:sp>
          <p:nvSpPr>
            <p:cNvPr id="65547" name="矩形 20"/>
            <p:cNvSpPr>
              <a:spLocks noChangeArrowheads="1"/>
            </p:cNvSpPr>
            <p:nvPr/>
          </p:nvSpPr>
          <p:spPr bwMode="auto">
            <a:xfrm>
              <a:off x="3567916" y="2226567"/>
              <a:ext cx="1089025" cy="3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en-US" sz="1050" dirty="0">
                  <a:solidFill>
                    <a:schemeClr val="bg1"/>
                  </a:solidFill>
                  <a:latin typeface="+mn-lt"/>
                  <a:ea typeface="+mn-ea"/>
                  <a:cs typeface="+mn-ea"/>
                  <a:sym typeface="+mn-lt"/>
                </a:rPr>
                <a:t>完善样本数据</a:t>
              </a:r>
            </a:p>
          </p:txBody>
        </p:sp>
        <p:sp>
          <p:nvSpPr>
            <p:cNvPr id="23" name="矩形 22"/>
            <p:cNvSpPr/>
            <p:nvPr/>
          </p:nvSpPr>
          <p:spPr>
            <a:xfrm>
              <a:off x="530226" y="3594588"/>
              <a:ext cx="849312" cy="563563"/>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样本均值填补</a:t>
              </a:r>
            </a:p>
          </p:txBody>
        </p:sp>
        <p:sp>
          <p:nvSpPr>
            <p:cNvPr id="24" name="矩形 23"/>
            <p:cNvSpPr/>
            <p:nvPr/>
          </p:nvSpPr>
          <p:spPr>
            <a:xfrm>
              <a:off x="1941514" y="3594588"/>
              <a:ext cx="849313" cy="563563"/>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样本中位数填补</a:t>
              </a:r>
            </a:p>
          </p:txBody>
        </p:sp>
        <p:sp>
          <p:nvSpPr>
            <p:cNvPr id="25" name="线形标注 2(带强调线) 24"/>
            <p:cNvSpPr/>
            <p:nvPr/>
          </p:nvSpPr>
          <p:spPr>
            <a:xfrm>
              <a:off x="2814639" y="4358175"/>
              <a:ext cx="1808163" cy="920750"/>
            </a:xfrm>
            <a:prstGeom prst="accentCallout2">
              <a:avLst>
                <a:gd name="adj1" fmla="val 18750"/>
                <a:gd name="adj2" fmla="val -8333"/>
                <a:gd name="adj3" fmla="val 39007"/>
                <a:gd name="adj4" fmla="val -12852"/>
                <a:gd name="adj5" fmla="val 103048"/>
                <a:gd name="adj6" fmla="val -60652"/>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nSpc>
                  <a:spcPct val="150000"/>
                </a:lnSpc>
                <a:defRPr/>
              </a:pPr>
              <a:r>
                <a:rPr lang="zh-CN" altLang="zh-CN" sz="800" dirty="0">
                  <a:solidFill>
                    <a:schemeClr val="tx1"/>
                  </a:solidFill>
                  <a:cs typeface="+mn-ea"/>
                  <a:sym typeface="+mn-lt"/>
                </a:rPr>
                <a:t>大部分数据都出有偏、厚尾、高峰等特征，尤其是有偏的存在，使得样本均值并不能真实代表该指标的行业平均水平</a:t>
              </a:r>
              <a:endParaRPr lang="zh-CN" altLang="en-US" sz="800" dirty="0">
                <a:solidFill>
                  <a:schemeClr val="tx1"/>
                </a:solidFill>
                <a:cs typeface="+mn-ea"/>
                <a:sym typeface="+mn-lt"/>
              </a:endParaRPr>
            </a:p>
          </p:txBody>
        </p:sp>
        <p:sp>
          <p:nvSpPr>
            <p:cNvPr id="26" name="矩形 25"/>
            <p:cNvSpPr/>
            <p:nvPr/>
          </p:nvSpPr>
          <p:spPr>
            <a:xfrm>
              <a:off x="1265239" y="5507525"/>
              <a:ext cx="849313" cy="56515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样本中位数填补</a:t>
              </a:r>
            </a:p>
          </p:txBody>
        </p:sp>
        <p:cxnSp>
          <p:nvCxnSpPr>
            <p:cNvPr id="29" name="肘形连接符 28"/>
            <p:cNvCxnSpPr>
              <a:stCxn id="23" idx="2"/>
              <a:endCxn id="26" idx="0"/>
            </p:cNvCxnSpPr>
            <p:nvPr/>
          </p:nvCxnSpPr>
          <p:spPr>
            <a:xfrm rot="16200000" flipH="1">
              <a:off x="648495" y="4465332"/>
              <a:ext cx="1349375" cy="73501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4" idx="2"/>
              <a:endCxn id="26" idx="0"/>
            </p:cNvCxnSpPr>
            <p:nvPr/>
          </p:nvCxnSpPr>
          <p:spPr>
            <a:xfrm rot="5400000">
              <a:off x="1354139" y="4494701"/>
              <a:ext cx="1349375" cy="676275"/>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 name="五角星 39"/>
            <p:cNvSpPr/>
            <p:nvPr/>
          </p:nvSpPr>
          <p:spPr>
            <a:xfrm>
              <a:off x="628846" y="5119752"/>
              <a:ext cx="972273" cy="737530"/>
            </a:xfrm>
            <a:prstGeom prst="star5">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900" b="1" dirty="0">
                  <a:solidFill>
                    <a:schemeClr val="tx1"/>
                  </a:solidFill>
                  <a:cs typeface="+mn-ea"/>
                  <a:sym typeface="+mn-lt"/>
                </a:rPr>
                <a:t>建议</a:t>
              </a:r>
            </a:p>
          </p:txBody>
        </p:sp>
        <p:sp>
          <p:nvSpPr>
            <p:cNvPr id="65555" name="TextBox 40"/>
            <p:cNvSpPr txBox="1">
              <a:spLocks noChangeArrowheads="1"/>
            </p:cNvSpPr>
            <p:nvPr/>
          </p:nvSpPr>
          <p:spPr bwMode="auto">
            <a:xfrm>
              <a:off x="404813" y="3093301"/>
              <a:ext cx="1766888" cy="38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200" b="1" dirty="0">
                  <a:solidFill>
                    <a:schemeClr val="bg1"/>
                  </a:solidFill>
                  <a:latin typeface="+mn-lt"/>
                  <a:ea typeface="+mn-ea"/>
                  <a:cs typeface="+mn-ea"/>
                  <a:sym typeface="+mn-lt"/>
                </a:rPr>
                <a:t>常用的填补方法：</a:t>
              </a:r>
            </a:p>
          </p:txBody>
        </p:sp>
        <p:pic>
          <p:nvPicPr>
            <p:cNvPr id="65556"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26" y="1674117"/>
              <a:ext cx="8001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p:cNvSpPr/>
            <p:nvPr/>
          </p:nvSpPr>
          <p:spPr>
            <a:xfrm>
              <a:off x="5838827" y="1494728"/>
              <a:ext cx="325437" cy="1157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85542" tIns="42771" rIns="85542" bIns="42771" anchor="ctr"/>
            <a:lstStyle/>
            <a:p>
              <a:pPr algn="ctr">
                <a:lnSpc>
                  <a:spcPct val="150000"/>
                </a:lnSpc>
                <a:defRPr/>
              </a:pPr>
              <a:r>
                <a:rPr lang="zh-CN" altLang="en-US" sz="1050" b="1" dirty="0">
                  <a:solidFill>
                    <a:schemeClr val="bg1"/>
                  </a:solidFill>
                  <a:cs typeface="+mn-ea"/>
                  <a:sym typeface="+mn-lt"/>
                </a:rPr>
                <a:t>异常值的判别</a:t>
              </a:r>
            </a:p>
          </p:txBody>
        </p:sp>
        <p:sp>
          <p:nvSpPr>
            <p:cNvPr id="65558" name="矩形 43"/>
            <p:cNvSpPr>
              <a:spLocks noChangeArrowheads="1"/>
            </p:cNvSpPr>
            <p:nvPr/>
          </p:nvSpPr>
          <p:spPr bwMode="auto">
            <a:xfrm>
              <a:off x="6164263" y="1292645"/>
              <a:ext cx="2852738" cy="110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zh-CN" sz="1050" b="1" dirty="0">
                  <a:solidFill>
                    <a:schemeClr val="bg1"/>
                  </a:solidFill>
                  <a:latin typeface="+mn-lt"/>
                  <a:ea typeface="+mn-ea"/>
                  <a:cs typeface="+mn-ea"/>
                  <a:sym typeface="+mn-lt"/>
                </a:rPr>
                <a:t>物理判别法</a:t>
              </a:r>
              <a:r>
                <a:rPr lang="zh-CN" altLang="zh-CN" sz="1050" dirty="0">
                  <a:solidFill>
                    <a:schemeClr val="bg1"/>
                  </a:solidFill>
                  <a:latin typeface="+mn-lt"/>
                  <a:ea typeface="+mn-ea"/>
                  <a:cs typeface="+mn-ea"/>
                  <a:sym typeface="+mn-lt"/>
                </a:rPr>
                <a:t>就是根据人们对客观事物已有的认识，判别由于外界干扰、人为误差等原因造成数据值偏离正常结果的异常值，在分析过程中进行处理。</a:t>
              </a:r>
              <a:endParaRPr lang="zh-CN" altLang="en-US" sz="1050" dirty="0">
                <a:solidFill>
                  <a:schemeClr val="bg1"/>
                </a:solidFill>
                <a:latin typeface="+mn-lt"/>
                <a:ea typeface="+mn-ea"/>
                <a:cs typeface="+mn-ea"/>
                <a:sym typeface="+mn-lt"/>
              </a:endParaRPr>
            </a:p>
          </p:txBody>
        </p:sp>
        <p:sp>
          <p:nvSpPr>
            <p:cNvPr id="65559" name="矩形 44"/>
            <p:cNvSpPr>
              <a:spLocks noChangeArrowheads="1"/>
            </p:cNvSpPr>
            <p:nvPr/>
          </p:nvSpPr>
          <p:spPr bwMode="auto">
            <a:xfrm>
              <a:off x="6164262" y="2311756"/>
              <a:ext cx="2852737" cy="8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zh-CN" sz="1050" b="1" dirty="0">
                  <a:solidFill>
                    <a:schemeClr val="bg1"/>
                  </a:solidFill>
                  <a:latin typeface="+mn-lt"/>
                  <a:ea typeface="+mn-ea"/>
                  <a:cs typeface="+mn-ea"/>
                  <a:sym typeface="+mn-lt"/>
                </a:rPr>
                <a:t>统计判别法</a:t>
              </a:r>
              <a:r>
                <a:rPr lang="zh-CN" altLang="zh-CN" sz="1050" dirty="0">
                  <a:solidFill>
                    <a:schemeClr val="bg1"/>
                  </a:solidFill>
                  <a:latin typeface="+mn-lt"/>
                  <a:ea typeface="+mn-ea"/>
                  <a:cs typeface="+mn-ea"/>
                  <a:sym typeface="+mn-lt"/>
                </a:rPr>
                <a:t>则是给定一个置信概率，并确定一个置信区间，凡超过此限的误差，就认为它不属于随机误差范围，将其视为异常值。</a:t>
              </a:r>
              <a:endParaRPr lang="zh-CN" altLang="en-US" sz="1050" dirty="0">
                <a:solidFill>
                  <a:schemeClr val="bg1"/>
                </a:solidFill>
                <a:latin typeface="+mn-lt"/>
                <a:ea typeface="+mn-ea"/>
                <a:cs typeface="+mn-ea"/>
                <a:sym typeface="+mn-lt"/>
              </a:endParaRPr>
            </a:p>
          </p:txBody>
        </p:sp>
        <p:sp>
          <p:nvSpPr>
            <p:cNvPr id="46" name="矩形 45"/>
            <p:cNvSpPr/>
            <p:nvPr/>
          </p:nvSpPr>
          <p:spPr>
            <a:xfrm>
              <a:off x="6256339" y="3172716"/>
              <a:ext cx="1082675" cy="385762"/>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物理判别</a:t>
              </a:r>
            </a:p>
          </p:txBody>
        </p:sp>
        <p:sp>
          <p:nvSpPr>
            <p:cNvPr id="47" name="矩形 46"/>
            <p:cNvSpPr/>
            <p:nvPr/>
          </p:nvSpPr>
          <p:spPr>
            <a:xfrm>
              <a:off x="7731126" y="3172716"/>
              <a:ext cx="1084262" cy="385762"/>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统计判别</a:t>
              </a:r>
            </a:p>
          </p:txBody>
        </p:sp>
        <p:sp>
          <p:nvSpPr>
            <p:cNvPr id="48" name="加号 47"/>
            <p:cNvSpPr/>
            <p:nvPr/>
          </p:nvSpPr>
          <p:spPr>
            <a:xfrm>
              <a:off x="7400926" y="3239392"/>
              <a:ext cx="260350" cy="280987"/>
            </a:xfrm>
            <a:prstGeom prst="mathPlus">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endParaRPr lang="zh-CN" altLang="en-US" sz="1400" dirty="0">
                <a:solidFill>
                  <a:schemeClr val="bg1"/>
                </a:solidFill>
                <a:cs typeface="+mn-ea"/>
                <a:sym typeface="+mn-lt"/>
              </a:endParaRPr>
            </a:p>
          </p:txBody>
        </p:sp>
        <p:sp>
          <p:nvSpPr>
            <p:cNvPr id="65564" name="TextBox 49"/>
            <p:cNvSpPr txBox="1">
              <a:spLocks noChangeArrowheads="1"/>
            </p:cNvSpPr>
            <p:nvPr/>
          </p:nvSpPr>
          <p:spPr bwMode="auto">
            <a:xfrm>
              <a:off x="5176838" y="3239393"/>
              <a:ext cx="1055688" cy="3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050" b="1" dirty="0">
                  <a:solidFill>
                    <a:schemeClr val="bg1"/>
                  </a:solidFill>
                  <a:latin typeface="+mn-lt"/>
                  <a:ea typeface="+mn-ea"/>
                  <a:cs typeface="+mn-ea"/>
                  <a:sym typeface="+mn-lt"/>
                </a:rPr>
                <a:t>建议做法：</a:t>
              </a:r>
            </a:p>
          </p:txBody>
        </p:sp>
        <p:sp>
          <p:nvSpPr>
            <p:cNvPr id="51" name="圆角矩形 50"/>
            <p:cNvSpPr/>
            <p:nvPr/>
          </p:nvSpPr>
          <p:spPr>
            <a:xfrm>
              <a:off x="5078413" y="3671191"/>
              <a:ext cx="920750" cy="715962"/>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识别异常点</a:t>
              </a:r>
            </a:p>
          </p:txBody>
        </p:sp>
        <p:sp>
          <p:nvSpPr>
            <p:cNvPr id="52" name="圆角矩形 51"/>
            <p:cNvSpPr/>
            <p:nvPr/>
          </p:nvSpPr>
          <p:spPr>
            <a:xfrm>
              <a:off x="5078413" y="4482404"/>
              <a:ext cx="920750" cy="677863"/>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确定异常值替代值</a:t>
              </a:r>
            </a:p>
          </p:txBody>
        </p:sp>
        <p:sp>
          <p:nvSpPr>
            <p:cNvPr id="53" name="圆角矩形 52"/>
            <p:cNvSpPr/>
            <p:nvPr/>
          </p:nvSpPr>
          <p:spPr>
            <a:xfrm>
              <a:off x="5078413" y="5266629"/>
              <a:ext cx="920750" cy="703263"/>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r>
                <a:rPr lang="zh-CN" altLang="en-US" sz="1050" b="1" dirty="0">
                  <a:solidFill>
                    <a:schemeClr val="bg1"/>
                  </a:solidFill>
                  <a:cs typeface="+mn-ea"/>
                  <a:sym typeface="+mn-lt"/>
                </a:rPr>
                <a:t>替换异常值</a:t>
              </a:r>
            </a:p>
          </p:txBody>
        </p:sp>
        <p:sp>
          <p:nvSpPr>
            <p:cNvPr id="54" name="矩形 53"/>
            <p:cNvSpPr/>
            <p:nvPr/>
          </p:nvSpPr>
          <p:spPr>
            <a:xfrm>
              <a:off x="6010277" y="3671191"/>
              <a:ext cx="3119437" cy="7159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nSpc>
                  <a:spcPct val="150000"/>
                </a:lnSpc>
                <a:defRPr/>
              </a:pPr>
              <a:r>
                <a:rPr lang="zh-CN" altLang="en-US" sz="1050" dirty="0">
                  <a:solidFill>
                    <a:schemeClr val="bg1"/>
                  </a:solidFill>
                  <a:cs typeface="+mn-ea"/>
                  <a:sym typeface="+mn-lt"/>
                </a:rPr>
                <a:t>将变量</a:t>
              </a:r>
              <a:r>
                <a:rPr lang="zh-CN" altLang="zh-CN" sz="1050" dirty="0">
                  <a:solidFill>
                    <a:schemeClr val="bg1"/>
                  </a:solidFill>
                  <a:cs typeface="+mn-ea"/>
                  <a:sym typeface="+mn-lt"/>
                </a:rPr>
                <a:t>按从小到大的顺序进行排序，确定异常值的位置，将小于</a:t>
              </a:r>
              <a:r>
                <a:rPr lang="en-US" altLang="zh-CN" sz="1050" dirty="0">
                  <a:solidFill>
                    <a:schemeClr val="bg1"/>
                  </a:solidFill>
                  <a:cs typeface="+mn-ea"/>
                  <a:sym typeface="+mn-lt"/>
                </a:rPr>
                <a:t>1%</a:t>
              </a:r>
              <a:r>
                <a:rPr lang="zh-CN" altLang="zh-CN" sz="1050" dirty="0">
                  <a:solidFill>
                    <a:schemeClr val="bg1"/>
                  </a:solidFill>
                  <a:cs typeface="+mn-ea"/>
                  <a:sym typeface="+mn-lt"/>
                </a:rPr>
                <a:t>分位数和大于</a:t>
              </a:r>
              <a:r>
                <a:rPr lang="en-US" altLang="zh-CN" sz="1050" dirty="0">
                  <a:solidFill>
                    <a:schemeClr val="bg1"/>
                  </a:solidFill>
                  <a:cs typeface="+mn-ea"/>
                  <a:sym typeface="+mn-lt"/>
                </a:rPr>
                <a:t>99%</a:t>
              </a:r>
              <a:r>
                <a:rPr lang="zh-CN" altLang="zh-CN" sz="1050" dirty="0">
                  <a:solidFill>
                    <a:schemeClr val="bg1"/>
                  </a:solidFill>
                  <a:cs typeface="+mn-ea"/>
                  <a:sym typeface="+mn-lt"/>
                </a:rPr>
                <a:t>分位数的值视为异常值</a:t>
              </a:r>
              <a:r>
                <a:rPr lang="zh-CN" altLang="en-US" sz="1050" dirty="0">
                  <a:solidFill>
                    <a:schemeClr val="bg1"/>
                  </a:solidFill>
                  <a:cs typeface="+mn-ea"/>
                  <a:sym typeface="+mn-lt"/>
                </a:rPr>
                <a:t>。</a:t>
              </a:r>
            </a:p>
          </p:txBody>
        </p:sp>
        <p:sp>
          <p:nvSpPr>
            <p:cNvPr id="55" name="矩形 54"/>
            <p:cNvSpPr/>
            <p:nvPr/>
          </p:nvSpPr>
          <p:spPr>
            <a:xfrm>
              <a:off x="6015038" y="4431604"/>
              <a:ext cx="3119438" cy="7159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nSpc>
                  <a:spcPct val="150000"/>
                </a:lnSpc>
                <a:defRPr/>
              </a:pPr>
              <a:r>
                <a:rPr lang="zh-CN" altLang="zh-CN" sz="1050" dirty="0">
                  <a:solidFill>
                    <a:schemeClr val="bg1"/>
                  </a:solidFill>
                  <a:cs typeface="+mn-ea"/>
                  <a:sym typeface="+mn-lt"/>
                </a:rPr>
                <a:t>选择</a:t>
              </a:r>
              <a:r>
                <a:rPr lang="en-US" altLang="zh-CN" sz="1050" dirty="0">
                  <a:solidFill>
                    <a:schemeClr val="bg1"/>
                  </a:solidFill>
                  <a:cs typeface="+mn-ea"/>
                  <a:sym typeface="+mn-lt"/>
                </a:rPr>
                <a:t>1%</a:t>
              </a:r>
              <a:r>
                <a:rPr lang="zh-CN" altLang="zh-CN" sz="1050" dirty="0">
                  <a:solidFill>
                    <a:schemeClr val="bg1"/>
                  </a:solidFill>
                  <a:cs typeface="+mn-ea"/>
                  <a:sym typeface="+mn-lt"/>
                </a:rPr>
                <a:t>分位</a:t>
              </a:r>
              <a:r>
                <a:rPr lang="zh-CN" altLang="en-US" sz="1050" dirty="0">
                  <a:solidFill>
                    <a:schemeClr val="bg1"/>
                  </a:solidFill>
                  <a:cs typeface="+mn-ea"/>
                  <a:sym typeface="+mn-lt"/>
                </a:rPr>
                <a:t>点所代表的数值作为最小值、选择</a:t>
              </a:r>
              <a:r>
                <a:rPr lang="en-US" altLang="zh-CN" sz="1050" dirty="0">
                  <a:solidFill>
                    <a:schemeClr val="bg1"/>
                  </a:solidFill>
                  <a:cs typeface="+mn-ea"/>
                  <a:sym typeface="+mn-lt"/>
                </a:rPr>
                <a:t>99%</a:t>
              </a:r>
              <a:r>
                <a:rPr lang="zh-CN" altLang="zh-CN" sz="1050" dirty="0">
                  <a:solidFill>
                    <a:schemeClr val="bg1"/>
                  </a:solidFill>
                  <a:cs typeface="+mn-ea"/>
                  <a:sym typeface="+mn-lt"/>
                </a:rPr>
                <a:t>分位</a:t>
              </a:r>
              <a:r>
                <a:rPr lang="zh-CN" altLang="en-US" sz="1050" dirty="0">
                  <a:solidFill>
                    <a:schemeClr val="bg1"/>
                  </a:solidFill>
                  <a:cs typeface="+mn-ea"/>
                  <a:sym typeface="+mn-lt"/>
                </a:rPr>
                <a:t>点所代表的数值作为</a:t>
              </a:r>
              <a:r>
                <a:rPr lang="zh-CN" altLang="zh-CN" sz="1050" dirty="0">
                  <a:solidFill>
                    <a:schemeClr val="bg1"/>
                  </a:solidFill>
                  <a:cs typeface="+mn-ea"/>
                  <a:sym typeface="+mn-lt"/>
                </a:rPr>
                <a:t>最大值，</a:t>
              </a:r>
              <a:r>
                <a:rPr lang="zh-CN" altLang="en-US" sz="1050" dirty="0">
                  <a:solidFill>
                    <a:schemeClr val="bg1"/>
                  </a:solidFill>
                  <a:cs typeface="+mn-ea"/>
                  <a:sym typeface="+mn-lt"/>
                </a:rPr>
                <a:t>分别</a:t>
              </a:r>
              <a:r>
                <a:rPr lang="zh-CN" altLang="zh-CN" sz="1050" dirty="0">
                  <a:solidFill>
                    <a:schemeClr val="bg1"/>
                  </a:solidFill>
                  <a:cs typeface="+mn-ea"/>
                  <a:sym typeface="+mn-lt"/>
                </a:rPr>
                <a:t>作为极小值和极大值的替代值</a:t>
              </a:r>
              <a:r>
                <a:rPr lang="zh-CN" altLang="en-US" sz="1050" dirty="0">
                  <a:solidFill>
                    <a:schemeClr val="bg1"/>
                  </a:solidFill>
                  <a:cs typeface="+mn-ea"/>
                  <a:sym typeface="+mn-lt"/>
                </a:rPr>
                <a:t>。</a:t>
              </a:r>
            </a:p>
          </p:txBody>
        </p:sp>
        <p:sp>
          <p:nvSpPr>
            <p:cNvPr id="65570" name="矩形 55"/>
            <p:cNvSpPr>
              <a:spLocks noChangeArrowheads="1"/>
            </p:cNvSpPr>
            <p:nvPr/>
          </p:nvSpPr>
          <p:spPr bwMode="auto">
            <a:xfrm>
              <a:off x="6015039" y="5314789"/>
              <a:ext cx="3103563" cy="8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zh-CN" sz="1050" dirty="0">
                  <a:solidFill>
                    <a:schemeClr val="bg1"/>
                  </a:solidFill>
                  <a:latin typeface="+mn-lt"/>
                  <a:ea typeface="+mn-ea"/>
                  <a:cs typeface="+mn-ea"/>
                  <a:sym typeface="+mn-lt"/>
                </a:rPr>
                <a:t>当</a:t>
              </a:r>
              <a:r>
                <a:rPr lang="zh-CN" altLang="en-US" sz="1050" dirty="0">
                  <a:solidFill>
                    <a:schemeClr val="bg1"/>
                  </a:solidFill>
                  <a:latin typeface="+mn-lt"/>
                  <a:ea typeface="+mn-ea"/>
                  <a:cs typeface="+mn-ea"/>
                  <a:sym typeface="+mn-lt"/>
                </a:rPr>
                <a:t>变量</a:t>
              </a:r>
              <a:r>
                <a:rPr lang="zh-CN" altLang="zh-CN" sz="1050" dirty="0">
                  <a:solidFill>
                    <a:schemeClr val="bg1"/>
                  </a:solidFill>
                  <a:latin typeface="+mn-lt"/>
                  <a:ea typeface="+mn-ea"/>
                  <a:cs typeface="+mn-ea"/>
                  <a:sym typeface="+mn-lt"/>
                </a:rPr>
                <a:t>的分位数小于</a:t>
              </a:r>
              <a:r>
                <a:rPr lang="en-US" altLang="zh-CN" sz="1050" dirty="0">
                  <a:solidFill>
                    <a:schemeClr val="bg1"/>
                  </a:solidFill>
                  <a:latin typeface="+mn-lt"/>
                  <a:ea typeface="+mn-ea"/>
                  <a:cs typeface="+mn-ea"/>
                  <a:sym typeface="+mn-lt"/>
                </a:rPr>
                <a:t>1%</a:t>
              </a:r>
              <a:r>
                <a:rPr lang="zh-CN" altLang="zh-CN" sz="1050" dirty="0">
                  <a:solidFill>
                    <a:schemeClr val="bg1"/>
                  </a:solidFill>
                  <a:latin typeface="+mn-lt"/>
                  <a:ea typeface="+mn-ea"/>
                  <a:cs typeface="+mn-ea"/>
                  <a:sym typeface="+mn-lt"/>
                </a:rPr>
                <a:t>时，用</a:t>
              </a:r>
              <a:r>
                <a:rPr lang="zh-CN" altLang="en-US" sz="1050" dirty="0">
                  <a:solidFill>
                    <a:schemeClr val="bg1"/>
                  </a:solidFill>
                  <a:latin typeface="+mn-lt"/>
                  <a:ea typeface="+mn-ea"/>
                  <a:cs typeface="+mn-ea"/>
                  <a:sym typeface="+mn-lt"/>
                </a:rPr>
                <a:t>自定义的最小值进行替代；</a:t>
              </a:r>
              <a:r>
                <a:rPr lang="zh-CN" altLang="zh-CN" sz="1050" dirty="0">
                  <a:solidFill>
                    <a:schemeClr val="bg1"/>
                  </a:solidFill>
                  <a:latin typeface="+mn-lt"/>
                  <a:ea typeface="+mn-ea"/>
                  <a:cs typeface="+mn-ea"/>
                  <a:sym typeface="+mn-lt"/>
                </a:rPr>
                <a:t>当指标的分位数大于</a:t>
              </a:r>
              <a:r>
                <a:rPr lang="en-US" altLang="zh-CN" sz="1050" dirty="0">
                  <a:solidFill>
                    <a:schemeClr val="bg1"/>
                  </a:solidFill>
                  <a:latin typeface="+mn-lt"/>
                  <a:ea typeface="+mn-ea"/>
                  <a:cs typeface="+mn-ea"/>
                  <a:sym typeface="+mn-lt"/>
                </a:rPr>
                <a:t>99%</a:t>
              </a:r>
              <a:r>
                <a:rPr lang="zh-CN" altLang="zh-CN" sz="1050" dirty="0">
                  <a:solidFill>
                    <a:schemeClr val="bg1"/>
                  </a:solidFill>
                  <a:latin typeface="+mn-lt"/>
                  <a:ea typeface="+mn-ea"/>
                  <a:cs typeface="+mn-ea"/>
                  <a:sym typeface="+mn-lt"/>
                </a:rPr>
                <a:t>时，用</a:t>
              </a:r>
              <a:r>
                <a:rPr lang="zh-CN" altLang="en-US" sz="1050" dirty="0">
                  <a:solidFill>
                    <a:schemeClr val="bg1"/>
                  </a:solidFill>
                  <a:latin typeface="+mn-lt"/>
                  <a:ea typeface="+mn-ea"/>
                  <a:cs typeface="+mn-ea"/>
                  <a:sym typeface="+mn-lt"/>
                </a:rPr>
                <a:t>自定义的最大值进行替代。</a:t>
              </a:r>
            </a:p>
          </p:txBody>
        </p:sp>
        <p:sp>
          <p:nvSpPr>
            <p:cNvPr id="59" name="下箭头 58"/>
            <p:cNvSpPr/>
            <p:nvPr/>
          </p:nvSpPr>
          <p:spPr>
            <a:xfrm>
              <a:off x="5470526" y="4387153"/>
              <a:ext cx="195262" cy="95250"/>
            </a:xfrm>
            <a:prstGeom prst="downArrow">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endParaRPr lang="zh-CN" altLang="en-US" sz="1400" dirty="0">
                <a:solidFill>
                  <a:schemeClr val="bg1"/>
                </a:solidFill>
                <a:cs typeface="+mn-ea"/>
                <a:sym typeface="+mn-lt"/>
              </a:endParaRPr>
            </a:p>
          </p:txBody>
        </p:sp>
        <p:sp>
          <p:nvSpPr>
            <p:cNvPr id="60" name="下箭头 59"/>
            <p:cNvSpPr/>
            <p:nvPr/>
          </p:nvSpPr>
          <p:spPr>
            <a:xfrm>
              <a:off x="5435601" y="5180903"/>
              <a:ext cx="195262" cy="95250"/>
            </a:xfrm>
            <a:prstGeom prst="downArrow">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85542" tIns="42771" rIns="85542" bIns="42771" anchor="ctr"/>
            <a:lstStyle/>
            <a:p>
              <a:pPr algn="ctr">
                <a:lnSpc>
                  <a:spcPct val="150000"/>
                </a:lnSpc>
                <a:defRPr/>
              </a:pPr>
              <a:endParaRPr lang="zh-CN" altLang="en-US" sz="1400" dirty="0">
                <a:solidFill>
                  <a:schemeClr val="bg1"/>
                </a:solidFill>
                <a:cs typeface="+mn-ea"/>
                <a:sym typeface="+mn-lt"/>
              </a:endParaRPr>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565831" y="479738"/>
            <a:ext cx="8210550" cy="263525"/>
          </a:xfrm>
        </p:spPr>
        <p:txBody>
          <a:bodyPr/>
          <a:lstStyle/>
          <a:p>
            <a:r>
              <a:rPr lang="zh-CN" altLang="en-US" sz="2400" b="1" dirty="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5</a:t>
            </a:r>
            <a:r>
              <a:rPr lang="zh-CN" altLang="en-US" sz="2400" b="1" dirty="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单</a:t>
            </a:r>
            <a:r>
              <a:rPr lang="zh-CN" altLang="en-US" sz="2400" b="1" dirty="0">
                <a:solidFill>
                  <a:srgbClr val="FFC000"/>
                </a:solidFill>
                <a:latin typeface="+mn-lt"/>
                <a:ea typeface="+mn-ea"/>
                <a:cs typeface="+mn-ea"/>
                <a:sym typeface="+mn-lt"/>
              </a:rPr>
              <a:t>变量分析</a:t>
            </a:r>
            <a:r>
              <a:rPr lang="en-US" altLang="zh-CN" sz="2400" b="1" dirty="0">
                <a:solidFill>
                  <a:srgbClr val="FFC000"/>
                </a:solidFill>
                <a:latin typeface="+mn-lt"/>
                <a:ea typeface="+mn-ea"/>
                <a:cs typeface="+mn-ea"/>
                <a:sym typeface="+mn-lt"/>
              </a:rPr>
              <a:t>---</a:t>
            </a:r>
            <a:r>
              <a:rPr lang="zh-CN" altLang="en-US" sz="2400" b="1" dirty="0">
                <a:solidFill>
                  <a:srgbClr val="FFC000"/>
                </a:solidFill>
                <a:latin typeface="+mn-lt"/>
                <a:ea typeface="+mn-ea"/>
                <a:cs typeface="+mn-ea"/>
                <a:sym typeface="+mn-lt"/>
              </a:rPr>
              <a:t>变量转换</a:t>
            </a:r>
          </a:p>
        </p:txBody>
      </p:sp>
      <p:sp>
        <p:nvSpPr>
          <p:cNvPr id="66564" name="Rectangle 2"/>
          <p:cNvSpPr>
            <a:spLocks noChangeArrowheads="1"/>
          </p:cNvSpPr>
          <p:nvPr/>
        </p:nvSpPr>
        <p:spPr bwMode="auto">
          <a:xfrm>
            <a:off x="1493838" y="-208005"/>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endParaRPr lang="zh-CN" altLang="en-US">
              <a:latin typeface="+mn-lt"/>
              <a:ea typeface="+mn-ea"/>
              <a:cs typeface="+mn-ea"/>
              <a:sym typeface="+mn-lt"/>
            </a:endParaRPr>
          </a:p>
        </p:txBody>
      </p:sp>
      <p:sp>
        <p:nvSpPr>
          <p:cNvPr id="66565" name="Rectangle 4"/>
          <p:cNvSpPr>
            <a:spLocks noChangeArrowheads="1"/>
          </p:cNvSpPr>
          <p:nvPr/>
        </p:nvSpPr>
        <p:spPr bwMode="auto">
          <a:xfrm>
            <a:off x="1493838" y="-208005"/>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endParaRPr lang="zh-CN" altLang="en-US">
              <a:latin typeface="+mn-lt"/>
              <a:ea typeface="+mn-ea"/>
              <a:cs typeface="+mn-ea"/>
              <a:sym typeface="+mn-lt"/>
            </a:endParaRPr>
          </a:p>
        </p:txBody>
      </p:sp>
      <p:sp>
        <p:nvSpPr>
          <p:cNvPr id="66569" name="矩形 9"/>
          <p:cNvSpPr>
            <a:spLocks noChangeArrowheads="1"/>
          </p:cNvSpPr>
          <p:nvPr/>
        </p:nvSpPr>
        <p:spPr bwMode="auto">
          <a:xfrm>
            <a:off x="303194" y="1023333"/>
            <a:ext cx="823550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0"/>
              </a:spcBef>
            </a:pPr>
            <a:r>
              <a:rPr lang="en-US" altLang="zh-CN" sz="1400" dirty="0">
                <a:solidFill>
                  <a:schemeClr val="bg1"/>
                </a:solidFill>
                <a:latin typeface="+mn-lt"/>
                <a:ea typeface="+mn-ea"/>
                <a:cs typeface="+mn-ea"/>
                <a:sym typeface="+mn-lt"/>
              </a:rPr>
              <a:t>1.</a:t>
            </a:r>
            <a:r>
              <a:rPr lang="zh-CN" altLang="en-US" sz="1400" dirty="0">
                <a:solidFill>
                  <a:schemeClr val="bg1"/>
                </a:solidFill>
                <a:latin typeface="+mn-lt"/>
                <a:ea typeface="+mn-ea"/>
                <a:cs typeface="+mn-ea"/>
                <a:sym typeface="+mn-lt"/>
              </a:rPr>
              <a:t>为减少拐点对后续单变量分析的影响，进行变量</a:t>
            </a:r>
            <a:r>
              <a:rPr lang="zh-CN" altLang="en-US" sz="1400" b="1" dirty="0">
                <a:solidFill>
                  <a:schemeClr val="bg1"/>
                </a:solidFill>
                <a:latin typeface="+mn-lt"/>
                <a:ea typeface="+mn-ea"/>
                <a:cs typeface="+mn-ea"/>
                <a:sym typeface="+mn-lt"/>
              </a:rPr>
              <a:t>平滑</a:t>
            </a:r>
            <a:r>
              <a:rPr lang="zh-CN" altLang="en-US" sz="1400" dirty="0">
                <a:solidFill>
                  <a:schemeClr val="bg1"/>
                </a:solidFill>
                <a:latin typeface="+mn-lt"/>
                <a:ea typeface="+mn-ea"/>
                <a:cs typeface="+mn-ea"/>
                <a:sym typeface="+mn-lt"/>
              </a:rPr>
              <a:t>处理，常见方法有：</a:t>
            </a:r>
          </a:p>
          <a:p>
            <a:pPr marL="739775" lvl="1" indent="-285750">
              <a:lnSpc>
                <a:spcPct val="150000"/>
              </a:lnSpc>
              <a:spcBef>
                <a:spcPts val="0"/>
              </a:spcBef>
              <a:buFont typeface="Arial" charset="0"/>
              <a:buChar char="•"/>
            </a:pPr>
            <a:r>
              <a:rPr lang="zh-CN" altLang="en-US" sz="1400" dirty="0">
                <a:solidFill>
                  <a:schemeClr val="bg1"/>
                </a:solidFill>
                <a:latin typeface="+mn-lt"/>
                <a:ea typeface="+mn-ea"/>
                <a:cs typeface="+mn-ea"/>
                <a:sym typeface="+mn-lt"/>
              </a:rPr>
              <a:t>人工调整，通过图像观察将指标平滑处理；</a:t>
            </a:r>
          </a:p>
          <a:p>
            <a:pPr marL="739775" lvl="1" indent="-285750">
              <a:lnSpc>
                <a:spcPct val="150000"/>
              </a:lnSpc>
              <a:spcBef>
                <a:spcPts val="0"/>
              </a:spcBef>
              <a:buFont typeface="Arial" charset="0"/>
              <a:buChar char="•"/>
            </a:pPr>
            <a:r>
              <a:rPr lang="en-US" altLang="zh-CN" sz="1400" dirty="0">
                <a:solidFill>
                  <a:schemeClr val="bg1"/>
                </a:solidFill>
                <a:latin typeface="+mn-lt"/>
                <a:ea typeface="+mn-ea"/>
                <a:cs typeface="+mn-ea"/>
                <a:sym typeface="+mn-lt"/>
              </a:rPr>
              <a:t>LOESS</a:t>
            </a:r>
            <a:r>
              <a:rPr lang="zh-CN" altLang="zh-CN" sz="1400" dirty="0">
                <a:solidFill>
                  <a:schemeClr val="bg1"/>
                </a:solidFill>
                <a:latin typeface="+mn-lt"/>
                <a:ea typeface="+mn-ea"/>
                <a:cs typeface="+mn-ea"/>
                <a:sym typeface="+mn-lt"/>
              </a:rPr>
              <a:t>回归</a:t>
            </a:r>
            <a:r>
              <a:rPr lang="zh-CN" altLang="en-US" sz="1400" dirty="0">
                <a:solidFill>
                  <a:schemeClr val="bg1"/>
                </a:solidFill>
                <a:latin typeface="+mn-lt"/>
                <a:ea typeface="+mn-ea"/>
                <a:cs typeface="+mn-ea"/>
                <a:sym typeface="+mn-lt"/>
              </a:rPr>
              <a:t>，</a:t>
            </a:r>
            <a:r>
              <a:rPr lang="zh-CN" altLang="zh-CN" sz="1400" dirty="0">
                <a:solidFill>
                  <a:schemeClr val="bg1"/>
                </a:solidFill>
                <a:latin typeface="+mn-lt"/>
                <a:ea typeface="+mn-ea"/>
                <a:cs typeface="+mn-ea"/>
                <a:sym typeface="+mn-lt"/>
              </a:rPr>
              <a:t>是一种局部拟合方法，</a:t>
            </a:r>
            <a:r>
              <a:rPr lang="zh-CN" altLang="en-US" sz="1400" dirty="0">
                <a:solidFill>
                  <a:schemeClr val="bg1"/>
                </a:solidFill>
                <a:latin typeface="+mn-lt"/>
                <a:ea typeface="+mn-ea"/>
                <a:cs typeface="+mn-ea"/>
                <a:sym typeface="+mn-lt"/>
              </a:rPr>
              <a:t>当选择点</a:t>
            </a:r>
            <a:r>
              <a:rPr lang="en-US" altLang="zh-CN" sz="1400" dirty="0">
                <a:solidFill>
                  <a:schemeClr val="bg1"/>
                </a:solidFill>
                <a:latin typeface="+mn-lt"/>
                <a:ea typeface="+mn-ea"/>
                <a:cs typeface="+mn-ea"/>
                <a:sym typeface="+mn-lt"/>
              </a:rPr>
              <a:t>x</a:t>
            </a:r>
            <a:r>
              <a:rPr lang="zh-CN" altLang="en-US" sz="1400" dirty="0">
                <a:solidFill>
                  <a:schemeClr val="bg1"/>
                </a:solidFill>
                <a:latin typeface="+mn-lt"/>
                <a:ea typeface="+mn-ea"/>
                <a:cs typeface="+mn-ea"/>
                <a:sym typeface="+mn-lt"/>
              </a:rPr>
              <a:t>进行</a:t>
            </a:r>
            <a:r>
              <a:rPr lang="zh-CN" altLang="zh-CN" sz="1400" dirty="0">
                <a:solidFill>
                  <a:schemeClr val="bg1"/>
                </a:solidFill>
                <a:latin typeface="+mn-lt"/>
                <a:ea typeface="+mn-ea"/>
                <a:cs typeface="+mn-ea"/>
                <a:sym typeface="+mn-lt"/>
              </a:rPr>
              <a:t>拟合</a:t>
            </a:r>
            <a:r>
              <a:rPr lang="zh-CN" altLang="en-US" sz="1400" dirty="0">
                <a:solidFill>
                  <a:schemeClr val="bg1"/>
                </a:solidFill>
                <a:latin typeface="+mn-lt"/>
                <a:ea typeface="+mn-ea"/>
                <a:cs typeface="+mn-ea"/>
                <a:sym typeface="+mn-lt"/>
              </a:rPr>
              <a:t>时</a:t>
            </a:r>
            <a:r>
              <a:rPr lang="zh-CN" altLang="zh-CN" sz="1400" dirty="0">
                <a:solidFill>
                  <a:schemeClr val="bg1"/>
                </a:solidFill>
                <a:latin typeface="+mn-lt"/>
                <a:ea typeface="+mn-ea"/>
                <a:cs typeface="+mn-ea"/>
                <a:sym typeface="+mn-lt"/>
              </a:rPr>
              <a:t>，</a:t>
            </a:r>
            <a:r>
              <a:rPr lang="en-US" altLang="zh-CN" sz="1400" dirty="0">
                <a:solidFill>
                  <a:schemeClr val="bg1"/>
                </a:solidFill>
                <a:latin typeface="+mn-lt"/>
                <a:ea typeface="+mn-ea"/>
                <a:cs typeface="+mn-ea"/>
                <a:sym typeface="+mn-lt"/>
              </a:rPr>
              <a:t>x</a:t>
            </a:r>
            <a:r>
              <a:rPr lang="zh-CN" altLang="zh-CN" sz="1400" dirty="0">
                <a:solidFill>
                  <a:schemeClr val="bg1"/>
                </a:solidFill>
                <a:latin typeface="+mn-lt"/>
                <a:ea typeface="+mn-ea"/>
                <a:cs typeface="+mn-ea"/>
                <a:sym typeface="+mn-lt"/>
              </a:rPr>
              <a:t>临近点</a:t>
            </a:r>
            <a:r>
              <a:rPr lang="zh-CN" altLang="en-US" sz="1400" dirty="0">
                <a:solidFill>
                  <a:schemeClr val="bg1"/>
                </a:solidFill>
                <a:latin typeface="+mn-lt"/>
                <a:ea typeface="+mn-ea"/>
                <a:cs typeface="+mn-ea"/>
                <a:sym typeface="+mn-lt"/>
              </a:rPr>
              <a:t>的</a:t>
            </a:r>
            <a:r>
              <a:rPr lang="zh-CN" altLang="zh-CN" sz="1400" dirty="0">
                <a:solidFill>
                  <a:schemeClr val="bg1"/>
                </a:solidFill>
                <a:latin typeface="+mn-lt"/>
                <a:ea typeface="+mn-ea"/>
                <a:cs typeface="+mn-ea"/>
                <a:sym typeface="+mn-lt"/>
              </a:rPr>
              <a:t>权重</a:t>
            </a:r>
            <a:r>
              <a:rPr lang="zh-CN" altLang="en-US" sz="1400" dirty="0">
                <a:solidFill>
                  <a:schemeClr val="bg1"/>
                </a:solidFill>
                <a:latin typeface="+mn-lt"/>
                <a:ea typeface="+mn-ea"/>
                <a:cs typeface="+mn-ea"/>
                <a:sym typeface="+mn-lt"/>
              </a:rPr>
              <a:t>是</a:t>
            </a:r>
            <a:r>
              <a:rPr lang="zh-CN" altLang="zh-CN" sz="1400" dirty="0">
                <a:solidFill>
                  <a:schemeClr val="bg1"/>
                </a:solidFill>
                <a:latin typeface="+mn-lt"/>
                <a:ea typeface="+mn-ea"/>
                <a:cs typeface="+mn-ea"/>
                <a:sym typeface="+mn-lt"/>
              </a:rPr>
              <a:t>根据</a:t>
            </a:r>
            <a:r>
              <a:rPr lang="zh-CN" altLang="en-US" sz="1400" dirty="0">
                <a:solidFill>
                  <a:schemeClr val="bg1"/>
                </a:solidFill>
                <a:latin typeface="+mn-lt"/>
                <a:ea typeface="+mn-ea"/>
                <a:cs typeface="+mn-ea"/>
                <a:sym typeface="+mn-lt"/>
              </a:rPr>
              <a:t>它与点</a:t>
            </a:r>
            <a:r>
              <a:rPr lang="en-US" altLang="zh-CN" sz="1400" dirty="0">
                <a:solidFill>
                  <a:schemeClr val="bg1"/>
                </a:solidFill>
                <a:latin typeface="+mn-lt"/>
                <a:ea typeface="+mn-ea"/>
                <a:cs typeface="+mn-ea"/>
                <a:sym typeface="+mn-lt"/>
              </a:rPr>
              <a:t>x</a:t>
            </a:r>
            <a:r>
              <a:rPr lang="zh-CN" altLang="zh-CN" sz="1400" dirty="0">
                <a:solidFill>
                  <a:schemeClr val="bg1"/>
                </a:solidFill>
                <a:latin typeface="+mn-lt"/>
                <a:ea typeface="+mn-ea"/>
                <a:cs typeface="+mn-ea"/>
                <a:sym typeface="+mn-lt"/>
              </a:rPr>
              <a:t>的</a:t>
            </a:r>
            <a:r>
              <a:rPr lang="zh-CN" altLang="en-US" sz="1400" dirty="0">
                <a:solidFill>
                  <a:schemeClr val="bg1"/>
                </a:solidFill>
                <a:latin typeface="+mn-lt"/>
                <a:ea typeface="+mn-ea"/>
                <a:cs typeface="+mn-ea"/>
                <a:sym typeface="+mn-lt"/>
              </a:rPr>
              <a:t>距离</a:t>
            </a:r>
            <a:r>
              <a:rPr lang="zh-CN" altLang="zh-CN" sz="1400" dirty="0">
                <a:solidFill>
                  <a:schemeClr val="bg1"/>
                </a:solidFill>
                <a:latin typeface="+mn-lt"/>
                <a:ea typeface="+mn-ea"/>
                <a:cs typeface="+mn-ea"/>
                <a:sym typeface="+mn-lt"/>
              </a:rPr>
              <a:t>来确定</a:t>
            </a:r>
            <a:r>
              <a:rPr lang="zh-CN" altLang="en-US" sz="1400" dirty="0">
                <a:solidFill>
                  <a:schemeClr val="bg1"/>
                </a:solidFill>
                <a:latin typeface="+mn-lt"/>
                <a:ea typeface="+mn-ea"/>
                <a:cs typeface="+mn-ea"/>
                <a:sym typeface="+mn-lt"/>
              </a:rPr>
              <a:t>的</a:t>
            </a:r>
            <a:r>
              <a:rPr lang="zh-CN" altLang="zh-CN" sz="1400" dirty="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即</a:t>
            </a:r>
            <a:r>
              <a:rPr lang="zh-CN" altLang="zh-CN" sz="1400" dirty="0">
                <a:solidFill>
                  <a:schemeClr val="bg1"/>
                </a:solidFill>
                <a:latin typeface="+mn-lt"/>
                <a:ea typeface="+mn-ea"/>
                <a:cs typeface="+mn-ea"/>
                <a:sym typeface="+mn-lt"/>
              </a:rPr>
              <a:t>距离</a:t>
            </a:r>
            <a:r>
              <a:rPr lang="zh-CN" altLang="en-US" sz="1400" dirty="0">
                <a:solidFill>
                  <a:schemeClr val="bg1"/>
                </a:solidFill>
                <a:latin typeface="+mn-lt"/>
                <a:ea typeface="+mn-ea"/>
                <a:cs typeface="+mn-ea"/>
                <a:sym typeface="+mn-lt"/>
              </a:rPr>
              <a:t>点</a:t>
            </a:r>
            <a:r>
              <a:rPr lang="en-US" altLang="zh-CN" sz="1400" dirty="0">
                <a:solidFill>
                  <a:schemeClr val="bg1"/>
                </a:solidFill>
                <a:latin typeface="+mn-lt"/>
                <a:ea typeface="+mn-ea"/>
                <a:cs typeface="+mn-ea"/>
                <a:sym typeface="+mn-lt"/>
              </a:rPr>
              <a:t>x</a:t>
            </a:r>
            <a:r>
              <a:rPr lang="zh-CN" altLang="zh-CN" sz="1400" dirty="0">
                <a:solidFill>
                  <a:schemeClr val="bg1"/>
                </a:solidFill>
                <a:latin typeface="+mn-lt"/>
                <a:ea typeface="+mn-ea"/>
                <a:cs typeface="+mn-ea"/>
                <a:sym typeface="+mn-lt"/>
              </a:rPr>
              <a:t>越近，权重就越高，相反距离越远，权重就越低。</a:t>
            </a:r>
            <a:endParaRPr lang="en-US" altLang="zh-CN" sz="1400" dirty="0">
              <a:solidFill>
                <a:schemeClr val="bg1"/>
              </a:solidFill>
              <a:latin typeface="+mn-lt"/>
              <a:ea typeface="+mn-ea"/>
              <a:cs typeface="+mn-ea"/>
              <a:sym typeface="+mn-lt"/>
            </a:endParaRPr>
          </a:p>
        </p:txBody>
      </p:sp>
      <p:grpSp>
        <p:nvGrpSpPr>
          <p:cNvPr id="5" name="组合 4"/>
          <p:cNvGrpSpPr/>
          <p:nvPr/>
        </p:nvGrpSpPr>
        <p:grpSpPr>
          <a:xfrm>
            <a:off x="303193" y="2408328"/>
            <a:ext cx="8235501" cy="3277820"/>
            <a:chOff x="227011" y="640912"/>
            <a:chExt cx="8235501" cy="3277820"/>
          </a:xfrm>
        </p:grpSpPr>
        <p:sp>
          <p:nvSpPr>
            <p:cNvPr id="4" name="矩形 3"/>
            <p:cNvSpPr/>
            <p:nvPr/>
          </p:nvSpPr>
          <p:spPr>
            <a:xfrm>
              <a:off x="227011" y="640912"/>
              <a:ext cx="8235501" cy="3277820"/>
            </a:xfrm>
            <a:prstGeom prst="rect">
              <a:avLst/>
            </a:prstGeom>
          </p:spPr>
          <p:txBody>
            <a:bodyPr wrap="square">
              <a:spAutoFit/>
            </a:bodyPr>
            <a:lstStyle/>
            <a:p>
              <a:pPr>
                <a:lnSpc>
                  <a:spcPct val="150000"/>
                </a:lnSpc>
                <a:defRPr/>
              </a:pPr>
              <a:r>
                <a:rPr lang="en-US" altLang="zh-CN" sz="1400" dirty="0">
                  <a:solidFill>
                    <a:schemeClr val="bg1"/>
                  </a:solidFill>
                  <a:latin typeface="+mn-lt"/>
                  <a:ea typeface="+mn-ea"/>
                  <a:cs typeface="+mn-ea"/>
                  <a:sym typeface="+mn-lt"/>
                </a:rPr>
                <a:t>2.</a:t>
              </a:r>
              <a:r>
                <a:rPr lang="zh-CN" altLang="en-US" sz="1400" dirty="0">
                  <a:solidFill>
                    <a:schemeClr val="bg1"/>
                  </a:solidFill>
                  <a:latin typeface="+mn-lt"/>
                  <a:ea typeface="+mn-ea"/>
                  <a:cs typeface="+mn-ea"/>
                  <a:sym typeface="+mn-lt"/>
                </a:rPr>
                <a:t>为实现变量同一量纲，达到变量间可比进行变量</a:t>
              </a:r>
              <a:r>
                <a:rPr lang="zh-CN" altLang="en-US" sz="1400" b="1" dirty="0">
                  <a:solidFill>
                    <a:schemeClr val="bg1"/>
                  </a:solidFill>
                  <a:latin typeface="+mn-lt"/>
                  <a:ea typeface="+mn-ea"/>
                  <a:cs typeface="+mn-ea"/>
                  <a:sym typeface="+mn-lt"/>
                </a:rPr>
                <a:t>转换</a:t>
              </a:r>
              <a:r>
                <a:rPr lang="zh-CN" altLang="en-US" sz="1400" dirty="0">
                  <a:solidFill>
                    <a:schemeClr val="bg1"/>
                  </a:solidFill>
                  <a:latin typeface="+mn-lt"/>
                  <a:ea typeface="+mn-ea"/>
                  <a:cs typeface="+mn-ea"/>
                  <a:sym typeface="+mn-lt"/>
                </a:rPr>
                <a:t>。另外，通过转换还可以将连续变量离散化，进一步平滑噪音，提高运算效率，常见方法：</a:t>
              </a:r>
            </a:p>
            <a:p>
              <a:pPr marL="739775" lvl="1" indent="-285750">
                <a:lnSpc>
                  <a:spcPct val="150000"/>
                </a:lnSpc>
                <a:buFont typeface="Arial" pitchFamily="34" charset="0"/>
                <a:buChar char="•"/>
                <a:defRPr/>
              </a:pPr>
              <a:r>
                <a:rPr lang="en-US" altLang="zh-CN" sz="1400" dirty="0">
                  <a:solidFill>
                    <a:schemeClr val="bg1"/>
                  </a:solidFill>
                  <a:latin typeface="+mn-lt"/>
                  <a:ea typeface="+mn-ea"/>
                  <a:cs typeface="+mn-ea"/>
                  <a:sym typeface="+mn-lt"/>
                </a:rPr>
                <a:t>Logistic</a:t>
              </a:r>
              <a:r>
                <a:rPr lang="zh-CN" altLang="en-US" sz="1400" dirty="0">
                  <a:solidFill>
                    <a:schemeClr val="bg1"/>
                  </a:solidFill>
                  <a:latin typeface="+mn-lt"/>
                  <a:ea typeface="+mn-ea"/>
                  <a:cs typeface="+mn-ea"/>
                  <a:sym typeface="+mn-lt"/>
                </a:rPr>
                <a:t>转换：虽然可以达到拉伸变量的作用，但是具有一定局限性，需要自行定义两个参数</a:t>
              </a:r>
              <a:r>
                <a:rPr lang="zh-CN" altLang="en-US" sz="1400" dirty="0" smtClean="0">
                  <a:solidFill>
                    <a:schemeClr val="bg1"/>
                  </a:solidFill>
                  <a:latin typeface="+mn-lt"/>
                  <a:ea typeface="+mn-ea"/>
                  <a:cs typeface="+mn-ea"/>
                  <a:sym typeface="+mn-lt"/>
                </a:rPr>
                <a:t>。</a:t>
              </a:r>
              <a:endParaRPr lang="en-US" altLang="zh-CN" sz="1400" dirty="0" smtClean="0">
                <a:solidFill>
                  <a:schemeClr val="bg1"/>
                </a:solidFill>
                <a:latin typeface="+mn-lt"/>
                <a:ea typeface="+mn-ea"/>
                <a:cs typeface="+mn-ea"/>
                <a:sym typeface="+mn-lt"/>
              </a:endParaRPr>
            </a:p>
            <a:p>
              <a:pPr lvl="1">
                <a:lnSpc>
                  <a:spcPct val="150000"/>
                </a:lnSpc>
                <a:defRPr/>
              </a:pPr>
              <a:endParaRPr lang="en-US" altLang="zh-CN" sz="1400" dirty="0" smtClean="0">
                <a:solidFill>
                  <a:schemeClr val="bg1"/>
                </a:solidFill>
                <a:latin typeface="+mn-lt"/>
                <a:ea typeface="+mn-ea"/>
                <a:cs typeface="+mn-ea"/>
                <a:sym typeface="+mn-lt"/>
              </a:endParaRPr>
            </a:p>
            <a:p>
              <a:pPr marL="739775" lvl="1" indent="-285750">
                <a:lnSpc>
                  <a:spcPct val="150000"/>
                </a:lnSpc>
                <a:buFont typeface="Arial" pitchFamily="34" charset="0"/>
                <a:buChar char="•"/>
                <a:defRPr/>
              </a:pPr>
              <a:r>
                <a:rPr lang="en-US" altLang="zh-CN" sz="1400" dirty="0" err="1" smtClean="0">
                  <a:solidFill>
                    <a:schemeClr val="bg1"/>
                  </a:solidFill>
                  <a:latin typeface="+mn-lt"/>
                  <a:ea typeface="+mn-ea"/>
                  <a:cs typeface="+mn-ea"/>
                  <a:sym typeface="+mn-lt"/>
                </a:rPr>
                <a:t>WoE</a:t>
              </a:r>
              <a:r>
                <a:rPr lang="zh-CN" altLang="en-US" sz="1400" dirty="0">
                  <a:solidFill>
                    <a:schemeClr val="bg1"/>
                  </a:solidFill>
                  <a:latin typeface="+mn-lt"/>
                  <a:ea typeface="+mn-ea"/>
                  <a:cs typeface="+mn-ea"/>
                  <a:sym typeface="+mn-lt"/>
                </a:rPr>
                <a:t>转换：适用于变量分组后，实际违约率已知的情况。</a:t>
              </a:r>
              <a:endParaRPr lang="en-US" altLang="zh-CN" sz="1400" dirty="0">
                <a:solidFill>
                  <a:schemeClr val="bg1"/>
                </a:solidFill>
                <a:latin typeface="+mn-lt"/>
                <a:ea typeface="+mn-ea"/>
                <a:cs typeface="+mn-ea"/>
                <a:sym typeface="+mn-lt"/>
              </a:endParaRPr>
            </a:p>
            <a:p>
              <a:pPr lvl="1" indent="0" algn="ctr">
                <a:lnSpc>
                  <a:spcPct val="150000"/>
                </a:lnSpc>
                <a:defRPr/>
              </a:pPr>
              <a:r>
                <a:rPr lang="en-US" altLang="zh-CN" sz="1400" dirty="0">
                  <a:solidFill>
                    <a:schemeClr val="bg1"/>
                  </a:solidFill>
                  <a:latin typeface="+mn-lt"/>
                  <a:ea typeface="+mn-ea"/>
                  <a:cs typeface="+mn-ea"/>
                  <a:sym typeface="+mn-lt"/>
                </a:rPr>
                <a:t>           =</a:t>
              </a:r>
              <a:r>
                <a:rPr lang="en-US" altLang="zh-CN" sz="1400" dirty="0" err="1">
                  <a:solidFill>
                    <a:schemeClr val="bg1"/>
                  </a:solidFill>
                  <a:latin typeface="+mn-lt"/>
                  <a:ea typeface="+mn-ea"/>
                  <a:cs typeface="+mn-ea"/>
                  <a:sym typeface="+mn-lt"/>
                </a:rPr>
                <a:t>WoE</a:t>
              </a:r>
              <a:r>
                <a:rPr lang="en-US" altLang="zh-CN" sz="1400" dirty="0">
                  <a:solidFill>
                    <a:schemeClr val="bg1"/>
                  </a:solidFill>
                  <a:latin typeface="+mn-lt"/>
                  <a:ea typeface="+mn-ea"/>
                  <a:cs typeface="+mn-ea"/>
                  <a:sym typeface="+mn-lt"/>
                </a:rPr>
                <a:t>=LN(PD/1-PD)</a:t>
              </a:r>
            </a:p>
            <a:p>
              <a:pPr lvl="1" indent="0">
                <a:lnSpc>
                  <a:spcPct val="150000"/>
                </a:lnSpc>
                <a:defRPr/>
              </a:pPr>
              <a:r>
                <a:rPr lang="zh-CN" altLang="en-US" sz="1200" dirty="0">
                  <a:solidFill>
                    <a:schemeClr val="bg1"/>
                  </a:solidFill>
                  <a:latin typeface="+mn-lt"/>
                  <a:ea typeface="+mn-ea"/>
                  <a:cs typeface="+mn-ea"/>
                  <a:sym typeface="+mn-lt"/>
                </a:rPr>
                <a:t>其中，</a:t>
              </a:r>
              <a:r>
                <a:rPr lang="en-US" altLang="zh-CN" sz="1200" dirty="0">
                  <a:solidFill>
                    <a:schemeClr val="bg1"/>
                  </a:solidFill>
                  <a:latin typeface="+mn-lt"/>
                  <a:ea typeface="+mn-ea"/>
                  <a:cs typeface="+mn-ea"/>
                  <a:sym typeface="+mn-lt"/>
                </a:rPr>
                <a:t>PD=        ,</a:t>
              </a:r>
              <a:r>
                <a:rPr lang="zh-CN" altLang="en-US" sz="1200" dirty="0">
                  <a:solidFill>
                    <a:schemeClr val="bg1"/>
                  </a:solidFill>
                  <a:latin typeface="+mn-lt"/>
                  <a:ea typeface="+mn-ea"/>
                  <a:cs typeface="+mn-ea"/>
                  <a:sym typeface="+mn-lt"/>
                </a:rPr>
                <a:t>即</a:t>
              </a:r>
              <a:r>
                <a:rPr lang="zh-CN" altLang="zh-CN" sz="1200" dirty="0">
                  <a:solidFill>
                    <a:schemeClr val="bg1"/>
                  </a:solidFill>
                  <a:latin typeface="+mn-lt"/>
                  <a:ea typeface="+mn-ea"/>
                  <a:cs typeface="+mn-ea"/>
                  <a:sym typeface="+mn-lt"/>
                </a:rPr>
                <a:t>在</a:t>
              </a:r>
              <a:r>
                <a:rPr lang="zh-CN" altLang="en-US" sz="1200" dirty="0">
                  <a:solidFill>
                    <a:schemeClr val="bg1"/>
                  </a:solidFill>
                  <a:latin typeface="+mn-lt"/>
                  <a:ea typeface="+mn-ea"/>
                  <a:cs typeface="+mn-ea"/>
                  <a:sym typeface="+mn-lt"/>
                </a:rPr>
                <a:t>分组</a:t>
              </a:r>
              <a:r>
                <a:rPr lang="en-US" altLang="zh-CN" sz="1200" dirty="0" err="1">
                  <a:solidFill>
                    <a:schemeClr val="bg1"/>
                  </a:solidFill>
                  <a:latin typeface="+mn-lt"/>
                  <a:ea typeface="+mn-ea"/>
                  <a:cs typeface="+mn-ea"/>
                  <a:sym typeface="+mn-lt"/>
                </a:rPr>
                <a:t>i</a:t>
              </a:r>
              <a:r>
                <a:rPr lang="zh-CN" altLang="zh-CN" sz="1200" dirty="0">
                  <a:solidFill>
                    <a:schemeClr val="bg1"/>
                  </a:solidFill>
                  <a:latin typeface="+mn-lt"/>
                  <a:ea typeface="+mn-ea"/>
                  <a:cs typeface="+mn-ea"/>
                  <a:sym typeface="+mn-lt"/>
                </a:rPr>
                <a:t>中</a:t>
              </a:r>
              <a:r>
                <a:rPr lang="zh-CN" altLang="en-US" sz="1200" dirty="0">
                  <a:solidFill>
                    <a:schemeClr val="bg1"/>
                  </a:solidFill>
                  <a:latin typeface="+mn-lt"/>
                  <a:ea typeface="+mn-ea"/>
                  <a:cs typeface="+mn-ea"/>
                  <a:sym typeface="+mn-lt"/>
                </a:rPr>
                <a:t>“坏”</a:t>
              </a:r>
              <a:r>
                <a:rPr lang="zh-CN" altLang="zh-CN" sz="1200" dirty="0">
                  <a:solidFill>
                    <a:schemeClr val="bg1"/>
                  </a:solidFill>
                  <a:latin typeface="+mn-lt"/>
                  <a:ea typeface="+mn-ea"/>
                  <a:cs typeface="+mn-ea"/>
                  <a:sym typeface="+mn-lt"/>
                </a:rPr>
                <a:t>的债务人所占比例。</a:t>
              </a:r>
              <a:endParaRPr lang="en-US" altLang="zh-CN" sz="1400" dirty="0">
                <a:solidFill>
                  <a:schemeClr val="bg1"/>
                </a:solidFill>
                <a:latin typeface="+mn-lt"/>
                <a:ea typeface="+mn-ea"/>
                <a:cs typeface="+mn-ea"/>
                <a:sym typeface="+mn-lt"/>
              </a:endParaRPr>
            </a:p>
            <a:p>
              <a:pPr marL="739775" lvl="1" indent="-285750">
                <a:lnSpc>
                  <a:spcPct val="150000"/>
                </a:lnSpc>
                <a:buFont typeface="Arial" pitchFamily="34" charset="0"/>
                <a:buChar char="•"/>
                <a:defRPr/>
              </a:pPr>
              <a:r>
                <a:rPr lang="zh-CN" altLang="en-US" sz="1400" dirty="0">
                  <a:solidFill>
                    <a:schemeClr val="bg1"/>
                  </a:solidFill>
                  <a:latin typeface="+mn-lt"/>
                  <a:ea typeface="+mn-ea"/>
                  <a:cs typeface="+mn-ea"/>
                  <a:sym typeface="+mn-lt"/>
                </a:rPr>
                <a:t>极差化处理：   </a:t>
              </a:r>
              <a:r>
                <a:rPr lang="en-US" altLang="zh-CN" sz="1400" dirty="0">
                  <a:solidFill>
                    <a:schemeClr val="bg1"/>
                  </a:solidFill>
                  <a:latin typeface="+mn-lt"/>
                  <a:ea typeface="+mn-ea"/>
                  <a:cs typeface="+mn-ea"/>
                  <a:sym typeface="+mn-lt"/>
                </a:rPr>
                <a:t>=(X-</a:t>
              </a:r>
              <a:r>
                <a:rPr lang="en-US" altLang="zh-CN" sz="1400" dirty="0" err="1">
                  <a:solidFill>
                    <a:schemeClr val="bg1"/>
                  </a:solidFill>
                  <a:latin typeface="+mn-lt"/>
                  <a:ea typeface="+mn-ea"/>
                  <a:cs typeface="+mn-ea"/>
                  <a:sym typeface="+mn-lt"/>
                </a:rPr>
                <a:t>X</a:t>
              </a:r>
              <a:r>
                <a:rPr lang="en-US" altLang="zh-CN" sz="1050" dirty="0" err="1">
                  <a:solidFill>
                    <a:schemeClr val="bg1"/>
                  </a:solidFill>
                  <a:latin typeface="+mn-lt"/>
                  <a:ea typeface="+mn-ea"/>
                  <a:cs typeface="+mn-ea"/>
                  <a:sym typeface="+mn-lt"/>
                </a:rPr>
                <a:t>Min</a:t>
              </a:r>
              <a:r>
                <a:rPr lang="en-US" altLang="zh-CN" sz="1400" dirty="0">
                  <a:solidFill>
                    <a:schemeClr val="bg1"/>
                  </a:solidFill>
                  <a:latin typeface="+mn-lt"/>
                  <a:ea typeface="+mn-ea"/>
                  <a:cs typeface="+mn-ea"/>
                  <a:sym typeface="+mn-lt"/>
                </a:rPr>
                <a:t>)/|</a:t>
              </a:r>
              <a:r>
                <a:rPr lang="en-US" altLang="zh-CN" sz="1400" dirty="0" err="1">
                  <a:solidFill>
                    <a:schemeClr val="bg1"/>
                  </a:solidFill>
                  <a:latin typeface="+mn-lt"/>
                  <a:ea typeface="+mn-ea"/>
                  <a:cs typeface="+mn-ea"/>
                  <a:sym typeface="+mn-lt"/>
                </a:rPr>
                <a:t>X</a:t>
              </a:r>
              <a:r>
                <a:rPr lang="en-US" altLang="zh-CN" sz="1050" dirty="0" err="1">
                  <a:solidFill>
                    <a:schemeClr val="bg1"/>
                  </a:solidFill>
                  <a:latin typeface="+mn-lt"/>
                  <a:ea typeface="+mn-ea"/>
                  <a:cs typeface="+mn-ea"/>
                  <a:sym typeface="+mn-lt"/>
                </a:rPr>
                <a:t>Max</a:t>
              </a:r>
              <a:r>
                <a:rPr lang="en-US" altLang="zh-CN" sz="1400" dirty="0" err="1">
                  <a:solidFill>
                    <a:schemeClr val="bg1"/>
                  </a:solidFill>
                  <a:latin typeface="+mn-lt"/>
                  <a:ea typeface="+mn-ea"/>
                  <a:cs typeface="+mn-ea"/>
                  <a:sym typeface="+mn-lt"/>
                </a:rPr>
                <a:t>-X</a:t>
              </a:r>
              <a:r>
                <a:rPr lang="en-US" altLang="zh-CN" sz="1050" dirty="0" err="1">
                  <a:solidFill>
                    <a:schemeClr val="bg1"/>
                  </a:solidFill>
                  <a:latin typeface="+mn-lt"/>
                  <a:ea typeface="+mn-ea"/>
                  <a:cs typeface="+mn-ea"/>
                  <a:sym typeface="+mn-lt"/>
                </a:rPr>
                <a:t>Min</a:t>
              </a:r>
              <a:r>
                <a:rPr lang="en-US" altLang="zh-CN" sz="1400" dirty="0">
                  <a:solidFill>
                    <a:schemeClr val="bg1"/>
                  </a:solidFill>
                  <a:latin typeface="+mn-lt"/>
                  <a:ea typeface="+mn-ea"/>
                  <a:cs typeface="+mn-ea"/>
                  <a:sym typeface="+mn-lt"/>
                </a:rPr>
                <a:t>|</a:t>
              </a:r>
              <a:endParaRPr lang="zh-CN" altLang="en-US" sz="1400" dirty="0">
                <a:solidFill>
                  <a:schemeClr val="bg1"/>
                </a:solidFill>
                <a:latin typeface="+mn-lt"/>
                <a:ea typeface="+mn-ea"/>
                <a:cs typeface="+mn-ea"/>
                <a:sym typeface="+mn-lt"/>
              </a:endParaRPr>
            </a:p>
            <a:p>
              <a:pPr marL="739775" lvl="1" indent="-285750">
                <a:lnSpc>
                  <a:spcPct val="150000"/>
                </a:lnSpc>
                <a:buFont typeface="Arial" pitchFamily="34" charset="0"/>
                <a:buChar char="•"/>
                <a:defRPr/>
              </a:pPr>
              <a:r>
                <a:rPr lang="zh-CN" altLang="en-US" sz="1400" b="1" dirty="0">
                  <a:solidFill>
                    <a:schemeClr val="bg1"/>
                  </a:solidFill>
                  <a:latin typeface="+mn-lt"/>
                  <a:ea typeface="+mn-ea"/>
                  <a:cs typeface="+mn-ea"/>
                  <a:sym typeface="+mn-lt"/>
                </a:rPr>
                <a:t>外部评级替代法</a:t>
              </a:r>
              <a:r>
                <a:rPr lang="zh-CN" altLang="en-US" sz="1400" dirty="0">
                  <a:solidFill>
                    <a:schemeClr val="bg1"/>
                  </a:solidFill>
                  <a:latin typeface="+mn-lt"/>
                  <a:ea typeface="+mn-ea"/>
                  <a:cs typeface="+mn-ea"/>
                  <a:sym typeface="+mn-lt"/>
                </a:rPr>
                <a:t>：适用于仅获得外部评级，但无实际违约率的情况。</a:t>
              </a:r>
              <a:endParaRPr lang="en-US" altLang="zh-CN" sz="1400" dirty="0">
                <a:solidFill>
                  <a:schemeClr val="bg1"/>
                </a:solidFill>
                <a:latin typeface="+mn-lt"/>
                <a:ea typeface="+mn-ea"/>
                <a:cs typeface="+mn-ea"/>
                <a:sym typeface="+mn-lt"/>
              </a:endParaRPr>
            </a:p>
            <a:p>
              <a:pPr>
                <a:lnSpc>
                  <a:spcPct val="150000"/>
                </a:lnSpc>
                <a:defRPr/>
              </a:pPr>
              <a:endParaRPr lang="en-US" altLang="zh-CN" sz="1400" dirty="0">
                <a:solidFill>
                  <a:schemeClr val="bg1"/>
                </a:solidFill>
                <a:latin typeface="+mn-lt"/>
                <a:ea typeface="+mn-ea"/>
                <a:cs typeface="+mn-ea"/>
                <a:sym typeface="+mn-lt"/>
              </a:endParaRPr>
            </a:p>
          </p:txBody>
        </p:sp>
        <mc:AlternateContent xmlns:mc="http://schemas.openxmlformats.org/markup-compatibility/2006" xmlns:a14="http://schemas.microsoft.com/office/drawing/2010/main">
          <mc:Choice Requires="a14">
            <p:graphicFrame>
              <p:nvGraphicFramePr>
                <p:cNvPr id="66566" name="对象 7"/>
                <p:cNvGraphicFramePr>
                  <a:graphicFrameLocks noChangeAspect="1"/>
                </p:cNvGraphicFramePr>
                <p:nvPr>
                  <p:extLst>
                    <p:ext uri="{D42A27DB-BD31-4B8C-83A1-F6EECF244321}">
                      <p14:modId xmlns:p14="http://schemas.microsoft.com/office/powerpoint/2010/main" val="1462689348"/>
                    </p:ext>
                  </p:extLst>
                </p:nvPr>
              </p:nvGraphicFramePr>
              <p:xfrm>
                <a:off x="1575962" y="2546552"/>
                <a:ext cx="295275" cy="342900"/>
              </p:xfrm>
              <a:graphic>
                <a:graphicData uri="http://schemas.openxmlformats.org/presentationml/2006/ole">
                  <mc:AlternateContent>
                    <mc:Choice xmlns:v="urn:schemas-microsoft-com:vml" Requires="v">
                      <p:oleObj spid="_x0000_s66800" name="公式" r:id="rId5" imgW="292227" imgH="343049" progId="Equation.3">
                        <p:embed/>
                      </p:oleObj>
                    </mc:Choice>
                    <mc:Fallback>
                      <p:oleObj name="公式" r:id="rId5" imgW="292227" imgH="343049" progId="Equation.3">
                        <p:embed/>
                        <p:pic>
                          <p:nvPicPr>
                            <p:cNvPr id="0" name="对象 7"/>
                            <p:cNvPicPr>
                              <a:picLocks noChangeAspect="1" noChangeArrowheads="1"/>
                            </p:cNvPicPr>
                            <p:nvPr/>
                          </p:nvPicPr>
                          <p:blipFill>
                            <a:blip r:embed="rId6">
                              <a:extLst>
                                <a:ext uri="{28A0092B-C50C-407E-A947-70E740481C1C}">
                                  <a14:useLocalDpi val="0"/>
                                </a:ext>
                              </a:extLst>
                            </a:blip>
                            <a:srcRect/>
                            <a:stretch>
                              <a:fillRect/>
                            </a:stretch>
                          </p:blipFill>
                          <p:spPr bwMode="auto">
                            <a:xfrm>
                              <a:off x="1575962" y="2546552"/>
                              <a:ext cx="295275" cy="342900"/>
                            </a:xfrm>
                            <a:prstGeom prst="rect">
                              <a:avLst/>
                            </a:prstGeom>
                            <a:solidFill>
                              <a:schemeClr val="bg1"/>
                            </a:solidFill>
                            <a:ln>
                              <a:noFill/>
                            </a:ln>
                            <a:extLst/>
                          </p:spPr>
                        </p:pic>
                      </p:oleObj>
                    </mc:Fallback>
                  </mc:AlternateContent>
                </a:graphicData>
              </a:graphic>
            </p:graphicFrame>
          </mc:Choice>
          <mc:Fallback xmlns="">
            <p:graphicFrame>
              <p:nvGraphicFramePr>
                <p:cNvPr id="66566" name="对象 7"/>
                <p:cNvGraphicFramePr>
                  <a:graphicFrameLocks noChangeAspect="1"/>
                </p:cNvGraphicFramePr>
                <p:nvPr>
                  <p:extLst>
                    <p:ext uri="{D42A27DB-BD31-4B8C-83A1-F6EECF244321}">
                      <p14:modId xmlns:p14="http://schemas.microsoft.com/office/powerpoint/2010/main" val="1462689348"/>
                    </p:ext>
                  </p:extLst>
                </p:nvPr>
              </p:nvGraphicFramePr>
              <p:xfrm>
                <a:off x="1575962" y="2546552"/>
                <a:ext cx="295275" cy="342900"/>
              </p:xfrm>
              <a:graphic>
                <a:graphicData uri="http://schemas.openxmlformats.org/presentationml/2006/ole">
                  <mc:AlternateContent>
                    <mc:Choice xmlns:v="urn:schemas-microsoft-com:vml" Requires="v">
                      <p:oleObj spid="_x0000_s66729" name="公式" r:id="rId7" imgW="292227" imgH="343049" progId="Equation.3">
                        <p:embed/>
                      </p:oleObj>
                    </mc:Choice>
                    <mc:Fallback>
                      <p:oleObj name="公式" r:id="rId7" imgW="292227" imgH="343049"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5962" y="2546552"/>
                              <a:ext cx="295275" cy="342900"/>
                            </a:xfrm>
                            <a:prstGeom prst="rect">
                              <a:avLst/>
                            </a:prstGeom>
                            <a:solidFill>
                              <a:schemeClr val="bg1"/>
                            </a:solid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 name="矩形 1"/>
                <p:cNvSpPr/>
                <p:nvPr/>
              </p:nvSpPr>
              <p:spPr>
                <a:xfrm>
                  <a:off x="3515464" y="2247449"/>
                  <a:ext cx="449930" cy="4154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zh-CN" altLang="zh-CN" sz="1400" i="1" smtClean="0">
                                <a:solidFill>
                                  <a:schemeClr val="bg1"/>
                                </a:solidFill>
                                <a:latin typeface="Cambria Math"/>
                                <a:ea typeface="+mn-ea"/>
                                <a:cs typeface="+mn-ea"/>
                                <a:sym typeface="+mn-lt"/>
                              </a:rPr>
                            </m:ctrlPr>
                          </m:sSupPr>
                          <m:e>
                            <m:r>
                              <a:rPr lang="en-US" altLang="zh-CN" sz="1400" i="1">
                                <a:solidFill>
                                  <a:schemeClr val="bg1"/>
                                </a:solidFill>
                                <a:latin typeface="Cambria Math" panose="02040503050406030204" pitchFamily="18" charset="0"/>
                                <a:ea typeface="+mn-ea"/>
                                <a:cs typeface="+mn-ea"/>
                                <a:sym typeface="+mn-lt"/>
                              </a:rPr>
                              <m:t>𝑋</m:t>
                            </m:r>
                          </m:e>
                          <m:sup>
                            <m:r>
                              <a:rPr lang="en-US" altLang="zh-CN" sz="1400" i="1">
                                <a:solidFill>
                                  <a:schemeClr val="bg1"/>
                                </a:solidFill>
                                <a:latin typeface="Cambria Math" panose="02040503050406030204" pitchFamily="18" charset="0"/>
                                <a:ea typeface="+mn-ea"/>
                                <a:cs typeface="+mn-ea"/>
                                <a:sym typeface="+mn-lt"/>
                              </a:rPr>
                              <m:t>𝑇</m:t>
                            </m:r>
                          </m:sup>
                        </m:sSup>
                      </m:oMath>
                    </m:oMathPara>
                  </a14:m>
                  <a:endParaRPr lang="zh-CN" altLang="zh-CN" sz="1400" dirty="0">
                    <a:solidFill>
                      <a:schemeClr val="bg1"/>
                    </a:solidFill>
                    <a:latin typeface="+mn-lt"/>
                    <a:ea typeface="+mn-ea"/>
                    <a:cs typeface="+mn-ea"/>
                    <a:sym typeface="+mn-lt"/>
                  </a:endParaRPr>
                </a:p>
              </p:txBody>
            </p:sp>
          </mc:Choice>
          <mc:Fallback xmlns="">
            <p:sp>
              <p:nvSpPr>
                <p:cNvPr id="2" name="矩形 1"/>
                <p:cNvSpPr>
                  <a:spLocks noRot="1" noChangeAspect="1" noMove="1" noResize="1" noEditPoints="1" noAdjustHandles="1" noChangeArrowheads="1" noChangeShapeType="1" noTextEdit="1"/>
                </p:cNvSpPr>
                <p:nvPr/>
              </p:nvSpPr>
              <p:spPr>
                <a:xfrm>
                  <a:off x="3515464" y="2247449"/>
                  <a:ext cx="449930" cy="41549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979374" y="2841328"/>
                  <a:ext cx="449930" cy="4154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zh-CN" altLang="zh-CN" sz="1400" i="1" smtClean="0">
                                <a:solidFill>
                                  <a:schemeClr val="bg1"/>
                                </a:solidFill>
                                <a:latin typeface="Cambria Math"/>
                                <a:ea typeface="+mn-ea"/>
                                <a:cs typeface="+mn-ea"/>
                                <a:sym typeface="+mn-lt"/>
                              </a:rPr>
                            </m:ctrlPr>
                          </m:sSupPr>
                          <m:e>
                            <m:r>
                              <a:rPr lang="en-US" altLang="zh-CN" sz="1400" i="1">
                                <a:solidFill>
                                  <a:schemeClr val="bg1"/>
                                </a:solidFill>
                                <a:latin typeface="Cambria Math" panose="02040503050406030204" pitchFamily="18" charset="0"/>
                                <a:ea typeface="+mn-ea"/>
                                <a:cs typeface="+mn-ea"/>
                                <a:sym typeface="+mn-lt"/>
                              </a:rPr>
                              <m:t>𝑋</m:t>
                            </m:r>
                          </m:e>
                          <m:sup>
                            <m:r>
                              <a:rPr lang="en-US" altLang="zh-CN" sz="1400" i="1">
                                <a:solidFill>
                                  <a:schemeClr val="bg1"/>
                                </a:solidFill>
                                <a:latin typeface="Cambria Math" panose="02040503050406030204" pitchFamily="18" charset="0"/>
                                <a:ea typeface="+mn-ea"/>
                                <a:cs typeface="+mn-ea"/>
                                <a:sym typeface="+mn-lt"/>
                              </a:rPr>
                              <m:t>𝑇</m:t>
                            </m:r>
                          </m:sup>
                        </m:sSup>
                      </m:oMath>
                    </m:oMathPara>
                  </a14:m>
                  <a:endParaRPr lang="zh-CN" altLang="en-US" sz="1400" dirty="0">
                    <a:solidFill>
                      <a:schemeClr val="bg1"/>
                    </a:solidFill>
                    <a:latin typeface="+mn-lt"/>
                    <a:ea typeface="+mn-ea"/>
                    <a:cs typeface="+mn-ea"/>
                    <a:sym typeface="+mn-lt"/>
                  </a:endParaRPr>
                </a:p>
              </p:txBody>
            </p:sp>
          </mc:Choice>
          <mc:Fallback xmlns="">
            <p:sp>
              <p:nvSpPr>
                <p:cNvPr id="3" name="矩形 2"/>
                <p:cNvSpPr>
                  <a:spLocks noRot="1" noChangeAspect="1" noMove="1" noResize="1" noEditPoints="1" noAdjustHandles="1" noChangeArrowheads="1" noChangeShapeType="1" noTextEdit="1"/>
                </p:cNvSpPr>
                <p:nvPr/>
              </p:nvSpPr>
              <p:spPr>
                <a:xfrm>
                  <a:off x="1979374" y="2841328"/>
                  <a:ext cx="449930" cy="415498"/>
                </a:xfrm>
                <a:prstGeom prst="rect">
                  <a:avLst/>
                </a:prstGeom>
                <a:blipFill rotWithShape="1">
                  <a:blip r:embed="rId13"/>
                  <a:stretch>
                    <a:fillRect/>
                  </a:stretch>
                </a:blipFill>
              </p:spPr>
              <p:txBody>
                <a:bodyPr/>
                <a:lstStyle/>
                <a:p>
                  <a:r>
                    <a:rPr lang="zh-CN" altLang="en-US">
                      <a:noFill/>
                    </a:rPr>
                    <a:t> </a:t>
                  </a:r>
                </a:p>
              </p:txBody>
            </p:sp>
          </mc:Fallback>
        </mc:AlternateContent>
      </p:grpSp>
      <p:sp>
        <p:nvSpPr>
          <p:cNvPr id="6" name="矩形 5"/>
          <p:cNvSpPr/>
          <p:nvPr/>
        </p:nvSpPr>
        <p:spPr>
          <a:xfrm>
            <a:off x="237291"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cs typeface="+mn-ea"/>
                <a:sym typeface="+mn-lt"/>
              </a:rPr>
              <a:t>变量原始值顺序排序</a:t>
            </a:r>
          </a:p>
        </p:txBody>
      </p:sp>
      <p:sp>
        <p:nvSpPr>
          <p:cNvPr id="13" name="矩形 12"/>
          <p:cNvSpPr/>
          <p:nvPr/>
        </p:nvSpPr>
        <p:spPr>
          <a:xfrm>
            <a:off x="1709460"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cs typeface="+mn-ea"/>
                <a:sym typeface="+mn-lt"/>
              </a:rPr>
              <a:t>按照分位点切分成若干组</a:t>
            </a:r>
          </a:p>
        </p:txBody>
      </p:sp>
      <p:sp>
        <p:nvSpPr>
          <p:cNvPr id="14" name="矩形 13"/>
          <p:cNvSpPr/>
          <p:nvPr/>
        </p:nvSpPr>
        <p:spPr>
          <a:xfrm>
            <a:off x="4653798"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cs typeface="+mn-ea"/>
                <a:sym typeface="+mn-lt"/>
              </a:rPr>
              <a:t>计算每个组内的对应平均外部评级</a:t>
            </a:r>
          </a:p>
        </p:txBody>
      </p:sp>
      <p:sp>
        <p:nvSpPr>
          <p:cNvPr id="15" name="矩形 14"/>
          <p:cNvSpPr/>
          <p:nvPr/>
        </p:nvSpPr>
        <p:spPr>
          <a:xfrm>
            <a:off x="3181629"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cs typeface="+mn-ea"/>
                <a:sym typeface="+mn-lt"/>
              </a:rPr>
              <a:t>将外部评</a:t>
            </a:r>
            <a:r>
              <a:rPr lang="zh-CN" altLang="en-US" sz="1200" dirty="0" smtClean="0">
                <a:solidFill>
                  <a:schemeClr val="bg1"/>
                </a:solidFill>
                <a:cs typeface="+mn-ea"/>
                <a:sym typeface="+mn-lt"/>
              </a:rPr>
              <a:t>级（因变量）数</a:t>
            </a:r>
            <a:r>
              <a:rPr lang="zh-CN" altLang="en-US" sz="1200" dirty="0">
                <a:solidFill>
                  <a:schemeClr val="bg1"/>
                </a:solidFill>
                <a:cs typeface="+mn-ea"/>
                <a:sym typeface="+mn-lt"/>
              </a:rPr>
              <a:t>字化（</a:t>
            </a:r>
            <a:r>
              <a:rPr lang="en-US" altLang="zh-CN" sz="1200" dirty="0">
                <a:solidFill>
                  <a:schemeClr val="bg1"/>
                </a:solidFill>
                <a:cs typeface="+mn-ea"/>
                <a:sym typeface="+mn-lt"/>
              </a:rPr>
              <a:t>AAA</a:t>
            </a:r>
            <a:r>
              <a:rPr lang="zh-CN" altLang="en-US" sz="1200" dirty="0">
                <a:solidFill>
                  <a:schemeClr val="bg1"/>
                </a:solidFill>
                <a:cs typeface="+mn-ea"/>
                <a:sym typeface="+mn-lt"/>
              </a:rPr>
              <a:t>：</a:t>
            </a:r>
            <a:r>
              <a:rPr lang="en-US" altLang="zh-CN" sz="1200" dirty="0">
                <a:solidFill>
                  <a:schemeClr val="bg1"/>
                </a:solidFill>
                <a:cs typeface="+mn-ea"/>
                <a:sym typeface="+mn-lt"/>
              </a:rPr>
              <a:t>1</a:t>
            </a:r>
            <a:r>
              <a:rPr lang="zh-CN" altLang="en-US" sz="1200" dirty="0">
                <a:solidFill>
                  <a:schemeClr val="bg1"/>
                </a:solidFill>
                <a:cs typeface="+mn-ea"/>
                <a:sym typeface="+mn-lt"/>
              </a:rPr>
              <a:t>，</a:t>
            </a:r>
            <a:r>
              <a:rPr lang="en-US" altLang="zh-CN" sz="1200" dirty="0">
                <a:solidFill>
                  <a:schemeClr val="bg1"/>
                </a:solidFill>
                <a:cs typeface="+mn-ea"/>
                <a:sym typeface="+mn-lt"/>
              </a:rPr>
              <a:t>AA+</a:t>
            </a:r>
            <a:r>
              <a:rPr lang="zh-CN" altLang="en-US" sz="1200" dirty="0">
                <a:solidFill>
                  <a:schemeClr val="bg1"/>
                </a:solidFill>
                <a:cs typeface="+mn-ea"/>
                <a:sym typeface="+mn-lt"/>
              </a:rPr>
              <a:t>：</a:t>
            </a:r>
            <a:r>
              <a:rPr lang="en-US" altLang="zh-CN" sz="1200" dirty="0">
                <a:solidFill>
                  <a:schemeClr val="bg1"/>
                </a:solidFill>
                <a:cs typeface="+mn-ea"/>
                <a:sym typeface="+mn-lt"/>
              </a:rPr>
              <a:t>2</a:t>
            </a:r>
            <a:r>
              <a:rPr lang="zh-CN" altLang="en-US" sz="1200" dirty="0">
                <a:solidFill>
                  <a:schemeClr val="bg1"/>
                </a:solidFill>
                <a:cs typeface="+mn-ea"/>
                <a:sym typeface="+mn-lt"/>
              </a:rPr>
              <a:t>等</a:t>
            </a:r>
            <a:r>
              <a:rPr lang="en-US" altLang="zh-CN" sz="1200" dirty="0">
                <a:solidFill>
                  <a:schemeClr val="bg1"/>
                </a:solidFill>
                <a:cs typeface="+mn-ea"/>
                <a:sym typeface="+mn-lt"/>
              </a:rPr>
              <a:t>)</a:t>
            </a:r>
            <a:endParaRPr lang="zh-CN" altLang="en-US" sz="1200" dirty="0">
              <a:solidFill>
                <a:schemeClr val="bg1"/>
              </a:solidFill>
              <a:cs typeface="+mn-ea"/>
              <a:sym typeface="+mn-lt"/>
            </a:endParaRPr>
          </a:p>
        </p:txBody>
      </p:sp>
      <p:sp>
        <p:nvSpPr>
          <p:cNvPr id="16" name="矩形 15"/>
          <p:cNvSpPr/>
          <p:nvPr/>
        </p:nvSpPr>
        <p:spPr>
          <a:xfrm>
            <a:off x="6125968"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cs typeface="+mn-ea"/>
                <a:sym typeface="+mn-lt"/>
              </a:rPr>
              <a:t>使用外部评级的平均值替</a:t>
            </a:r>
            <a:r>
              <a:rPr lang="zh-CN" altLang="en-US" sz="1200" dirty="0" smtClean="0">
                <a:solidFill>
                  <a:schemeClr val="bg1"/>
                </a:solidFill>
                <a:cs typeface="+mn-ea"/>
                <a:sym typeface="+mn-lt"/>
              </a:rPr>
              <a:t>代每个</a:t>
            </a:r>
            <a:r>
              <a:rPr lang="zh-CN" altLang="en-US" sz="1200" dirty="0">
                <a:solidFill>
                  <a:schemeClr val="bg1"/>
                </a:solidFill>
                <a:cs typeface="+mn-ea"/>
                <a:sym typeface="+mn-lt"/>
              </a:rPr>
              <a:t>组内原值</a:t>
            </a:r>
          </a:p>
        </p:txBody>
      </p:sp>
      <p:cxnSp>
        <p:nvCxnSpPr>
          <p:cNvPr id="8" name="直接箭头连接符 7"/>
          <p:cNvCxnSpPr>
            <a:stCxn id="6" idx="3"/>
            <a:endCxn id="13" idx="1"/>
          </p:cNvCxnSpPr>
          <p:nvPr/>
        </p:nvCxnSpPr>
        <p:spPr>
          <a:xfrm>
            <a:off x="1272724" y="5839420"/>
            <a:ext cx="43673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3" idx="3"/>
            <a:endCxn id="15" idx="1"/>
          </p:cNvCxnSpPr>
          <p:nvPr/>
        </p:nvCxnSpPr>
        <p:spPr>
          <a:xfrm>
            <a:off x="2744893" y="5839420"/>
            <a:ext cx="43673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5" idx="3"/>
            <a:endCxn id="14" idx="1"/>
          </p:cNvCxnSpPr>
          <p:nvPr/>
        </p:nvCxnSpPr>
        <p:spPr>
          <a:xfrm>
            <a:off x="4217062" y="5839420"/>
            <a:ext cx="43673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16" idx="1"/>
          </p:cNvCxnSpPr>
          <p:nvPr/>
        </p:nvCxnSpPr>
        <p:spPr>
          <a:xfrm>
            <a:off x="5689231" y="5839420"/>
            <a:ext cx="436737"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589584" y="5349365"/>
            <a:ext cx="1035433" cy="980109"/>
          </a:xfrm>
          <a:prstGeom prst="rect">
            <a:avLst/>
          </a:prstGeom>
          <a:solidFill>
            <a:srgbClr val="0070C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cs typeface="+mn-ea"/>
                <a:sym typeface="+mn-lt"/>
              </a:rPr>
              <a:t>以资产负债率为例，</a:t>
            </a:r>
            <a:endParaRPr lang="en-US" altLang="zh-CN" sz="800" b="1" dirty="0">
              <a:solidFill>
                <a:schemeClr val="bg1"/>
              </a:solidFill>
              <a:cs typeface="+mn-ea"/>
              <a:sym typeface="+mn-lt"/>
            </a:endParaRPr>
          </a:p>
          <a:p>
            <a:r>
              <a:rPr lang="en-US" altLang="zh-CN" sz="800" b="1" dirty="0">
                <a:solidFill>
                  <a:schemeClr val="bg1"/>
                </a:solidFill>
                <a:cs typeface="+mn-ea"/>
                <a:sym typeface="+mn-lt"/>
              </a:rPr>
              <a:t>0%-45.1%</a:t>
            </a:r>
            <a:r>
              <a:rPr lang="zh-CN" altLang="en-US" sz="800" b="1" dirty="0">
                <a:solidFill>
                  <a:schemeClr val="bg1"/>
                </a:solidFill>
                <a:cs typeface="+mn-ea"/>
                <a:sym typeface="+mn-lt"/>
              </a:rPr>
              <a:t>：</a:t>
            </a:r>
            <a:r>
              <a:rPr lang="en-US" altLang="zh-CN" sz="800" b="1" dirty="0">
                <a:solidFill>
                  <a:schemeClr val="bg1"/>
                </a:solidFill>
                <a:cs typeface="+mn-ea"/>
                <a:sym typeface="+mn-lt"/>
              </a:rPr>
              <a:t>2.2</a:t>
            </a:r>
          </a:p>
          <a:p>
            <a:r>
              <a:rPr lang="en-US" altLang="zh-CN" sz="800" b="1" dirty="0">
                <a:solidFill>
                  <a:schemeClr val="bg1"/>
                </a:solidFill>
                <a:cs typeface="+mn-ea"/>
                <a:sym typeface="+mn-lt"/>
              </a:rPr>
              <a:t>45.1%-57%</a:t>
            </a:r>
            <a:r>
              <a:rPr lang="zh-CN" altLang="en-US" sz="800" b="1" dirty="0">
                <a:solidFill>
                  <a:schemeClr val="bg1"/>
                </a:solidFill>
                <a:cs typeface="+mn-ea"/>
                <a:sym typeface="+mn-lt"/>
              </a:rPr>
              <a:t>：</a:t>
            </a:r>
            <a:r>
              <a:rPr lang="en-US" altLang="zh-CN" sz="800" b="1" dirty="0">
                <a:solidFill>
                  <a:schemeClr val="bg1"/>
                </a:solidFill>
                <a:cs typeface="+mn-ea"/>
                <a:sym typeface="+mn-lt"/>
              </a:rPr>
              <a:t>2.4</a:t>
            </a:r>
          </a:p>
          <a:p>
            <a:r>
              <a:rPr lang="en-US" altLang="zh-CN" sz="800" b="1" dirty="0">
                <a:solidFill>
                  <a:schemeClr val="bg1"/>
                </a:solidFill>
                <a:cs typeface="+mn-ea"/>
                <a:sym typeface="+mn-lt"/>
              </a:rPr>
              <a:t>57%-65.5%</a:t>
            </a:r>
            <a:r>
              <a:rPr lang="zh-CN" altLang="en-US" sz="800" b="1" dirty="0">
                <a:solidFill>
                  <a:schemeClr val="bg1"/>
                </a:solidFill>
                <a:cs typeface="+mn-ea"/>
                <a:sym typeface="+mn-lt"/>
              </a:rPr>
              <a:t>：</a:t>
            </a:r>
            <a:r>
              <a:rPr lang="en-US" altLang="zh-CN" sz="800" b="1" dirty="0">
                <a:solidFill>
                  <a:schemeClr val="bg1"/>
                </a:solidFill>
                <a:cs typeface="+mn-ea"/>
                <a:sym typeface="+mn-lt"/>
              </a:rPr>
              <a:t>2.8</a:t>
            </a:r>
          </a:p>
        </p:txBody>
      </p:sp>
      <p:cxnSp>
        <p:nvCxnSpPr>
          <p:cNvPr id="26" name="直接箭头连接符 25"/>
          <p:cNvCxnSpPr>
            <a:stCxn id="16" idx="3"/>
            <a:endCxn id="25" idx="1"/>
          </p:cNvCxnSpPr>
          <p:nvPr/>
        </p:nvCxnSpPr>
        <p:spPr>
          <a:xfrm>
            <a:off x="7161401" y="5839420"/>
            <a:ext cx="428183"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对象 8"/>
          <p:cNvGraphicFramePr>
            <a:graphicFrameLocks noChangeAspect="1"/>
          </p:cNvGraphicFramePr>
          <p:nvPr>
            <p:extLst>
              <p:ext uri="{D42A27DB-BD31-4B8C-83A1-F6EECF244321}">
                <p14:modId xmlns:p14="http://schemas.microsoft.com/office/powerpoint/2010/main" val="47166127"/>
              </p:ext>
            </p:extLst>
          </p:nvPr>
        </p:nvGraphicFramePr>
        <p:xfrm>
          <a:off x="10270701" y="476563"/>
          <a:ext cx="1308100" cy="533400"/>
        </p:xfrm>
        <a:graphic>
          <a:graphicData uri="http://schemas.openxmlformats.org/presentationml/2006/ole">
            <mc:AlternateContent xmlns:mc="http://schemas.openxmlformats.org/markup-compatibility/2006">
              <mc:Choice xmlns:v="urn:schemas-microsoft-com:vml" Requires="v">
                <p:oleObj spid="_x0000_s66801" name="公式" r:id="rId14" imgW="1066337" imgH="406224" progId="Equation.3">
                  <p:embed/>
                </p:oleObj>
              </mc:Choice>
              <mc:Fallback>
                <p:oleObj name="公式" r:id="rId14" imgW="1066337" imgH="40622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70701" y="476563"/>
                        <a:ext cx="1308100" cy="533400"/>
                      </a:xfrm>
                      <a:prstGeom prst="rect">
                        <a:avLst/>
                      </a:prstGeom>
                      <a:solidFill>
                        <a:schemeClr val="bg1"/>
                      </a:solidFill>
                      <a:ln>
                        <a:noFill/>
                      </a:ln>
                      <a:extLst/>
                    </p:spPr>
                  </p:pic>
                </p:oleObj>
              </mc:Fallback>
            </mc:AlternateContent>
          </a:graphicData>
        </a:graphic>
      </p:graphicFrame>
      <p:sp>
        <p:nvSpPr>
          <p:cNvPr id="7" name="矩形 6"/>
          <p:cNvSpPr/>
          <p:nvPr/>
        </p:nvSpPr>
        <p:spPr>
          <a:xfrm>
            <a:off x="8776381" y="573986"/>
            <a:ext cx="1494320" cy="338554"/>
          </a:xfrm>
          <a:prstGeom prst="rect">
            <a:avLst/>
          </a:prstGeom>
        </p:spPr>
        <p:txBody>
          <a:bodyPr wrap="none">
            <a:spAutoFit/>
          </a:bodyPr>
          <a:lstStyle/>
          <a:p>
            <a:r>
              <a:rPr lang="en-US" altLang="zh-CN" dirty="0">
                <a:solidFill>
                  <a:schemeClr val="bg1"/>
                </a:solidFill>
                <a:cs typeface="+mn-ea"/>
                <a:sym typeface="+mn-lt"/>
              </a:rPr>
              <a:t>Logistic</a:t>
            </a:r>
            <a:r>
              <a:rPr lang="zh-CN" altLang="en-US" dirty="0">
                <a:solidFill>
                  <a:schemeClr val="bg1"/>
                </a:solidFill>
                <a:cs typeface="+mn-ea"/>
                <a:sym typeface="+mn-lt"/>
              </a:rPr>
              <a:t>转</a:t>
            </a:r>
            <a:r>
              <a:rPr lang="zh-CN" altLang="en-US" dirty="0" smtClean="0">
                <a:solidFill>
                  <a:schemeClr val="bg1"/>
                </a:solidFill>
                <a:cs typeface="+mn-ea"/>
                <a:sym typeface="+mn-lt"/>
              </a:rPr>
              <a:t>换：</a:t>
            </a:r>
            <a:endParaRPr lang="zh-CN" altLang="en-US" dirty="0"/>
          </a:p>
        </p:txBody>
      </p:sp>
      <p:pic>
        <p:nvPicPr>
          <p:cNvPr id="66739" name="Picture 1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49992" y="1399454"/>
            <a:ext cx="3199121"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8776381" y="4259555"/>
            <a:ext cx="1826141" cy="338554"/>
          </a:xfrm>
          <a:prstGeom prst="rect">
            <a:avLst/>
          </a:prstGeom>
        </p:spPr>
        <p:txBody>
          <a:bodyPr wrap="none">
            <a:spAutoFit/>
          </a:bodyPr>
          <a:lstStyle/>
          <a:p>
            <a:r>
              <a:rPr lang="zh-CN" altLang="en-US" dirty="0" smtClean="0">
                <a:solidFill>
                  <a:schemeClr val="bg1"/>
                </a:solidFill>
                <a:cs typeface="+mn-ea"/>
                <a:sym typeface="+mn-lt"/>
              </a:rPr>
              <a:t>外部评级替代法：</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708232752"/>
              </p:ext>
            </p:extLst>
          </p:nvPr>
        </p:nvGraphicFramePr>
        <p:xfrm>
          <a:off x="8776381" y="4822436"/>
          <a:ext cx="3200400" cy="1565910"/>
        </p:xfrm>
        <a:graphic>
          <a:graphicData uri="http://schemas.openxmlformats.org/drawingml/2006/table">
            <a:tbl>
              <a:tblPr>
                <a:tableStyleId>{5C22544A-7EE6-4342-B048-85BDC9FD1C3A}</a:tableStyleId>
              </a:tblPr>
              <a:tblGrid>
                <a:gridCol w="433682"/>
                <a:gridCol w="1852318"/>
                <a:gridCol w="914400"/>
              </a:tblGrid>
              <a:tr h="171450">
                <a:tc>
                  <a:txBody>
                    <a:bodyPr/>
                    <a:lstStyle/>
                    <a:p>
                      <a:pPr algn="ctr" fontAlgn="ctr"/>
                      <a:r>
                        <a:rPr lang="zh-CN" altLang="en-US" sz="1100" u="none" strike="noStrike" dirty="0">
                          <a:effectLst/>
                        </a:rPr>
                        <a:t>序号</a:t>
                      </a:r>
                      <a:endParaRPr lang="zh-CN" altLang="en-US" sz="1100" b="1"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指标分类</a:t>
                      </a:r>
                      <a:endParaRPr lang="zh-CN" altLang="en-US" sz="1100" b="1"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平均等级</a:t>
                      </a:r>
                      <a:endParaRPr lang="zh-CN" altLang="en-US" sz="1100" b="1" i="0" u="none" strike="noStrike">
                        <a:solidFill>
                          <a:srgbClr val="000000"/>
                        </a:solidFill>
                        <a:effectLst/>
                        <a:latin typeface="宋体"/>
                      </a:endParaRPr>
                    </a:p>
                  </a:txBody>
                  <a:tcPr marL="9525" marR="9525" marT="9525" marB="0" anchor="ctr"/>
                </a:tc>
              </a:tr>
              <a:tr h="171450">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央企（国资委）、超大型上市公司</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1.2</a:t>
                      </a:r>
                      <a:endParaRPr lang="en-US" altLang="zh-CN" sz="1100" b="0" i="0" u="none" strike="noStrike" dirty="0">
                        <a:solidFill>
                          <a:srgbClr val="000000"/>
                        </a:solidFill>
                        <a:effectLst/>
                        <a:latin typeface="宋体"/>
                      </a:endParaRPr>
                    </a:p>
                  </a:txBody>
                  <a:tcPr marL="9525" marR="9525" marT="9525" marB="0" anchor="ctr"/>
                </a:tc>
              </a:tr>
              <a:tr h="171450">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省级国企集团、大型股份制上市公司</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2.1</a:t>
                      </a:r>
                      <a:endParaRPr lang="en-US" altLang="zh-CN" sz="1100" b="0" i="0" u="none" strike="noStrike">
                        <a:solidFill>
                          <a:srgbClr val="000000"/>
                        </a:solidFill>
                        <a:effectLst/>
                        <a:latin typeface="宋体"/>
                      </a:endParaRPr>
                    </a:p>
                  </a:txBody>
                  <a:tcPr marL="9525" marR="9525" marT="9525" marB="0" anchor="ctr"/>
                </a:tc>
              </a:tr>
              <a:tr h="171450">
                <a:tc>
                  <a:txBody>
                    <a:bodyPr/>
                    <a:lstStyle/>
                    <a:p>
                      <a:pPr algn="ctr" fontAlgn="ctr"/>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市级国企（市国资委）、中小型上市股份制公司</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2.7</a:t>
                      </a:r>
                      <a:endParaRPr lang="en-US" altLang="zh-CN" sz="1100" b="0" i="0" u="none" strike="noStrike">
                        <a:solidFill>
                          <a:srgbClr val="000000"/>
                        </a:solidFill>
                        <a:effectLst/>
                        <a:latin typeface="宋体"/>
                      </a:endParaRPr>
                    </a:p>
                  </a:txBody>
                  <a:tcPr marL="9525" marR="9525" marT="9525" marB="0" anchor="ctr"/>
                </a:tc>
              </a:tr>
              <a:tr h="171450">
                <a:tc>
                  <a:txBody>
                    <a:bodyPr/>
                    <a:lstStyle/>
                    <a:p>
                      <a:pPr algn="ctr" fontAlgn="ctr"/>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民营企业</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3.8</a:t>
                      </a:r>
                      <a:endParaRPr lang="en-US" altLang="zh-CN" sz="1100" b="0" i="0" u="none" strike="noStrike">
                        <a:solidFill>
                          <a:srgbClr val="000000"/>
                        </a:solidFill>
                        <a:effectLst/>
                        <a:latin typeface="宋体"/>
                      </a:endParaRPr>
                    </a:p>
                  </a:txBody>
                  <a:tcPr marL="9525" marR="9525" marT="9525" marB="0" anchor="ctr"/>
                </a:tc>
              </a:tr>
              <a:tr h="171450">
                <a:tc>
                  <a:txBody>
                    <a:bodyPr/>
                    <a:lstStyle/>
                    <a:p>
                      <a:pPr algn="ctr" fontAlgn="ctr"/>
                      <a:r>
                        <a:rPr lang="en-US" altLang="zh-CN" sz="1100" u="none" strike="noStrike">
                          <a:effectLst/>
                        </a:rPr>
                        <a:t>5</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其他</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4.3</a:t>
                      </a:r>
                      <a:endParaRPr lang="en-US" altLang="zh-CN" sz="1100" b="0" i="0" u="none" strike="noStrike" dirty="0">
                        <a:solidFill>
                          <a:srgbClr val="000000"/>
                        </a:solidFill>
                        <a:effectLst/>
                        <a:latin typeface="宋体"/>
                      </a:endParaRPr>
                    </a:p>
                  </a:txBody>
                  <a:tcPr marL="9525" marR="9525" marT="9525" marB="0" anchor="ctr"/>
                </a:tc>
              </a:tr>
            </a:tbl>
          </a:graphicData>
        </a:graphic>
      </p:graphicFrame>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550494" y="423863"/>
            <a:ext cx="8210550" cy="263525"/>
          </a:xfrm>
        </p:spPr>
        <p:txBody>
          <a:bodyPr/>
          <a:lstStyle/>
          <a:p>
            <a:r>
              <a:rPr lang="zh-CN" altLang="en-US" sz="2400" b="1" dirty="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5</a:t>
            </a:r>
            <a:r>
              <a:rPr lang="zh-CN" altLang="en-US" sz="2400" b="1" dirty="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单变量分析</a:t>
            </a:r>
            <a:r>
              <a:rPr lang="en-US" altLang="zh-CN" sz="2400" b="1" dirty="0" smtClean="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区分能力分析</a:t>
            </a:r>
          </a:p>
        </p:txBody>
      </p:sp>
      <p:grpSp>
        <p:nvGrpSpPr>
          <p:cNvPr id="3" name="组合 2"/>
          <p:cNvGrpSpPr/>
          <p:nvPr/>
        </p:nvGrpSpPr>
        <p:grpSpPr>
          <a:xfrm>
            <a:off x="466684" y="1161518"/>
            <a:ext cx="7966087" cy="5531819"/>
            <a:chOff x="1636713" y="685800"/>
            <a:chExt cx="8666162" cy="6017966"/>
          </a:xfrm>
        </p:grpSpPr>
        <p:sp>
          <p:nvSpPr>
            <p:cNvPr id="67587" name="矩形 6"/>
            <p:cNvSpPr>
              <a:spLocks noChangeArrowheads="1"/>
            </p:cNvSpPr>
            <p:nvPr/>
          </p:nvSpPr>
          <p:spPr bwMode="auto">
            <a:xfrm>
              <a:off x="1754187" y="685800"/>
              <a:ext cx="3962400" cy="38156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gn="ctr">
                <a:lnSpc>
                  <a:spcPct val="150000"/>
                </a:lnSpc>
              </a:pPr>
              <a:r>
                <a:rPr lang="zh-CN" altLang="en-US" sz="1300" b="1" dirty="0">
                  <a:solidFill>
                    <a:schemeClr val="bg1"/>
                  </a:solidFill>
                  <a:latin typeface="+mn-lt"/>
                  <a:ea typeface="+mn-ea"/>
                  <a:cs typeface="+mn-ea"/>
                  <a:sym typeface="+mn-lt"/>
                </a:rPr>
                <a:t>二元因变量：</a:t>
              </a:r>
              <a:r>
                <a:rPr lang="en-US" altLang="zh-CN" sz="1300" b="1" dirty="0">
                  <a:solidFill>
                    <a:schemeClr val="bg1"/>
                  </a:solidFill>
                  <a:latin typeface="+mn-lt"/>
                  <a:ea typeface="+mn-ea"/>
                  <a:cs typeface="+mn-ea"/>
                  <a:sym typeface="+mn-lt"/>
                </a:rPr>
                <a:t>AR</a:t>
              </a:r>
              <a:r>
                <a:rPr lang="zh-CN" altLang="en-US" sz="1300" b="1" dirty="0">
                  <a:solidFill>
                    <a:schemeClr val="bg1"/>
                  </a:solidFill>
                  <a:latin typeface="+mn-lt"/>
                  <a:ea typeface="+mn-ea"/>
                  <a:cs typeface="+mn-ea"/>
                  <a:sym typeface="+mn-lt"/>
                </a:rPr>
                <a:t>统计量</a:t>
              </a:r>
            </a:p>
          </p:txBody>
        </p:sp>
        <p:sp>
          <p:nvSpPr>
            <p:cNvPr id="67588" name="矩形 7"/>
            <p:cNvSpPr>
              <a:spLocks noChangeArrowheads="1"/>
            </p:cNvSpPr>
            <p:nvPr/>
          </p:nvSpPr>
          <p:spPr bwMode="auto">
            <a:xfrm>
              <a:off x="6518275" y="687388"/>
              <a:ext cx="3784600" cy="38156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gn="ctr">
                <a:lnSpc>
                  <a:spcPct val="150000"/>
                </a:lnSpc>
              </a:pPr>
              <a:r>
                <a:rPr lang="zh-CN" altLang="en-US" sz="1300" b="1" dirty="0">
                  <a:solidFill>
                    <a:schemeClr val="bg1"/>
                  </a:solidFill>
                  <a:latin typeface="+mn-lt"/>
                  <a:ea typeface="+mn-ea"/>
                  <a:cs typeface="+mn-ea"/>
                  <a:sym typeface="+mn-lt"/>
                </a:rPr>
                <a:t>二元因变量：</a:t>
              </a:r>
              <a:r>
                <a:rPr lang="en-US" altLang="zh-CN" sz="1300" b="1" dirty="0">
                  <a:solidFill>
                    <a:schemeClr val="bg1"/>
                  </a:solidFill>
                  <a:latin typeface="+mn-lt"/>
                  <a:ea typeface="+mn-ea"/>
                  <a:cs typeface="+mn-ea"/>
                  <a:sym typeface="+mn-lt"/>
                </a:rPr>
                <a:t>K-S</a:t>
              </a:r>
              <a:r>
                <a:rPr lang="zh-CN" altLang="en-US" sz="1300" b="1" dirty="0">
                  <a:solidFill>
                    <a:schemeClr val="bg1"/>
                  </a:solidFill>
                  <a:latin typeface="+mn-lt"/>
                  <a:ea typeface="+mn-ea"/>
                  <a:cs typeface="+mn-ea"/>
                  <a:sym typeface="+mn-lt"/>
                </a:rPr>
                <a:t>统计量</a:t>
              </a:r>
            </a:p>
          </p:txBody>
        </p:sp>
        <p:cxnSp>
          <p:nvCxnSpPr>
            <p:cNvPr id="11" name="直接连接符 10"/>
            <p:cNvCxnSpPr/>
            <p:nvPr/>
          </p:nvCxnSpPr>
          <p:spPr>
            <a:xfrm>
              <a:off x="6116637" y="703263"/>
              <a:ext cx="0" cy="510540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592" name="矩形 40"/>
            <p:cNvSpPr>
              <a:spLocks noChangeArrowheads="1"/>
            </p:cNvSpPr>
            <p:nvPr/>
          </p:nvSpPr>
          <p:spPr bwMode="auto">
            <a:xfrm>
              <a:off x="1636713" y="1086819"/>
              <a:ext cx="4338638" cy="88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en-US" altLang="zh-CN" sz="1050" dirty="0">
                  <a:solidFill>
                    <a:schemeClr val="bg1"/>
                  </a:solidFill>
                  <a:latin typeface="+mn-lt"/>
                  <a:ea typeface="+mn-ea"/>
                  <a:cs typeface="+mn-ea"/>
                  <a:sym typeface="+mn-lt"/>
                </a:rPr>
                <a:t>AR</a:t>
              </a:r>
              <a:r>
                <a:rPr lang="zh-CN" altLang="en-US" sz="1050" dirty="0">
                  <a:solidFill>
                    <a:schemeClr val="bg1"/>
                  </a:solidFill>
                  <a:latin typeface="+mn-lt"/>
                  <a:ea typeface="+mn-ea"/>
                  <a:cs typeface="+mn-ea"/>
                  <a:sym typeface="+mn-lt"/>
                </a:rPr>
                <a:t>在</a:t>
              </a:r>
              <a:r>
                <a:rPr lang="en-US" altLang="zh-CN" sz="1050" dirty="0">
                  <a:solidFill>
                    <a:schemeClr val="bg1"/>
                  </a:solidFill>
                  <a:latin typeface="+mn-lt"/>
                  <a:ea typeface="+mn-ea"/>
                  <a:cs typeface="+mn-ea"/>
                  <a:sym typeface="+mn-lt"/>
                </a:rPr>
                <a:t>CAP</a:t>
              </a:r>
              <a:r>
                <a:rPr lang="zh-CN" altLang="zh-CN" sz="1050" dirty="0">
                  <a:solidFill>
                    <a:schemeClr val="bg1"/>
                  </a:solidFill>
                  <a:latin typeface="+mn-lt"/>
                  <a:ea typeface="+mn-ea"/>
                  <a:cs typeface="+mn-ea"/>
                  <a:sym typeface="+mn-lt"/>
                </a:rPr>
                <a:t>曲线（</a:t>
              </a:r>
              <a:r>
                <a:rPr lang="en-US" altLang="zh-CN" sz="1050" dirty="0">
                  <a:solidFill>
                    <a:schemeClr val="bg1"/>
                  </a:solidFill>
                  <a:latin typeface="+mn-lt"/>
                  <a:ea typeface="+mn-ea"/>
                  <a:cs typeface="+mn-ea"/>
                  <a:sym typeface="+mn-lt"/>
                </a:rPr>
                <a:t>Cumulative Accuracy Profile</a:t>
              </a:r>
              <a:r>
                <a:rPr lang="zh-CN" altLang="zh-CN" sz="1050" dirty="0">
                  <a:solidFill>
                    <a:schemeClr val="bg1"/>
                  </a:solidFill>
                  <a:latin typeface="+mn-lt"/>
                  <a:ea typeface="+mn-ea"/>
                  <a:cs typeface="+mn-ea"/>
                  <a:sym typeface="+mn-lt"/>
                </a:rPr>
                <a:t>）</a:t>
              </a:r>
              <a:r>
                <a:rPr lang="zh-CN" altLang="en-US" sz="1050" dirty="0">
                  <a:solidFill>
                    <a:schemeClr val="bg1"/>
                  </a:solidFill>
                  <a:latin typeface="+mn-lt"/>
                  <a:ea typeface="+mn-ea"/>
                  <a:cs typeface="+mn-ea"/>
                  <a:sym typeface="+mn-lt"/>
                </a:rPr>
                <a:t>基础上</a:t>
              </a:r>
              <a:r>
                <a:rPr lang="zh-CN" altLang="zh-CN" sz="1050" dirty="0">
                  <a:solidFill>
                    <a:schemeClr val="bg1"/>
                  </a:solidFill>
                  <a:latin typeface="+mn-lt"/>
                  <a:ea typeface="+mn-ea"/>
                  <a:cs typeface="+mn-ea"/>
                  <a:sym typeface="+mn-lt"/>
                </a:rPr>
                <a:t>分析区分能力的手段。</a:t>
              </a:r>
              <a:r>
                <a:rPr lang="en-US" altLang="zh-CN" sz="1050" dirty="0">
                  <a:solidFill>
                    <a:schemeClr val="bg1"/>
                  </a:solidFill>
                  <a:latin typeface="+mn-lt"/>
                  <a:ea typeface="+mn-ea"/>
                  <a:cs typeface="+mn-ea"/>
                  <a:sym typeface="+mn-lt"/>
                </a:rPr>
                <a:t>CAP</a:t>
              </a:r>
              <a:r>
                <a:rPr lang="zh-CN" altLang="zh-CN" sz="1050" dirty="0">
                  <a:solidFill>
                    <a:schemeClr val="bg1"/>
                  </a:solidFill>
                  <a:latin typeface="+mn-lt"/>
                  <a:ea typeface="+mn-ea"/>
                  <a:cs typeface="+mn-ea"/>
                  <a:sym typeface="+mn-lt"/>
                </a:rPr>
                <a:t>曲线通过对债务人按照按评分从低到高进行排列</a:t>
              </a:r>
              <a:r>
                <a:rPr lang="zh-CN" altLang="en-US" sz="1050" dirty="0">
                  <a:solidFill>
                    <a:schemeClr val="bg1"/>
                  </a:solidFill>
                  <a:latin typeface="+mn-lt"/>
                  <a:ea typeface="+mn-ea"/>
                  <a:cs typeface="+mn-ea"/>
                  <a:sym typeface="+mn-lt"/>
                </a:rPr>
                <a:t>，并按每组对</a:t>
              </a:r>
              <a:r>
                <a:rPr lang="zh-CN" altLang="zh-CN" sz="1050" dirty="0">
                  <a:solidFill>
                    <a:schemeClr val="bg1"/>
                  </a:solidFill>
                  <a:latin typeface="+mn-lt"/>
                  <a:ea typeface="+mn-ea"/>
                  <a:cs typeface="+mn-ea"/>
                  <a:sym typeface="+mn-lt"/>
                </a:rPr>
                <a:t>债务人</a:t>
              </a:r>
              <a:r>
                <a:rPr lang="zh-CN" altLang="en-US" sz="1050" dirty="0">
                  <a:solidFill>
                    <a:schemeClr val="bg1"/>
                  </a:solidFill>
                  <a:latin typeface="+mn-lt"/>
                  <a:ea typeface="+mn-ea"/>
                  <a:cs typeface="+mn-ea"/>
                  <a:sym typeface="+mn-lt"/>
                </a:rPr>
                <a:t>的违约情况进行统计。</a:t>
              </a:r>
            </a:p>
          </p:txBody>
        </p:sp>
        <p:pic>
          <p:nvPicPr>
            <p:cNvPr id="67593" name="图片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582" y="2025183"/>
              <a:ext cx="2729339" cy="2172802"/>
            </a:xfrm>
            <a:prstGeom prst="rect">
              <a:avLst/>
            </a:prstGeom>
            <a:solidFill>
              <a:srgbClr val="FFFFFF">
                <a:shade val="85000"/>
              </a:srgbClr>
            </a:solidFill>
            <a:ln w="9525">
              <a:solidFill>
                <a:srgbClr val="000000"/>
              </a:solidFill>
              <a:miter lim="800000"/>
              <a:headEnd/>
              <a:tailEnd/>
            </a:ln>
            <a:effectLst/>
            <a:scene3d>
              <a:camera prst="orthographicFront"/>
              <a:lightRig rig="twoPt" dir="t">
                <a:rot lat="0" lon="0" rev="7200000"/>
              </a:lightRig>
            </a:scene3d>
            <a:sp3d>
              <a:contourClr>
                <a:srgbClr val="FFFFFF"/>
              </a:contourClr>
            </a:sp3d>
            <a:extLst/>
          </p:spPr>
        </p:pic>
        <p:sp>
          <p:nvSpPr>
            <p:cNvPr id="67595" name="矩形 43"/>
            <p:cNvSpPr>
              <a:spLocks noChangeArrowheads="1"/>
            </p:cNvSpPr>
            <p:nvPr/>
          </p:nvSpPr>
          <p:spPr bwMode="auto">
            <a:xfrm>
              <a:off x="6364287" y="1203326"/>
              <a:ext cx="3938588" cy="119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zh-CN" sz="1100" dirty="0">
                  <a:solidFill>
                    <a:schemeClr val="bg1"/>
                  </a:solidFill>
                  <a:latin typeface="+mn-lt"/>
                  <a:ea typeface="+mn-ea"/>
                  <a:cs typeface="+mn-ea"/>
                  <a:sym typeface="+mn-lt"/>
                </a:rPr>
                <a:t>运用</a:t>
              </a:r>
              <a:r>
                <a:rPr lang="en-US" altLang="zh-CN" sz="1100" dirty="0">
                  <a:solidFill>
                    <a:schemeClr val="bg1"/>
                  </a:solidFill>
                  <a:latin typeface="+mn-lt"/>
                  <a:ea typeface="+mn-ea"/>
                  <a:cs typeface="+mn-ea"/>
                  <a:sym typeface="+mn-lt"/>
                </a:rPr>
                <a:t>KS</a:t>
              </a:r>
              <a:r>
                <a:rPr lang="zh-CN" altLang="zh-CN" sz="1100" dirty="0">
                  <a:solidFill>
                    <a:schemeClr val="bg1"/>
                  </a:solidFill>
                  <a:latin typeface="+mn-lt"/>
                  <a:ea typeface="+mn-ea"/>
                  <a:cs typeface="+mn-ea"/>
                  <a:sym typeface="+mn-lt"/>
                </a:rPr>
                <a:t>检验来验证目标变量能否区别出违约与正常，当两组样本的累积相对次数分配非常接近</a:t>
              </a:r>
              <a:r>
                <a:rPr lang="zh-CN" altLang="en-US" sz="1100" dirty="0">
                  <a:solidFill>
                    <a:schemeClr val="bg1"/>
                  </a:solidFill>
                  <a:latin typeface="+mn-lt"/>
                  <a:ea typeface="+mn-ea"/>
                  <a:cs typeface="+mn-ea"/>
                  <a:sym typeface="+mn-lt"/>
                </a:rPr>
                <a:t>（累积分布）</a:t>
              </a:r>
              <a:r>
                <a:rPr lang="zh-CN" altLang="zh-CN" sz="1100" dirty="0">
                  <a:solidFill>
                    <a:schemeClr val="bg1"/>
                  </a:solidFill>
                  <a:latin typeface="+mn-lt"/>
                  <a:ea typeface="+mn-ea"/>
                  <a:cs typeface="+mn-ea"/>
                  <a:sym typeface="+mn-lt"/>
                </a:rPr>
                <a:t>，则两组样本的分布</a:t>
              </a:r>
              <a:r>
                <a:rPr lang="zh-CN" altLang="en-US" sz="1100" dirty="0">
                  <a:solidFill>
                    <a:schemeClr val="bg1"/>
                  </a:solidFill>
                  <a:latin typeface="+mn-lt"/>
                  <a:ea typeface="+mn-ea"/>
                  <a:cs typeface="+mn-ea"/>
                  <a:sym typeface="+mn-lt"/>
                </a:rPr>
                <a:t>类似，差异较小</a:t>
              </a:r>
              <a:r>
                <a:rPr lang="zh-CN" altLang="zh-CN" sz="1100" dirty="0">
                  <a:solidFill>
                    <a:schemeClr val="bg1"/>
                  </a:solidFill>
                  <a:latin typeface="+mn-lt"/>
                  <a:ea typeface="+mn-ea"/>
                  <a:cs typeface="+mn-ea"/>
                  <a:sym typeface="+mn-lt"/>
                </a:rPr>
                <a:t>；反之当两组样本的分布并不一致时，样本差异很显</a:t>
              </a:r>
              <a:r>
                <a:rPr lang="zh-CN" altLang="en-US" sz="1100" dirty="0">
                  <a:solidFill>
                    <a:schemeClr val="bg1"/>
                  </a:solidFill>
                  <a:latin typeface="+mn-lt"/>
                  <a:ea typeface="+mn-ea"/>
                  <a:cs typeface="+mn-ea"/>
                  <a:sym typeface="+mn-lt"/>
                </a:rPr>
                <a:t>，变量具有区分能力。</a:t>
              </a:r>
            </a:p>
          </p:txBody>
        </p:sp>
        <p:pic>
          <p:nvPicPr>
            <p:cNvPr id="67596"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2418741"/>
              <a:ext cx="332263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7" name="Rectangle 1"/>
            <p:cNvSpPr>
              <a:spLocks noChangeArrowheads="1"/>
            </p:cNvSpPr>
            <p:nvPr/>
          </p:nvSpPr>
          <p:spPr bwMode="auto">
            <a:xfrm>
              <a:off x="6381750" y="4988484"/>
              <a:ext cx="3838221" cy="119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42" tIns="42771" rIns="85542" bIns="42771" anchor="ctr">
              <a:spAutoFit/>
            </a:bodyPr>
            <a:lstStyle/>
            <a:p>
              <a:pPr indent="249238" defTabSz="854075">
                <a:lnSpc>
                  <a:spcPct val="150000"/>
                </a:lnSpc>
                <a:tabLst>
                  <a:tab pos="249238" algn="l"/>
                </a:tabLst>
              </a:pPr>
              <a:r>
                <a:rPr lang="zh-CN" altLang="en-US" sz="1100" b="1" dirty="0">
                  <a:solidFill>
                    <a:schemeClr val="bg1"/>
                  </a:solidFill>
                  <a:latin typeface="+mn-lt"/>
                  <a:ea typeface="+mn-ea"/>
                  <a:cs typeface="+mn-ea"/>
                  <a:sym typeface="+mn-lt"/>
                </a:rPr>
                <a:t>计算</a:t>
              </a:r>
              <a:r>
                <a:rPr lang="en-US" altLang="zh-CN" sz="1100" b="1" dirty="0">
                  <a:solidFill>
                    <a:schemeClr val="bg1"/>
                  </a:solidFill>
                  <a:latin typeface="+mn-lt"/>
                  <a:ea typeface="+mn-ea"/>
                  <a:cs typeface="+mn-ea"/>
                  <a:sym typeface="+mn-lt"/>
                </a:rPr>
                <a:t>KS</a:t>
              </a:r>
              <a:r>
                <a:rPr lang="zh-CN" altLang="en-US" sz="1100" b="1" dirty="0">
                  <a:solidFill>
                    <a:schemeClr val="bg1"/>
                  </a:solidFill>
                  <a:latin typeface="+mn-lt"/>
                  <a:ea typeface="+mn-ea"/>
                  <a:cs typeface="+mn-ea"/>
                  <a:sym typeface="+mn-lt"/>
                </a:rPr>
                <a:t>统计量的步骤：</a:t>
              </a:r>
            </a:p>
            <a:p>
              <a:pPr indent="249238" defTabSz="854075" eaLnBrk="0" hangingPunct="0">
                <a:lnSpc>
                  <a:spcPct val="150000"/>
                </a:lnSpc>
                <a:buFontTx/>
                <a:buChar char="•"/>
                <a:tabLst>
                  <a:tab pos="249238" algn="l"/>
                </a:tabLst>
              </a:pPr>
              <a:r>
                <a:rPr lang="zh-CN" altLang="en-US" sz="1100" dirty="0">
                  <a:solidFill>
                    <a:schemeClr val="bg1"/>
                  </a:solidFill>
                  <a:latin typeface="+mn-lt"/>
                  <a:ea typeface="+mn-ea"/>
                  <a:cs typeface="+mn-ea"/>
                  <a:sym typeface="+mn-lt"/>
                </a:rPr>
                <a:t>计算正常户和违约户在各评分阶段下的累积比率；</a:t>
              </a:r>
            </a:p>
            <a:p>
              <a:pPr indent="249238" defTabSz="854075" eaLnBrk="0" hangingPunct="0">
                <a:lnSpc>
                  <a:spcPct val="150000"/>
                </a:lnSpc>
                <a:buFontTx/>
                <a:buChar char="•"/>
                <a:tabLst>
                  <a:tab pos="249238" algn="l"/>
                </a:tabLst>
              </a:pPr>
              <a:r>
                <a:rPr lang="zh-CN" altLang="en-US" sz="1100" dirty="0">
                  <a:solidFill>
                    <a:schemeClr val="bg1"/>
                  </a:solidFill>
                  <a:latin typeface="+mn-lt"/>
                  <a:ea typeface="+mn-ea"/>
                  <a:cs typeface="+mn-ea"/>
                  <a:sym typeface="+mn-lt"/>
                </a:rPr>
                <a:t>计算各阶段累积比率之差；</a:t>
              </a:r>
            </a:p>
            <a:p>
              <a:pPr indent="249238" defTabSz="854075" eaLnBrk="0" hangingPunct="0">
                <a:lnSpc>
                  <a:spcPct val="150000"/>
                </a:lnSpc>
                <a:buFontTx/>
                <a:buChar char="•"/>
                <a:tabLst>
                  <a:tab pos="249238" algn="l"/>
                </a:tabLst>
              </a:pPr>
              <a:r>
                <a:rPr lang="zh-CN" altLang="en-US" sz="1100" dirty="0">
                  <a:solidFill>
                    <a:schemeClr val="bg1"/>
                  </a:solidFill>
                  <a:latin typeface="+mn-lt"/>
                  <a:ea typeface="+mn-ea"/>
                  <a:cs typeface="+mn-ea"/>
                  <a:sym typeface="+mn-lt"/>
                </a:rPr>
                <a:t>找出最大的累积比率之差，即为</a:t>
              </a:r>
              <a:r>
                <a:rPr lang="en-US" altLang="zh-CN" sz="1100" dirty="0">
                  <a:solidFill>
                    <a:schemeClr val="bg1"/>
                  </a:solidFill>
                  <a:latin typeface="+mn-lt"/>
                  <a:ea typeface="+mn-ea"/>
                  <a:cs typeface="+mn-ea"/>
                  <a:sym typeface="+mn-lt"/>
                </a:rPr>
                <a:t>KS</a:t>
              </a:r>
              <a:r>
                <a:rPr lang="zh-CN" altLang="en-US" sz="1100" dirty="0">
                  <a:solidFill>
                    <a:schemeClr val="bg1"/>
                  </a:solidFill>
                  <a:latin typeface="+mn-lt"/>
                  <a:ea typeface="+mn-ea"/>
                  <a:cs typeface="+mn-ea"/>
                  <a:sym typeface="+mn-lt"/>
                </a:rPr>
                <a:t>。</a:t>
              </a:r>
            </a:p>
          </p:txBody>
        </p:sp>
        <p:sp>
          <p:nvSpPr>
            <p:cNvPr id="14" name="矩形 6"/>
            <p:cNvSpPr>
              <a:spLocks noChangeArrowheads="1"/>
            </p:cNvSpPr>
            <p:nvPr/>
          </p:nvSpPr>
          <p:spPr bwMode="auto">
            <a:xfrm>
              <a:off x="1727888" y="4383465"/>
              <a:ext cx="3962400" cy="38156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gn="ctr">
                <a:lnSpc>
                  <a:spcPct val="150000"/>
                </a:lnSpc>
              </a:pPr>
              <a:r>
                <a:rPr lang="zh-CN" altLang="en-US" sz="1300" b="1" dirty="0">
                  <a:solidFill>
                    <a:schemeClr val="bg1"/>
                  </a:solidFill>
                  <a:latin typeface="+mn-lt"/>
                  <a:ea typeface="+mn-ea"/>
                  <a:cs typeface="+mn-ea"/>
                  <a:sym typeface="+mn-lt"/>
                </a:rPr>
                <a:t>多元因变量：</a:t>
              </a:r>
              <a:r>
                <a:rPr lang="en-US" altLang="zh-CN" sz="1300" b="1" dirty="0" err="1">
                  <a:solidFill>
                    <a:schemeClr val="bg1"/>
                  </a:solidFill>
                  <a:latin typeface="+mn-lt"/>
                  <a:ea typeface="+mn-ea"/>
                  <a:cs typeface="+mn-ea"/>
                  <a:sym typeface="+mn-lt"/>
                </a:rPr>
                <a:t>Somers’d</a:t>
              </a:r>
              <a:r>
                <a:rPr lang="zh-CN" altLang="en-US" sz="1300" b="1" dirty="0">
                  <a:solidFill>
                    <a:schemeClr val="bg1"/>
                  </a:solidFill>
                  <a:latin typeface="+mn-lt"/>
                  <a:ea typeface="+mn-ea"/>
                  <a:cs typeface="+mn-ea"/>
                  <a:sym typeface="+mn-lt"/>
                </a:rPr>
                <a:t>统计量</a:t>
              </a:r>
            </a:p>
          </p:txBody>
        </p:sp>
        <p:sp>
          <p:nvSpPr>
            <p:cNvPr id="2" name="矩形 1"/>
            <p:cNvSpPr/>
            <p:nvPr/>
          </p:nvSpPr>
          <p:spPr>
            <a:xfrm>
              <a:off x="1730472" y="4757599"/>
              <a:ext cx="4016195" cy="1946167"/>
            </a:xfrm>
            <a:prstGeom prst="rect">
              <a:avLst/>
            </a:prstGeom>
          </p:spPr>
          <p:txBody>
            <a:bodyPr wrap="square">
              <a:spAutoFit/>
            </a:bodyPr>
            <a:lstStyle/>
            <a:p>
              <a:pPr>
                <a:lnSpc>
                  <a:spcPct val="150000"/>
                </a:lnSpc>
              </a:pPr>
              <a:r>
                <a:rPr lang="en-US" altLang="zh-CN" sz="1050" dirty="0" err="1">
                  <a:solidFill>
                    <a:schemeClr val="bg1"/>
                  </a:solidFill>
                  <a:latin typeface="+mn-lt"/>
                  <a:ea typeface="+mn-ea"/>
                  <a:cs typeface="+mn-ea"/>
                  <a:sym typeface="+mn-lt"/>
                </a:rPr>
                <a:t>Somers’d</a:t>
              </a:r>
              <a:r>
                <a:rPr lang="zh-CN" altLang="zh-CN" sz="1050" dirty="0">
                  <a:solidFill>
                    <a:schemeClr val="bg1"/>
                  </a:solidFill>
                  <a:latin typeface="+mn-lt"/>
                  <a:ea typeface="+mn-ea"/>
                  <a:cs typeface="+mn-ea"/>
                  <a:sym typeface="+mn-lt"/>
                </a:rPr>
                <a:t>是一种用来计算样本预测值和样本真实值之间的相关性的指标。样本预测值</a:t>
              </a:r>
              <a:r>
                <a:rPr lang="zh-CN" altLang="en-US" sz="1050" dirty="0">
                  <a:solidFill>
                    <a:schemeClr val="bg1"/>
                  </a:solidFill>
                  <a:latin typeface="+mn-lt"/>
                  <a:ea typeface="+mn-ea"/>
                  <a:cs typeface="+mn-ea"/>
                  <a:sym typeface="+mn-lt"/>
                </a:rPr>
                <a:t>两两组合，</a:t>
              </a:r>
              <a:r>
                <a:rPr lang="zh-CN" altLang="zh-CN" sz="1050" dirty="0">
                  <a:solidFill>
                    <a:schemeClr val="bg1"/>
                  </a:solidFill>
                  <a:latin typeface="+mn-lt"/>
                  <a:ea typeface="+mn-ea"/>
                  <a:cs typeface="+mn-ea"/>
                  <a:sym typeface="+mn-lt"/>
                </a:rPr>
                <a:t>样本真实值之间</a:t>
              </a:r>
              <a:r>
                <a:rPr lang="zh-CN" altLang="en-US" sz="1050" dirty="0">
                  <a:solidFill>
                    <a:schemeClr val="bg1"/>
                  </a:solidFill>
                  <a:latin typeface="+mn-lt"/>
                  <a:ea typeface="+mn-ea"/>
                  <a:cs typeface="+mn-ea"/>
                  <a:sym typeface="+mn-lt"/>
                </a:rPr>
                <a:t>也两两组合，假设这样的两两组合共有</a:t>
              </a:r>
              <a:r>
                <a:rPr lang="en-US" altLang="zh-CN" sz="1050" dirty="0">
                  <a:solidFill>
                    <a:schemeClr val="bg1"/>
                  </a:solidFill>
                  <a:latin typeface="+mn-lt"/>
                  <a:ea typeface="+mn-ea"/>
                  <a:cs typeface="+mn-ea"/>
                  <a:sym typeface="+mn-lt"/>
                </a:rPr>
                <a:t>t</a:t>
              </a:r>
              <a:r>
                <a:rPr lang="zh-CN" altLang="en-US" sz="1050" dirty="0">
                  <a:solidFill>
                    <a:schemeClr val="bg1"/>
                  </a:solidFill>
                  <a:latin typeface="+mn-lt"/>
                  <a:ea typeface="+mn-ea"/>
                  <a:cs typeface="+mn-ea"/>
                  <a:sym typeface="+mn-lt"/>
                </a:rPr>
                <a:t>对</a:t>
              </a:r>
              <a:r>
                <a:rPr lang="zh-CN" altLang="zh-CN" sz="1050" dirty="0">
                  <a:solidFill>
                    <a:schemeClr val="bg1"/>
                  </a:solidFill>
                  <a:latin typeface="+mn-lt"/>
                  <a:ea typeface="+mn-ea"/>
                  <a:cs typeface="+mn-ea"/>
                  <a:sym typeface="+mn-lt"/>
                </a:rPr>
                <a:t>，其中有</a:t>
              </a:r>
              <a:r>
                <a:rPr lang="en-US" altLang="zh-CN" sz="1050" dirty="0">
                  <a:solidFill>
                    <a:schemeClr val="bg1"/>
                  </a:solidFill>
                  <a:latin typeface="+mn-lt"/>
                  <a:ea typeface="+mn-ea"/>
                  <a:cs typeface="+mn-ea"/>
                  <a:sym typeface="+mn-lt"/>
                </a:rPr>
                <a:t>m</a:t>
              </a:r>
              <a:r>
                <a:rPr lang="zh-CN" altLang="en-US" sz="1050" dirty="0">
                  <a:solidFill>
                    <a:schemeClr val="bg1"/>
                  </a:solidFill>
                  <a:latin typeface="+mn-lt"/>
                  <a:ea typeface="+mn-ea"/>
                  <a:cs typeface="+mn-ea"/>
                  <a:sym typeface="+mn-lt"/>
                </a:rPr>
                <a:t>对</a:t>
              </a:r>
              <a:r>
                <a:rPr lang="zh-CN" altLang="zh-CN" sz="1050" dirty="0">
                  <a:solidFill>
                    <a:schemeClr val="bg1"/>
                  </a:solidFill>
                  <a:latin typeface="+mn-lt"/>
                  <a:ea typeface="+mn-ea"/>
                  <a:cs typeface="+mn-ea"/>
                  <a:sym typeface="+mn-lt"/>
                </a:rPr>
                <a:t>是</a:t>
              </a:r>
              <a:r>
                <a:rPr lang="zh-CN" altLang="en-US" sz="1050" dirty="0">
                  <a:solidFill>
                    <a:schemeClr val="bg1"/>
                  </a:solidFill>
                  <a:latin typeface="+mn-lt"/>
                  <a:ea typeface="+mn-ea"/>
                  <a:cs typeface="+mn-ea"/>
                  <a:sym typeface="+mn-lt"/>
                </a:rPr>
                <a:t>真实值和预测值是</a:t>
              </a:r>
              <a:r>
                <a:rPr lang="zh-CN" altLang="zh-CN" sz="1050" dirty="0">
                  <a:solidFill>
                    <a:schemeClr val="bg1"/>
                  </a:solidFill>
                  <a:latin typeface="+mn-lt"/>
                  <a:ea typeface="+mn-ea"/>
                  <a:cs typeface="+mn-ea"/>
                  <a:sym typeface="+mn-lt"/>
                </a:rPr>
                <a:t>一致</a:t>
              </a:r>
              <a:r>
                <a:rPr lang="zh-CN" altLang="en-US" sz="1050" dirty="0">
                  <a:solidFill>
                    <a:schemeClr val="bg1"/>
                  </a:solidFill>
                  <a:latin typeface="+mn-lt"/>
                  <a:ea typeface="+mn-ea"/>
                  <a:cs typeface="+mn-ea"/>
                  <a:sym typeface="+mn-lt"/>
                </a:rPr>
                <a:t>顺序</a:t>
              </a:r>
              <a:r>
                <a:rPr lang="zh-CN" altLang="zh-CN" sz="1050" dirty="0">
                  <a:solidFill>
                    <a:schemeClr val="bg1"/>
                  </a:solidFill>
                  <a:latin typeface="+mn-lt"/>
                  <a:ea typeface="+mn-ea"/>
                  <a:cs typeface="+mn-ea"/>
                  <a:sym typeface="+mn-lt"/>
                </a:rPr>
                <a:t>的，</a:t>
              </a:r>
              <a:r>
                <a:rPr lang="en-US" altLang="zh-CN" sz="1050" dirty="0">
                  <a:solidFill>
                    <a:schemeClr val="bg1"/>
                  </a:solidFill>
                  <a:latin typeface="+mn-lt"/>
                  <a:ea typeface="+mn-ea"/>
                  <a:cs typeface="+mn-ea"/>
                  <a:sym typeface="+mn-lt"/>
                </a:rPr>
                <a:t>n</a:t>
              </a:r>
              <a:r>
                <a:rPr lang="zh-CN" altLang="zh-CN" sz="1050" dirty="0">
                  <a:solidFill>
                    <a:schemeClr val="bg1"/>
                  </a:solidFill>
                  <a:latin typeface="+mn-lt"/>
                  <a:ea typeface="+mn-ea"/>
                  <a:cs typeface="+mn-ea"/>
                  <a:sym typeface="+mn-lt"/>
                </a:rPr>
                <a:t>组数是不一致</a:t>
              </a:r>
              <a:r>
                <a:rPr lang="zh-CN" altLang="zh-CN" sz="1050" dirty="0" smtClean="0">
                  <a:solidFill>
                    <a:schemeClr val="bg1"/>
                  </a:solidFill>
                  <a:latin typeface="+mn-lt"/>
                  <a:ea typeface="+mn-ea"/>
                  <a:cs typeface="+mn-ea"/>
                  <a:sym typeface="+mn-lt"/>
                </a:rPr>
                <a:t>的</a:t>
              </a:r>
              <a:r>
                <a:rPr lang="zh-CN" altLang="en-US" sz="1050" dirty="0" smtClean="0">
                  <a:solidFill>
                    <a:schemeClr val="bg1"/>
                  </a:solidFill>
                  <a:latin typeface="+mn-lt"/>
                  <a:ea typeface="+mn-ea"/>
                  <a:cs typeface="+mn-ea"/>
                  <a:sym typeface="+mn-lt"/>
                </a:rPr>
                <a:t>。</a:t>
              </a:r>
              <a:endParaRPr lang="en-US" altLang="zh-CN" sz="1050" dirty="0" smtClean="0">
                <a:solidFill>
                  <a:schemeClr val="bg1"/>
                </a:solidFill>
                <a:latin typeface="+mn-lt"/>
                <a:ea typeface="+mn-ea"/>
                <a:cs typeface="+mn-ea"/>
                <a:sym typeface="+mn-lt"/>
              </a:endParaRPr>
            </a:p>
            <a:p>
              <a:pPr algn="ctr">
                <a:lnSpc>
                  <a:spcPct val="150000"/>
                </a:lnSpc>
              </a:pPr>
              <a:r>
                <a:rPr lang="en-US" altLang="zh-CN" sz="1050" dirty="0" err="1" smtClean="0">
                  <a:solidFill>
                    <a:schemeClr val="bg1"/>
                  </a:solidFill>
                  <a:latin typeface="+mn-lt"/>
                  <a:ea typeface="+mn-ea"/>
                  <a:cs typeface="+mn-ea"/>
                  <a:sym typeface="+mn-lt"/>
                </a:rPr>
                <a:t>Somers’d</a:t>
              </a:r>
              <a:r>
                <a:rPr lang="en-US" altLang="zh-CN" sz="1050" dirty="0">
                  <a:solidFill>
                    <a:schemeClr val="bg1"/>
                  </a:solidFill>
                  <a:latin typeface="+mn-lt"/>
                  <a:ea typeface="+mn-ea"/>
                  <a:cs typeface="+mn-ea"/>
                  <a:sym typeface="+mn-lt"/>
                </a:rPr>
                <a:t>=</a:t>
              </a:r>
              <a:r>
                <a:rPr lang="zh-CN" altLang="zh-CN" sz="1050" dirty="0">
                  <a:solidFill>
                    <a:schemeClr val="bg1"/>
                  </a:solidFill>
                  <a:latin typeface="+mn-lt"/>
                  <a:ea typeface="+mn-ea"/>
                  <a:cs typeface="+mn-ea"/>
                  <a:sym typeface="+mn-lt"/>
                </a:rPr>
                <a:t>（</a:t>
              </a:r>
              <a:r>
                <a:rPr lang="en-US" altLang="zh-CN" sz="1050" dirty="0">
                  <a:solidFill>
                    <a:schemeClr val="bg1"/>
                  </a:solidFill>
                  <a:latin typeface="+mn-lt"/>
                  <a:ea typeface="+mn-ea"/>
                  <a:cs typeface="+mn-ea"/>
                  <a:sym typeface="+mn-lt"/>
                </a:rPr>
                <a:t>m-n</a:t>
              </a:r>
              <a:r>
                <a:rPr lang="zh-CN" altLang="zh-CN" sz="1050" dirty="0">
                  <a:solidFill>
                    <a:schemeClr val="bg1"/>
                  </a:solidFill>
                  <a:latin typeface="+mn-lt"/>
                  <a:ea typeface="+mn-ea"/>
                  <a:cs typeface="+mn-ea"/>
                  <a:sym typeface="+mn-lt"/>
                </a:rPr>
                <a:t>）</a:t>
              </a:r>
              <a:r>
                <a:rPr lang="en-US" altLang="zh-CN" sz="1050" dirty="0">
                  <a:solidFill>
                    <a:schemeClr val="bg1"/>
                  </a:solidFill>
                  <a:latin typeface="+mn-lt"/>
                  <a:ea typeface="+mn-ea"/>
                  <a:cs typeface="+mn-ea"/>
                  <a:sym typeface="+mn-lt"/>
                </a:rPr>
                <a:t>/</a:t>
              </a:r>
              <a:r>
                <a:rPr lang="en-US" altLang="zh-CN" sz="1050" dirty="0" smtClean="0">
                  <a:solidFill>
                    <a:schemeClr val="bg1"/>
                  </a:solidFill>
                  <a:latin typeface="+mn-lt"/>
                  <a:ea typeface="+mn-ea"/>
                  <a:cs typeface="+mn-ea"/>
                  <a:sym typeface="+mn-lt"/>
                </a:rPr>
                <a:t>t</a:t>
              </a:r>
              <a:endParaRPr lang="en-US" altLang="zh-CN" sz="1050" dirty="0">
                <a:solidFill>
                  <a:schemeClr val="bg1"/>
                </a:solidFill>
                <a:latin typeface="+mn-lt"/>
                <a:ea typeface="+mn-ea"/>
                <a:cs typeface="+mn-ea"/>
                <a:sym typeface="+mn-lt"/>
              </a:endParaRPr>
            </a:p>
            <a:p>
              <a:pPr>
                <a:lnSpc>
                  <a:spcPct val="150000"/>
                </a:lnSpc>
              </a:pPr>
              <a:r>
                <a:rPr lang="en-US" altLang="zh-CN" sz="1050" dirty="0" smtClean="0">
                  <a:solidFill>
                    <a:schemeClr val="bg1"/>
                  </a:solidFill>
                  <a:latin typeface="+mn-lt"/>
                  <a:ea typeface="+mn-ea"/>
                  <a:cs typeface="+mn-ea"/>
                  <a:sym typeface="+mn-lt"/>
                </a:rPr>
                <a:t>Somers</a:t>
              </a:r>
              <a:r>
                <a:rPr lang="zh-CN" altLang="zh-CN" sz="1050" dirty="0">
                  <a:solidFill>
                    <a:schemeClr val="bg1"/>
                  </a:solidFill>
                  <a:latin typeface="+mn-lt"/>
                  <a:ea typeface="+mn-ea"/>
                  <a:cs typeface="+mn-ea"/>
                  <a:sym typeface="+mn-lt"/>
                </a:rPr>
                <a:t>‘</a:t>
              </a:r>
              <a:r>
                <a:rPr lang="en-US" altLang="zh-CN" sz="1050" dirty="0">
                  <a:solidFill>
                    <a:schemeClr val="bg1"/>
                  </a:solidFill>
                  <a:latin typeface="+mn-lt"/>
                  <a:ea typeface="+mn-ea"/>
                  <a:cs typeface="+mn-ea"/>
                  <a:sym typeface="+mn-lt"/>
                </a:rPr>
                <a:t>D</a:t>
              </a:r>
              <a:r>
                <a:rPr lang="zh-CN" altLang="zh-CN" sz="1050" dirty="0">
                  <a:solidFill>
                    <a:schemeClr val="bg1"/>
                  </a:solidFill>
                  <a:latin typeface="+mn-lt"/>
                  <a:ea typeface="+mn-ea"/>
                  <a:cs typeface="+mn-ea"/>
                  <a:sym typeface="+mn-lt"/>
                </a:rPr>
                <a:t>越接近于</a:t>
              </a:r>
              <a:r>
                <a:rPr lang="en-US" altLang="zh-CN" sz="1050" dirty="0">
                  <a:solidFill>
                    <a:schemeClr val="bg1"/>
                  </a:solidFill>
                  <a:latin typeface="+mn-lt"/>
                  <a:ea typeface="+mn-ea"/>
                  <a:cs typeface="+mn-ea"/>
                  <a:sym typeface="+mn-lt"/>
                </a:rPr>
                <a:t>1</a:t>
              </a:r>
              <a:r>
                <a:rPr lang="zh-CN" altLang="zh-CN" sz="1050" dirty="0">
                  <a:solidFill>
                    <a:schemeClr val="bg1"/>
                  </a:solidFill>
                  <a:latin typeface="+mn-lt"/>
                  <a:ea typeface="+mn-ea"/>
                  <a:cs typeface="+mn-ea"/>
                  <a:sym typeface="+mn-lt"/>
                </a:rPr>
                <a:t>，表示模型预测的结果越接近真实值，用在单因素分析中，表示指标的区分能力越强。</a:t>
              </a:r>
              <a:endParaRPr lang="zh-CN" altLang="en-US" sz="1050" dirty="0">
                <a:solidFill>
                  <a:schemeClr val="bg1"/>
                </a:solidFill>
                <a:latin typeface="+mn-lt"/>
                <a:ea typeface="+mn-ea"/>
                <a:cs typeface="+mn-ea"/>
                <a:sym typeface="+mn-lt"/>
              </a:endParaRPr>
            </a:p>
          </p:txBody>
        </p:sp>
      </p:grpSp>
      <p:sp>
        <p:nvSpPr>
          <p:cNvPr id="4" name="矩形 3"/>
          <p:cNvSpPr/>
          <p:nvPr/>
        </p:nvSpPr>
        <p:spPr>
          <a:xfrm>
            <a:off x="9103395" y="715905"/>
            <a:ext cx="2159566" cy="783163"/>
          </a:xfrm>
          <a:prstGeom prst="rect">
            <a:avLst/>
          </a:prstGeom>
        </p:spPr>
        <p:txBody>
          <a:bodyPr wrap="none">
            <a:spAutoFit/>
          </a:bodyPr>
          <a:lstStyle/>
          <a:p>
            <a:pPr algn="ctr">
              <a:lnSpc>
                <a:spcPct val="150000"/>
              </a:lnSpc>
            </a:pPr>
            <a:r>
              <a:rPr lang="en-US" altLang="zh-CN" b="1" dirty="0">
                <a:solidFill>
                  <a:schemeClr val="bg1"/>
                </a:solidFill>
                <a:cs typeface="+mn-ea"/>
                <a:sym typeface="+mn-lt"/>
              </a:rPr>
              <a:t>AR</a:t>
            </a:r>
            <a:r>
              <a:rPr lang="zh-CN" altLang="en-US" b="1" dirty="0">
                <a:solidFill>
                  <a:schemeClr val="bg1"/>
                </a:solidFill>
                <a:cs typeface="+mn-ea"/>
                <a:sym typeface="+mn-lt"/>
              </a:rPr>
              <a:t>统计</a:t>
            </a:r>
            <a:r>
              <a:rPr lang="zh-CN" altLang="en-US" b="1" dirty="0" smtClean="0">
                <a:solidFill>
                  <a:schemeClr val="bg1"/>
                </a:solidFill>
                <a:cs typeface="+mn-ea"/>
                <a:sym typeface="+mn-lt"/>
              </a:rPr>
              <a:t>量</a:t>
            </a:r>
            <a:r>
              <a:rPr lang="en-US" altLang="zh-CN" b="1" dirty="0" smtClean="0">
                <a:solidFill>
                  <a:schemeClr val="bg1"/>
                </a:solidFill>
                <a:cs typeface="+mn-ea"/>
                <a:sym typeface="+mn-lt"/>
              </a:rPr>
              <a:t>=Am/</a:t>
            </a:r>
            <a:r>
              <a:rPr lang="en-US" altLang="zh-CN" b="1" dirty="0" err="1" smtClean="0">
                <a:solidFill>
                  <a:schemeClr val="bg1"/>
                </a:solidFill>
                <a:cs typeface="+mn-ea"/>
                <a:sym typeface="+mn-lt"/>
              </a:rPr>
              <a:t>Ap</a:t>
            </a:r>
            <a:r>
              <a:rPr lang="zh-CN" altLang="en-US" b="1" dirty="0" smtClean="0">
                <a:solidFill>
                  <a:schemeClr val="bg1"/>
                </a:solidFill>
                <a:cs typeface="+mn-ea"/>
                <a:sym typeface="+mn-lt"/>
              </a:rPr>
              <a:t>，</a:t>
            </a:r>
            <a:endParaRPr lang="en-US" altLang="zh-CN" b="1" dirty="0" smtClean="0">
              <a:solidFill>
                <a:schemeClr val="bg1"/>
              </a:solidFill>
              <a:cs typeface="+mn-ea"/>
              <a:sym typeface="+mn-lt"/>
            </a:endParaRPr>
          </a:p>
          <a:p>
            <a:pPr algn="ctr">
              <a:lnSpc>
                <a:spcPct val="150000"/>
              </a:lnSpc>
            </a:pPr>
            <a:r>
              <a:rPr lang="zh-CN" altLang="en-US" b="1" dirty="0" smtClean="0">
                <a:solidFill>
                  <a:schemeClr val="bg1"/>
                </a:solidFill>
                <a:cs typeface="+mn-ea"/>
                <a:sym typeface="+mn-lt"/>
              </a:rPr>
              <a:t>越接近</a:t>
            </a:r>
            <a:r>
              <a:rPr lang="en-US" altLang="zh-CN" b="1" dirty="0" smtClean="0">
                <a:solidFill>
                  <a:schemeClr val="bg1"/>
                </a:solidFill>
                <a:cs typeface="+mn-ea"/>
                <a:sym typeface="+mn-lt"/>
              </a:rPr>
              <a:t>0</a:t>
            </a:r>
            <a:r>
              <a:rPr lang="zh-CN" altLang="en-US" b="1" dirty="0" smtClean="0">
                <a:solidFill>
                  <a:schemeClr val="bg1"/>
                </a:solidFill>
                <a:cs typeface="+mn-ea"/>
                <a:sym typeface="+mn-lt"/>
              </a:rPr>
              <a:t>区分能力越差</a:t>
            </a:r>
            <a:endParaRPr lang="zh-CN" altLang="en-US" b="1" dirty="0">
              <a:solidFill>
                <a:schemeClr val="bg1"/>
              </a:solidFill>
              <a:cs typeface="+mn-ea"/>
              <a:sym typeface="+mn-lt"/>
            </a:endParaRPr>
          </a:p>
        </p:txBody>
      </p:sp>
      <p:sp>
        <p:nvSpPr>
          <p:cNvPr id="15" name="矩形 14"/>
          <p:cNvSpPr/>
          <p:nvPr/>
        </p:nvSpPr>
        <p:spPr>
          <a:xfrm>
            <a:off x="9194229" y="2245135"/>
            <a:ext cx="1946367" cy="413831"/>
          </a:xfrm>
          <a:prstGeom prst="rect">
            <a:avLst/>
          </a:prstGeom>
        </p:spPr>
        <p:txBody>
          <a:bodyPr wrap="none">
            <a:spAutoFit/>
          </a:bodyPr>
          <a:lstStyle/>
          <a:p>
            <a:pPr algn="ctr">
              <a:lnSpc>
                <a:spcPct val="150000"/>
              </a:lnSpc>
            </a:pPr>
            <a:r>
              <a:rPr lang="en-US" altLang="zh-CN" b="1" dirty="0" err="1">
                <a:solidFill>
                  <a:schemeClr val="bg1"/>
                </a:solidFill>
                <a:cs typeface="+mn-ea"/>
                <a:sym typeface="+mn-lt"/>
              </a:rPr>
              <a:t>Somers’d</a:t>
            </a:r>
            <a:r>
              <a:rPr lang="zh-CN" altLang="en-US" b="1" dirty="0">
                <a:solidFill>
                  <a:schemeClr val="bg1"/>
                </a:solidFill>
                <a:cs typeface="+mn-ea"/>
                <a:sym typeface="+mn-lt"/>
              </a:rPr>
              <a:t>统计</a:t>
            </a:r>
            <a:r>
              <a:rPr lang="zh-CN" altLang="en-US" b="1" dirty="0" smtClean="0">
                <a:solidFill>
                  <a:schemeClr val="bg1"/>
                </a:solidFill>
                <a:cs typeface="+mn-ea"/>
                <a:sym typeface="+mn-lt"/>
              </a:rPr>
              <a:t>量：</a:t>
            </a:r>
            <a:endParaRPr lang="zh-CN" altLang="en-US" b="1" dirty="0">
              <a:solidFill>
                <a:schemeClr val="bg1"/>
              </a:solidFill>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300650577"/>
              </p:ext>
            </p:extLst>
          </p:nvPr>
        </p:nvGraphicFramePr>
        <p:xfrm>
          <a:off x="9481612" y="2903977"/>
          <a:ext cx="1371600" cy="2007243"/>
        </p:xfrm>
        <a:graphic>
          <a:graphicData uri="http://schemas.openxmlformats.org/drawingml/2006/table">
            <a:tbl>
              <a:tblPr>
                <a:tableStyleId>{5C22544A-7EE6-4342-B048-85BDC9FD1C3A}</a:tableStyleId>
              </a:tblPr>
              <a:tblGrid>
                <a:gridCol w="685800"/>
                <a:gridCol w="685800"/>
              </a:tblGrid>
              <a:tr h="286749">
                <a:tc>
                  <a:txBody>
                    <a:bodyPr/>
                    <a:lstStyle/>
                    <a:p>
                      <a:pPr algn="ctr" fontAlgn="ctr"/>
                      <a:r>
                        <a:rPr lang="zh-CN" altLang="en-US" sz="1100" u="none" strike="noStrike" dirty="0">
                          <a:effectLst/>
                        </a:rPr>
                        <a:t>因变量</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自变量</a:t>
                      </a:r>
                      <a:endParaRPr lang="zh-CN" altLang="en-US"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dirty="0" smtClean="0">
                          <a:effectLst/>
                        </a:rPr>
                        <a:t>1</a:t>
                      </a:r>
                      <a:r>
                        <a:rPr lang="zh-CN" altLang="en-US" sz="1100" u="none" strike="noStrike" dirty="0" smtClean="0">
                          <a:effectLst/>
                        </a:rPr>
                        <a:t>（</a:t>
                      </a:r>
                      <a:r>
                        <a:rPr lang="en-US" altLang="zh-CN" sz="1100" u="none" strike="noStrike" dirty="0" smtClean="0">
                          <a:effectLst/>
                        </a:rPr>
                        <a:t>AAA</a:t>
                      </a:r>
                      <a:r>
                        <a:rPr lang="zh-CN" altLang="en-US" sz="1100" u="none" strike="noStrike" dirty="0" smtClean="0">
                          <a:effectLst/>
                        </a:rPr>
                        <a:t>）</a:t>
                      </a:r>
                      <a:endParaRPr lang="en-US" altLang="zh-CN"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0.78%</a:t>
                      </a:r>
                      <a:endParaRPr lang="en-US" altLang="zh-CN"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dirty="0" smtClean="0">
                          <a:effectLst/>
                        </a:rPr>
                        <a:t>2</a:t>
                      </a:r>
                      <a:r>
                        <a:rPr lang="zh-CN" altLang="en-US" sz="1100" u="none" strike="noStrike" dirty="0" smtClean="0">
                          <a:effectLst/>
                        </a:rPr>
                        <a:t>（</a:t>
                      </a:r>
                      <a:r>
                        <a:rPr lang="en-US" altLang="zh-CN" sz="1100" u="none" strike="noStrike" dirty="0" smtClean="0">
                          <a:effectLst/>
                        </a:rPr>
                        <a:t>AA+</a:t>
                      </a:r>
                      <a:r>
                        <a:rPr lang="zh-CN" altLang="en-US" sz="1100" u="none" strike="noStrike" dirty="0" smtClean="0">
                          <a:effectLst/>
                        </a:rPr>
                        <a:t>）</a:t>
                      </a:r>
                      <a:endParaRPr lang="en-US" altLang="zh-CN"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0.23%</a:t>
                      </a:r>
                      <a:endParaRPr lang="en-US" altLang="zh-CN"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0.90%</a:t>
                      </a:r>
                      <a:endParaRPr lang="en-US" altLang="zh-CN"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0.34%</a:t>
                      </a:r>
                      <a:endParaRPr lang="en-US" altLang="zh-CN"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dirty="0" smtClean="0">
                          <a:effectLst/>
                        </a:rPr>
                        <a:t>1</a:t>
                      </a:r>
                      <a:r>
                        <a:rPr lang="zh-CN" altLang="en-US" sz="1100" u="none" strike="noStrike" dirty="0" smtClean="0">
                          <a:effectLst/>
                        </a:rPr>
                        <a:t>（</a:t>
                      </a:r>
                      <a:r>
                        <a:rPr lang="en-US" altLang="zh-CN" sz="1100" u="none" strike="noStrike" dirty="0" smtClean="0">
                          <a:effectLst/>
                        </a:rPr>
                        <a:t>AAA</a:t>
                      </a:r>
                      <a:r>
                        <a:rPr lang="zh-CN" altLang="en-US" sz="1100" u="none" strike="noStrike" dirty="0" smtClean="0">
                          <a:effectLst/>
                        </a:rPr>
                        <a:t>）</a:t>
                      </a:r>
                      <a:endParaRPr lang="en-US" altLang="zh-CN"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0.55%</a:t>
                      </a:r>
                      <a:endParaRPr lang="en-US" altLang="zh-CN" sz="1100" b="0" i="0" u="none" strike="noStrike">
                        <a:solidFill>
                          <a:srgbClr val="000000"/>
                        </a:solidFill>
                        <a:effectLst/>
                        <a:latin typeface="宋体"/>
                      </a:endParaRPr>
                    </a:p>
                  </a:txBody>
                  <a:tcPr marL="9525" marR="9525" marT="9525" marB="0" anchor="ctr"/>
                </a:tc>
              </a:tr>
              <a:tr h="286749">
                <a:tc>
                  <a:txBody>
                    <a:bodyPr/>
                    <a:lstStyle/>
                    <a:p>
                      <a:pPr algn="ctr" fontAlgn="ctr"/>
                      <a:r>
                        <a:rPr lang="en-US" altLang="zh-CN" sz="1100" u="none" strike="noStrike" dirty="0" smtClean="0">
                          <a:effectLst/>
                        </a:rPr>
                        <a:t>2</a:t>
                      </a:r>
                      <a:r>
                        <a:rPr lang="zh-CN" altLang="en-US" sz="1100" u="none" strike="noStrike" dirty="0" smtClean="0">
                          <a:effectLst/>
                        </a:rPr>
                        <a:t>（</a:t>
                      </a:r>
                      <a:r>
                        <a:rPr lang="en-US" altLang="zh-CN" sz="1100" u="none" strike="noStrike" dirty="0" smtClean="0">
                          <a:effectLst/>
                        </a:rPr>
                        <a:t>AA+</a:t>
                      </a:r>
                      <a:r>
                        <a:rPr lang="zh-CN" altLang="en-US" sz="1100" u="none" strike="noStrike" dirty="0" smtClean="0">
                          <a:effectLst/>
                        </a:rPr>
                        <a:t>）</a:t>
                      </a:r>
                      <a:endParaRPr lang="en-US" altLang="zh-CN"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0.78%</a:t>
                      </a:r>
                      <a:endParaRPr lang="en-US" altLang="zh-CN" sz="1100" b="0" i="0" u="none" strike="noStrike" dirty="0">
                        <a:solidFill>
                          <a:srgbClr val="000000"/>
                        </a:solidFill>
                        <a:effectLst/>
                        <a:latin typeface="宋体"/>
                      </a:endParaRPr>
                    </a:p>
                  </a:txBody>
                  <a:tcPr marL="9525" marR="9525" marT="9525" marB="0" anchor="ctr"/>
                </a:tc>
              </a:tr>
            </a:tbl>
          </a:graphicData>
        </a:graphic>
      </p:graphicFrame>
      <p:sp>
        <p:nvSpPr>
          <p:cNvPr id="8" name="左弧形箭头 7"/>
          <p:cNvSpPr/>
          <p:nvPr/>
        </p:nvSpPr>
        <p:spPr>
          <a:xfrm>
            <a:off x="9178463" y="3202148"/>
            <a:ext cx="287383" cy="478730"/>
          </a:xfrm>
          <a:prstGeom prst="curvedRight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左弧形箭头 19"/>
          <p:cNvSpPr/>
          <p:nvPr/>
        </p:nvSpPr>
        <p:spPr>
          <a:xfrm flipH="1">
            <a:off x="10924642" y="3202148"/>
            <a:ext cx="215954" cy="478730"/>
          </a:xfrm>
          <a:prstGeom prst="curvedRight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左弧形箭头 18"/>
          <p:cNvSpPr/>
          <p:nvPr/>
        </p:nvSpPr>
        <p:spPr>
          <a:xfrm>
            <a:off x="9103395" y="4389979"/>
            <a:ext cx="287383" cy="478730"/>
          </a:xfrm>
          <a:prstGeom prst="curvedRight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左弧形箭头 20"/>
          <p:cNvSpPr/>
          <p:nvPr/>
        </p:nvSpPr>
        <p:spPr>
          <a:xfrm flipH="1" flipV="1">
            <a:off x="10979265" y="4412573"/>
            <a:ext cx="215954" cy="450571"/>
          </a:xfrm>
          <a:prstGeom prst="curvedRight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a:xfrm>
            <a:off x="404357" y="655696"/>
            <a:ext cx="8210550" cy="261938"/>
          </a:xfrm>
        </p:spPr>
        <p:txBody>
          <a:bodyPr/>
          <a:lstStyle/>
          <a:p>
            <a:r>
              <a:rPr lang="zh-CN" altLang="en-US" sz="2000" b="1" dirty="0">
                <a:solidFill>
                  <a:srgbClr val="FFC000"/>
                </a:solidFill>
                <a:latin typeface="+mn-lt"/>
                <a:ea typeface="+mn-ea"/>
                <a:cs typeface="+mn-ea"/>
                <a:sym typeface="+mn-lt"/>
              </a:rPr>
              <a:t>步骤</a:t>
            </a:r>
            <a:r>
              <a:rPr lang="en-US" altLang="zh-CN" sz="2000" b="1" dirty="0" smtClean="0">
                <a:solidFill>
                  <a:srgbClr val="FFC000"/>
                </a:solidFill>
                <a:latin typeface="+mn-lt"/>
                <a:ea typeface="+mn-ea"/>
                <a:cs typeface="+mn-ea"/>
                <a:sym typeface="+mn-lt"/>
              </a:rPr>
              <a:t>6</a:t>
            </a:r>
            <a:r>
              <a:rPr lang="zh-CN" altLang="en-US" sz="2000" b="1" dirty="0">
                <a:solidFill>
                  <a:srgbClr val="FFC000"/>
                </a:solidFill>
                <a:latin typeface="+mn-lt"/>
                <a:ea typeface="+mn-ea"/>
                <a:cs typeface="+mn-ea"/>
                <a:sym typeface="+mn-lt"/>
              </a:rPr>
              <a:t>：</a:t>
            </a:r>
            <a:r>
              <a:rPr lang="zh-CN" altLang="en-US" sz="2000" b="1" dirty="0" smtClean="0">
                <a:solidFill>
                  <a:srgbClr val="FFC000"/>
                </a:solidFill>
                <a:latin typeface="+mn-lt"/>
                <a:ea typeface="+mn-ea"/>
                <a:cs typeface="+mn-ea"/>
                <a:sym typeface="+mn-lt"/>
              </a:rPr>
              <a:t>多</a:t>
            </a:r>
            <a:r>
              <a:rPr lang="zh-CN" altLang="en-US" sz="2000" b="1" dirty="0">
                <a:solidFill>
                  <a:srgbClr val="FFC000"/>
                </a:solidFill>
                <a:latin typeface="+mn-lt"/>
                <a:ea typeface="+mn-ea"/>
                <a:cs typeface="+mn-ea"/>
                <a:sym typeface="+mn-lt"/>
              </a:rPr>
              <a:t>变量分析</a:t>
            </a:r>
            <a:r>
              <a:rPr lang="en-US" altLang="zh-CN" sz="2000" b="1" dirty="0">
                <a:solidFill>
                  <a:srgbClr val="FFC000"/>
                </a:solidFill>
                <a:latin typeface="+mn-lt"/>
                <a:ea typeface="+mn-ea"/>
                <a:cs typeface="+mn-ea"/>
                <a:sym typeface="+mn-lt"/>
              </a:rPr>
              <a:t>---</a:t>
            </a:r>
            <a:r>
              <a:rPr lang="zh-CN" altLang="en-US" sz="2000" b="1" dirty="0" smtClean="0">
                <a:solidFill>
                  <a:srgbClr val="FFC000"/>
                </a:solidFill>
                <a:latin typeface="+mn-lt"/>
                <a:ea typeface="+mn-ea"/>
                <a:cs typeface="+mn-ea"/>
                <a:sym typeface="+mn-lt"/>
              </a:rPr>
              <a:t>线性回归（适用于</a:t>
            </a:r>
            <a:r>
              <a:rPr lang="zh-CN" altLang="en-US" sz="2000" b="1" dirty="0">
                <a:solidFill>
                  <a:srgbClr val="FFC000"/>
                </a:solidFill>
                <a:latin typeface="+mn-lt"/>
                <a:ea typeface="+mn-ea"/>
                <a:cs typeface="+mn-ea"/>
                <a:sym typeface="+mn-lt"/>
              </a:rPr>
              <a:t>外部违约率已知的</a:t>
            </a:r>
            <a:r>
              <a:rPr lang="zh-CN" altLang="en-US" sz="2000" b="1" dirty="0" smtClean="0">
                <a:solidFill>
                  <a:srgbClr val="FFC000"/>
                </a:solidFill>
                <a:latin typeface="+mn-lt"/>
                <a:ea typeface="+mn-ea"/>
                <a:cs typeface="+mn-ea"/>
                <a:sym typeface="+mn-lt"/>
              </a:rPr>
              <a:t>情况）</a:t>
            </a:r>
            <a:endParaRPr lang="zh-CN" altLang="en-US" sz="2000" b="1" dirty="0">
              <a:solidFill>
                <a:srgbClr val="FFC000"/>
              </a:solidFill>
              <a:latin typeface="+mn-lt"/>
              <a:ea typeface="+mn-ea"/>
              <a:cs typeface="+mn-ea"/>
              <a:sym typeface="+mn-lt"/>
            </a:endParaRPr>
          </a:p>
        </p:txBody>
      </p:sp>
      <p:sp>
        <p:nvSpPr>
          <p:cNvPr id="68618" name="Rectangle 3"/>
          <p:cNvSpPr>
            <a:spLocks noChangeArrowheads="1"/>
          </p:cNvSpPr>
          <p:nvPr/>
        </p:nvSpPr>
        <p:spPr bwMode="auto">
          <a:xfrm>
            <a:off x="1493837" y="18810"/>
            <a:ext cx="172819" cy="41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42" tIns="42771" rIns="85542" bIns="42771" anchor="ctr">
            <a:spAutoFit/>
          </a:bodyPr>
          <a:lstStyle/>
          <a:p>
            <a:pPr>
              <a:lnSpc>
                <a:spcPct val="150000"/>
              </a:lnSpc>
            </a:pPr>
            <a:endParaRPr lang="zh-CN" altLang="en-US">
              <a:latin typeface="+mn-lt"/>
              <a:ea typeface="+mn-ea"/>
              <a:cs typeface="+mn-ea"/>
              <a:sym typeface="+mn-lt"/>
            </a:endParaRPr>
          </a:p>
        </p:txBody>
      </p:sp>
      <p:graphicFrame>
        <p:nvGraphicFramePr>
          <p:cNvPr id="41" name="表格 40"/>
          <p:cNvGraphicFramePr>
            <a:graphicFrameLocks noGrp="1"/>
          </p:cNvGraphicFramePr>
          <p:nvPr>
            <p:extLst>
              <p:ext uri="{D42A27DB-BD31-4B8C-83A1-F6EECF244321}">
                <p14:modId xmlns:p14="http://schemas.microsoft.com/office/powerpoint/2010/main" val="2158917305"/>
              </p:ext>
            </p:extLst>
          </p:nvPr>
        </p:nvGraphicFramePr>
        <p:xfrm>
          <a:off x="2983891" y="4910612"/>
          <a:ext cx="2949714" cy="1371600"/>
        </p:xfrm>
        <a:graphic>
          <a:graphicData uri="http://schemas.openxmlformats.org/drawingml/2006/table">
            <a:tbl>
              <a:tblPr firstRow="1">
                <a:tableStyleId>{5FD0F851-EC5A-4D38-B0AD-8093EC10F338}</a:tableStyleId>
              </a:tblPr>
              <a:tblGrid>
                <a:gridCol w="361022">
                  <a:extLst>
                    <a:ext uri="{9D8B030D-6E8A-4147-A177-3AD203B41FA5}">
                      <a16:colId xmlns:a16="http://schemas.microsoft.com/office/drawing/2014/main" xmlns="" val="20000"/>
                    </a:ext>
                  </a:extLst>
                </a:gridCol>
                <a:gridCol w="1142070">
                  <a:extLst>
                    <a:ext uri="{9D8B030D-6E8A-4147-A177-3AD203B41FA5}">
                      <a16:colId xmlns:a16="http://schemas.microsoft.com/office/drawing/2014/main" xmlns="" val="20001"/>
                    </a:ext>
                  </a:extLst>
                </a:gridCol>
                <a:gridCol w="837518">
                  <a:extLst>
                    <a:ext uri="{9D8B030D-6E8A-4147-A177-3AD203B41FA5}">
                      <a16:colId xmlns:a16="http://schemas.microsoft.com/office/drawing/2014/main" xmlns="" val="20002"/>
                    </a:ext>
                  </a:extLst>
                </a:gridCol>
                <a:gridCol w="609104">
                  <a:extLst>
                    <a:ext uri="{9D8B030D-6E8A-4147-A177-3AD203B41FA5}">
                      <a16:colId xmlns:a16="http://schemas.microsoft.com/office/drawing/2014/main" xmlns="" val="20003"/>
                    </a:ext>
                  </a:extLst>
                </a:gridCol>
              </a:tblGrid>
              <a:tr h="298732">
                <a:tc>
                  <a:txBody>
                    <a:bodyPr/>
                    <a:lstStyle/>
                    <a:p>
                      <a:pPr indent="0" algn="ctr">
                        <a:lnSpc>
                          <a:spcPct val="100000"/>
                        </a:lnSpc>
                        <a:spcBef>
                          <a:spcPts val="0"/>
                        </a:spcBef>
                        <a:spcAft>
                          <a:spcPts val="0"/>
                        </a:spcAft>
                      </a:pPr>
                      <a:r>
                        <a:rPr lang="zh-CN" sz="1000" kern="100" dirty="0">
                          <a:solidFill>
                            <a:schemeClr val="bg1"/>
                          </a:solidFill>
                          <a:sym typeface="+mn-lt"/>
                        </a:rPr>
                        <a:t>风险维度</a:t>
                      </a:r>
                      <a:endParaRPr lang="zh-CN" sz="1000" kern="100" dirty="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zh-CN" sz="1000" kern="100" dirty="0">
                          <a:solidFill>
                            <a:schemeClr val="bg1"/>
                          </a:solidFill>
                          <a:sym typeface="+mn-lt"/>
                        </a:rPr>
                        <a:t>财务指标代码</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zh-CN" sz="1000" kern="100" dirty="0">
                          <a:solidFill>
                            <a:schemeClr val="bg1"/>
                          </a:solidFill>
                          <a:sym typeface="+mn-lt"/>
                        </a:rPr>
                        <a:t>回归系数</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a:solidFill>
                            <a:schemeClr val="bg1"/>
                          </a:solidFill>
                          <a:sym typeface="+mn-lt"/>
                        </a:rPr>
                        <a:t>Pr</a:t>
                      </a:r>
                      <a:r>
                        <a:rPr lang="zh-CN" sz="1000" kern="100">
                          <a:solidFill>
                            <a:schemeClr val="bg1"/>
                          </a:solidFill>
                          <a:sym typeface="+mn-lt"/>
                        </a:rPr>
                        <a:t>值</a:t>
                      </a:r>
                      <a:endParaRPr lang="zh-CN" sz="1000" kern="10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0"/>
                  </a:ext>
                </a:extLst>
              </a:tr>
              <a:tr h="149366">
                <a:tc>
                  <a:txBody>
                    <a:bodyPr/>
                    <a:lstStyle/>
                    <a:p>
                      <a:pPr indent="0" algn="ctr">
                        <a:lnSpc>
                          <a:spcPct val="100000"/>
                        </a:lnSpc>
                        <a:spcBef>
                          <a:spcPts val="0"/>
                        </a:spcBef>
                        <a:spcAft>
                          <a:spcPts val="0"/>
                        </a:spcAft>
                      </a:pPr>
                      <a:r>
                        <a:rPr lang="en-US" sz="1000" kern="100">
                          <a:solidFill>
                            <a:schemeClr val="bg1"/>
                          </a:solidFill>
                          <a:sym typeface="+mn-lt"/>
                        </a:rPr>
                        <a:t>DC</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log_CaTDebtRate</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0.3100</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dirty="0">
                          <a:solidFill>
                            <a:schemeClr val="bg1"/>
                          </a:solidFill>
                          <a:sym typeface="+mn-lt"/>
                        </a:rPr>
                        <a:t>0.5260</a:t>
                      </a:r>
                      <a:endParaRPr lang="zh-CN" sz="1000" kern="100" dirty="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1"/>
                  </a:ext>
                </a:extLst>
              </a:tr>
              <a:tr h="149366">
                <a:tc>
                  <a:txBody>
                    <a:bodyPr/>
                    <a:lstStyle/>
                    <a:p>
                      <a:pPr indent="0" algn="ctr">
                        <a:lnSpc>
                          <a:spcPct val="100000"/>
                        </a:lnSpc>
                        <a:spcBef>
                          <a:spcPts val="0"/>
                        </a:spcBef>
                        <a:spcAft>
                          <a:spcPts val="0"/>
                        </a:spcAft>
                      </a:pPr>
                      <a:r>
                        <a:rPr lang="en-US" sz="1000" kern="100">
                          <a:solidFill>
                            <a:schemeClr val="bg1"/>
                          </a:solidFill>
                          <a:sym typeface="+mn-lt"/>
                        </a:rPr>
                        <a:t>FS</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log_CapFixRate</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0.0890</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a:solidFill>
                            <a:schemeClr val="bg1"/>
                          </a:solidFill>
                          <a:sym typeface="+mn-lt"/>
                        </a:rPr>
                        <a:t>0.6809</a:t>
                      </a:r>
                      <a:endParaRPr lang="zh-CN" sz="1000" kern="10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2"/>
                  </a:ext>
                </a:extLst>
              </a:tr>
              <a:tr h="149366">
                <a:tc>
                  <a:txBody>
                    <a:bodyPr/>
                    <a:lstStyle/>
                    <a:p>
                      <a:pPr indent="0" algn="ctr">
                        <a:lnSpc>
                          <a:spcPct val="100000"/>
                        </a:lnSpc>
                        <a:spcBef>
                          <a:spcPts val="0"/>
                        </a:spcBef>
                        <a:spcAft>
                          <a:spcPts val="0"/>
                        </a:spcAft>
                      </a:pPr>
                      <a:r>
                        <a:rPr lang="en-US" sz="1000" kern="100">
                          <a:solidFill>
                            <a:schemeClr val="bg1"/>
                          </a:solidFill>
                          <a:sym typeface="+mn-lt"/>
                        </a:rPr>
                        <a:t>EC</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dirty="0" err="1">
                          <a:solidFill>
                            <a:schemeClr val="bg1"/>
                          </a:solidFill>
                          <a:sym typeface="+mn-lt"/>
                        </a:rPr>
                        <a:t>log_OprNProR</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1.0047</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dirty="0">
                          <a:solidFill>
                            <a:schemeClr val="bg1"/>
                          </a:solidFill>
                          <a:sym typeface="+mn-lt"/>
                        </a:rPr>
                        <a:t>0.0089</a:t>
                      </a:r>
                      <a:endParaRPr lang="zh-CN" sz="1000" kern="100" dirty="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3"/>
                  </a:ext>
                </a:extLst>
              </a:tr>
              <a:tr h="149366">
                <a:tc>
                  <a:txBody>
                    <a:bodyPr/>
                    <a:lstStyle/>
                    <a:p>
                      <a:pPr indent="0" algn="ctr">
                        <a:lnSpc>
                          <a:spcPct val="100000"/>
                        </a:lnSpc>
                        <a:spcBef>
                          <a:spcPts val="0"/>
                        </a:spcBef>
                        <a:spcAft>
                          <a:spcPts val="0"/>
                        </a:spcAft>
                      </a:pPr>
                      <a:r>
                        <a:rPr lang="en-US" sz="1000" kern="100">
                          <a:solidFill>
                            <a:schemeClr val="bg1"/>
                          </a:solidFill>
                          <a:sym typeface="+mn-lt"/>
                        </a:rPr>
                        <a:t>LQ</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log_CaTAstRatio</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1.1774</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a:solidFill>
                            <a:schemeClr val="bg1"/>
                          </a:solidFill>
                          <a:sym typeface="+mn-lt"/>
                        </a:rPr>
                        <a:t>0.0238</a:t>
                      </a:r>
                      <a:endParaRPr lang="zh-CN" sz="1000" kern="10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4"/>
                  </a:ext>
                </a:extLst>
              </a:tr>
              <a:tr h="149366">
                <a:tc>
                  <a:txBody>
                    <a:bodyPr/>
                    <a:lstStyle/>
                    <a:p>
                      <a:pPr indent="0" algn="ctr">
                        <a:lnSpc>
                          <a:spcPct val="100000"/>
                        </a:lnSpc>
                        <a:spcBef>
                          <a:spcPts val="0"/>
                        </a:spcBef>
                        <a:spcAft>
                          <a:spcPts val="0"/>
                        </a:spcAft>
                      </a:pPr>
                      <a:r>
                        <a:rPr lang="en-US" sz="1000" kern="100">
                          <a:solidFill>
                            <a:schemeClr val="bg1"/>
                          </a:solidFill>
                          <a:sym typeface="+mn-lt"/>
                        </a:rPr>
                        <a:t>LQ</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log_SupQuiRate</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0.6506</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a:solidFill>
                            <a:schemeClr val="bg1"/>
                          </a:solidFill>
                          <a:sym typeface="+mn-lt"/>
                        </a:rPr>
                        <a:t>0.0462</a:t>
                      </a:r>
                      <a:endParaRPr lang="zh-CN" sz="1000" kern="10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5"/>
                  </a:ext>
                </a:extLst>
              </a:tr>
              <a:tr h="149366">
                <a:tc>
                  <a:txBody>
                    <a:bodyPr/>
                    <a:lstStyle/>
                    <a:p>
                      <a:pPr indent="0" algn="ctr">
                        <a:lnSpc>
                          <a:spcPct val="100000"/>
                        </a:lnSpc>
                        <a:spcBef>
                          <a:spcPts val="0"/>
                        </a:spcBef>
                        <a:spcAft>
                          <a:spcPts val="0"/>
                        </a:spcAft>
                      </a:pPr>
                      <a:r>
                        <a:rPr lang="en-US" sz="1000" kern="100">
                          <a:solidFill>
                            <a:schemeClr val="bg1"/>
                          </a:solidFill>
                          <a:sym typeface="+mn-lt"/>
                        </a:rPr>
                        <a:t>OC</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log_SalesCaRate</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0.5861</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a:solidFill>
                            <a:schemeClr val="bg1"/>
                          </a:solidFill>
                          <a:sym typeface="+mn-lt"/>
                        </a:rPr>
                        <a:t>0.0315</a:t>
                      </a:r>
                      <a:endParaRPr lang="zh-CN" sz="1000" kern="10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6"/>
                  </a:ext>
                </a:extLst>
              </a:tr>
              <a:tr h="149366">
                <a:tc>
                  <a:txBody>
                    <a:bodyPr/>
                    <a:lstStyle/>
                    <a:p>
                      <a:pPr indent="0" algn="ctr">
                        <a:lnSpc>
                          <a:spcPct val="100000"/>
                        </a:lnSpc>
                        <a:spcBef>
                          <a:spcPts val="0"/>
                        </a:spcBef>
                        <a:spcAft>
                          <a:spcPts val="0"/>
                        </a:spcAft>
                      </a:pPr>
                      <a:r>
                        <a:rPr lang="en-US" sz="1000" kern="100">
                          <a:solidFill>
                            <a:schemeClr val="bg1"/>
                          </a:solidFill>
                          <a:sym typeface="+mn-lt"/>
                        </a:rPr>
                        <a:t>OC</a:t>
                      </a:r>
                      <a:endParaRPr lang="zh-CN" sz="1000" kern="100">
                        <a:solidFill>
                          <a:schemeClr val="bg1"/>
                        </a:solidFill>
                        <a:latin typeface="+mn-lt"/>
                        <a:ea typeface="+mn-ea"/>
                        <a:cs typeface="+mn-ea"/>
                        <a:sym typeface="+mn-lt"/>
                      </a:endParaRPr>
                    </a:p>
                  </a:txBody>
                  <a:tcPr marL="0" marR="0" marT="0" marB="0" anchor="ctr"/>
                </a:tc>
                <a:tc>
                  <a:txBody>
                    <a:bodyPr/>
                    <a:lstStyle/>
                    <a:p>
                      <a:pPr indent="0" algn="ctr">
                        <a:lnSpc>
                          <a:spcPct val="100000"/>
                        </a:lnSpc>
                        <a:spcBef>
                          <a:spcPts val="0"/>
                        </a:spcBef>
                        <a:spcAft>
                          <a:spcPts val="0"/>
                        </a:spcAft>
                      </a:pPr>
                      <a:r>
                        <a:rPr lang="en-US" sz="1000" kern="100">
                          <a:solidFill>
                            <a:schemeClr val="bg1"/>
                          </a:solidFill>
                          <a:sym typeface="+mn-lt"/>
                        </a:rPr>
                        <a:t>log_TAstTurnR</a:t>
                      </a:r>
                      <a:endParaRPr lang="zh-CN" sz="1000" kern="10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altLang="zh-CN" sz="1000" kern="100" dirty="0" smtClean="0">
                          <a:solidFill>
                            <a:schemeClr val="bg1"/>
                          </a:solidFill>
                          <a:sym typeface="+mn-lt"/>
                        </a:rPr>
                        <a:t>-</a:t>
                      </a:r>
                      <a:r>
                        <a:rPr lang="en-US" sz="1000" kern="100" dirty="0" smtClean="0">
                          <a:solidFill>
                            <a:schemeClr val="bg1"/>
                          </a:solidFill>
                          <a:sym typeface="+mn-lt"/>
                        </a:rPr>
                        <a:t>0.7930</a:t>
                      </a:r>
                      <a:endParaRPr lang="zh-CN" sz="1000" kern="100" dirty="0">
                        <a:solidFill>
                          <a:schemeClr val="bg1"/>
                        </a:solidFill>
                        <a:latin typeface="+mn-lt"/>
                        <a:ea typeface="+mn-ea"/>
                        <a:cs typeface="+mn-ea"/>
                        <a:sym typeface="+mn-lt"/>
                      </a:endParaRPr>
                    </a:p>
                  </a:txBody>
                  <a:tcPr marL="34473" marR="34473" marT="0" marB="0" anchor="ctr"/>
                </a:tc>
                <a:tc>
                  <a:txBody>
                    <a:bodyPr/>
                    <a:lstStyle/>
                    <a:p>
                      <a:pPr indent="0" algn="ctr">
                        <a:lnSpc>
                          <a:spcPct val="100000"/>
                        </a:lnSpc>
                        <a:spcBef>
                          <a:spcPts val="0"/>
                        </a:spcBef>
                        <a:spcAft>
                          <a:spcPts val="0"/>
                        </a:spcAft>
                      </a:pPr>
                      <a:r>
                        <a:rPr lang="en-US" sz="1000" kern="100" dirty="0">
                          <a:solidFill>
                            <a:schemeClr val="bg1"/>
                          </a:solidFill>
                          <a:sym typeface="+mn-lt"/>
                        </a:rPr>
                        <a:t>0.0004</a:t>
                      </a:r>
                      <a:endParaRPr lang="zh-CN" sz="1000" kern="100" dirty="0">
                        <a:solidFill>
                          <a:schemeClr val="bg1"/>
                        </a:solidFill>
                        <a:latin typeface="+mn-lt"/>
                        <a:ea typeface="+mn-ea"/>
                        <a:cs typeface="+mn-ea"/>
                        <a:sym typeface="+mn-lt"/>
                      </a:endParaRPr>
                    </a:p>
                  </a:txBody>
                  <a:tcPr marL="34473" marR="34473" marT="0" marB="0" anchor="ctr"/>
                </a:tc>
                <a:extLst>
                  <a:ext uri="{0D108BD9-81ED-4DB2-BD59-A6C34878D82A}">
                    <a16:rowId xmlns:a16="http://schemas.microsoft.com/office/drawing/2014/main" xmlns="" val="10007"/>
                  </a:ext>
                </a:extLst>
              </a:tr>
            </a:tbl>
          </a:graphicData>
        </a:graphic>
      </p:graphicFrame>
      <p:grpSp>
        <p:nvGrpSpPr>
          <p:cNvPr id="10" name="组合 9"/>
          <p:cNvGrpSpPr/>
          <p:nvPr/>
        </p:nvGrpSpPr>
        <p:grpSpPr>
          <a:xfrm>
            <a:off x="278223" y="1432191"/>
            <a:ext cx="8297634" cy="5035814"/>
            <a:chOff x="1377827" y="767089"/>
            <a:chExt cx="9115254" cy="5532022"/>
          </a:xfrm>
        </p:grpSpPr>
        <p:sp>
          <p:nvSpPr>
            <p:cNvPr id="68611" name="矩形 5"/>
            <p:cNvSpPr>
              <a:spLocks noChangeArrowheads="1"/>
            </p:cNvSpPr>
            <p:nvPr/>
          </p:nvSpPr>
          <p:spPr bwMode="auto">
            <a:xfrm>
              <a:off x="1822450" y="767089"/>
              <a:ext cx="2393949" cy="42454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gn="ctr">
                <a:lnSpc>
                  <a:spcPct val="150000"/>
                </a:lnSpc>
              </a:pPr>
              <a:r>
                <a:rPr lang="zh-CN" altLang="en-US" sz="1300" b="1" dirty="0">
                  <a:solidFill>
                    <a:schemeClr val="bg1"/>
                  </a:solidFill>
                  <a:latin typeface="+mn-lt"/>
                  <a:ea typeface="+mn-ea"/>
                  <a:cs typeface="+mn-ea"/>
                  <a:sym typeface="+mn-lt"/>
                </a:rPr>
                <a:t>多变量分析方法论</a:t>
              </a:r>
            </a:p>
          </p:txBody>
        </p:sp>
        <p:sp>
          <p:nvSpPr>
            <p:cNvPr id="68613" name="矩形 9"/>
            <p:cNvSpPr>
              <a:spLocks noChangeArrowheads="1"/>
            </p:cNvSpPr>
            <p:nvPr/>
          </p:nvSpPr>
          <p:spPr bwMode="auto">
            <a:xfrm>
              <a:off x="4738930" y="767089"/>
              <a:ext cx="2407996" cy="42454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spAutoFit/>
            </a:bodyPr>
            <a:lstStyle/>
            <a:p>
              <a:pPr algn="ctr">
                <a:lnSpc>
                  <a:spcPct val="150000"/>
                </a:lnSpc>
              </a:pPr>
              <a:r>
                <a:rPr lang="zh-CN" altLang="en-US" sz="1300" b="1">
                  <a:solidFill>
                    <a:schemeClr val="bg1"/>
                  </a:solidFill>
                  <a:latin typeface="+mn-lt"/>
                  <a:ea typeface="+mn-ea"/>
                  <a:cs typeface="+mn-ea"/>
                  <a:sym typeface="+mn-lt"/>
                </a:rPr>
                <a:t>初步回归分析</a:t>
              </a:r>
            </a:p>
          </p:txBody>
        </p:sp>
        <p:sp>
          <p:nvSpPr>
            <p:cNvPr id="68615" name="矩形 19"/>
            <p:cNvSpPr>
              <a:spLocks noChangeArrowheads="1"/>
            </p:cNvSpPr>
            <p:nvPr/>
          </p:nvSpPr>
          <p:spPr bwMode="auto">
            <a:xfrm>
              <a:off x="7808913" y="767089"/>
              <a:ext cx="2270125" cy="38530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gn="ctr">
                <a:lnSpc>
                  <a:spcPct val="150000"/>
                </a:lnSpc>
              </a:pPr>
              <a:r>
                <a:rPr lang="zh-CN" altLang="en-US" sz="1300" b="1" dirty="0">
                  <a:solidFill>
                    <a:schemeClr val="bg1"/>
                  </a:solidFill>
                  <a:latin typeface="+mn-lt"/>
                  <a:ea typeface="+mn-ea"/>
                  <a:cs typeface="+mn-ea"/>
                  <a:sym typeface="+mn-lt"/>
                </a:rPr>
                <a:t>人工调整模型</a:t>
              </a:r>
            </a:p>
          </p:txBody>
        </p:sp>
        <p:sp>
          <p:nvSpPr>
            <p:cNvPr id="68617" name="Rectangle 1"/>
            <p:cNvSpPr>
              <a:spLocks noChangeArrowheads="1"/>
            </p:cNvSpPr>
            <p:nvPr/>
          </p:nvSpPr>
          <p:spPr bwMode="auto">
            <a:xfrm>
              <a:off x="1859373" y="1309502"/>
              <a:ext cx="2486515" cy="161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nchor="ctr">
              <a:spAutoFit/>
            </a:bodyPr>
            <a:lstStyle/>
            <a:p>
              <a:pPr defTabSz="854075">
                <a:lnSpc>
                  <a:spcPct val="150000"/>
                </a:lnSpc>
              </a:pPr>
              <a:r>
                <a:rPr lang="zh-CN" altLang="en-US" sz="1200" dirty="0">
                  <a:solidFill>
                    <a:schemeClr val="bg1"/>
                  </a:solidFill>
                  <a:latin typeface="+mn-lt"/>
                  <a:ea typeface="+mn-ea"/>
                  <a:cs typeface="+mn-ea"/>
                  <a:sym typeface="+mn-lt"/>
                </a:rPr>
                <a:t>最简单常用的多变量分析模型就是线性回归模型，一个典型的回归形式如下公式所示，即因变量和自变量之间符合指数关系：</a:t>
              </a:r>
            </a:p>
          </p:txBody>
        </p:sp>
        <mc:AlternateContent xmlns:mc="http://schemas.openxmlformats.org/markup-compatibility/2006" xmlns:a14="http://schemas.microsoft.com/office/drawing/2010/main">
          <mc:Choice Requires="a14">
            <p:graphicFrame>
              <p:nvGraphicFramePr>
                <p:cNvPr id="68620" name="Object 5"/>
                <p:cNvGraphicFramePr>
                  <a:graphicFrameLocks noChangeAspect="1"/>
                </p:cNvGraphicFramePr>
                <p:nvPr>
                  <p:extLst>
                    <p:ext uri="{D42A27DB-BD31-4B8C-83A1-F6EECF244321}">
                      <p14:modId xmlns:p14="http://schemas.microsoft.com/office/powerpoint/2010/main" val="2899576361"/>
                    </p:ext>
                  </p:extLst>
                </p:nvPr>
              </p:nvGraphicFramePr>
              <p:xfrm>
                <a:off x="2844943" y="3558539"/>
                <a:ext cx="173037" cy="233363"/>
              </p:xfrm>
              <a:graphic>
                <a:graphicData uri="http://schemas.openxmlformats.org/presentationml/2006/ole">
                  <mc:AlternateContent>
                    <mc:Choice xmlns:v="urn:schemas-microsoft-com:vml" Requires="v">
                      <p:oleObj spid="_x0000_s68850" r:id="rId5" imgW="190500" imgH="228600" progId="">
                        <p:embed/>
                      </p:oleObj>
                    </mc:Choice>
                    <mc:Fallback>
                      <p:oleObj r:id="rId5" imgW="190500" imgH="228600" progId="">
                        <p:embed/>
                        <p:pic>
                          <p:nvPicPr>
                            <p:cNvPr id="0" name="Object 5"/>
                            <p:cNvPicPr>
                              <a:picLocks noChangeAspect="1" noChangeArrowheads="1"/>
                            </p:cNvPicPr>
                            <p:nvPr/>
                          </p:nvPicPr>
                          <p:blipFill>
                            <a:blip r:embed="rId6">
                              <a:extLst>
                                <a:ext uri="{28A0092B-C50C-407E-A947-70E740481C1C}">
                                  <a14:useLocalDpi val="0"/>
                                </a:ext>
                              </a:extLst>
                            </a:blip>
                            <a:srcRect/>
                            <a:stretch>
                              <a:fillRect/>
                            </a:stretch>
                          </p:blipFill>
                          <p:spPr bwMode="auto">
                            <a:xfrm>
                              <a:off x="2844943" y="3558539"/>
                              <a:ext cx="173037" cy="233363"/>
                            </a:xfrm>
                            <a:prstGeom prst="rect">
                              <a:avLst/>
                            </a:prstGeom>
                            <a:noFill/>
                            <a:ln>
                              <a:noFill/>
                            </a:ln>
                            <a:extLst/>
                          </p:spPr>
                        </p:pic>
                      </p:oleObj>
                    </mc:Fallback>
                  </mc:AlternateContent>
                </a:graphicData>
              </a:graphic>
            </p:graphicFrame>
          </mc:Choice>
          <mc:Fallback xmlns="">
            <p:graphicFrame>
              <p:nvGraphicFramePr>
                <p:cNvPr id="68620" name="Object 5"/>
                <p:cNvGraphicFramePr>
                  <a:graphicFrameLocks noChangeAspect="1"/>
                </p:cNvGraphicFramePr>
                <p:nvPr>
                  <p:extLst>
                    <p:ext uri="{D42A27DB-BD31-4B8C-83A1-F6EECF244321}">
                      <p14:modId xmlns:p14="http://schemas.microsoft.com/office/powerpoint/2010/main" val="2899576361"/>
                    </p:ext>
                  </p:extLst>
                </p:nvPr>
              </p:nvGraphicFramePr>
              <p:xfrm>
                <a:off x="2844943" y="3558539"/>
                <a:ext cx="173037" cy="233363"/>
              </p:xfrm>
              <a:graphic>
                <a:graphicData uri="http://schemas.openxmlformats.org/presentationml/2006/ole">
                  <mc:AlternateContent>
                    <mc:Choice xmlns:v="urn:schemas-microsoft-com:vml" Requires="v">
                      <p:oleObj spid="_x0000_s68815" r:id="rId7" imgW="190500" imgH="228600" progId="">
                        <p:embed/>
                      </p:oleObj>
                    </mc:Choice>
                    <mc:Fallback>
                      <p:oleObj r:id="rId7" imgW="190500" imgH="2286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4943" y="3558539"/>
                              <a:ext cx="173037" cy="233363"/>
                            </a:xfrm>
                            <a:prstGeom prst="rect">
                              <a:avLst/>
                            </a:prstGeom>
                            <a:noFill/>
                            <a:ln>
                              <a:noFill/>
                            </a:ln>
                            <a:extLst/>
                          </p:spPr>
                        </p:pic>
                      </p:oleObj>
                    </mc:Fallback>
                  </mc:AlternateContent>
                </a:graphicData>
              </a:graphic>
            </p:graphicFrame>
          </mc:Fallback>
        </mc:AlternateContent>
        <p:sp>
          <p:nvSpPr>
            <p:cNvPr id="68621" name="Rectangle 1"/>
            <p:cNvSpPr>
              <a:spLocks noChangeArrowheads="1"/>
            </p:cNvSpPr>
            <p:nvPr/>
          </p:nvSpPr>
          <p:spPr bwMode="auto">
            <a:xfrm>
              <a:off x="1864041" y="3480218"/>
              <a:ext cx="2310767" cy="10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nchor="ctr">
              <a:spAutoFit/>
            </a:bodyPr>
            <a:lstStyle/>
            <a:p>
              <a:pPr>
                <a:lnSpc>
                  <a:spcPct val="150000"/>
                </a:lnSpc>
              </a:pPr>
              <a:r>
                <a:rPr lang="zh-CN" altLang="en-US" sz="1200" dirty="0">
                  <a:solidFill>
                    <a:schemeClr val="bg1"/>
                  </a:solidFill>
                  <a:latin typeface="+mn-lt"/>
                  <a:ea typeface="+mn-ea"/>
                  <a:cs typeface="+mn-ea"/>
                  <a:sym typeface="+mn-lt"/>
                </a:rPr>
                <a:t>其中，</a:t>
              </a:r>
              <a:r>
                <a:rPr lang="en-US" altLang="zh-CN" sz="1200" dirty="0">
                  <a:solidFill>
                    <a:schemeClr val="bg1"/>
                  </a:solidFill>
                  <a:latin typeface="+mn-lt"/>
                  <a:ea typeface="+mn-ea"/>
                  <a:cs typeface="+mn-ea"/>
                  <a:sym typeface="+mn-lt"/>
                </a:rPr>
                <a:t>Y</a:t>
              </a:r>
              <a:r>
                <a:rPr lang="zh-CN" altLang="zh-CN" sz="1200" dirty="0">
                  <a:solidFill>
                    <a:schemeClr val="bg1"/>
                  </a:solidFill>
                  <a:latin typeface="+mn-lt"/>
                  <a:ea typeface="+mn-ea"/>
                  <a:cs typeface="+mn-ea"/>
                  <a:sym typeface="+mn-lt"/>
                </a:rPr>
                <a:t>是因变量（</a:t>
              </a:r>
              <a:r>
                <a:rPr lang="zh-CN" altLang="en-US" sz="1200" dirty="0">
                  <a:solidFill>
                    <a:schemeClr val="bg1"/>
                  </a:solidFill>
                  <a:latin typeface="+mn-lt"/>
                  <a:ea typeface="+mn-ea"/>
                  <a:cs typeface="+mn-ea"/>
                  <a:sym typeface="+mn-lt"/>
                </a:rPr>
                <a:t>外部评级对应的</a:t>
              </a:r>
              <a:r>
                <a:rPr lang="zh-CN" altLang="zh-CN" sz="1200" dirty="0">
                  <a:solidFill>
                    <a:schemeClr val="bg1"/>
                  </a:solidFill>
                  <a:latin typeface="+mn-lt"/>
                  <a:ea typeface="+mn-ea"/>
                  <a:cs typeface="+mn-ea"/>
                  <a:sym typeface="+mn-lt"/>
                </a:rPr>
                <a:t>违约概率</a:t>
              </a:r>
              <a:r>
                <a:rPr lang="zh-CN" altLang="zh-CN" sz="1200" dirty="0" smtClean="0">
                  <a:solidFill>
                    <a:schemeClr val="bg1"/>
                  </a:solidFill>
                  <a:latin typeface="+mn-lt"/>
                  <a:ea typeface="+mn-ea"/>
                  <a:cs typeface="+mn-ea"/>
                  <a:sym typeface="+mn-lt"/>
                </a:rPr>
                <a:t>）</a:t>
              </a:r>
              <a:r>
                <a:rPr lang="zh-CN" altLang="en-US" sz="1200" dirty="0" smtClean="0">
                  <a:solidFill>
                    <a:schemeClr val="bg1"/>
                  </a:solidFill>
                  <a:latin typeface="+mn-lt"/>
                  <a:ea typeface="+mn-ea"/>
                  <a:cs typeface="+mn-ea"/>
                  <a:sym typeface="+mn-lt"/>
                </a:rPr>
                <a:t>，</a:t>
              </a:r>
              <a:r>
                <a:rPr lang="en-US" altLang="zh-CN" sz="1200" dirty="0" smtClean="0">
                  <a:solidFill>
                    <a:schemeClr val="bg1"/>
                  </a:solidFill>
                  <a:latin typeface="+mn-lt"/>
                  <a:ea typeface="+mn-ea"/>
                  <a:cs typeface="+mn-ea"/>
                  <a:sym typeface="+mn-lt"/>
                </a:rPr>
                <a:t>Xi</a:t>
              </a:r>
              <a:r>
                <a:rPr lang="zh-CN" altLang="zh-CN" sz="1200" dirty="0" smtClean="0">
                  <a:solidFill>
                    <a:schemeClr val="bg1"/>
                  </a:solidFill>
                  <a:latin typeface="+mn-lt"/>
                  <a:ea typeface="+mn-ea"/>
                  <a:cs typeface="+mn-ea"/>
                  <a:sym typeface="+mn-lt"/>
                </a:rPr>
                <a:t>是</a:t>
              </a:r>
              <a:r>
                <a:rPr lang="zh-CN" altLang="zh-CN" sz="1200" dirty="0">
                  <a:solidFill>
                    <a:schemeClr val="bg1"/>
                  </a:solidFill>
                  <a:latin typeface="+mn-lt"/>
                  <a:ea typeface="+mn-ea"/>
                  <a:cs typeface="+mn-ea"/>
                  <a:sym typeface="+mn-lt"/>
                </a:rPr>
                <a:t>自变量（</a:t>
              </a:r>
              <a:r>
                <a:rPr lang="zh-CN" altLang="en-US" sz="1200" dirty="0">
                  <a:solidFill>
                    <a:schemeClr val="bg1"/>
                  </a:solidFill>
                  <a:latin typeface="+mn-lt"/>
                  <a:ea typeface="+mn-ea"/>
                  <a:cs typeface="+mn-ea"/>
                  <a:sym typeface="+mn-lt"/>
                </a:rPr>
                <a:t>转换后</a:t>
              </a:r>
              <a:r>
                <a:rPr lang="zh-CN" altLang="zh-CN" sz="1200" dirty="0" smtClean="0">
                  <a:solidFill>
                    <a:schemeClr val="bg1"/>
                  </a:solidFill>
                  <a:latin typeface="+mn-lt"/>
                  <a:ea typeface="+mn-ea"/>
                  <a:cs typeface="+mn-ea"/>
                  <a:sym typeface="+mn-lt"/>
                </a:rPr>
                <a:t>）。</a:t>
              </a:r>
              <a:endParaRPr lang="zh-CN" altLang="zh-CN" sz="1200" dirty="0">
                <a:solidFill>
                  <a:schemeClr val="bg1"/>
                </a:solidFill>
                <a:latin typeface="+mn-lt"/>
                <a:ea typeface="+mn-ea"/>
                <a:cs typeface="+mn-ea"/>
                <a:sym typeface="+mn-lt"/>
              </a:endParaRPr>
            </a:p>
          </p:txBody>
        </p:sp>
        <p:sp>
          <p:nvSpPr>
            <p:cNvPr id="68675" name="TextBox 33"/>
            <p:cNvSpPr txBox="1">
              <a:spLocks noChangeArrowheads="1"/>
            </p:cNvSpPr>
            <p:nvPr/>
          </p:nvSpPr>
          <p:spPr bwMode="auto">
            <a:xfrm>
              <a:off x="4706937" y="1146500"/>
              <a:ext cx="558800" cy="3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b="1">
                  <a:solidFill>
                    <a:schemeClr val="bg1"/>
                  </a:solidFill>
                  <a:latin typeface="+mn-lt"/>
                  <a:ea typeface="+mn-ea"/>
                  <a:cs typeface="+mn-ea"/>
                  <a:sym typeface="+mn-lt"/>
                </a:rPr>
                <a:t>方法：</a:t>
              </a:r>
            </a:p>
          </p:txBody>
        </p:sp>
        <p:sp>
          <p:nvSpPr>
            <p:cNvPr id="68676" name="TextBox 34"/>
            <p:cNvSpPr txBox="1">
              <a:spLocks noChangeArrowheads="1"/>
            </p:cNvSpPr>
            <p:nvPr/>
          </p:nvSpPr>
          <p:spPr bwMode="auto">
            <a:xfrm>
              <a:off x="5195888" y="1146501"/>
              <a:ext cx="2081213" cy="93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defTabSz="854075" eaLnBrk="1" hangingPunct="1">
                <a:lnSpc>
                  <a:spcPct val="150000"/>
                </a:lnSpc>
              </a:pPr>
              <a:r>
                <a:rPr lang="zh-CN" altLang="en-US" sz="1100" dirty="0">
                  <a:solidFill>
                    <a:schemeClr val="bg1"/>
                  </a:solidFill>
                  <a:latin typeface="+mn-lt"/>
                  <a:ea typeface="+mn-ea"/>
                  <a:cs typeface="+mn-ea"/>
                  <a:sym typeface="+mn-lt"/>
                </a:rPr>
                <a:t>多种回归方式：前向选择</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后向剔除</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逐步回归</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穷举法回归</a:t>
              </a:r>
            </a:p>
          </p:txBody>
        </p:sp>
        <p:sp>
          <p:nvSpPr>
            <p:cNvPr id="68677" name="TextBox 35"/>
            <p:cNvSpPr txBox="1">
              <a:spLocks noChangeArrowheads="1"/>
            </p:cNvSpPr>
            <p:nvPr/>
          </p:nvSpPr>
          <p:spPr bwMode="auto">
            <a:xfrm>
              <a:off x="4652331" y="2019611"/>
              <a:ext cx="558800" cy="65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b="1" dirty="0">
                  <a:solidFill>
                    <a:schemeClr val="bg1"/>
                  </a:solidFill>
                  <a:latin typeface="+mn-lt"/>
                  <a:ea typeface="+mn-ea"/>
                  <a:cs typeface="+mn-ea"/>
                  <a:sym typeface="+mn-lt"/>
                </a:rPr>
                <a:t>筛选标准：</a:t>
              </a:r>
            </a:p>
          </p:txBody>
        </p:sp>
        <p:sp>
          <p:nvSpPr>
            <p:cNvPr id="68678" name="矩形 36"/>
            <p:cNvSpPr>
              <a:spLocks noChangeArrowheads="1"/>
            </p:cNvSpPr>
            <p:nvPr/>
          </p:nvSpPr>
          <p:spPr bwMode="auto">
            <a:xfrm>
              <a:off x="5087276" y="2020639"/>
              <a:ext cx="2251075" cy="204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marL="171450" indent="-171450">
                <a:lnSpc>
                  <a:spcPct val="150000"/>
                </a:lnSpc>
                <a:buFont typeface="Arial" charset="0"/>
                <a:buChar char="•"/>
              </a:pPr>
              <a:r>
                <a:rPr lang="zh-CN" altLang="en-US" sz="1100" dirty="0">
                  <a:solidFill>
                    <a:schemeClr val="bg1"/>
                  </a:solidFill>
                  <a:latin typeface="+mn-lt"/>
                  <a:ea typeface="+mn-ea"/>
                  <a:cs typeface="+mn-ea"/>
                  <a:sym typeface="+mn-lt"/>
                </a:rPr>
                <a:t>定量方法：选择区分程度高的，拟合程度好的、变量之间协方差相关性低的、变量系数显著的作为备选模型。</a:t>
              </a:r>
              <a:endParaRPr lang="en-US" altLang="zh-CN" sz="1100" dirty="0">
                <a:solidFill>
                  <a:schemeClr val="bg1"/>
                </a:solidFill>
                <a:latin typeface="+mn-lt"/>
                <a:ea typeface="+mn-ea"/>
                <a:cs typeface="+mn-ea"/>
                <a:sym typeface="+mn-lt"/>
              </a:endParaRPr>
            </a:p>
            <a:p>
              <a:pPr marL="171450" indent="-171450">
                <a:lnSpc>
                  <a:spcPct val="150000"/>
                </a:lnSpc>
                <a:buFont typeface="Arial" charset="0"/>
                <a:buChar char="•"/>
              </a:pPr>
              <a:r>
                <a:rPr lang="zh-CN" altLang="en-US" sz="1100" dirty="0">
                  <a:solidFill>
                    <a:schemeClr val="bg1"/>
                  </a:solidFill>
                  <a:latin typeface="+mn-lt"/>
                  <a:ea typeface="+mn-ea"/>
                  <a:cs typeface="+mn-ea"/>
                  <a:sym typeface="+mn-lt"/>
                </a:rPr>
                <a:t>定性方法：为了</a:t>
              </a:r>
              <a:r>
                <a:rPr lang="zh-CN" altLang="zh-CN" sz="1100" dirty="0">
                  <a:solidFill>
                    <a:schemeClr val="bg1"/>
                  </a:solidFill>
                  <a:latin typeface="+mn-lt"/>
                  <a:ea typeface="+mn-ea"/>
                  <a:cs typeface="+mn-ea"/>
                  <a:sym typeface="+mn-lt"/>
                </a:rPr>
                <a:t>模型尽可能涵盖多个</a:t>
              </a:r>
              <a:r>
                <a:rPr lang="zh-CN" altLang="en-US" sz="1100" dirty="0">
                  <a:solidFill>
                    <a:schemeClr val="bg1"/>
                  </a:solidFill>
                  <a:latin typeface="+mn-lt"/>
                  <a:ea typeface="+mn-ea"/>
                  <a:cs typeface="+mn-ea"/>
                  <a:sym typeface="+mn-lt"/>
                </a:rPr>
                <a:t>指标</a:t>
              </a:r>
              <a:r>
                <a:rPr lang="zh-CN" altLang="zh-CN" sz="1100" dirty="0">
                  <a:solidFill>
                    <a:schemeClr val="bg1"/>
                  </a:solidFill>
                  <a:latin typeface="+mn-lt"/>
                  <a:ea typeface="+mn-ea"/>
                  <a:cs typeface="+mn-ea"/>
                  <a:sym typeface="+mn-lt"/>
                </a:rPr>
                <a:t>维度</a:t>
              </a:r>
              <a:r>
                <a:rPr lang="zh-CN" altLang="en-US" sz="1100" dirty="0">
                  <a:solidFill>
                    <a:schemeClr val="bg1"/>
                  </a:solidFill>
                  <a:latin typeface="+mn-lt"/>
                  <a:ea typeface="+mn-ea"/>
                  <a:cs typeface="+mn-ea"/>
                  <a:sym typeface="+mn-lt"/>
                </a:rPr>
                <a:t>，保持指标体系的完整性和经济含义。</a:t>
              </a:r>
              <a:endParaRPr lang="en-US" altLang="zh-CN" sz="1100" dirty="0">
                <a:solidFill>
                  <a:schemeClr val="bg1"/>
                </a:solidFill>
                <a:latin typeface="+mn-lt"/>
                <a:ea typeface="+mn-ea"/>
                <a:cs typeface="+mn-ea"/>
                <a:sym typeface="+mn-lt"/>
              </a:endParaRPr>
            </a:p>
          </p:txBody>
        </p:sp>
        <p:sp>
          <p:nvSpPr>
            <p:cNvPr id="68728" name="TextBox 42"/>
            <p:cNvSpPr txBox="1">
              <a:spLocks noChangeArrowheads="1"/>
            </p:cNvSpPr>
            <p:nvPr/>
          </p:nvSpPr>
          <p:spPr bwMode="auto">
            <a:xfrm>
              <a:off x="7585496" y="1146501"/>
              <a:ext cx="558800" cy="93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b="1" dirty="0">
                  <a:solidFill>
                    <a:schemeClr val="bg1"/>
                  </a:solidFill>
                  <a:latin typeface="+mn-lt"/>
                  <a:ea typeface="+mn-ea"/>
                  <a:cs typeface="+mn-ea"/>
                  <a:sym typeface="+mn-lt"/>
                </a:rPr>
                <a:t>模型调整原则：</a:t>
              </a:r>
            </a:p>
          </p:txBody>
        </p:sp>
        <p:sp>
          <p:nvSpPr>
            <p:cNvPr id="68729" name="TextBox 43"/>
            <p:cNvSpPr txBox="1">
              <a:spLocks noChangeArrowheads="1"/>
            </p:cNvSpPr>
            <p:nvPr/>
          </p:nvSpPr>
          <p:spPr bwMode="auto">
            <a:xfrm>
              <a:off x="8147708" y="3626329"/>
              <a:ext cx="2148616" cy="148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dirty="0">
                  <a:solidFill>
                    <a:schemeClr val="bg1"/>
                  </a:solidFill>
                  <a:latin typeface="+mn-lt"/>
                  <a:ea typeface="+mn-ea"/>
                  <a:cs typeface="+mn-ea"/>
                  <a:sym typeface="+mn-lt"/>
                </a:rPr>
                <a:t>确保调整后模型的区分能力没有过多的下降。</a:t>
              </a:r>
              <a:endParaRPr lang="en-US" altLang="zh-CN" sz="1100" dirty="0">
                <a:solidFill>
                  <a:schemeClr val="bg1"/>
                </a:solidFill>
                <a:latin typeface="+mn-lt"/>
                <a:ea typeface="+mn-ea"/>
                <a:cs typeface="+mn-ea"/>
                <a:sym typeface="+mn-lt"/>
              </a:endParaRPr>
            </a:p>
            <a:p>
              <a:pPr eaLnBrk="1" hangingPunct="1">
                <a:lnSpc>
                  <a:spcPct val="150000"/>
                </a:lnSpc>
              </a:pPr>
              <a:r>
                <a:rPr lang="zh-CN" altLang="en-US" sz="1100" dirty="0">
                  <a:solidFill>
                    <a:schemeClr val="bg1"/>
                  </a:solidFill>
                  <a:latin typeface="+mn-lt"/>
                  <a:ea typeface="+mn-ea"/>
                  <a:cs typeface="+mn-ea"/>
                  <a:sym typeface="+mn-lt"/>
                </a:rPr>
                <a:t>重新建立调整后模型和违约的回归关系，并对调整后的模型进行校准。</a:t>
              </a:r>
            </a:p>
          </p:txBody>
        </p:sp>
        <p:sp>
          <p:nvSpPr>
            <p:cNvPr id="2" name="矩形 1"/>
            <p:cNvSpPr/>
            <p:nvPr/>
          </p:nvSpPr>
          <p:spPr>
            <a:xfrm>
              <a:off x="8039892" y="1139955"/>
              <a:ext cx="2333955" cy="2611852"/>
            </a:xfrm>
            <a:prstGeom prst="rect">
              <a:avLst/>
            </a:prstGeom>
          </p:spPr>
          <p:txBody>
            <a:bodyPr wrap="square">
              <a:spAutoFit/>
            </a:bodyPr>
            <a:lstStyle/>
            <a:p>
              <a:pPr defTabSz="854075">
                <a:lnSpc>
                  <a:spcPct val="150000"/>
                </a:lnSpc>
              </a:pPr>
              <a:r>
                <a:rPr lang="zh-CN" altLang="en-US" sz="1100" dirty="0">
                  <a:solidFill>
                    <a:schemeClr val="bg1"/>
                  </a:solidFill>
                  <a:latin typeface="+mn-lt"/>
                  <a:ea typeface="+mn-ea"/>
                  <a:cs typeface="+mn-ea"/>
                  <a:sym typeface="+mn-lt"/>
                </a:rPr>
                <a:t>当出现下述情况时，选择备选模型，并对其进行手工调整：</a:t>
              </a:r>
              <a:endParaRPr lang="en-US" altLang="zh-CN" sz="1100" dirty="0">
                <a:solidFill>
                  <a:schemeClr val="bg1"/>
                </a:solidFill>
                <a:latin typeface="+mn-lt"/>
                <a:ea typeface="+mn-ea"/>
                <a:cs typeface="+mn-ea"/>
                <a:sym typeface="+mn-lt"/>
              </a:endParaRPr>
            </a:p>
            <a:p>
              <a:pPr marL="171450" indent="-171450">
                <a:lnSpc>
                  <a:spcPct val="150000"/>
                </a:lnSpc>
                <a:buFont typeface="Arial" charset="0"/>
                <a:buChar char="•"/>
              </a:pPr>
              <a:r>
                <a:rPr lang="zh-CN" altLang="en-US" sz="1100" dirty="0">
                  <a:solidFill>
                    <a:schemeClr val="bg1"/>
                  </a:solidFill>
                  <a:latin typeface="+mn-lt"/>
                  <a:ea typeface="+mn-ea"/>
                  <a:cs typeface="+mn-ea"/>
                  <a:sym typeface="+mn-lt"/>
                </a:rPr>
                <a:t>统计模型结果和专家经验判断严重背离；</a:t>
              </a:r>
              <a:endParaRPr lang="en-US" altLang="zh-CN" sz="1100" dirty="0">
                <a:solidFill>
                  <a:schemeClr val="bg1"/>
                </a:solidFill>
                <a:latin typeface="+mn-lt"/>
                <a:ea typeface="+mn-ea"/>
                <a:cs typeface="+mn-ea"/>
                <a:sym typeface="+mn-lt"/>
              </a:endParaRPr>
            </a:p>
            <a:p>
              <a:pPr marL="171450" indent="-171450">
                <a:lnSpc>
                  <a:spcPct val="150000"/>
                </a:lnSpc>
                <a:buFont typeface="Arial" charset="0"/>
                <a:buChar char="•"/>
              </a:pPr>
              <a:r>
                <a:rPr lang="zh-CN" altLang="en-US" sz="1100" dirty="0">
                  <a:solidFill>
                    <a:schemeClr val="bg1"/>
                  </a:solidFill>
                  <a:latin typeface="+mn-lt"/>
                  <a:ea typeface="+mn-ea"/>
                  <a:cs typeface="+mn-ea"/>
                  <a:sym typeface="+mn-lt"/>
                </a:rPr>
                <a:t>对于特定资产组合缺乏充分的数据积累；</a:t>
              </a:r>
              <a:endParaRPr lang="en-US" altLang="zh-CN" sz="1100" dirty="0">
                <a:solidFill>
                  <a:schemeClr val="bg1"/>
                </a:solidFill>
                <a:latin typeface="+mn-lt"/>
                <a:ea typeface="+mn-ea"/>
                <a:cs typeface="+mn-ea"/>
                <a:sym typeface="+mn-lt"/>
              </a:endParaRPr>
            </a:p>
            <a:p>
              <a:pPr marL="171450" indent="-171450">
                <a:lnSpc>
                  <a:spcPct val="150000"/>
                </a:lnSpc>
                <a:buFont typeface="Arial" charset="0"/>
                <a:buChar char="•"/>
              </a:pPr>
              <a:r>
                <a:rPr lang="zh-CN" altLang="en-US" sz="1100" dirty="0">
                  <a:solidFill>
                    <a:schemeClr val="bg1"/>
                  </a:solidFill>
                  <a:latin typeface="+mn-lt"/>
                  <a:ea typeface="+mn-ea"/>
                  <a:cs typeface="+mn-ea"/>
                  <a:sym typeface="+mn-lt"/>
                </a:rPr>
                <a:t>开发样本的代表性较差；</a:t>
              </a:r>
              <a:endParaRPr lang="en-US" altLang="zh-CN" sz="1100" dirty="0">
                <a:solidFill>
                  <a:schemeClr val="bg1"/>
                </a:solidFill>
                <a:latin typeface="+mn-lt"/>
                <a:ea typeface="+mn-ea"/>
                <a:cs typeface="+mn-ea"/>
                <a:sym typeface="+mn-lt"/>
              </a:endParaRPr>
            </a:p>
            <a:p>
              <a:pPr marL="171450" indent="-171450">
                <a:lnSpc>
                  <a:spcPct val="150000"/>
                </a:lnSpc>
                <a:buFont typeface="Arial" charset="0"/>
                <a:buChar char="•"/>
              </a:pPr>
              <a:r>
                <a:rPr lang="zh-CN" altLang="en-US" sz="1100" dirty="0">
                  <a:solidFill>
                    <a:schemeClr val="bg1"/>
                  </a:solidFill>
                  <a:latin typeface="+mn-lt"/>
                  <a:ea typeface="+mn-ea"/>
                  <a:cs typeface="+mn-ea"/>
                  <a:sym typeface="+mn-lt"/>
                </a:rPr>
                <a:t>定性指标权重显著高于定量指标权重。</a:t>
              </a:r>
            </a:p>
          </p:txBody>
        </p:sp>
        <p:sp>
          <p:nvSpPr>
            <p:cNvPr id="30" name="TextBox 42"/>
            <p:cNvSpPr txBox="1">
              <a:spLocks noChangeArrowheads="1"/>
            </p:cNvSpPr>
            <p:nvPr/>
          </p:nvSpPr>
          <p:spPr bwMode="auto">
            <a:xfrm>
              <a:off x="7591922" y="3680121"/>
              <a:ext cx="545946" cy="93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b="1" dirty="0">
                  <a:solidFill>
                    <a:schemeClr val="bg1"/>
                  </a:solidFill>
                  <a:latin typeface="+mn-lt"/>
                  <a:ea typeface="+mn-ea"/>
                  <a:cs typeface="+mn-ea"/>
                  <a:sym typeface="+mn-lt"/>
                </a:rPr>
                <a:t>生成最终模型：</a:t>
              </a:r>
            </a:p>
          </p:txBody>
        </p:sp>
        <mc:AlternateContent xmlns:mc="http://schemas.openxmlformats.org/markup-compatibility/2006" xmlns:a14="http://schemas.microsoft.com/office/drawing/2010/main">
          <mc:Choice Requires="a14">
            <p:sp>
              <p:nvSpPr>
                <p:cNvPr id="3" name="TextBox 2"/>
                <p:cNvSpPr txBox="1"/>
                <p:nvPr/>
              </p:nvSpPr>
              <p:spPr>
                <a:xfrm>
                  <a:off x="8039892" y="5024080"/>
                  <a:ext cx="2453189" cy="659302"/>
                </a:xfrm>
                <a:prstGeom prst="rect">
                  <a:avLst/>
                </a:prstGeom>
                <a:noFill/>
              </p:spPr>
              <p:txBody>
                <a:bodyPr wrap="square" rtlCol="0">
                  <a:spAutoFit/>
                </a:bodyPr>
                <a:lstStyle/>
                <a:p>
                  <a:pPr>
                    <a:lnSpc>
                      <a:spcPct val="150000"/>
                    </a:lnSpc>
                  </a:pPr>
                  <a:r>
                    <a:rPr lang="en-US" altLang="zh-CN" sz="1100" dirty="0" smtClean="0">
                      <a:solidFill>
                        <a:schemeClr val="bg1"/>
                      </a:solidFill>
                      <a:latin typeface="+mn-lt"/>
                      <a:ea typeface="+mn-ea"/>
                      <a:cs typeface="+mn-ea"/>
                      <a:sym typeface="+mn-lt"/>
                    </a:rPr>
                    <a:t>Log</a:t>
                  </a:r>
                  <a14:m>
                    <m:oMath xmlns:m="http://schemas.openxmlformats.org/officeDocument/2006/math">
                      <m:d>
                        <m:dPr>
                          <m:begChr m:val="（"/>
                          <m:endChr m:val="）"/>
                          <m:ctrlPr>
                            <a:rPr lang="zh-CN" altLang="en-US" sz="1100" i="1">
                              <a:solidFill>
                                <a:schemeClr val="bg1"/>
                              </a:solidFill>
                              <a:latin typeface="Cambria Math"/>
                              <a:ea typeface="+mn-ea"/>
                              <a:cs typeface="+mn-ea"/>
                              <a:sym typeface="+mn-lt"/>
                            </a:rPr>
                          </m:ctrlPr>
                        </m:dPr>
                        <m:e>
                          <m:r>
                            <a:rPr lang="en-US" altLang="zh-CN" sz="1100" i="1">
                              <a:solidFill>
                                <a:schemeClr val="bg1"/>
                              </a:solidFill>
                              <a:latin typeface="Cambria Math" panose="02040503050406030204" pitchFamily="18" charset="0"/>
                              <a:ea typeface="+mn-ea"/>
                              <a:cs typeface="+mn-ea"/>
                              <a:sym typeface="+mn-lt"/>
                            </a:rPr>
                            <m:t>𝑌</m:t>
                          </m:r>
                        </m:e>
                      </m:d>
                      <m:r>
                        <a:rPr lang="en-US" altLang="zh-CN" sz="1100" i="1">
                          <a:solidFill>
                            <a:schemeClr val="bg1"/>
                          </a:solidFill>
                          <a:latin typeface="Cambria Math" panose="02040503050406030204" pitchFamily="18" charset="0"/>
                          <a:ea typeface="+mn-ea"/>
                          <a:cs typeface="+mn-ea"/>
                          <a:sym typeface="+mn-lt"/>
                        </a:rPr>
                        <m:t>=</m:t>
                      </m:r>
                      <m:r>
                        <m:rPr>
                          <m:sty m:val="p"/>
                        </m:rPr>
                        <a:rPr lang="en-US" altLang="zh-CN" sz="1100" i="1">
                          <a:solidFill>
                            <a:schemeClr val="bg1"/>
                          </a:solidFill>
                          <a:latin typeface="Cambria Math" panose="02040503050406030204" pitchFamily="18" charset="0"/>
                          <a:ea typeface="+mn-ea"/>
                          <a:cs typeface="+mn-ea"/>
                          <a:sym typeface="+mn-lt"/>
                        </a:rPr>
                        <m:t>c</m:t>
                      </m:r>
                      <m:r>
                        <a:rPr lang="en-US" altLang="zh-CN" sz="1100" i="1">
                          <a:solidFill>
                            <a:schemeClr val="bg1"/>
                          </a:solidFill>
                          <a:latin typeface="Cambria Math" panose="02040503050406030204" pitchFamily="18" charset="0"/>
                          <a:ea typeface="+mn-ea"/>
                          <a:cs typeface="+mn-ea"/>
                          <a:sym typeface="+mn-lt"/>
                        </a:rPr>
                        <m:t>0+</m:t>
                      </m:r>
                      <m:r>
                        <a:rPr lang="en-US" altLang="zh-CN" sz="1100" i="1">
                          <a:solidFill>
                            <a:schemeClr val="bg1"/>
                          </a:solidFill>
                          <a:latin typeface="Cambria Math" panose="02040503050406030204" pitchFamily="18" charset="0"/>
                          <a:ea typeface="+mn-ea"/>
                          <a:cs typeface="+mn-ea"/>
                          <a:sym typeface="+mn-lt"/>
                        </a:rPr>
                        <m:t>𝑐</m:t>
                      </m:r>
                      <m:r>
                        <a:rPr lang="en-US" altLang="zh-CN" sz="1100" i="1">
                          <a:solidFill>
                            <a:schemeClr val="bg1"/>
                          </a:solidFill>
                          <a:latin typeface="Cambria Math" panose="02040503050406030204" pitchFamily="18" charset="0"/>
                          <a:ea typeface="+mn-ea"/>
                          <a:cs typeface="+mn-ea"/>
                          <a:sym typeface="+mn-lt"/>
                        </a:rPr>
                        <m:t>1[</m:t>
                      </m:r>
                      <m:r>
                        <a:rPr lang="zh-CN" altLang="en-US" sz="1100" i="1">
                          <a:solidFill>
                            <a:schemeClr val="bg1"/>
                          </a:solidFill>
                          <a:latin typeface="Cambria Math" panose="02040503050406030204" pitchFamily="18" charset="0"/>
                          <a:ea typeface="+mn-ea"/>
                          <a:cs typeface="+mn-ea"/>
                          <a:sym typeface="+mn-lt"/>
                        </a:rPr>
                        <m:t>𝛽</m:t>
                      </m:r>
                      <m:r>
                        <a:rPr lang="en-US" altLang="zh-CN" sz="1100" i="1">
                          <a:solidFill>
                            <a:schemeClr val="bg1"/>
                          </a:solidFill>
                          <a:latin typeface="Cambria Math" panose="02040503050406030204" pitchFamily="18" charset="0"/>
                          <a:ea typeface="+mn-ea"/>
                          <a:cs typeface="+mn-ea"/>
                          <a:sym typeface="+mn-lt"/>
                        </a:rPr>
                        <m:t>1</m:t>
                      </m:r>
                      <m:r>
                        <a:rPr lang="en-US" altLang="zh-CN" sz="1100" i="1">
                          <a:solidFill>
                            <a:schemeClr val="bg1"/>
                          </a:solidFill>
                          <a:latin typeface="Cambria Math" panose="02040503050406030204" pitchFamily="18" charset="0"/>
                          <a:ea typeface="+mn-ea"/>
                          <a:cs typeface="+mn-ea"/>
                          <a:sym typeface="+mn-lt"/>
                        </a:rPr>
                        <m:t>𝑋</m:t>
                      </m:r>
                      <m:r>
                        <a:rPr lang="en-US" altLang="zh-CN" sz="1100" i="1">
                          <a:solidFill>
                            <a:schemeClr val="bg1"/>
                          </a:solidFill>
                          <a:latin typeface="Cambria Math" panose="02040503050406030204" pitchFamily="18" charset="0"/>
                          <a:ea typeface="+mn-ea"/>
                          <a:cs typeface="+mn-ea"/>
                          <a:sym typeface="+mn-lt"/>
                        </a:rPr>
                        <m:t>1+</m:t>
                      </m:r>
                      <m:r>
                        <a:rPr lang="zh-CN" altLang="en-US" sz="1100" i="1">
                          <a:solidFill>
                            <a:schemeClr val="bg1"/>
                          </a:solidFill>
                          <a:latin typeface="Cambria Math" panose="02040503050406030204" pitchFamily="18" charset="0"/>
                          <a:ea typeface="+mn-ea"/>
                          <a:cs typeface="+mn-ea"/>
                          <a:sym typeface="+mn-lt"/>
                        </a:rPr>
                        <m:t>𝛽</m:t>
                      </m:r>
                      <m:r>
                        <a:rPr lang="en-US" altLang="zh-CN" sz="1100" i="1">
                          <a:solidFill>
                            <a:schemeClr val="bg1"/>
                          </a:solidFill>
                          <a:latin typeface="Cambria Math" panose="02040503050406030204" pitchFamily="18" charset="0"/>
                          <a:ea typeface="+mn-ea"/>
                          <a:cs typeface="+mn-ea"/>
                          <a:sym typeface="+mn-lt"/>
                        </a:rPr>
                        <m:t>2</m:t>
                      </m:r>
                      <m:r>
                        <a:rPr lang="en-US" altLang="zh-CN" sz="1100" i="1">
                          <a:solidFill>
                            <a:schemeClr val="bg1"/>
                          </a:solidFill>
                          <a:latin typeface="Cambria Math" panose="02040503050406030204" pitchFamily="18" charset="0"/>
                          <a:ea typeface="+mn-ea"/>
                          <a:cs typeface="+mn-ea"/>
                          <a:sym typeface="+mn-lt"/>
                        </a:rPr>
                        <m:t>𝑋</m:t>
                      </m:r>
                      <m:r>
                        <a:rPr lang="en-US" altLang="zh-CN" sz="1100" i="1">
                          <a:solidFill>
                            <a:schemeClr val="bg1"/>
                          </a:solidFill>
                          <a:latin typeface="Cambria Math" panose="02040503050406030204" pitchFamily="18" charset="0"/>
                          <a:ea typeface="+mn-ea"/>
                          <a:cs typeface="+mn-ea"/>
                          <a:sym typeface="+mn-lt"/>
                        </a:rPr>
                        <m:t>2+…+</m:t>
                      </m:r>
                      <m:r>
                        <a:rPr lang="zh-CN" altLang="en-US" sz="1100" i="1">
                          <a:solidFill>
                            <a:schemeClr val="bg1"/>
                          </a:solidFill>
                          <a:latin typeface="Cambria Math" panose="02040503050406030204" pitchFamily="18" charset="0"/>
                          <a:ea typeface="+mn-ea"/>
                          <a:cs typeface="+mn-ea"/>
                          <a:sym typeface="+mn-lt"/>
                        </a:rPr>
                        <m:t>𝛽</m:t>
                      </m:r>
                      <m:r>
                        <a:rPr lang="en-US" altLang="zh-CN" sz="1100" i="1">
                          <a:solidFill>
                            <a:schemeClr val="bg1"/>
                          </a:solidFill>
                          <a:latin typeface="Cambria Math" panose="02040503050406030204" pitchFamily="18" charset="0"/>
                          <a:ea typeface="+mn-ea"/>
                          <a:cs typeface="+mn-ea"/>
                          <a:sym typeface="+mn-lt"/>
                        </a:rPr>
                        <m:t>𝑛𝑋𝑛</m:t>
                      </m:r>
                      <m:r>
                        <a:rPr lang="en-US" altLang="zh-CN" sz="1100" i="1">
                          <a:solidFill>
                            <a:schemeClr val="bg1"/>
                          </a:solidFill>
                          <a:latin typeface="Cambria Math" panose="02040503050406030204" pitchFamily="18" charset="0"/>
                          <a:ea typeface="+mn-ea"/>
                          <a:cs typeface="+mn-ea"/>
                          <a:sym typeface="+mn-lt"/>
                        </a:rPr>
                        <m:t>]</m:t>
                      </m:r>
                    </m:oMath>
                  </a14:m>
                  <a:endParaRPr lang="zh-CN" altLang="en-US" sz="1100" dirty="0">
                    <a:solidFill>
                      <a:schemeClr val="bg1"/>
                    </a:solidFill>
                    <a:latin typeface="+mn-lt"/>
                    <a:ea typeface="+mn-ea"/>
                    <a:cs typeface="+mn-ea"/>
                    <a:sym typeface="+mn-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039892" y="5024080"/>
                  <a:ext cx="2453189" cy="659302"/>
                </a:xfrm>
                <a:prstGeom prst="rect">
                  <a:avLst/>
                </a:prstGeom>
                <a:blipFill>
                  <a:blip r:embed="rId9"/>
                  <a:stretch>
                    <a:fillRect/>
                  </a:stretch>
                </a:blipFill>
              </p:spPr>
              <p:txBody>
                <a:bodyPr/>
                <a:lstStyle/>
                <a:p>
                  <a:r>
                    <a:rPr lang="zh-CN" altLang="en-US">
                      <a:noFill/>
                    </a:rPr>
                    <a:t> </a:t>
                  </a:r>
                </a:p>
              </p:txBody>
            </p:sp>
          </mc:Fallback>
        </mc:AlternateContent>
        <p:sp>
          <p:nvSpPr>
            <p:cNvPr id="4" name="矩形 3"/>
            <p:cNvSpPr/>
            <p:nvPr/>
          </p:nvSpPr>
          <p:spPr>
            <a:xfrm>
              <a:off x="8158085" y="5672985"/>
              <a:ext cx="2127859" cy="626126"/>
            </a:xfrm>
            <a:prstGeom prst="rect">
              <a:avLst/>
            </a:prstGeom>
          </p:spPr>
          <p:txBody>
            <a:bodyPr wrap="square">
              <a:spAutoFit/>
            </a:bodyPr>
            <a:lstStyle/>
            <a:p>
              <a:pPr>
                <a:lnSpc>
                  <a:spcPct val="150000"/>
                </a:lnSpc>
              </a:pPr>
              <a:r>
                <a:rPr lang="zh-CN" altLang="en-US" sz="1100" dirty="0">
                  <a:solidFill>
                    <a:schemeClr val="bg1"/>
                  </a:solidFill>
                  <a:latin typeface="+mn-lt"/>
                  <a:ea typeface="+mn-ea"/>
                  <a:cs typeface="+mn-ea"/>
                  <a:sym typeface="+mn-lt"/>
                </a:rPr>
                <a:t>其中，</a:t>
              </a:r>
              <a:r>
                <a:rPr lang="en-US" altLang="zh-CN" sz="1100" dirty="0">
                  <a:solidFill>
                    <a:schemeClr val="bg1"/>
                  </a:solidFill>
                  <a:latin typeface="+mn-lt"/>
                  <a:ea typeface="+mn-ea"/>
                  <a:cs typeface="+mn-ea"/>
                  <a:sym typeface="+mn-lt"/>
                </a:rPr>
                <a:t>c0</a:t>
              </a:r>
              <a:r>
                <a:rPr lang="zh-CN" altLang="en-US" sz="1100" dirty="0">
                  <a:solidFill>
                    <a:schemeClr val="bg1"/>
                  </a:solidFill>
                  <a:latin typeface="+mn-lt"/>
                  <a:ea typeface="+mn-ea"/>
                  <a:cs typeface="+mn-ea"/>
                  <a:sym typeface="+mn-lt"/>
                </a:rPr>
                <a:t>和</a:t>
              </a:r>
              <a:r>
                <a:rPr lang="en-US" altLang="zh-CN" sz="1100" dirty="0">
                  <a:solidFill>
                    <a:schemeClr val="bg1"/>
                  </a:solidFill>
                  <a:latin typeface="+mn-lt"/>
                  <a:ea typeface="+mn-ea"/>
                  <a:cs typeface="+mn-ea"/>
                  <a:sym typeface="+mn-lt"/>
                </a:rPr>
                <a:t>c1</a:t>
              </a:r>
              <a:r>
                <a:rPr lang="zh-CN" altLang="en-US" sz="1100" dirty="0">
                  <a:solidFill>
                    <a:schemeClr val="bg1"/>
                  </a:solidFill>
                  <a:latin typeface="+mn-lt"/>
                  <a:ea typeface="+mn-ea"/>
                  <a:cs typeface="+mn-ea"/>
                  <a:sym typeface="+mn-lt"/>
                </a:rPr>
                <a:t>是重新回归后的截距项和斜率</a:t>
              </a:r>
            </a:p>
          </p:txBody>
        </p:sp>
        <p:sp>
          <p:nvSpPr>
            <p:cNvPr id="33" name="矩形 32"/>
            <p:cNvSpPr/>
            <p:nvPr/>
          </p:nvSpPr>
          <p:spPr>
            <a:xfrm>
              <a:off x="4308895" y="4059361"/>
              <a:ext cx="777874" cy="25762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bg1"/>
                  </a:solidFill>
                  <a:cs typeface="+mn-ea"/>
                  <a:sym typeface="+mn-lt"/>
                </a:rPr>
                <a:t>示例</a:t>
              </a:r>
            </a:p>
          </p:txBody>
        </p:sp>
        <mc:AlternateContent xmlns:mc="http://schemas.openxmlformats.org/markup-compatibility/2006" xmlns:a14="http://schemas.microsoft.com/office/drawing/2010/main">
          <mc:Choice Requires="a14">
            <p:sp>
              <p:nvSpPr>
                <p:cNvPr id="5" name="矩形 4"/>
                <p:cNvSpPr/>
                <p:nvPr/>
              </p:nvSpPr>
              <p:spPr>
                <a:xfrm>
                  <a:off x="1822451" y="2824745"/>
                  <a:ext cx="2495550" cy="710018"/>
                </a:xfrm>
                <a:prstGeom prst="rect">
                  <a:avLst/>
                </a:prstGeom>
              </p:spPr>
              <p:txBody>
                <a:bodyPr wrap="square">
                  <a:spAutoFit/>
                </a:bodyPr>
                <a:lstStyle/>
                <a:p>
                  <a:pPr>
                    <a:lnSpc>
                      <a:spcPct val="150000"/>
                    </a:lnSpc>
                  </a:pPr>
                  <a:r>
                    <a:rPr lang="en-US" altLang="zh-CN" sz="1200" dirty="0" smtClean="0">
                      <a:solidFill>
                        <a:schemeClr val="bg1"/>
                      </a:solidFill>
                      <a:latin typeface="+mn-lt"/>
                      <a:ea typeface="+mn-ea"/>
                      <a:cs typeface="+mn-ea"/>
                      <a:sym typeface="+mn-lt"/>
                    </a:rPr>
                    <a:t>Log</a:t>
                  </a:r>
                  <a14:m>
                    <m:oMath xmlns:m="http://schemas.openxmlformats.org/officeDocument/2006/math">
                      <m:d>
                        <m:dPr>
                          <m:begChr m:val="（"/>
                          <m:endChr m:val="）"/>
                          <m:ctrlPr>
                            <a:rPr lang="zh-CN" altLang="en-US" sz="1200" i="1">
                              <a:solidFill>
                                <a:schemeClr val="bg1"/>
                              </a:solidFill>
                              <a:latin typeface="Cambria Math"/>
                              <a:ea typeface="+mn-ea"/>
                              <a:cs typeface="+mn-ea"/>
                              <a:sym typeface="+mn-lt"/>
                            </a:rPr>
                          </m:ctrlPr>
                        </m:dPr>
                        <m:e>
                          <m:r>
                            <a:rPr lang="en-US" altLang="zh-CN" sz="1200">
                              <a:solidFill>
                                <a:schemeClr val="bg1"/>
                              </a:solidFill>
                              <a:latin typeface="Cambria Math" panose="02040503050406030204" pitchFamily="18" charset="0"/>
                              <a:ea typeface="+mn-ea"/>
                              <a:cs typeface="+mn-ea"/>
                              <a:sym typeface="+mn-lt"/>
                            </a:rPr>
                            <m:t>𝑌</m:t>
                          </m:r>
                        </m:e>
                      </m:d>
                      <m:r>
                        <a:rPr lang="en-US" altLang="zh-CN" sz="1200">
                          <a:solidFill>
                            <a:schemeClr val="bg1"/>
                          </a:solidFill>
                          <a:latin typeface="Cambria Math" panose="02040503050406030204" pitchFamily="18" charset="0"/>
                          <a:ea typeface="+mn-ea"/>
                          <a:cs typeface="+mn-ea"/>
                          <a:sym typeface="+mn-lt"/>
                        </a:rPr>
                        <m:t>=</m:t>
                      </m:r>
                      <m:r>
                        <a:rPr lang="en-US" altLang="zh-CN" sz="1200" i="1">
                          <a:solidFill>
                            <a:schemeClr val="bg1"/>
                          </a:solidFill>
                          <a:latin typeface="Cambria Math" panose="02040503050406030204" pitchFamily="18" charset="0"/>
                          <a:ea typeface="+mn-ea"/>
                          <a:cs typeface="+mn-ea"/>
                          <a:sym typeface="+mn-lt"/>
                        </a:rPr>
                        <m:t>𝑎</m:t>
                      </m:r>
                      <m:r>
                        <a:rPr lang="en-US" altLang="zh-CN" sz="1200">
                          <a:solidFill>
                            <a:schemeClr val="bg1"/>
                          </a:solidFill>
                          <a:latin typeface="Cambria Math" panose="02040503050406030204" pitchFamily="18" charset="0"/>
                          <a:ea typeface="+mn-ea"/>
                          <a:cs typeface="+mn-ea"/>
                          <a:sym typeface="+mn-lt"/>
                        </a:rPr>
                        <m:t>0+</m:t>
                      </m:r>
                      <m:r>
                        <a:rPr lang="zh-CN" altLang="en-US" sz="1200">
                          <a:solidFill>
                            <a:schemeClr val="bg1"/>
                          </a:solidFill>
                          <a:latin typeface="Cambria Math" panose="02040503050406030204" pitchFamily="18" charset="0"/>
                          <a:ea typeface="+mn-ea"/>
                          <a:cs typeface="+mn-ea"/>
                          <a:sym typeface="+mn-lt"/>
                        </a:rPr>
                        <m:t>𝛽</m:t>
                      </m:r>
                      <m:r>
                        <a:rPr lang="en-US" altLang="zh-CN" sz="1200">
                          <a:solidFill>
                            <a:schemeClr val="bg1"/>
                          </a:solidFill>
                          <a:latin typeface="Cambria Math" panose="02040503050406030204" pitchFamily="18" charset="0"/>
                          <a:ea typeface="+mn-ea"/>
                          <a:cs typeface="+mn-ea"/>
                          <a:sym typeface="+mn-lt"/>
                        </a:rPr>
                        <m:t>1</m:t>
                      </m:r>
                      <m:r>
                        <a:rPr lang="en-US" altLang="zh-CN" sz="1200">
                          <a:solidFill>
                            <a:schemeClr val="bg1"/>
                          </a:solidFill>
                          <a:latin typeface="Cambria Math" panose="02040503050406030204" pitchFamily="18" charset="0"/>
                          <a:ea typeface="+mn-ea"/>
                          <a:cs typeface="+mn-ea"/>
                          <a:sym typeface="+mn-lt"/>
                        </a:rPr>
                        <m:t>𝑋</m:t>
                      </m:r>
                      <m:r>
                        <a:rPr lang="en-US" altLang="zh-CN" sz="1200">
                          <a:solidFill>
                            <a:schemeClr val="bg1"/>
                          </a:solidFill>
                          <a:latin typeface="Cambria Math" panose="02040503050406030204" pitchFamily="18" charset="0"/>
                          <a:ea typeface="+mn-ea"/>
                          <a:cs typeface="+mn-ea"/>
                          <a:sym typeface="+mn-lt"/>
                        </a:rPr>
                        <m:t>1+</m:t>
                      </m:r>
                      <m:r>
                        <a:rPr lang="zh-CN" altLang="en-US" sz="1200">
                          <a:solidFill>
                            <a:schemeClr val="bg1"/>
                          </a:solidFill>
                          <a:latin typeface="Cambria Math" panose="02040503050406030204" pitchFamily="18" charset="0"/>
                          <a:ea typeface="+mn-ea"/>
                          <a:cs typeface="+mn-ea"/>
                          <a:sym typeface="+mn-lt"/>
                        </a:rPr>
                        <m:t>𝛽</m:t>
                      </m:r>
                      <m:r>
                        <a:rPr lang="en-US" altLang="zh-CN" sz="1200">
                          <a:solidFill>
                            <a:schemeClr val="bg1"/>
                          </a:solidFill>
                          <a:latin typeface="Cambria Math" panose="02040503050406030204" pitchFamily="18" charset="0"/>
                          <a:ea typeface="+mn-ea"/>
                          <a:cs typeface="+mn-ea"/>
                          <a:sym typeface="+mn-lt"/>
                        </a:rPr>
                        <m:t>2</m:t>
                      </m:r>
                      <m:r>
                        <a:rPr lang="en-US" altLang="zh-CN" sz="1200">
                          <a:solidFill>
                            <a:schemeClr val="bg1"/>
                          </a:solidFill>
                          <a:latin typeface="Cambria Math" panose="02040503050406030204" pitchFamily="18" charset="0"/>
                          <a:ea typeface="+mn-ea"/>
                          <a:cs typeface="+mn-ea"/>
                          <a:sym typeface="+mn-lt"/>
                        </a:rPr>
                        <m:t>𝑋</m:t>
                      </m:r>
                      <m:r>
                        <a:rPr lang="en-US" altLang="zh-CN" sz="1200">
                          <a:solidFill>
                            <a:schemeClr val="bg1"/>
                          </a:solidFill>
                          <a:latin typeface="Cambria Math" panose="02040503050406030204" pitchFamily="18" charset="0"/>
                          <a:ea typeface="+mn-ea"/>
                          <a:cs typeface="+mn-ea"/>
                          <a:sym typeface="+mn-lt"/>
                        </a:rPr>
                        <m:t>2+…+</m:t>
                      </m:r>
                      <m:r>
                        <a:rPr lang="zh-CN" altLang="en-US" sz="1200">
                          <a:solidFill>
                            <a:schemeClr val="bg1"/>
                          </a:solidFill>
                          <a:latin typeface="Cambria Math" panose="02040503050406030204" pitchFamily="18" charset="0"/>
                          <a:ea typeface="+mn-ea"/>
                          <a:cs typeface="+mn-ea"/>
                          <a:sym typeface="+mn-lt"/>
                        </a:rPr>
                        <m:t>𝛽</m:t>
                      </m:r>
                      <m:r>
                        <a:rPr lang="en-US" altLang="zh-CN" sz="1200">
                          <a:solidFill>
                            <a:schemeClr val="bg1"/>
                          </a:solidFill>
                          <a:latin typeface="Cambria Math" panose="02040503050406030204" pitchFamily="18" charset="0"/>
                          <a:ea typeface="+mn-ea"/>
                          <a:cs typeface="+mn-ea"/>
                          <a:sym typeface="+mn-lt"/>
                        </a:rPr>
                        <m:t>𝑛𝑋𝑛</m:t>
                      </m:r>
                    </m:oMath>
                  </a14:m>
                  <a:endParaRPr lang="zh-CN" altLang="en-US" sz="1200" dirty="0">
                    <a:solidFill>
                      <a:schemeClr val="bg1"/>
                    </a:solidFill>
                    <a:latin typeface="+mn-lt"/>
                    <a:ea typeface="+mn-ea"/>
                    <a:cs typeface="+mn-ea"/>
                    <a:sym typeface="+mn-lt"/>
                  </a:endParaRPr>
                </a:p>
              </p:txBody>
            </p:sp>
          </mc:Choice>
          <mc:Fallback xmlns="">
            <p:sp>
              <p:nvSpPr>
                <p:cNvPr id="5" name="矩形 4"/>
                <p:cNvSpPr>
                  <a:spLocks noRot="1" noChangeAspect="1" noMove="1" noResize="1" noEditPoints="1" noAdjustHandles="1" noChangeArrowheads="1" noChangeShapeType="1" noTextEdit="1"/>
                </p:cNvSpPr>
                <p:nvPr/>
              </p:nvSpPr>
              <p:spPr>
                <a:xfrm>
                  <a:off x="1822451" y="2824745"/>
                  <a:ext cx="2495550" cy="710018"/>
                </a:xfrm>
                <a:prstGeom prst="rect">
                  <a:avLst/>
                </a:prstGeom>
                <a:blipFill rotWithShape="1">
                  <a:blip r:embed="rId10"/>
                  <a:stretch>
                    <a:fillRect/>
                  </a:stretch>
                </a:blipFill>
              </p:spPr>
              <p:txBody>
                <a:bodyPr/>
                <a:lstStyle/>
                <a:p>
                  <a:r>
                    <a:rPr lang="zh-CN" altLang="en-US">
                      <a:noFill/>
                    </a:rPr>
                    <a:t> </a:t>
                  </a:r>
                </a:p>
              </p:txBody>
            </p:sp>
          </mc:Fallback>
        </mc:AlternateContent>
        <p:sp>
          <p:nvSpPr>
            <p:cNvPr id="35" name="TextBox 33"/>
            <p:cNvSpPr txBox="1">
              <a:spLocks noChangeArrowheads="1"/>
            </p:cNvSpPr>
            <p:nvPr/>
          </p:nvSpPr>
          <p:spPr bwMode="auto">
            <a:xfrm>
              <a:off x="1377827" y="1308197"/>
              <a:ext cx="558800" cy="65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eaLnBrk="1" hangingPunct="1">
                <a:lnSpc>
                  <a:spcPct val="150000"/>
                </a:lnSpc>
              </a:pPr>
              <a:r>
                <a:rPr lang="zh-CN" altLang="en-US" sz="1100" b="1" dirty="0">
                  <a:solidFill>
                    <a:schemeClr val="bg1"/>
                  </a:solidFill>
                  <a:latin typeface="+mn-lt"/>
                  <a:ea typeface="+mn-ea"/>
                  <a:cs typeface="+mn-ea"/>
                  <a:sym typeface="+mn-lt"/>
                </a:rPr>
                <a:t>模型类型：</a:t>
              </a:r>
            </a:p>
          </p:txBody>
        </p:sp>
      </p:grpSp>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idx="4294967295"/>
          </p:nvPr>
        </p:nvSpPr>
        <p:spPr>
          <a:xfrm>
            <a:off x="332071" y="349530"/>
            <a:ext cx="8210550" cy="527050"/>
          </a:xfrm>
        </p:spPr>
        <p:txBody>
          <a:bodyPr/>
          <a:lstStyle/>
          <a:p>
            <a:r>
              <a:rPr lang="zh-CN" altLang="en-US" sz="2000" b="1" dirty="0">
                <a:solidFill>
                  <a:srgbClr val="FFC000"/>
                </a:solidFill>
                <a:latin typeface="+mn-lt"/>
                <a:ea typeface="+mn-ea"/>
                <a:cs typeface="+mn-ea"/>
                <a:sym typeface="+mn-lt"/>
              </a:rPr>
              <a:t>步骤</a:t>
            </a:r>
            <a:r>
              <a:rPr lang="en-US" altLang="zh-CN" sz="2000" b="1" dirty="0">
                <a:solidFill>
                  <a:srgbClr val="FFC000"/>
                </a:solidFill>
                <a:latin typeface="+mn-lt"/>
                <a:ea typeface="+mn-ea"/>
                <a:cs typeface="+mn-ea"/>
                <a:sym typeface="+mn-lt"/>
              </a:rPr>
              <a:t>6</a:t>
            </a:r>
            <a:r>
              <a:rPr lang="zh-CN" altLang="en-US" sz="2000" b="1" dirty="0">
                <a:solidFill>
                  <a:srgbClr val="FFC000"/>
                </a:solidFill>
                <a:latin typeface="+mn-lt"/>
                <a:ea typeface="+mn-ea"/>
                <a:cs typeface="+mn-ea"/>
                <a:sym typeface="+mn-lt"/>
              </a:rPr>
              <a:t>，多变量分析</a:t>
            </a:r>
            <a:r>
              <a:rPr lang="en-US" altLang="zh-CN" sz="2000" b="1" dirty="0">
                <a:solidFill>
                  <a:srgbClr val="FFC000"/>
                </a:solidFill>
                <a:latin typeface="+mn-lt"/>
                <a:ea typeface="+mn-ea"/>
                <a:cs typeface="+mn-ea"/>
                <a:sym typeface="+mn-lt"/>
              </a:rPr>
              <a:t>---</a:t>
            </a:r>
            <a:r>
              <a:rPr lang="zh-CN" altLang="en-US" sz="2000" b="1" dirty="0">
                <a:solidFill>
                  <a:srgbClr val="FFC000"/>
                </a:solidFill>
                <a:latin typeface="+mn-lt"/>
                <a:ea typeface="+mn-ea"/>
                <a:cs typeface="+mn-ea"/>
                <a:sym typeface="+mn-lt"/>
              </a:rPr>
              <a:t>有序多分类</a:t>
            </a:r>
            <a:r>
              <a:rPr lang="en-US" altLang="zh-CN" sz="2000" b="1" dirty="0">
                <a:solidFill>
                  <a:srgbClr val="FFC000"/>
                </a:solidFill>
                <a:latin typeface="+mn-lt"/>
                <a:ea typeface="+mn-ea"/>
                <a:cs typeface="+mn-ea"/>
                <a:sym typeface="+mn-lt"/>
              </a:rPr>
              <a:t>Logistic</a:t>
            </a:r>
            <a:r>
              <a:rPr lang="zh-CN" altLang="en-US" sz="2000" b="1" dirty="0" smtClean="0">
                <a:solidFill>
                  <a:srgbClr val="FFC000"/>
                </a:solidFill>
                <a:latin typeface="+mn-lt"/>
                <a:ea typeface="+mn-ea"/>
                <a:cs typeface="+mn-ea"/>
                <a:sym typeface="+mn-lt"/>
              </a:rPr>
              <a:t>回归（适用于仅有</a:t>
            </a:r>
            <a:r>
              <a:rPr lang="zh-CN" altLang="en-US" sz="2000" b="1" dirty="0">
                <a:solidFill>
                  <a:srgbClr val="FFC000"/>
                </a:solidFill>
                <a:latin typeface="+mn-lt"/>
                <a:ea typeface="+mn-ea"/>
                <a:cs typeface="+mn-ea"/>
                <a:sym typeface="+mn-lt"/>
              </a:rPr>
              <a:t>外部评级已知的</a:t>
            </a:r>
            <a:r>
              <a:rPr lang="zh-CN" altLang="en-US" sz="2000" b="1" dirty="0" smtClean="0">
                <a:solidFill>
                  <a:srgbClr val="FFC000"/>
                </a:solidFill>
                <a:latin typeface="+mn-lt"/>
                <a:ea typeface="+mn-ea"/>
                <a:cs typeface="+mn-ea"/>
                <a:sym typeface="+mn-lt"/>
              </a:rPr>
              <a:t>情况）</a:t>
            </a:r>
            <a:endParaRPr lang="zh-CN" altLang="en-US" sz="2000" b="1" dirty="0">
              <a:solidFill>
                <a:srgbClr val="FFC000"/>
              </a:solidFill>
              <a:latin typeface="+mn-lt"/>
              <a:ea typeface="+mn-ea"/>
              <a:cs typeface="+mn-ea"/>
              <a:sym typeface="+mn-lt"/>
            </a:endParaRPr>
          </a:p>
        </p:txBody>
      </p:sp>
      <p:sp>
        <p:nvSpPr>
          <p:cNvPr id="3" name="文本占位符 2"/>
          <p:cNvSpPr>
            <a:spLocks noGrp="1"/>
          </p:cNvSpPr>
          <p:nvPr>
            <p:ph type="body" sz="quarter" idx="4294967295"/>
          </p:nvPr>
        </p:nvSpPr>
        <p:spPr>
          <a:xfrm>
            <a:off x="279401" y="1076325"/>
            <a:ext cx="8210550" cy="3567112"/>
          </a:xfrm>
        </p:spPr>
        <p:txBody>
          <a:bodyPr>
            <a:normAutofit/>
          </a:bodyPr>
          <a:lstStyle/>
          <a:p>
            <a:pPr marL="0" indent="0">
              <a:lnSpc>
                <a:spcPct val="150000"/>
              </a:lnSpc>
              <a:spcBef>
                <a:spcPct val="0"/>
              </a:spcBef>
              <a:buNone/>
              <a:defRPr/>
            </a:pPr>
            <a:r>
              <a:rPr sz="1400" kern="1200" dirty="0">
                <a:latin typeface="+mn-lt"/>
                <a:ea typeface="+mn-ea"/>
                <a:cs typeface="+mn-ea"/>
                <a:sym typeface="+mn-lt"/>
              </a:rPr>
              <a:t>当违约数据缺乏</a:t>
            </a:r>
            <a:r>
              <a:rPr lang="zh-CN" altLang="en-US" sz="1400" kern="1200" dirty="0">
                <a:latin typeface="+mn-lt"/>
                <a:ea typeface="+mn-ea"/>
                <a:cs typeface="+mn-ea"/>
                <a:sym typeface="+mn-lt"/>
              </a:rPr>
              <a:t>、只能获得</a:t>
            </a:r>
            <a:r>
              <a:rPr sz="1400" kern="1200" dirty="0">
                <a:latin typeface="+mn-lt"/>
                <a:ea typeface="+mn-ea"/>
                <a:cs typeface="+mn-ea"/>
                <a:sym typeface="+mn-lt"/>
              </a:rPr>
              <a:t>债务</a:t>
            </a:r>
            <a:r>
              <a:rPr altLang="zh-CN" sz="1400" kern="1200" dirty="0">
                <a:latin typeface="+mn-lt"/>
                <a:ea typeface="+mn-ea"/>
                <a:cs typeface="+mn-ea"/>
                <a:sym typeface="+mn-lt"/>
              </a:rPr>
              <a:t>人</a:t>
            </a:r>
            <a:r>
              <a:rPr lang="zh-CN" altLang="en-US" sz="1400" kern="1200" dirty="0">
                <a:latin typeface="+mn-lt"/>
                <a:ea typeface="+mn-ea"/>
                <a:cs typeface="+mn-ea"/>
                <a:sym typeface="+mn-lt"/>
              </a:rPr>
              <a:t>的外部评级时，因变量</a:t>
            </a:r>
            <a:r>
              <a:rPr altLang="zh-CN" sz="1400" kern="1200" dirty="0">
                <a:latin typeface="+mn-lt"/>
                <a:ea typeface="+mn-ea"/>
                <a:cs typeface="+mn-ea"/>
                <a:sym typeface="+mn-lt"/>
              </a:rPr>
              <a:t>不</a:t>
            </a:r>
            <a:r>
              <a:rPr lang="zh-CN" altLang="en-US" sz="1400" kern="1200" dirty="0">
                <a:latin typeface="+mn-lt"/>
                <a:ea typeface="+mn-ea"/>
                <a:cs typeface="+mn-ea"/>
                <a:sym typeface="+mn-lt"/>
              </a:rPr>
              <a:t>再</a:t>
            </a:r>
            <a:r>
              <a:rPr altLang="zh-CN" sz="1400" kern="1200" dirty="0">
                <a:latin typeface="+mn-lt"/>
                <a:ea typeface="+mn-ea"/>
                <a:cs typeface="+mn-ea"/>
                <a:sym typeface="+mn-lt"/>
              </a:rPr>
              <a:t>是简单的二元变量（如违约和非违约），而是有序</a:t>
            </a:r>
            <a:r>
              <a:rPr lang="zh-CN" altLang="en-US" sz="1400" kern="1200" dirty="0">
                <a:latin typeface="+mn-lt"/>
                <a:ea typeface="+mn-ea"/>
                <a:cs typeface="+mn-ea"/>
                <a:sym typeface="+mn-lt"/>
              </a:rPr>
              <a:t>多分类因</a:t>
            </a:r>
            <a:r>
              <a:rPr altLang="zh-CN" sz="1400" kern="1200" dirty="0">
                <a:latin typeface="+mn-lt"/>
                <a:ea typeface="+mn-ea"/>
                <a:cs typeface="+mn-ea"/>
                <a:sym typeface="+mn-lt"/>
              </a:rPr>
              <a:t>变量</a:t>
            </a:r>
            <a:r>
              <a:rPr lang="zh-CN" altLang="en-US" sz="1400" kern="1200" dirty="0">
                <a:latin typeface="+mn-lt"/>
                <a:ea typeface="+mn-ea"/>
                <a:cs typeface="+mn-ea"/>
                <a:sym typeface="+mn-lt"/>
              </a:rPr>
              <a:t>，如</a:t>
            </a:r>
            <a:r>
              <a:rPr lang="en-US" altLang="zh-CN" sz="1400" kern="1200" dirty="0">
                <a:latin typeface="+mn-lt"/>
                <a:ea typeface="+mn-ea"/>
                <a:cs typeface="+mn-ea"/>
                <a:sym typeface="+mn-lt"/>
              </a:rPr>
              <a:t>AAA,AA+,AA,AA-</a:t>
            </a:r>
            <a:r>
              <a:rPr lang="zh-CN" altLang="en-US" sz="1400" kern="1200" dirty="0">
                <a:latin typeface="+mn-lt"/>
                <a:ea typeface="+mn-ea"/>
                <a:cs typeface="+mn-ea"/>
                <a:sym typeface="+mn-lt"/>
              </a:rPr>
              <a:t>等</a:t>
            </a:r>
            <a:r>
              <a:rPr sz="1400" kern="1200" dirty="0">
                <a:latin typeface="+mn-lt"/>
                <a:ea typeface="+mn-ea"/>
                <a:cs typeface="+mn-ea"/>
                <a:sym typeface="+mn-lt"/>
              </a:rPr>
              <a:t>。</a:t>
            </a:r>
            <a:r>
              <a:rPr lang="zh-CN" altLang="en-US" sz="1400" kern="1200" dirty="0">
                <a:latin typeface="+mn-lt"/>
                <a:ea typeface="+mn-ea"/>
                <a:cs typeface="+mn-ea"/>
                <a:sym typeface="+mn-lt"/>
              </a:rPr>
              <a:t>对于此类因变量，</a:t>
            </a:r>
            <a:r>
              <a:rPr sz="1400" kern="1200" dirty="0">
                <a:latin typeface="+mn-lt"/>
                <a:ea typeface="+mn-ea"/>
                <a:cs typeface="+mn-ea"/>
                <a:sym typeface="+mn-lt"/>
              </a:rPr>
              <a:t>应</a:t>
            </a:r>
            <a:r>
              <a:rPr altLang="zh-CN" sz="1400" kern="1200" dirty="0">
                <a:latin typeface="+mn-lt"/>
                <a:ea typeface="+mn-ea"/>
                <a:cs typeface="+mn-ea"/>
                <a:sym typeface="+mn-lt"/>
              </a:rPr>
              <a:t>采用有序</a:t>
            </a:r>
            <a:r>
              <a:rPr lang="zh-CN" altLang="en-US" sz="1400" kern="1200" dirty="0">
                <a:latin typeface="+mn-lt"/>
                <a:ea typeface="+mn-ea"/>
                <a:cs typeface="+mn-ea"/>
                <a:sym typeface="+mn-lt"/>
              </a:rPr>
              <a:t>多分类</a:t>
            </a:r>
            <a:r>
              <a:rPr lang="en-US" altLang="zh-CN" sz="1400" kern="1200" dirty="0">
                <a:latin typeface="+mn-lt"/>
                <a:ea typeface="+mn-ea"/>
                <a:cs typeface="+mn-ea"/>
                <a:sym typeface="+mn-lt"/>
              </a:rPr>
              <a:t>Logistic</a:t>
            </a:r>
            <a:r>
              <a:rPr altLang="zh-CN" sz="1400" kern="1200" dirty="0">
                <a:latin typeface="+mn-lt"/>
                <a:ea typeface="+mn-ea"/>
                <a:cs typeface="+mn-ea"/>
                <a:sym typeface="+mn-lt"/>
              </a:rPr>
              <a:t>回归</a:t>
            </a:r>
            <a:r>
              <a:rPr lang="zh-CN" altLang="en-US" sz="1400" kern="1200" dirty="0">
                <a:latin typeface="+mn-lt"/>
                <a:ea typeface="+mn-ea"/>
                <a:cs typeface="+mn-ea"/>
                <a:sym typeface="+mn-lt"/>
              </a:rPr>
              <a:t>模型进行多变量分析</a:t>
            </a:r>
            <a:r>
              <a:rPr altLang="zh-CN" sz="1400" kern="1200" dirty="0">
                <a:latin typeface="+mn-lt"/>
                <a:ea typeface="+mn-ea"/>
                <a:cs typeface="+mn-ea"/>
                <a:sym typeface="+mn-lt"/>
              </a:rPr>
              <a:t>。</a:t>
            </a:r>
            <a:endParaRPr lang="en-US" altLang="zh-CN" sz="1400" kern="1200" dirty="0">
              <a:latin typeface="+mn-lt"/>
              <a:ea typeface="+mn-ea"/>
              <a:cs typeface="+mn-ea"/>
              <a:sym typeface="+mn-lt"/>
            </a:endParaRPr>
          </a:p>
          <a:p>
            <a:pPr marL="0" indent="0">
              <a:lnSpc>
                <a:spcPct val="150000"/>
              </a:lnSpc>
              <a:spcBef>
                <a:spcPct val="0"/>
              </a:spcBef>
              <a:buNone/>
              <a:defRPr/>
            </a:pPr>
            <a:r>
              <a:rPr lang="zh-CN" altLang="en-US" sz="1400" kern="1200" dirty="0">
                <a:latin typeface="+mn-lt"/>
                <a:ea typeface="+mn-ea"/>
                <a:cs typeface="+mn-ea"/>
                <a:sym typeface="+mn-lt"/>
              </a:rPr>
              <a:t>基本原理：</a:t>
            </a:r>
            <a:endParaRPr lang="en-US" altLang="zh-CN" sz="1400" kern="1200" dirty="0">
              <a:latin typeface="+mn-lt"/>
              <a:ea typeface="+mn-ea"/>
              <a:cs typeface="+mn-ea"/>
              <a:sym typeface="+mn-lt"/>
            </a:endParaRPr>
          </a:p>
          <a:p>
            <a:pPr>
              <a:lnSpc>
                <a:spcPct val="150000"/>
              </a:lnSpc>
              <a:spcBef>
                <a:spcPct val="0"/>
              </a:spcBef>
              <a:buFont typeface="Arial" pitchFamily="34" charset="0"/>
              <a:buChar char="•"/>
              <a:defRPr/>
            </a:pPr>
            <a:r>
              <a:rPr lang="zh-CN" altLang="en-US" sz="1400" kern="1200" dirty="0">
                <a:latin typeface="+mn-lt"/>
                <a:ea typeface="+mn-ea"/>
                <a:cs typeface="+mn-ea"/>
                <a:sym typeface="+mn-lt"/>
              </a:rPr>
              <a:t>依次将因变量按不同的取值水平分割成两个等级，对这两个等级建立反应变量为二分类的</a:t>
            </a:r>
            <a:r>
              <a:rPr lang="en-US" altLang="zh-CN" sz="1400" kern="1200" dirty="0">
                <a:latin typeface="+mn-lt"/>
                <a:ea typeface="+mn-ea"/>
                <a:cs typeface="+mn-ea"/>
                <a:sym typeface="+mn-lt"/>
              </a:rPr>
              <a:t>Logistic</a:t>
            </a:r>
            <a:r>
              <a:rPr lang="zh-CN" altLang="en-US" sz="1400" kern="1200" dirty="0">
                <a:latin typeface="+mn-lt"/>
                <a:ea typeface="+mn-ea"/>
                <a:cs typeface="+mn-ea"/>
                <a:sym typeface="+mn-lt"/>
              </a:rPr>
              <a:t>回归模型。</a:t>
            </a:r>
            <a:endParaRPr lang="en-US" altLang="zh-CN" sz="1400" kern="1200" dirty="0">
              <a:latin typeface="+mn-lt"/>
              <a:ea typeface="+mn-ea"/>
              <a:cs typeface="+mn-ea"/>
              <a:sym typeface="+mn-lt"/>
            </a:endParaRPr>
          </a:p>
          <a:p>
            <a:pPr>
              <a:lnSpc>
                <a:spcPct val="150000"/>
              </a:lnSpc>
              <a:spcBef>
                <a:spcPct val="0"/>
              </a:spcBef>
              <a:buFont typeface="Arial" pitchFamily="34" charset="0"/>
              <a:buChar char="•"/>
              <a:defRPr/>
            </a:pPr>
            <a:r>
              <a:rPr lang="zh-CN" altLang="en-US" sz="1400" kern="1200" dirty="0">
                <a:latin typeface="+mn-lt"/>
                <a:ea typeface="+mn-ea"/>
                <a:cs typeface="+mn-ea"/>
                <a:sym typeface="+mn-lt"/>
              </a:rPr>
              <a:t>不管模型中反应变量的分割点在什么位置，模型中各个自变量的回归系数𝛃都是保持不变，所改变的只有常数项。</a:t>
            </a:r>
            <a:endParaRPr altLang="zh-CN" sz="1400" kern="1200" dirty="0">
              <a:latin typeface="+mn-lt"/>
              <a:ea typeface="+mn-ea"/>
              <a:cs typeface="+mn-ea"/>
              <a:sym typeface="+mn-lt"/>
            </a:endParaRPr>
          </a:p>
          <a:p>
            <a:pPr marL="0" indent="0">
              <a:lnSpc>
                <a:spcPct val="150000"/>
              </a:lnSpc>
              <a:spcBef>
                <a:spcPct val="0"/>
              </a:spcBef>
              <a:buNone/>
              <a:defRPr/>
            </a:pPr>
            <a:endParaRPr lang="en-US" altLang="zh-CN" sz="1400" kern="1200" dirty="0">
              <a:latin typeface="+mn-lt"/>
              <a:ea typeface="+mn-ea"/>
              <a:cs typeface="+mn-ea"/>
              <a:sym typeface="+mn-lt"/>
            </a:endParaRPr>
          </a:p>
        </p:txBody>
      </p:sp>
      <p:graphicFrame>
        <p:nvGraphicFramePr>
          <p:cNvPr id="69636" name="对象 3"/>
          <p:cNvGraphicFramePr>
            <a:graphicFrameLocks noChangeAspect="1"/>
          </p:cNvGraphicFramePr>
          <p:nvPr>
            <p:extLst>
              <p:ext uri="{D42A27DB-BD31-4B8C-83A1-F6EECF244321}">
                <p14:modId xmlns:p14="http://schemas.microsoft.com/office/powerpoint/2010/main" val="2468165413"/>
              </p:ext>
            </p:extLst>
          </p:nvPr>
        </p:nvGraphicFramePr>
        <p:xfrm>
          <a:off x="2808102" y="3654390"/>
          <a:ext cx="2514600" cy="644525"/>
        </p:xfrm>
        <a:graphic>
          <a:graphicData uri="http://schemas.openxmlformats.org/presentationml/2006/ole">
            <mc:AlternateContent xmlns:mc="http://schemas.openxmlformats.org/markup-compatibility/2006">
              <mc:Choice xmlns:v="urn:schemas-microsoft-com:vml" Requires="v">
                <p:oleObj spid="_x0000_s70021" name="公式" r:id="rId4" imgW="2514600" imgH="647640" progId="Equation.3">
                  <p:embed/>
                </p:oleObj>
              </mc:Choice>
              <mc:Fallback>
                <p:oleObj name="公式" r:id="rId4" imgW="2514600" imgH="647640" progId="Equation.3">
                  <p:embed/>
                  <p:pic>
                    <p:nvPicPr>
                      <p:cNvPr id="0" name="对象 3"/>
                      <p:cNvPicPr>
                        <a:picLocks noChangeAspect="1" noChangeArrowheads="1"/>
                      </p:cNvPicPr>
                      <p:nvPr/>
                    </p:nvPicPr>
                    <p:blipFill>
                      <a:blip r:embed="rId5"/>
                      <a:srcRect/>
                      <a:stretch>
                        <a:fillRect/>
                      </a:stretch>
                    </p:blipFill>
                    <p:spPr bwMode="auto">
                      <a:xfrm>
                        <a:off x="2808102" y="3654390"/>
                        <a:ext cx="2514600" cy="644525"/>
                      </a:xfrm>
                      <a:prstGeom prst="rect">
                        <a:avLst/>
                      </a:prstGeom>
                      <a:solidFill>
                        <a:schemeClr val="bg1"/>
                      </a:solidFill>
                      <a:ln>
                        <a:noFill/>
                      </a:ln>
                      <a:extLst/>
                    </p:spPr>
                  </p:pic>
                </p:oleObj>
              </mc:Fallback>
            </mc:AlternateContent>
          </a:graphicData>
        </a:graphic>
      </p:graphicFrame>
      <p:graphicFrame>
        <p:nvGraphicFramePr>
          <p:cNvPr id="69637" name="对象 4"/>
          <p:cNvGraphicFramePr>
            <a:graphicFrameLocks noChangeAspect="1"/>
          </p:cNvGraphicFramePr>
          <p:nvPr>
            <p:extLst>
              <p:ext uri="{D42A27DB-BD31-4B8C-83A1-F6EECF244321}">
                <p14:modId xmlns:p14="http://schemas.microsoft.com/office/powerpoint/2010/main" val="267816665"/>
              </p:ext>
            </p:extLst>
          </p:nvPr>
        </p:nvGraphicFramePr>
        <p:xfrm>
          <a:off x="998709" y="4268906"/>
          <a:ext cx="6369050" cy="644525"/>
        </p:xfrm>
        <a:graphic>
          <a:graphicData uri="http://schemas.openxmlformats.org/presentationml/2006/ole">
            <mc:AlternateContent xmlns:mc="http://schemas.openxmlformats.org/markup-compatibility/2006">
              <mc:Choice xmlns:v="urn:schemas-microsoft-com:vml" Requires="v">
                <p:oleObj spid="_x0000_s70022" name="公式" r:id="rId6" imgW="6362640" imgH="647640" progId="Equation.3">
                  <p:embed/>
                </p:oleObj>
              </mc:Choice>
              <mc:Fallback>
                <p:oleObj name="公式" r:id="rId6" imgW="6362640" imgH="647640" progId="Equation.3">
                  <p:embed/>
                  <p:pic>
                    <p:nvPicPr>
                      <p:cNvPr id="0" name="对象 4"/>
                      <p:cNvPicPr>
                        <a:picLocks noChangeAspect="1" noChangeArrowheads="1"/>
                      </p:cNvPicPr>
                      <p:nvPr/>
                    </p:nvPicPr>
                    <p:blipFill>
                      <a:blip r:embed="rId7"/>
                      <a:srcRect/>
                      <a:stretch>
                        <a:fillRect/>
                      </a:stretch>
                    </p:blipFill>
                    <p:spPr bwMode="auto">
                      <a:xfrm>
                        <a:off x="998709" y="4268906"/>
                        <a:ext cx="6369050" cy="644525"/>
                      </a:xfrm>
                      <a:prstGeom prst="rect">
                        <a:avLst/>
                      </a:prstGeom>
                      <a:solidFill>
                        <a:schemeClr val="bg1"/>
                      </a:solidFill>
                      <a:ln>
                        <a:noFill/>
                      </a:ln>
                      <a:extLst/>
                    </p:spPr>
                  </p:pic>
                </p:oleObj>
              </mc:Fallback>
            </mc:AlternateContent>
          </a:graphicData>
        </a:graphic>
      </p:graphicFrame>
      <p:graphicFrame>
        <p:nvGraphicFramePr>
          <p:cNvPr id="69638" name="对象 5"/>
          <p:cNvGraphicFramePr>
            <a:graphicFrameLocks noChangeAspect="1"/>
          </p:cNvGraphicFramePr>
          <p:nvPr>
            <p:extLst>
              <p:ext uri="{D42A27DB-BD31-4B8C-83A1-F6EECF244321}">
                <p14:modId xmlns:p14="http://schemas.microsoft.com/office/powerpoint/2010/main" val="2242877170"/>
              </p:ext>
            </p:extLst>
          </p:nvPr>
        </p:nvGraphicFramePr>
        <p:xfrm>
          <a:off x="2660464" y="4910335"/>
          <a:ext cx="2809875" cy="644525"/>
        </p:xfrm>
        <a:graphic>
          <a:graphicData uri="http://schemas.openxmlformats.org/presentationml/2006/ole">
            <mc:AlternateContent xmlns:mc="http://schemas.openxmlformats.org/markup-compatibility/2006">
              <mc:Choice xmlns:v="urn:schemas-microsoft-com:vml" Requires="v">
                <p:oleObj spid="_x0000_s70023" name="公式" r:id="rId8" imgW="2806560" imgH="647640" progId="Equation.3">
                  <p:embed/>
                </p:oleObj>
              </mc:Choice>
              <mc:Fallback>
                <p:oleObj name="公式" r:id="rId8" imgW="2806560" imgH="647640" progId="Equation.3">
                  <p:embed/>
                  <p:pic>
                    <p:nvPicPr>
                      <p:cNvPr id="0" name="对象 5"/>
                      <p:cNvPicPr>
                        <a:picLocks noChangeAspect="1" noChangeArrowheads="1"/>
                      </p:cNvPicPr>
                      <p:nvPr/>
                    </p:nvPicPr>
                    <p:blipFill>
                      <a:blip r:embed="rId9"/>
                      <a:srcRect/>
                      <a:stretch>
                        <a:fillRect/>
                      </a:stretch>
                    </p:blipFill>
                    <p:spPr bwMode="auto">
                      <a:xfrm>
                        <a:off x="2660464" y="4910335"/>
                        <a:ext cx="2809875" cy="644525"/>
                      </a:xfrm>
                      <a:prstGeom prst="rect">
                        <a:avLst/>
                      </a:prstGeom>
                      <a:solidFill>
                        <a:schemeClr val="bg1"/>
                      </a:solidFill>
                      <a:ln>
                        <a:noFill/>
                      </a:ln>
                      <a:extLst/>
                    </p:spPr>
                  </p:pic>
                </p:oleObj>
              </mc:Fallback>
            </mc:AlternateContent>
          </a:graphicData>
        </a:graphic>
      </p:graphicFrame>
      <p:sp>
        <p:nvSpPr>
          <p:cNvPr id="69639" name="Rectangle 4"/>
          <p:cNvSpPr>
            <a:spLocks noChangeArrowheads="1"/>
          </p:cNvSpPr>
          <p:nvPr/>
        </p:nvSpPr>
        <p:spPr bwMode="auto">
          <a:xfrm>
            <a:off x="1493838" y="20595"/>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endParaRPr lang="zh-CN" altLang="en-US">
              <a:latin typeface="+mn-lt"/>
              <a:ea typeface="+mn-ea"/>
              <a:cs typeface="+mn-ea"/>
              <a:sym typeface="+mn-lt"/>
            </a:endParaRPr>
          </a:p>
        </p:txBody>
      </p:sp>
      <p:sp>
        <p:nvSpPr>
          <p:cNvPr id="69640" name="Rectangle 5"/>
          <p:cNvSpPr>
            <a:spLocks noChangeArrowheads="1"/>
          </p:cNvSpPr>
          <p:nvPr/>
        </p:nvSpPr>
        <p:spPr bwMode="auto">
          <a:xfrm>
            <a:off x="1493838" y="868320"/>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50000"/>
              </a:lnSpc>
            </a:pPr>
            <a:endParaRPr lang="zh-CN" altLang="zh-CN">
              <a:latin typeface="+mn-lt"/>
              <a:ea typeface="+mn-ea"/>
              <a:cs typeface="+mn-ea"/>
              <a:sym typeface="+mn-lt"/>
            </a:endParaRPr>
          </a:p>
        </p:txBody>
      </p:sp>
      <p:sp>
        <p:nvSpPr>
          <p:cNvPr id="69641" name="Rectangle 7"/>
          <p:cNvSpPr>
            <a:spLocks noChangeArrowheads="1"/>
          </p:cNvSpPr>
          <p:nvPr/>
        </p:nvSpPr>
        <p:spPr bwMode="auto">
          <a:xfrm>
            <a:off x="1493838" y="2106570"/>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50000"/>
              </a:lnSpc>
            </a:pPr>
            <a:endParaRPr lang="zh-CN" altLang="zh-CN">
              <a:latin typeface="+mn-lt"/>
              <a:ea typeface="+mn-ea"/>
              <a:cs typeface="+mn-ea"/>
              <a:sym typeface="+mn-lt"/>
            </a:endParaRPr>
          </a:p>
        </p:txBody>
      </p:sp>
      <p:sp>
        <p:nvSpPr>
          <p:cNvPr id="69642" name="Rectangle 9"/>
          <p:cNvSpPr>
            <a:spLocks noChangeArrowheads="1"/>
          </p:cNvSpPr>
          <p:nvPr/>
        </p:nvSpPr>
        <p:spPr bwMode="auto">
          <a:xfrm>
            <a:off x="1493838" y="-208005"/>
            <a:ext cx="184731" cy="41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endParaRPr lang="zh-CN" altLang="en-US">
              <a:latin typeface="+mn-lt"/>
              <a:ea typeface="+mn-ea"/>
              <a:cs typeface="+mn-ea"/>
              <a:sym typeface="+mn-lt"/>
            </a:endParaRPr>
          </a:p>
        </p:txBody>
      </p:sp>
      <p:sp>
        <p:nvSpPr>
          <p:cNvPr id="4" name="矩形 3"/>
          <p:cNvSpPr/>
          <p:nvPr/>
        </p:nvSpPr>
        <p:spPr>
          <a:xfrm>
            <a:off x="541068" y="5554860"/>
            <a:ext cx="7792557" cy="787075"/>
          </a:xfrm>
          <a:prstGeom prst="rect">
            <a:avLst/>
          </a:prstGeom>
        </p:spPr>
        <p:txBody>
          <a:bodyPr wrap="square">
            <a:spAutoFit/>
          </a:bodyPr>
          <a:lstStyle/>
          <a:p>
            <a:pPr defTabSz="855421">
              <a:lnSpc>
                <a:spcPct val="150000"/>
              </a:lnSpc>
              <a:buClr>
                <a:srgbClr val="A40000"/>
              </a:buClr>
              <a:defRPr/>
            </a:pPr>
            <a:r>
              <a:rPr lang="zh-CN" altLang="en-US" dirty="0">
                <a:solidFill>
                  <a:schemeClr val="bg1"/>
                </a:solidFill>
                <a:latin typeface="+mn-lt"/>
                <a:ea typeface="+mn-ea"/>
                <a:cs typeface="+mn-ea"/>
                <a:sym typeface="+mn-lt"/>
              </a:rPr>
              <a:t>假设有</a:t>
            </a:r>
            <a:r>
              <a:rPr lang="en-US" altLang="zh-CN" dirty="0">
                <a:solidFill>
                  <a:schemeClr val="bg1"/>
                </a:solidFill>
                <a:latin typeface="+mn-lt"/>
                <a:ea typeface="+mn-ea"/>
                <a:cs typeface="+mn-ea"/>
                <a:sym typeface="+mn-lt"/>
              </a:rPr>
              <a:t>A</a:t>
            </a:r>
            <a:r>
              <a:rPr lang="zh-CN" altLang="en-US" dirty="0">
                <a:solidFill>
                  <a:schemeClr val="bg1"/>
                </a:solidFill>
                <a:latin typeface="+mn-lt"/>
                <a:ea typeface="+mn-ea"/>
                <a:cs typeface="+mn-ea"/>
                <a:sym typeface="+mn-lt"/>
              </a:rPr>
              <a:t>、</a:t>
            </a:r>
            <a:r>
              <a:rPr lang="en-US" altLang="zh-CN" dirty="0">
                <a:solidFill>
                  <a:schemeClr val="bg1"/>
                </a:solidFill>
                <a:latin typeface="+mn-lt"/>
                <a:ea typeface="+mn-ea"/>
                <a:cs typeface="+mn-ea"/>
                <a:sym typeface="+mn-lt"/>
              </a:rPr>
              <a:t>B</a:t>
            </a:r>
            <a:r>
              <a:rPr lang="zh-CN" altLang="en-US" dirty="0">
                <a:solidFill>
                  <a:schemeClr val="bg1"/>
                </a:solidFill>
                <a:latin typeface="+mn-lt"/>
                <a:ea typeface="+mn-ea"/>
                <a:cs typeface="+mn-ea"/>
                <a:sym typeface="+mn-lt"/>
              </a:rPr>
              <a:t>、</a:t>
            </a:r>
            <a:r>
              <a:rPr lang="en-US" altLang="zh-CN" dirty="0">
                <a:solidFill>
                  <a:schemeClr val="bg1"/>
                </a:solidFill>
                <a:latin typeface="+mn-lt"/>
                <a:ea typeface="+mn-ea"/>
                <a:cs typeface="+mn-ea"/>
                <a:sym typeface="+mn-lt"/>
              </a:rPr>
              <a:t>C</a:t>
            </a:r>
            <a:r>
              <a:rPr lang="zh-CN" altLang="en-US" dirty="0">
                <a:solidFill>
                  <a:schemeClr val="bg1"/>
                </a:solidFill>
                <a:latin typeface="+mn-lt"/>
                <a:ea typeface="+mn-ea"/>
                <a:cs typeface="+mn-ea"/>
                <a:sym typeface="+mn-lt"/>
              </a:rPr>
              <a:t>、</a:t>
            </a:r>
            <a:r>
              <a:rPr lang="en-US" altLang="zh-CN" dirty="0">
                <a:solidFill>
                  <a:schemeClr val="bg1"/>
                </a:solidFill>
                <a:latin typeface="+mn-lt"/>
                <a:ea typeface="+mn-ea"/>
                <a:cs typeface="+mn-ea"/>
                <a:sym typeface="+mn-lt"/>
              </a:rPr>
              <a:t>D</a:t>
            </a:r>
            <a:r>
              <a:rPr lang="zh-CN" altLang="en-US" dirty="0">
                <a:solidFill>
                  <a:schemeClr val="bg1"/>
                </a:solidFill>
                <a:latin typeface="+mn-lt"/>
                <a:ea typeface="+mn-ea"/>
                <a:cs typeface="+mn-ea"/>
                <a:sym typeface="+mn-lt"/>
              </a:rPr>
              <a:t>、</a:t>
            </a:r>
            <a:r>
              <a:rPr lang="en-US" altLang="zh-CN" dirty="0">
                <a:solidFill>
                  <a:schemeClr val="bg1"/>
                </a:solidFill>
                <a:latin typeface="+mn-lt"/>
                <a:ea typeface="+mn-ea"/>
                <a:cs typeface="+mn-ea"/>
                <a:sym typeface="+mn-lt"/>
              </a:rPr>
              <a:t>E</a:t>
            </a:r>
            <a:r>
              <a:rPr lang="zh-CN" altLang="en-US" dirty="0">
                <a:solidFill>
                  <a:schemeClr val="bg1"/>
                </a:solidFill>
                <a:latin typeface="+mn-lt"/>
                <a:ea typeface="+mn-ea"/>
                <a:cs typeface="+mn-ea"/>
                <a:sym typeface="+mn-lt"/>
              </a:rPr>
              <a:t>五个等级，其中</a:t>
            </a:r>
            <a:r>
              <a:rPr lang="en-US" altLang="zh-CN" dirty="0">
                <a:solidFill>
                  <a:schemeClr val="bg1"/>
                </a:solidFill>
                <a:latin typeface="+mn-lt"/>
                <a:ea typeface="+mn-ea"/>
                <a:cs typeface="+mn-ea"/>
                <a:sym typeface="+mn-lt"/>
              </a:rPr>
              <a:t>A</a:t>
            </a:r>
            <a:r>
              <a:rPr lang="zh-CN" altLang="en-US" dirty="0">
                <a:solidFill>
                  <a:schemeClr val="bg1"/>
                </a:solidFill>
                <a:latin typeface="+mn-lt"/>
                <a:ea typeface="+mn-ea"/>
                <a:cs typeface="+mn-ea"/>
                <a:sym typeface="+mn-lt"/>
              </a:rPr>
              <a:t>是最好等级，</a:t>
            </a:r>
            <a:r>
              <a:rPr lang="en-US" altLang="zh-CN" dirty="0">
                <a:solidFill>
                  <a:schemeClr val="bg1"/>
                </a:solidFill>
                <a:latin typeface="+mn-lt"/>
                <a:ea typeface="+mn-ea"/>
                <a:cs typeface="+mn-ea"/>
                <a:sym typeface="+mn-lt"/>
              </a:rPr>
              <a:t>E</a:t>
            </a:r>
            <a:r>
              <a:rPr lang="zh-CN" altLang="en-US" dirty="0">
                <a:solidFill>
                  <a:schemeClr val="bg1"/>
                </a:solidFill>
                <a:latin typeface="+mn-lt"/>
                <a:ea typeface="+mn-ea"/>
                <a:cs typeface="+mn-ea"/>
                <a:sym typeface="+mn-lt"/>
              </a:rPr>
              <a:t>是最差等级。</a:t>
            </a:r>
            <a:r>
              <a:rPr lang="en-US" altLang="zh-CN" dirty="0">
                <a:solidFill>
                  <a:schemeClr val="bg1"/>
                </a:solidFill>
                <a:latin typeface="+mn-lt"/>
                <a:ea typeface="+mn-ea"/>
                <a:cs typeface="+mn-ea"/>
                <a:sym typeface="+mn-lt"/>
              </a:rPr>
              <a:t>A/B</a:t>
            </a:r>
            <a:r>
              <a:rPr lang="zh-CN" altLang="en-US" dirty="0">
                <a:solidFill>
                  <a:schemeClr val="bg1"/>
                </a:solidFill>
                <a:latin typeface="+mn-lt"/>
                <a:ea typeface="+mn-ea"/>
                <a:cs typeface="+mn-ea"/>
                <a:sym typeface="+mn-lt"/>
              </a:rPr>
              <a:t>代表不差于</a:t>
            </a:r>
            <a:r>
              <a:rPr lang="en-US" altLang="zh-CN" dirty="0">
                <a:solidFill>
                  <a:schemeClr val="bg1"/>
                </a:solidFill>
                <a:latin typeface="+mn-lt"/>
                <a:ea typeface="+mn-ea"/>
                <a:cs typeface="+mn-ea"/>
                <a:sym typeface="+mn-lt"/>
              </a:rPr>
              <a:t>B</a:t>
            </a:r>
            <a:r>
              <a:rPr lang="zh-CN" altLang="en-US" dirty="0">
                <a:solidFill>
                  <a:schemeClr val="bg1"/>
                </a:solidFill>
                <a:latin typeface="+mn-lt"/>
                <a:ea typeface="+mn-ea"/>
                <a:cs typeface="+mn-ea"/>
                <a:sym typeface="+mn-lt"/>
              </a:rPr>
              <a:t>的等级（即</a:t>
            </a:r>
            <a:r>
              <a:rPr lang="en-US" altLang="zh-CN" dirty="0">
                <a:solidFill>
                  <a:schemeClr val="bg1"/>
                </a:solidFill>
                <a:latin typeface="+mn-lt"/>
                <a:ea typeface="+mn-ea"/>
                <a:cs typeface="+mn-ea"/>
                <a:sym typeface="+mn-lt"/>
              </a:rPr>
              <a:t>A</a:t>
            </a:r>
            <a:r>
              <a:rPr lang="zh-CN" altLang="en-US" dirty="0">
                <a:solidFill>
                  <a:schemeClr val="bg1"/>
                </a:solidFill>
                <a:latin typeface="+mn-lt"/>
                <a:ea typeface="+mn-ea"/>
                <a:cs typeface="+mn-ea"/>
                <a:sym typeface="+mn-lt"/>
              </a:rPr>
              <a:t>、</a:t>
            </a:r>
            <a:r>
              <a:rPr lang="en-US" altLang="zh-CN" dirty="0">
                <a:solidFill>
                  <a:schemeClr val="bg1"/>
                </a:solidFill>
                <a:latin typeface="+mn-lt"/>
                <a:ea typeface="+mn-ea"/>
                <a:cs typeface="+mn-ea"/>
                <a:sym typeface="+mn-lt"/>
              </a:rPr>
              <a:t>B</a:t>
            </a:r>
            <a:r>
              <a:rPr lang="zh-CN" altLang="en-US" dirty="0">
                <a:solidFill>
                  <a:schemeClr val="bg1"/>
                </a:solidFill>
                <a:latin typeface="+mn-lt"/>
                <a:ea typeface="+mn-ea"/>
                <a:cs typeface="+mn-ea"/>
                <a:sym typeface="+mn-lt"/>
              </a:rPr>
              <a:t>）</a:t>
            </a:r>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idx="4294967295"/>
          </p:nvPr>
        </p:nvSpPr>
        <p:spPr>
          <a:xfrm>
            <a:off x="375626" y="649570"/>
            <a:ext cx="9024144" cy="263525"/>
          </a:xfrm>
        </p:spPr>
        <p:txBody>
          <a:bodyPr/>
          <a:lstStyle/>
          <a:p>
            <a:r>
              <a:rPr lang="zh-CN" altLang="en-US" sz="2400" b="1" dirty="0">
                <a:solidFill>
                  <a:srgbClr val="FFC000"/>
                </a:solidFill>
                <a:latin typeface="+mn-lt"/>
                <a:ea typeface="+mn-ea"/>
                <a:cs typeface="+mn-ea"/>
                <a:sym typeface="+mn-lt"/>
              </a:rPr>
              <a:t>步骤</a:t>
            </a:r>
            <a:r>
              <a:rPr lang="en-US" altLang="zh-CN" sz="2400" b="1" dirty="0" smtClean="0">
                <a:solidFill>
                  <a:srgbClr val="FFC000"/>
                </a:solidFill>
                <a:latin typeface="+mn-lt"/>
                <a:ea typeface="+mn-ea"/>
                <a:cs typeface="+mn-ea"/>
                <a:sym typeface="+mn-lt"/>
              </a:rPr>
              <a:t>6</a:t>
            </a:r>
            <a:r>
              <a:rPr lang="zh-CN" altLang="en-US" sz="2400" b="1" dirty="0" smtClean="0">
                <a:solidFill>
                  <a:srgbClr val="FFC000"/>
                </a:solidFill>
                <a:latin typeface="+mn-lt"/>
                <a:ea typeface="+mn-ea"/>
                <a:cs typeface="+mn-ea"/>
                <a:sym typeface="+mn-lt"/>
              </a:rPr>
              <a:t>：统计模型开发阶段验证</a:t>
            </a:r>
            <a:r>
              <a:rPr lang="en-US" altLang="zh-CN" sz="2400" b="1" dirty="0" smtClean="0">
                <a:solidFill>
                  <a:srgbClr val="FFC000"/>
                </a:solidFill>
                <a:latin typeface="+mn-lt"/>
                <a:ea typeface="+mn-ea"/>
                <a:cs typeface="+mn-ea"/>
                <a:sym typeface="+mn-lt"/>
              </a:rPr>
              <a:t>---</a:t>
            </a:r>
            <a:r>
              <a:rPr lang="zh-CN" altLang="en-US" sz="2400" b="1" dirty="0" smtClean="0">
                <a:solidFill>
                  <a:srgbClr val="FFC000"/>
                </a:solidFill>
                <a:latin typeface="+mn-lt"/>
                <a:ea typeface="+mn-ea"/>
                <a:cs typeface="+mn-ea"/>
                <a:sym typeface="+mn-lt"/>
              </a:rPr>
              <a:t>区分能力验证</a:t>
            </a:r>
          </a:p>
        </p:txBody>
      </p:sp>
      <p:sp>
        <p:nvSpPr>
          <p:cNvPr id="70659" name="Rectangle 1"/>
          <p:cNvSpPr>
            <a:spLocks noChangeArrowheads="1"/>
          </p:cNvSpPr>
          <p:nvPr/>
        </p:nvSpPr>
        <p:spPr bwMode="auto">
          <a:xfrm>
            <a:off x="210923" y="1551056"/>
            <a:ext cx="4481512" cy="110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nchor="ctr">
            <a:spAutoFit/>
          </a:bodyPr>
          <a:lstStyle/>
          <a:p>
            <a:pPr>
              <a:lnSpc>
                <a:spcPct val="150000"/>
              </a:lnSpc>
            </a:pPr>
            <a:r>
              <a:rPr lang="en-US" altLang="zh-CN" sz="1100" dirty="0">
                <a:solidFill>
                  <a:schemeClr val="bg1"/>
                </a:solidFill>
                <a:latin typeface="+mn-lt"/>
                <a:ea typeface="+mn-ea"/>
                <a:cs typeface="+mn-ea"/>
                <a:sym typeface="+mn-lt"/>
              </a:rPr>
              <a:t>ROC</a:t>
            </a:r>
            <a:r>
              <a:rPr lang="zh-CN" altLang="en-US" sz="1100" dirty="0">
                <a:solidFill>
                  <a:schemeClr val="bg1"/>
                </a:solidFill>
                <a:latin typeface="+mn-lt"/>
                <a:ea typeface="+mn-ea"/>
                <a:cs typeface="+mn-ea"/>
                <a:sym typeface="+mn-lt"/>
              </a:rPr>
              <a:t>曲线及</a:t>
            </a:r>
            <a:r>
              <a:rPr lang="en-US" altLang="zh-CN" sz="1100" dirty="0">
                <a:solidFill>
                  <a:schemeClr val="bg1"/>
                </a:solidFill>
                <a:latin typeface="+mn-lt"/>
                <a:ea typeface="+mn-ea"/>
                <a:cs typeface="+mn-ea"/>
                <a:sym typeface="+mn-lt"/>
              </a:rPr>
              <a:t>AUC</a:t>
            </a:r>
            <a:r>
              <a:rPr lang="zh-CN" altLang="en-US" sz="1100" dirty="0">
                <a:solidFill>
                  <a:schemeClr val="bg1"/>
                </a:solidFill>
                <a:latin typeface="+mn-lt"/>
                <a:ea typeface="+mn-ea"/>
                <a:cs typeface="+mn-ea"/>
                <a:sym typeface="+mn-lt"/>
              </a:rPr>
              <a:t>系数主要用来检验模型对样本进行正确排序的能力。 </a:t>
            </a:r>
            <a:r>
              <a:rPr lang="en-US" altLang="zh-CN" sz="1100" dirty="0">
                <a:solidFill>
                  <a:schemeClr val="bg1"/>
                </a:solidFill>
                <a:latin typeface="+mn-lt"/>
                <a:ea typeface="+mn-ea"/>
                <a:cs typeface="+mn-ea"/>
                <a:sym typeface="+mn-lt"/>
              </a:rPr>
              <a:t>ROC</a:t>
            </a:r>
            <a:r>
              <a:rPr lang="zh-CN" altLang="en-US" sz="1100" dirty="0">
                <a:solidFill>
                  <a:schemeClr val="bg1"/>
                </a:solidFill>
                <a:latin typeface="+mn-lt"/>
                <a:ea typeface="+mn-ea"/>
                <a:cs typeface="+mn-ea"/>
                <a:sym typeface="+mn-lt"/>
              </a:rPr>
              <a:t>曲线描述了在一定累计好客户比例下的累计坏客户比例，模型的区分能力越强，</a:t>
            </a:r>
            <a:r>
              <a:rPr lang="en-US" altLang="zh-CN" sz="1100" dirty="0">
                <a:solidFill>
                  <a:schemeClr val="bg1"/>
                </a:solidFill>
                <a:latin typeface="+mn-lt"/>
                <a:ea typeface="+mn-ea"/>
                <a:cs typeface="+mn-ea"/>
                <a:sym typeface="+mn-lt"/>
              </a:rPr>
              <a:t>ROC</a:t>
            </a:r>
            <a:r>
              <a:rPr lang="zh-CN" altLang="en-US" sz="1100" dirty="0">
                <a:solidFill>
                  <a:schemeClr val="bg1"/>
                </a:solidFill>
                <a:latin typeface="+mn-lt"/>
                <a:ea typeface="+mn-ea"/>
                <a:cs typeface="+mn-ea"/>
                <a:sym typeface="+mn-lt"/>
              </a:rPr>
              <a:t>曲线越往左上角靠近。</a:t>
            </a:r>
            <a:r>
              <a:rPr lang="en-US" altLang="zh-CN" sz="1100" dirty="0">
                <a:solidFill>
                  <a:schemeClr val="bg1"/>
                </a:solidFill>
                <a:latin typeface="+mn-lt"/>
                <a:ea typeface="+mn-ea"/>
                <a:cs typeface="+mn-ea"/>
                <a:sym typeface="+mn-lt"/>
              </a:rPr>
              <a:t>AUC</a:t>
            </a:r>
            <a:r>
              <a:rPr lang="zh-CN" altLang="en-US" sz="1100" dirty="0">
                <a:solidFill>
                  <a:schemeClr val="bg1"/>
                </a:solidFill>
                <a:latin typeface="+mn-lt"/>
                <a:ea typeface="+mn-ea"/>
                <a:cs typeface="+mn-ea"/>
                <a:sym typeface="+mn-lt"/>
              </a:rPr>
              <a:t>系数表示</a:t>
            </a:r>
            <a:r>
              <a:rPr lang="en-US" altLang="zh-CN" sz="1100" dirty="0">
                <a:solidFill>
                  <a:schemeClr val="bg1"/>
                </a:solidFill>
                <a:latin typeface="+mn-lt"/>
                <a:ea typeface="+mn-ea"/>
                <a:cs typeface="+mn-ea"/>
                <a:sym typeface="+mn-lt"/>
              </a:rPr>
              <a:t>ROC</a:t>
            </a:r>
            <a:r>
              <a:rPr lang="zh-CN" altLang="en-US" sz="1100" dirty="0">
                <a:solidFill>
                  <a:schemeClr val="bg1"/>
                </a:solidFill>
                <a:latin typeface="+mn-lt"/>
                <a:ea typeface="+mn-ea"/>
                <a:cs typeface="+mn-ea"/>
                <a:sym typeface="+mn-lt"/>
              </a:rPr>
              <a:t>曲线下方的面积。</a:t>
            </a:r>
            <a:r>
              <a:rPr lang="en-US" altLang="zh-CN" sz="1100" dirty="0">
                <a:solidFill>
                  <a:schemeClr val="bg1"/>
                </a:solidFill>
                <a:latin typeface="+mn-lt"/>
                <a:ea typeface="+mn-ea"/>
                <a:cs typeface="+mn-ea"/>
                <a:sym typeface="+mn-lt"/>
              </a:rPr>
              <a:t>AUC</a:t>
            </a:r>
            <a:r>
              <a:rPr lang="zh-CN" altLang="en-US" sz="1100" dirty="0">
                <a:solidFill>
                  <a:schemeClr val="bg1"/>
                </a:solidFill>
                <a:latin typeface="+mn-lt"/>
                <a:ea typeface="+mn-ea"/>
                <a:cs typeface="+mn-ea"/>
                <a:sym typeface="+mn-lt"/>
              </a:rPr>
              <a:t>系数越高，模型的风险区分能力越强。</a:t>
            </a:r>
            <a:r>
              <a:rPr lang="en-US" altLang="zh-CN" sz="1100" dirty="0">
                <a:solidFill>
                  <a:schemeClr val="bg1"/>
                </a:solidFill>
                <a:latin typeface="+mn-lt"/>
                <a:ea typeface="+mn-ea"/>
                <a:cs typeface="+mn-ea"/>
                <a:sym typeface="+mn-lt"/>
              </a:rPr>
              <a:t>AR=2*AUC-1.</a:t>
            </a:r>
            <a:endParaRPr lang="zh-CN" altLang="en-US" sz="1100" dirty="0">
              <a:solidFill>
                <a:schemeClr val="bg1"/>
              </a:solidFill>
              <a:latin typeface="+mn-lt"/>
              <a:ea typeface="+mn-ea"/>
              <a:cs typeface="+mn-ea"/>
              <a:sym typeface="+mn-lt"/>
            </a:endParaRPr>
          </a:p>
        </p:txBody>
      </p:sp>
      <p:pic>
        <p:nvPicPr>
          <p:cNvPr id="7066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36" y="2821894"/>
            <a:ext cx="348456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矩形 5"/>
          <p:cNvSpPr>
            <a:spLocks noChangeArrowheads="1"/>
          </p:cNvSpPr>
          <p:nvPr/>
        </p:nvSpPr>
        <p:spPr bwMode="auto">
          <a:xfrm>
            <a:off x="166473" y="5038618"/>
            <a:ext cx="4481512" cy="135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42" tIns="42771" rIns="85542" bIns="42771">
            <a:spAutoFit/>
          </a:bodyPr>
          <a:lstStyle/>
          <a:p>
            <a:pPr>
              <a:lnSpc>
                <a:spcPct val="150000"/>
              </a:lnSpc>
            </a:pPr>
            <a:r>
              <a:rPr lang="zh-CN" altLang="zh-CN" sz="1100" dirty="0">
                <a:solidFill>
                  <a:schemeClr val="bg1"/>
                </a:solidFill>
                <a:latin typeface="+mn-lt"/>
                <a:ea typeface="+mn-ea"/>
                <a:cs typeface="+mn-ea"/>
                <a:sym typeface="+mn-lt"/>
              </a:rPr>
              <a:t>根据相关的研究，若曲线下的面积</a:t>
            </a:r>
            <a:r>
              <a:rPr lang="zh-CN" altLang="en-US" sz="1100" dirty="0">
                <a:solidFill>
                  <a:schemeClr val="bg1"/>
                </a:solidFill>
                <a:latin typeface="+mn-lt"/>
                <a:ea typeface="+mn-ea"/>
                <a:cs typeface="+mn-ea"/>
                <a:sym typeface="+mn-lt"/>
              </a:rPr>
              <a:t>（</a:t>
            </a:r>
            <a:r>
              <a:rPr lang="en-US" altLang="zh-CN" sz="1100" dirty="0">
                <a:solidFill>
                  <a:schemeClr val="bg1"/>
                </a:solidFill>
                <a:latin typeface="+mn-lt"/>
                <a:ea typeface="+mn-ea"/>
                <a:cs typeface="+mn-ea"/>
                <a:sym typeface="+mn-lt"/>
              </a:rPr>
              <a:t>AUC</a:t>
            </a:r>
            <a:r>
              <a:rPr lang="zh-CN" altLang="en-US" sz="1100" dirty="0">
                <a:solidFill>
                  <a:schemeClr val="bg1"/>
                </a:solidFill>
                <a:latin typeface="+mn-lt"/>
                <a:ea typeface="+mn-ea"/>
                <a:cs typeface="+mn-ea"/>
                <a:sym typeface="+mn-lt"/>
              </a:rPr>
              <a:t>系数）</a:t>
            </a:r>
            <a:r>
              <a:rPr lang="zh-CN" altLang="zh-CN" sz="1100" dirty="0">
                <a:solidFill>
                  <a:schemeClr val="bg1"/>
                </a:solidFill>
                <a:latin typeface="+mn-lt"/>
                <a:ea typeface="+mn-ea"/>
                <a:cs typeface="+mn-ea"/>
                <a:sym typeface="+mn-lt"/>
              </a:rPr>
              <a:t>为</a:t>
            </a:r>
            <a:r>
              <a:rPr lang="en-US" altLang="zh-CN" sz="1100" dirty="0">
                <a:solidFill>
                  <a:schemeClr val="bg1"/>
                </a:solidFill>
                <a:latin typeface="+mn-lt"/>
                <a:ea typeface="+mn-ea"/>
                <a:cs typeface="+mn-ea"/>
                <a:sym typeface="+mn-lt"/>
              </a:rPr>
              <a:t>0.5</a:t>
            </a:r>
            <a:r>
              <a:rPr lang="zh-CN" altLang="zh-CN" sz="1100" dirty="0">
                <a:solidFill>
                  <a:schemeClr val="bg1"/>
                </a:solidFill>
                <a:latin typeface="+mn-lt"/>
                <a:ea typeface="+mn-ea"/>
                <a:cs typeface="+mn-ea"/>
                <a:sym typeface="+mn-lt"/>
              </a:rPr>
              <a:t>，则代表模型不具区别能力；若曲线下面积为</a:t>
            </a:r>
            <a:r>
              <a:rPr lang="en-US" altLang="zh-CN" sz="1100" dirty="0">
                <a:solidFill>
                  <a:schemeClr val="bg1"/>
                </a:solidFill>
                <a:latin typeface="+mn-lt"/>
                <a:ea typeface="+mn-ea"/>
                <a:cs typeface="+mn-ea"/>
                <a:sym typeface="+mn-lt"/>
              </a:rPr>
              <a:t>0.7~0.8</a:t>
            </a:r>
            <a:r>
              <a:rPr lang="zh-CN" altLang="zh-CN" sz="1100" dirty="0">
                <a:solidFill>
                  <a:schemeClr val="bg1"/>
                </a:solidFill>
                <a:latin typeface="+mn-lt"/>
                <a:ea typeface="+mn-ea"/>
                <a:cs typeface="+mn-ea"/>
                <a:sym typeface="+mn-lt"/>
              </a:rPr>
              <a:t>，代表模型的区别能力是可接受的；若曲线下面积为</a:t>
            </a:r>
            <a:r>
              <a:rPr lang="en-US" altLang="zh-CN" sz="1100" dirty="0">
                <a:solidFill>
                  <a:schemeClr val="bg1"/>
                </a:solidFill>
                <a:latin typeface="+mn-lt"/>
                <a:ea typeface="+mn-ea"/>
                <a:cs typeface="+mn-ea"/>
                <a:sym typeface="+mn-lt"/>
              </a:rPr>
              <a:t>0.8~0.9</a:t>
            </a:r>
            <a:r>
              <a:rPr lang="zh-CN" altLang="zh-CN" sz="1100" dirty="0">
                <a:solidFill>
                  <a:schemeClr val="bg1"/>
                </a:solidFill>
                <a:latin typeface="+mn-lt"/>
                <a:ea typeface="+mn-ea"/>
                <a:cs typeface="+mn-ea"/>
                <a:sym typeface="+mn-lt"/>
              </a:rPr>
              <a:t>，代表模型有很好的区别能力；若面积在</a:t>
            </a:r>
            <a:r>
              <a:rPr lang="en-US" altLang="zh-CN" sz="1100" dirty="0">
                <a:solidFill>
                  <a:schemeClr val="bg1"/>
                </a:solidFill>
                <a:latin typeface="+mn-lt"/>
                <a:ea typeface="+mn-ea"/>
                <a:cs typeface="+mn-ea"/>
                <a:sym typeface="+mn-lt"/>
              </a:rPr>
              <a:t>0.9</a:t>
            </a:r>
            <a:r>
              <a:rPr lang="zh-CN" altLang="zh-CN" sz="1100" dirty="0">
                <a:solidFill>
                  <a:schemeClr val="bg1"/>
                </a:solidFill>
                <a:latin typeface="+mn-lt"/>
                <a:ea typeface="+mn-ea"/>
                <a:cs typeface="+mn-ea"/>
                <a:sym typeface="+mn-lt"/>
              </a:rPr>
              <a:t>以上，则代表模型有相当优越的区别能力</a:t>
            </a:r>
            <a:r>
              <a:rPr lang="zh-CN" altLang="en-US" sz="1100" dirty="0">
                <a:solidFill>
                  <a:schemeClr val="bg1"/>
                </a:solidFill>
                <a:latin typeface="+mn-lt"/>
                <a:ea typeface="+mn-ea"/>
                <a:cs typeface="+mn-ea"/>
                <a:sym typeface="+mn-lt"/>
              </a:rPr>
              <a:t>，但是可能也存在过度拟合的现象</a:t>
            </a:r>
            <a:r>
              <a:rPr lang="zh-CN" altLang="zh-CN" sz="1100" dirty="0">
                <a:solidFill>
                  <a:schemeClr val="bg1"/>
                </a:solidFill>
                <a:latin typeface="+mn-lt"/>
                <a:ea typeface="+mn-ea"/>
                <a:cs typeface="+mn-ea"/>
                <a:sym typeface="+mn-lt"/>
              </a:rPr>
              <a:t>。</a:t>
            </a:r>
            <a:endParaRPr lang="zh-CN" altLang="en-US" sz="1100" dirty="0">
              <a:solidFill>
                <a:schemeClr val="bg1"/>
              </a:solidFill>
              <a:latin typeface="+mn-lt"/>
              <a:ea typeface="+mn-ea"/>
              <a:cs typeface="+mn-ea"/>
              <a:sym typeface="+mn-lt"/>
            </a:endParaRPr>
          </a:p>
        </p:txBody>
      </p:sp>
      <p:pic>
        <p:nvPicPr>
          <p:cNvPr id="70662"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698" y="1711679"/>
            <a:ext cx="1890712"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3335" y="1711679"/>
            <a:ext cx="18288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矩形 9"/>
          <p:cNvSpPr>
            <a:spLocks noChangeArrowheads="1"/>
          </p:cNvSpPr>
          <p:nvPr/>
        </p:nvSpPr>
        <p:spPr bwMode="auto">
          <a:xfrm>
            <a:off x="5860836" y="1449741"/>
            <a:ext cx="1694005" cy="31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42" tIns="42771" rIns="85542" bIns="42771">
            <a:spAutoFit/>
          </a:bodyPr>
          <a:lstStyle/>
          <a:p>
            <a:pPr>
              <a:lnSpc>
                <a:spcPct val="150000"/>
              </a:lnSpc>
            </a:pPr>
            <a:r>
              <a:rPr lang="zh-CN" altLang="zh-CN" sz="1100" b="1" dirty="0">
                <a:solidFill>
                  <a:schemeClr val="bg1"/>
                </a:solidFill>
                <a:latin typeface="+mn-lt"/>
                <a:ea typeface="+mn-ea"/>
                <a:cs typeface="+mn-ea"/>
                <a:sym typeface="+mn-lt"/>
              </a:rPr>
              <a:t>统计模型</a:t>
            </a:r>
            <a:r>
              <a:rPr lang="en-US" altLang="zh-CN" sz="1100" b="1" dirty="0">
                <a:solidFill>
                  <a:schemeClr val="bg1"/>
                </a:solidFill>
                <a:latin typeface="+mn-lt"/>
                <a:ea typeface="+mn-ea"/>
                <a:cs typeface="+mn-ea"/>
                <a:sym typeface="+mn-lt"/>
              </a:rPr>
              <a:t>1</a:t>
            </a:r>
            <a:r>
              <a:rPr lang="zh-CN" altLang="zh-CN" sz="1100" b="1" dirty="0">
                <a:solidFill>
                  <a:schemeClr val="bg1"/>
                </a:solidFill>
                <a:latin typeface="+mn-lt"/>
                <a:ea typeface="+mn-ea"/>
                <a:cs typeface="+mn-ea"/>
                <a:sym typeface="+mn-lt"/>
              </a:rPr>
              <a:t>的</a:t>
            </a:r>
            <a:r>
              <a:rPr lang="en-US" altLang="zh-CN" sz="1100" b="1" dirty="0">
                <a:solidFill>
                  <a:schemeClr val="bg1"/>
                </a:solidFill>
                <a:latin typeface="+mn-lt"/>
                <a:ea typeface="+mn-ea"/>
                <a:cs typeface="+mn-ea"/>
                <a:sym typeface="+mn-lt"/>
              </a:rPr>
              <a:t>ROC</a:t>
            </a:r>
            <a:r>
              <a:rPr lang="zh-CN" altLang="zh-CN" sz="1100" b="1" dirty="0">
                <a:solidFill>
                  <a:schemeClr val="bg1"/>
                </a:solidFill>
                <a:latin typeface="+mn-lt"/>
                <a:ea typeface="+mn-ea"/>
                <a:cs typeface="+mn-ea"/>
                <a:sym typeface="+mn-lt"/>
              </a:rPr>
              <a:t>曲线图</a:t>
            </a:r>
            <a:endParaRPr lang="zh-CN" altLang="en-US" sz="1100" dirty="0">
              <a:solidFill>
                <a:schemeClr val="bg1"/>
              </a:solidFill>
              <a:latin typeface="+mn-lt"/>
              <a:ea typeface="+mn-ea"/>
              <a:cs typeface="+mn-ea"/>
              <a:sym typeface="+mn-lt"/>
            </a:endParaRPr>
          </a:p>
        </p:txBody>
      </p:sp>
      <p:pic>
        <p:nvPicPr>
          <p:cNvPr id="70665" name="图片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7698" y="3670654"/>
            <a:ext cx="1890712"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6" name="图片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3335" y="3675416"/>
            <a:ext cx="18288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7" name="矩形 12"/>
          <p:cNvSpPr>
            <a:spLocks noChangeArrowheads="1"/>
          </p:cNvSpPr>
          <p:nvPr/>
        </p:nvSpPr>
        <p:spPr bwMode="auto">
          <a:xfrm>
            <a:off x="5841786" y="3399191"/>
            <a:ext cx="1694005" cy="31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42" tIns="42771" rIns="85542" bIns="42771">
            <a:spAutoFit/>
          </a:bodyPr>
          <a:lstStyle/>
          <a:p>
            <a:pPr>
              <a:lnSpc>
                <a:spcPct val="150000"/>
              </a:lnSpc>
            </a:pPr>
            <a:r>
              <a:rPr lang="zh-CN" altLang="zh-CN" sz="1100" b="1" dirty="0">
                <a:solidFill>
                  <a:schemeClr val="bg1"/>
                </a:solidFill>
                <a:latin typeface="+mn-lt"/>
                <a:ea typeface="+mn-ea"/>
                <a:cs typeface="+mn-ea"/>
                <a:sym typeface="+mn-lt"/>
              </a:rPr>
              <a:t>统计模型</a:t>
            </a:r>
            <a:r>
              <a:rPr lang="en-US" altLang="zh-CN" sz="1100" b="1" dirty="0">
                <a:solidFill>
                  <a:schemeClr val="bg1"/>
                </a:solidFill>
                <a:latin typeface="+mn-lt"/>
                <a:ea typeface="+mn-ea"/>
                <a:cs typeface="+mn-ea"/>
                <a:sym typeface="+mn-lt"/>
              </a:rPr>
              <a:t>2</a:t>
            </a:r>
            <a:r>
              <a:rPr lang="zh-CN" altLang="zh-CN" sz="1100" b="1" dirty="0">
                <a:solidFill>
                  <a:schemeClr val="bg1"/>
                </a:solidFill>
                <a:latin typeface="+mn-lt"/>
                <a:ea typeface="+mn-ea"/>
                <a:cs typeface="+mn-ea"/>
                <a:sym typeface="+mn-lt"/>
              </a:rPr>
              <a:t>的</a:t>
            </a:r>
            <a:r>
              <a:rPr lang="en-US" altLang="zh-CN" sz="1100" b="1" dirty="0">
                <a:solidFill>
                  <a:schemeClr val="bg1"/>
                </a:solidFill>
                <a:latin typeface="+mn-lt"/>
                <a:ea typeface="+mn-ea"/>
                <a:cs typeface="+mn-ea"/>
                <a:sym typeface="+mn-lt"/>
              </a:rPr>
              <a:t>ROC</a:t>
            </a:r>
            <a:r>
              <a:rPr lang="zh-CN" altLang="zh-CN" sz="1100" b="1" dirty="0">
                <a:solidFill>
                  <a:schemeClr val="bg1"/>
                </a:solidFill>
                <a:latin typeface="+mn-lt"/>
                <a:ea typeface="+mn-ea"/>
                <a:cs typeface="+mn-ea"/>
                <a:sym typeface="+mn-lt"/>
              </a:rPr>
              <a:t>曲线图</a:t>
            </a:r>
            <a:endParaRPr lang="zh-CN" altLang="en-US" sz="1100" dirty="0">
              <a:solidFill>
                <a:schemeClr val="bg1"/>
              </a:solidFill>
              <a:latin typeface="+mn-lt"/>
              <a:ea typeface="+mn-ea"/>
              <a:cs typeface="+mn-ea"/>
              <a:sym typeface="+mn-lt"/>
            </a:endParaRPr>
          </a:p>
        </p:txBody>
      </p:sp>
      <p:graphicFrame>
        <p:nvGraphicFramePr>
          <p:cNvPr id="14" name="表格 13"/>
          <p:cNvGraphicFramePr>
            <a:graphicFrameLocks noGrp="1"/>
          </p:cNvGraphicFramePr>
          <p:nvPr>
            <p:extLst>
              <p:ext uri="{D42A27DB-BD31-4B8C-83A1-F6EECF244321}">
                <p14:modId xmlns:p14="http://schemas.microsoft.com/office/powerpoint/2010/main" val="2229263953"/>
              </p:ext>
            </p:extLst>
          </p:nvPr>
        </p:nvGraphicFramePr>
        <p:xfrm>
          <a:off x="5610804" y="5626421"/>
          <a:ext cx="2335212" cy="685800"/>
        </p:xfrm>
        <a:graphic>
          <a:graphicData uri="http://schemas.openxmlformats.org/drawingml/2006/table">
            <a:tbl>
              <a:tblPr/>
              <a:tblGrid>
                <a:gridCol w="511642">
                  <a:extLst>
                    <a:ext uri="{9D8B030D-6E8A-4147-A177-3AD203B41FA5}">
                      <a16:colId xmlns:a16="http://schemas.microsoft.com/office/drawing/2014/main" xmlns="" val="20000"/>
                    </a:ext>
                  </a:extLst>
                </a:gridCol>
                <a:gridCol w="911785">
                  <a:extLst>
                    <a:ext uri="{9D8B030D-6E8A-4147-A177-3AD203B41FA5}">
                      <a16:colId xmlns:a16="http://schemas.microsoft.com/office/drawing/2014/main" xmlns="" val="20001"/>
                    </a:ext>
                  </a:extLst>
                </a:gridCol>
                <a:gridCol w="911785">
                  <a:extLst>
                    <a:ext uri="{9D8B030D-6E8A-4147-A177-3AD203B41FA5}">
                      <a16:colId xmlns:a16="http://schemas.microsoft.com/office/drawing/2014/main" xmlns="" val="20002"/>
                    </a:ext>
                  </a:extLst>
                </a:gridCol>
              </a:tblGrid>
              <a:tr h="149366">
                <a:tc>
                  <a:txBody>
                    <a:bodyPr/>
                    <a:lstStyle/>
                    <a:p>
                      <a:pPr indent="0" algn="ctr">
                        <a:lnSpc>
                          <a:spcPct val="150000"/>
                        </a:lnSpc>
                        <a:spcBef>
                          <a:spcPts val="0"/>
                        </a:spcBef>
                        <a:spcAft>
                          <a:spcPts val="0"/>
                        </a:spcAft>
                      </a:pPr>
                      <a:r>
                        <a:rPr lang="zh-CN" sz="1000" kern="0" dirty="0">
                          <a:solidFill>
                            <a:schemeClr val="bg1"/>
                          </a:solidFill>
                          <a:latin typeface="+mn-lt"/>
                          <a:ea typeface="+mn-ea"/>
                          <a:cs typeface="+mn-ea"/>
                          <a:sym typeface="+mn-lt"/>
                        </a:rPr>
                        <a:t>统计量</a:t>
                      </a:r>
                      <a:endParaRPr lang="zh-CN" sz="1000" kern="100" dirty="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indent="0" algn="ctr">
                        <a:lnSpc>
                          <a:spcPct val="150000"/>
                        </a:lnSpc>
                        <a:spcBef>
                          <a:spcPts val="0"/>
                        </a:spcBef>
                        <a:spcAft>
                          <a:spcPts val="0"/>
                        </a:spcAft>
                      </a:pPr>
                      <a:r>
                        <a:rPr lang="zh-CN" sz="1000" kern="0" dirty="0" smtClean="0">
                          <a:solidFill>
                            <a:schemeClr val="bg1"/>
                          </a:solidFill>
                          <a:latin typeface="+mn-lt"/>
                          <a:ea typeface="+mn-ea"/>
                          <a:cs typeface="+mn-ea"/>
                          <a:sym typeface="+mn-lt"/>
                        </a:rPr>
                        <a:t>统</a:t>
                      </a:r>
                      <a:r>
                        <a:rPr lang="zh-CN" sz="1000" kern="0" dirty="0">
                          <a:solidFill>
                            <a:schemeClr val="bg1"/>
                          </a:solidFill>
                          <a:latin typeface="+mn-lt"/>
                          <a:ea typeface="+mn-ea"/>
                          <a:cs typeface="+mn-ea"/>
                          <a:sym typeface="+mn-lt"/>
                        </a:rPr>
                        <a:t>计模型</a:t>
                      </a:r>
                      <a:r>
                        <a:rPr lang="en-US" sz="1000" kern="0" dirty="0">
                          <a:solidFill>
                            <a:schemeClr val="bg1"/>
                          </a:solidFill>
                          <a:latin typeface="+mn-lt"/>
                          <a:ea typeface="+mn-ea"/>
                          <a:cs typeface="+mn-ea"/>
                          <a:sym typeface="+mn-lt"/>
                        </a:rPr>
                        <a:t>1</a:t>
                      </a:r>
                      <a:endParaRPr lang="zh-CN" sz="1000" kern="100" dirty="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indent="0" algn="ctr">
                        <a:lnSpc>
                          <a:spcPct val="150000"/>
                        </a:lnSpc>
                        <a:spcBef>
                          <a:spcPts val="0"/>
                        </a:spcBef>
                        <a:spcAft>
                          <a:spcPts val="0"/>
                        </a:spcAft>
                      </a:pPr>
                      <a:r>
                        <a:rPr lang="zh-CN" sz="1000" kern="0" dirty="0" smtClean="0">
                          <a:solidFill>
                            <a:schemeClr val="bg1"/>
                          </a:solidFill>
                          <a:latin typeface="+mn-lt"/>
                          <a:ea typeface="+mn-ea"/>
                          <a:cs typeface="+mn-ea"/>
                          <a:sym typeface="+mn-lt"/>
                        </a:rPr>
                        <a:t>统</a:t>
                      </a:r>
                      <a:r>
                        <a:rPr lang="zh-CN" sz="1000" kern="0" dirty="0">
                          <a:solidFill>
                            <a:schemeClr val="bg1"/>
                          </a:solidFill>
                          <a:latin typeface="+mn-lt"/>
                          <a:ea typeface="+mn-ea"/>
                          <a:cs typeface="+mn-ea"/>
                          <a:sym typeface="+mn-lt"/>
                        </a:rPr>
                        <a:t>计模型</a:t>
                      </a:r>
                      <a:r>
                        <a:rPr lang="en-US" sz="1000" kern="0" dirty="0">
                          <a:solidFill>
                            <a:schemeClr val="bg1"/>
                          </a:solidFill>
                          <a:latin typeface="+mn-lt"/>
                          <a:ea typeface="+mn-ea"/>
                          <a:cs typeface="+mn-ea"/>
                          <a:sym typeface="+mn-lt"/>
                        </a:rPr>
                        <a:t>2</a:t>
                      </a:r>
                      <a:endParaRPr lang="zh-CN" sz="1000" kern="100" dirty="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49366">
                <a:tc>
                  <a:txBody>
                    <a:bodyPr/>
                    <a:lstStyle/>
                    <a:p>
                      <a:pPr indent="0" algn="just">
                        <a:lnSpc>
                          <a:spcPct val="150000"/>
                        </a:lnSpc>
                        <a:spcBef>
                          <a:spcPts val="0"/>
                        </a:spcBef>
                        <a:spcAft>
                          <a:spcPts val="0"/>
                        </a:spcAft>
                      </a:pPr>
                      <a:r>
                        <a:rPr lang="en-US" sz="1000" kern="0">
                          <a:solidFill>
                            <a:schemeClr val="bg1"/>
                          </a:solidFill>
                          <a:latin typeface="+mn-lt"/>
                          <a:ea typeface="+mn-ea"/>
                          <a:cs typeface="+mn-ea"/>
                          <a:sym typeface="+mn-lt"/>
                        </a:rPr>
                        <a:t>AR</a:t>
                      </a:r>
                      <a:endParaRPr lang="zh-CN" sz="1000" kern="10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r">
                        <a:lnSpc>
                          <a:spcPct val="150000"/>
                        </a:lnSpc>
                        <a:spcBef>
                          <a:spcPts val="0"/>
                        </a:spcBef>
                        <a:spcAft>
                          <a:spcPts val="0"/>
                        </a:spcAft>
                      </a:pPr>
                      <a:r>
                        <a:rPr lang="en-US" sz="1000" kern="0">
                          <a:solidFill>
                            <a:schemeClr val="bg1"/>
                          </a:solidFill>
                          <a:latin typeface="+mn-lt"/>
                          <a:ea typeface="+mn-ea"/>
                          <a:cs typeface="+mn-ea"/>
                          <a:sym typeface="+mn-lt"/>
                        </a:rPr>
                        <a:t>0.5324</a:t>
                      </a:r>
                      <a:endParaRPr lang="zh-CN" sz="1000" kern="10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r">
                        <a:lnSpc>
                          <a:spcPct val="150000"/>
                        </a:lnSpc>
                        <a:spcBef>
                          <a:spcPts val="0"/>
                        </a:spcBef>
                        <a:spcAft>
                          <a:spcPts val="0"/>
                        </a:spcAft>
                      </a:pPr>
                      <a:r>
                        <a:rPr lang="en-US" sz="1000" kern="0">
                          <a:solidFill>
                            <a:schemeClr val="bg1"/>
                          </a:solidFill>
                          <a:latin typeface="+mn-lt"/>
                          <a:ea typeface="+mn-ea"/>
                          <a:cs typeface="+mn-ea"/>
                          <a:sym typeface="+mn-lt"/>
                        </a:rPr>
                        <a:t>0.5068</a:t>
                      </a:r>
                      <a:endParaRPr lang="zh-CN" sz="1000" kern="10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9366">
                <a:tc>
                  <a:txBody>
                    <a:bodyPr/>
                    <a:lstStyle/>
                    <a:p>
                      <a:pPr indent="0" algn="just">
                        <a:lnSpc>
                          <a:spcPct val="150000"/>
                        </a:lnSpc>
                        <a:spcBef>
                          <a:spcPts val="0"/>
                        </a:spcBef>
                        <a:spcAft>
                          <a:spcPts val="0"/>
                        </a:spcAft>
                      </a:pPr>
                      <a:r>
                        <a:rPr lang="en-US" sz="1000" kern="0">
                          <a:solidFill>
                            <a:schemeClr val="bg1"/>
                          </a:solidFill>
                          <a:latin typeface="+mn-lt"/>
                          <a:ea typeface="+mn-ea"/>
                          <a:cs typeface="+mn-ea"/>
                          <a:sym typeface="+mn-lt"/>
                        </a:rPr>
                        <a:t>AUC</a:t>
                      </a:r>
                      <a:endParaRPr lang="zh-CN" sz="1000" kern="10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r">
                        <a:lnSpc>
                          <a:spcPct val="150000"/>
                        </a:lnSpc>
                        <a:spcBef>
                          <a:spcPts val="0"/>
                        </a:spcBef>
                        <a:spcAft>
                          <a:spcPts val="0"/>
                        </a:spcAft>
                      </a:pPr>
                      <a:r>
                        <a:rPr lang="en-US" sz="1000" kern="0">
                          <a:solidFill>
                            <a:schemeClr val="bg1"/>
                          </a:solidFill>
                          <a:latin typeface="+mn-lt"/>
                          <a:ea typeface="+mn-ea"/>
                          <a:cs typeface="+mn-ea"/>
                          <a:sym typeface="+mn-lt"/>
                        </a:rPr>
                        <a:t>0.7662</a:t>
                      </a:r>
                      <a:endParaRPr lang="zh-CN" sz="1000" kern="10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r">
                        <a:lnSpc>
                          <a:spcPct val="150000"/>
                        </a:lnSpc>
                        <a:spcBef>
                          <a:spcPts val="0"/>
                        </a:spcBef>
                        <a:spcAft>
                          <a:spcPts val="0"/>
                        </a:spcAft>
                      </a:pPr>
                      <a:r>
                        <a:rPr lang="en-US" sz="1000" kern="0" dirty="0">
                          <a:solidFill>
                            <a:schemeClr val="bg1"/>
                          </a:solidFill>
                          <a:latin typeface="+mn-lt"/>
                          <a:ea typeface="+mn-ea"/>
                          <a:cs typeface="+mn-ea"/>
                          <a:sym typeface="+mn-lt"/>
                        </a:rPr>
                        <a:t>0.7534</a:t>
                      </a:r>
                      <a:endParaRPr lang="zh-CN" sz="1000" kern="100" dirty="0">
                        <a:solidFill>
                          <a:schemeClr val="bg1"/>
                        </a:solidFill>
                        <a:latin typeface="+mn-lt"/>
                        <a:ea typeface="+mn-ea"/>
                        <a:cs typeface="+mn-ea"/>
                        <a:sym typeface="+mn-lt"/>
                      </a:endParaRPr>
                    </a:p>
                  </a:txBody>
                  <a:tcPr marL="62027" marR="6202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cxnSp>
        <p:nvCxnSpPr>
          <p:cNvPr id="17" name="直接连接符 16"/>
          <p:cNvCxnSpPr/>
          <p:nvPr/>
        </p:nvCxnSpPr>
        <p:spPr>
          <a:xfrm>
            <a:off x="4692435" y="1551056"/>
            <a:ext cx="0" cy="493212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1612" y="1297905"/>
            <a:ext cx="777875" cy="257624"/>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bg1"/>
                </a:solidFill>
                <a:cs typeface="+mn-ea"/>
                <a:sym typeface="+mn-lt"/>
              </a:rPr>
              <a:t>示例</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635267" y="730701"/>
            <a:ext cx="11491913" cy="263525"/>
          </a:xfrm>
        </p:spPr>
        <p:txBody>
          <a:bodyPr/>
          <a:lstStyle/>
          <a:p>
            <a:r>
              <a:rPr lang="zh-CN" altLang="en-US" sz="3600" b="1" dirty="0" smtClean="0">
                <a:solidFill>
                  <a:srgbClr val="FFC000"/>
                </a:solidFill>
                <a:latin typeface="+mn-lt"/>
                <a:ea typeface="+mn-ea"/>
                <a:cs typeface="+mn-ea"/>
                <a:sym typeface="+mn-lt"/>
              </a:rPr>
              <a:t>目录</a:t>
            </a:r>
          </a:p>
        </p:txBody>
      </p:sp>
      <p:sp>
        <p:nvSpPr>
          <p:cNvPr id="3" name="TextBox 2"/>
          <p:cNvSpPr txBox="1"/>
          <p:nvPr/>
        </p:nvSpPr>
        <p:spPr>
          <a:xfrm>
            <a:off x="1415685" y="2077164"/>
            <a:ext cx="6480539" cy="2862322"/>
          </a:xfrm>
          <a:prstGeom prst="rect">
            <a:avLst/>
          </a:prstGeom>
          <a:noFill/>
        </p:spPr>
        <p:txBody>
          <a:bodyPr wrap="square">
            <a:spAutoFit/>
          </a:bodyPr>
          <a:lstStyle/>
          <a:p>
            <a:pPr>
              <a:lnSpc>
                <a:spcPct val="150000"/>
              </a:lnSpc>
              <a:defRPr/>
            </a:pPr>
            <a:r>
              <a:rPr lang="zh-CN" altLang="en-US" sz="2000" b="1" dirty="0" smtClean="0">
                <a:solidFill>
                  <a:srgbClr val="FFC000"/>
                </a:solidFill>
                <a:latin typeface="+mn-lt"/>
                <a:ea typeface="+mn-ea"/>
                <a:cs typeface="+mn-ea"/>
                <a:sym typeface="+mn-lt"/>
              </a:rPr>
              <a:t>一、债券市场发展及违约事件回顾</a:t>
            </a:r>
            <a:endParaRPr lang="en-US" altLang="zh-CN" sz="2000" b="1" dirty="0">
              <a:solidFill>
                <a:srgbClr val="FFC000"/>
              </a:solidFill>
              <a:latin typeface="+mn-lt"/>
              <a:ea typeface="+mn-ea"/>
              <a:cs typeface="+mn-ea"/>
              <a:sym typeface="+mn-lt"/>
            </a:endParaRPr>
          </a:p>
          <a:p>
            <a:pPr>
              <a:lnSpc>
                <a:spcPct val="150000"/>
              </a:lnSpc>
              <a:defRPr/>
            </a:pPr>
            <a:r>
              <a:rPr lang="zh-CN" altLang="en-US" sz="2000" dirty="0" smtClean="0">
                <a:solidFill>
                  <a:schemeClr val="bg1"/>
                </a:solidFill>
                <a:latin typeface="+mn-lt"/>
                <a:ea typeface="+mn-ea"/>
                <a:cs typeface="+mn-ea"/>
                <a:sym typeface="+mn-lt"/>
              </a:rPr>
              <a:t>二 、债券</a:t>
            </a:r>
            <a:r>
              <a:rPr lang="zh-CN" altLang="en-US" sz="2000" dirty="0">
                <a:solidFill>
                  <a:schemeClr val="bg1"/>
                </a:solidFill>
                <a:latin typeface="+mn-lt"/>
                <a:ea typeface="+mn-ea"/>
                <a:cs typeface="+mn-ea"/>
                <a:sym typeface="+mn-lt"/>
              </a:rPr>
              <a:t>信用风险计量</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（一）债券</a:t>
            </a:r>
            <a:r>
              <a:rPr lang="zh-CN" altLang="en-US" sz="2000" dirty="0">
                <a:solidFill>
                  <a:schemeClr val="bg1"/>
                </a:solidFill>
                <a:latin typeface="+mn-lt"/>
                <a:ea typeface="+mn-ea"/>
                <a:cs typeface="+mn-ea"/>
                <a:sym typeface="+mn-lt"/>
              </a:rPr>
              <a:t>信用风</a:t>
            </a:r>
            <a:r>
              <a:rPr lang="zh-CN" altLang="en-US" sz="2000" dirty="0" smtClean="0">
                <a:solidFill>
                  <a:schemeClr val="bg1"/>
                </a:solidFill>
                <a:latin typeface="+mn-lt"/>
                <a:ea typeface="+mn-ea"/>
                <a:cs typeface="+mn-ea"/>
                <a:sym typeface="+mn-lt"/>
              </a:rPr>
              <a:t>险模</a:t>
            </a:r>
            <a:r>
              <a:rPr lang="zh-CN" altLang="en-US" sz="2000" dirty="0">
                <a:solidFill>
                  <a:schemeClr val="bg1"/>
                </a:solidFill>
                <a:latin typeface="+mn-lt"/>
                <a:ea typeface="+mn-ea"/>
                <a:cs typeface="+mn-ea"/>
                <a:sym typeface="+mn-lt"/>
              </a:rPr>
              <a:t>型概述</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（二）影子</a:t>
            </a:r>
            <a:r>
              <a:rPr lang="zh-CN" altLang="en-US" sz="2000" dirty="0">
                <a:solidFill>
                  <a:schemeClr val="bg1"/>
                </a:solidFill>
                <a:latin typeface="+mn-lt"/>
                <a:ea typeface="+mn-ea"/>
                <a:cs typeface="+mn-ea"/>
                <a:sym typeface="+mn-lt"/>
              </a:rPr>
              <a:t>评级模型开发步骤</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（三）债券</a:t>
            </a:r>
            <a:r>
              <a:rPr lang="zh-CN" altLang="en-US" sz="2000" dirty="0">
                <a:solidFill>
                  <a:schemeClr val="bg1"/>
                </a:solidFill>
                <a:latin typeface="+mn-lt"/>
                <a:ea typeface="+mn-ea"/>
                <a:cs typeface="+mn-ea"/>
                <a:sym typeface="+mn-lt"/>
              </a:rPr>
              <a:t>信用风险计量模型示例</a:t>
            </a:r>
            <a:endParaRPr lang="en-US" altLang="zh-CN" sz="2000" dirty="0">
              <a:solidFill>
                <a:schemeClr val="bg1"/>
              </a:solidFill>
              <a:latin typeface="+mn-lt"/>
              <a:ea typeface="+mn-ea"/>
              <a:cs typeface="+mn-ea"/>
              <a:sym typeface="+mn-lt"/>
            </a:endParaRPr>
          </a:p>
          <a:p>
            <a:pPr>
              <a:lnSpc>
                <a:spcPct val="150000"/>
              </a:lnSpc>
              <a:defRPr/>
            </a:pPr>
            <a:r>
              <a:rPr lang="zh-CN" altLang="en-US" sz="2000" dirty="0">
                <a:solidFill>
                  <a:schemeClr val="bg1"/>
                </a:solidFill>
                <a:latin typeface="+mn-lt"/>
                <a:ea typeface="+mn-ea"/>
                <a:cs typeface="+mn-ea"/>
                <a:sym typeface="+mn-lt"/>
              </a:rPr>
              <a:t>三</a:t>
            </a:r>
            <a:r>
              <a:rPr lang="zh-CN" altLang="en-US" sz="2000" dirty="0" smtClean="0">
                <a:solidFill>
                  <a:schemeClr val="bg1"/>
                </a:solidFill>
                <a:latin typeface="+mn-lt"/>
                <a:ea typeface="+mn-ea"/>
                <a:cs typeface="+mn-ea"/>
                <a:sym typeface="+mn-lt"/>
              </a:rPr>
              <a:t>、债券信用风险计量</a:t>
            </a:r>
            <a:r>
              <a:rPr lang="zh-CN" altLang="en-US" sz="2000" dirty="0">
                <a:solidFill>
                  <a:schemeClr val="bg1"/>
                </a:solidFill>
                <a:latin typeface="+mn-lt"/>
                <a:ea typeface="+mn-ea"/>
                <a:cs typeface="+mn-ea"/>
                <a:sym typeface="+mn-lt"/>
              </a:rPr>
              <a:t>结果在业务管理中的应用</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5716457" y="1293342"/>
            <a:ext cx="1828800" cy="4949307"/>
          </a:xfrm>
          <a:prstGeom prst="roundRect">
            <a:avLst/>
          </a:prstGeom>
          <a:solidFill>
            <a:srgbClr val="FFC00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lang="zh-CN" altLang="en-US" sz="1400" dirty="0">
              <a:solidFill>
                <a:schemeClr val="bg1"/>
              </a:solidFill>
              <a:cs typeface="+mn-ea"/>
              <a:sym typeface="+mn-lt"/>
            </a:endParaRPr>
          </a:p>
        </p:txBody>
      </p:sp>
      <p:sp>
        <p:nvSpPr>
          <p:cNvPr id="43" name="圆角矩形 42"/>
          <p:cNvSpPr/>
          <p:nvPr/>
        </p:nvSpPr>
        <p:spPr>
          <a:xfrm>
            <a:off x="1161772" y="1293342"/>
            <a:ext cx="1828800" cy="4949308"/>
          </a:xfrm>
          <a:prstGeom prst="roundRect">
            <a:avLst/>
          </a:prstGeom>
          <a:solidFill>
            <a:srgbClr val="FFC00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lang="zh-CN" altLang="en-US" sz="1400" b="1" dirty="0">
              <a:solidFill>
                <a:schemeClr val="bg1"/>
              </a:solidFill>
              <a:cs typeface="+mn-ea"/>
              <a:sym typeface="+mn-lt"/>
            </a:endParaRPr>
          </a:p>
        </p:txBody>
      </p:sp>
      <p:sp>
        <p:nvSpPr>
          <p:cNvPr id="2" name="标题 1"/>
          <p:cNvSpPr>
            <a:spLocks noGrp="1"/>
          </p:cNvSpPr>
          <p:nvPr>
            <p:ph type="title" idx="4294967295"/>
          </p:nvPr>
        </p:nvSpPr>
        <p:spPr>
          <a:xfrm>
            <a:off x="457200" y="451570"/>
            <a:ext cx="11491913" cy="263525"/>
          </a:xfrm>
        </p:spPr>
        <p:txBody>
          <a:bodyPr/>
          <a:lstStyle/>
          <a:p>
            <a:r>
              <a:rPr lang="zh-CN" altLang="en-US" sz="3200" b="1" dirty="0">
                <a:solidFill>
                  <a:srgbClr val="FFC000"/>
                </a:solidFill>
                <a:latin typeface="+mn-lt"/>
                <a:ea typeface="+mn-ea"/>
                <a:cs typeface="+mn-ea"/>
                <a:sym typeface="+mn-lt"/>
              </a:rPr>
              <a:t>影</a:t>
            </a:r>
            <a:r>
              <a:rPr lang="zh-CN" altLang="en-US" sz="3200" b="1" dirty="0" smtClean="0">
                <a:solidFill>
                  <a:srgbClr val="FFC000"/>
                </a:solidFill>
                <a:latin typeface="+mn-lt"/>
                <a:ea typeface="+mn-ea"/>
                <a:cs typeface="+mn-ea"/>
                <a:sym typeface="+mn-lt"/>
              </a:rPr>
              <a:t>子评级（计量模型）方法总结</a:t>
            </a:r>
            <a:endParaRPr lang="zh-CN" altLang="en-US" sz="3200" b="1" dirty="0">
              <a:solidFill>
                <a:srgbClr val="FFC000"/>
              </a:solidFill>
              <a:latin typeface="+mn-lt"/>
              <a:ea typeface="+mn-ea"/>
              <a:cs typeface="+mn-ea"/>
              <a:sym typeface="+mn-lt"/>
            </a:endParaRPr>
          </a:p>
        </p:txBody>
      </p:sp>
      <p:sp>
        <p:nvSpPr>
          <p:cNvPr id="3" name="圆角矩形 2"/>
          <p:cNvSpPr/>
          <p:nvPr/>
        </p:nvSpPr>
        <p:spPr>
          <a:xfrm>
            <a:off x="3672035" y="1075427"/>
            <a:ext cx="1250830"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选择开发工具</a:t>
            </a:r>
          </a:p>
        </p:txBody>
      </p:sp>
      <p:sp>
        <p:nvSpPr>
          <p:cNvPr id="4" name="圆角矩形 3"/>
          <p:cNvSpPr/>
          <p:nvPr/>
        </p:nvSpPr>
        <p:spPr>
          <a:xfrm>
            <a:off x="3672035" y="1719532"/>
            <a:ext cx="1250830"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数据清洗</a:t>
            </a:r>
          </a:p>
        </p:txBody>
      </p:sp>
      <p:sp>
        <p:nvSpPr>
          <p:cNvPr id="5" name="圆角矩形 4"/>
          <p:cNvSpPr/>
          <p:nvPr/>
        </p:nvSpPr>
        <p:spPr>
          <a:xfrm>
            <a:off x="1406309" y="2323380"/>
            <a:ext cx="142980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外部评级校准</a:t>
            </a:r>
          </a:p>
        </p:txBody>
      </p:sp>
      <p:sp>
        <p:nvSpPr>
          <p:cNvPr id="6" name="圆角矩形 5"/>
          <p:cNvSpPr/>
          <p:nvPr/>
        </p:nvSpPr>
        <p:spPr>
          <a:xfrm>
            <a:off x="5990897" y="2947931"/>
            <a:ext cx="137318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生成建模样本</a:t>
            </a:r>
          </a:p>
        </p:txBody>
      </p:sp>
      <p:sp>
        <p:nvSpPr>
          <p:cNvPr id="7" name="圆角矩形 6"/>
          <p:cNvSpPr/>
          <p:nvPr/>
        </p:nvSpPr>
        <p:spPr>
          <a:xfrm>
            <a:off x="1406309" y="3572482"/>
            <a:ext cx="1429806" cy="579662"/>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cs typeface="+mn-ea"/>
                <a:sym typeface="+mn-lt"/>
              </a:rPr>
              <a:t>单变量分析：</a:t>
            </a:r>
            <a:endParaRPr lang="en-US" altLang="zh-CN" sz="1200" b="1" dirty="0">
              <a:solidFill>
                <a:schemeClr val="bg1"/>
              </a:solidFill>
              <a:cs typeface="+mn-ea"/>
              <a:sym typeface="+mn-lt"/>
            </a:endParaRPr>
          </a:p>
          <a:p>
            <a:pPr algn="ctr"/>
            <a:r>
              <a:rPr lang="en-US" altLang="zh-CN" sz="1200" b="1" dirty="0">
                <a:solidFill>
                  <a:schemeClr val="bg1"/>
                </a:solidFill>
                <a:cs typeface="+mn-ea"/>
                <a:sym typeface="+mn-lt"/>
              </a:rPr>
              <a:t>WOE</a:t>
            </a:r>
            <a:r>
              <a:rPr lang="zh-CN" altLang="en-US" sz="1200" b="1" dirty="0">
                <a:solidFill>
                  <a:schemeClr val="bg1"/>
                </a:solidFill>
                <a:cs typeface="+mn-ea"/>
                <a:sym typeface="+mn-lt"/>
              </a:rPr>
              <a:t>转换</a:t>
            </a:r>
            <a:endParaRPr lang="en-US" altLang="zh-CN" sz="1200" b="1" dirty="0">
              <a:solidFill>
                <a:schemeClr val="bg1"/>
              </a:solidFill>
              <a:cs typeface="+mn-ea"/>
              <a:sym typeface="+mn-lt"/>
            </a:endParaRPr>
          </a:p>
          <a:p>
            <a:pPr algn="ctr"/>
            <a:r>
              <a:rPr lang="en-US" altLang="zh-CN" sz="1200" b="1" dirty="0">
                <a:solidFill>
                  <a:schemeClr val="bg1"/>
                </a:solidFill>
                <a:cs typeface="+mn-ea"/>
                <a:sym typeface="+mn-lt"/>
              </a:rPr>
              <a:t>AR\KS</a:t>
            </a:r>
            <a:endParaRPr lang="zh-CN" altLang="en-US" sz="1200" b="1" dirty="0">
              <a:solidFill>
                <a:schemeClr val="bg1"/>
              </a:solidFill>
              <a:cs typeface="+mn-ea"/>
              <a:sym typeface="+mn-lt"/>
            </a:endParaRPr>
          </a:p>
        </p:txBody>
      </p:sp>
      <p:sp>
        <p:nvSpPr>
          <p:cNvPr id="8" name="圆角矩形 7"/>
          <p:cNvSpPr/>
          <p:nvPr/>
        </p:nvSpPr>
        <p:spPr>
          <a:xfrm>
            <a:off x="5990897" y="3572482"/>
            <a:ext cx="1373186" cy="579662"/>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cs typeface="+mn-ea"/>
                <a:sym typeface="+mn-lt"/>
              </a:rPr>
              <a:t>单变量分析：</a:t>
            </a:r>
            <a:endParaRPr lang="en-US" altLang="zh-CN" sz="1100" b="1" dirty="0">
              <a:solidFill>
                <a:schemeClr val="bg1"/>
              </a:solidFill>
              <a:cs typeface="+mn-ea"/>
              <a:sym typeface="+mn-lt"/>
            </a:endParaRPr>
          </a:p>
          <a:p>
            <a:pPr algn="ctr"/>
            <a:r>
              <a:rPr lang="zh-CN" altLang="en-US" sz="1100" b="1" dirty="0">
                <a:solidFill>
                  <a:schemeClr val="bg1"/>
                </a:solidFill>
                <a:cs typeface="+mn-ea"/>
                <a:sym typeface="+mn-lt"/>
              </a:rPr>
              <a:t>外部评级替代法</a:t>
            </a:r>
            <a:endParaRPr lang="en-US" altLang="zh-CN" sz="1100" b="1" dirty="0">
              <a:solidFill>
                <a:schemeClr val="bg1"/>
              </a:solidFill>
              <a:cs typeface="+mn-ea"/>
              <a:sym typeface="+mn-lt"/>
            </a:endParaRPr>
          </a:p>
          <a:p>
            <a:pPr algn="ctr"/>
            <a:r>
              <a:rPr lang="en-US" altLang="zh-CN" sz="1100" b="1" dirty="0" err="1">
                <a:solidFill>
                  <a:schemeClr val="bg1"/>
                </a:solidFill>
                <a:cs typeface="+mn-ea"/>
                <a:sym typeface="+mn-lt"/>
              </a:rPr>
              <a:t>Somers’d</a:t>
            </a:r>
            <a:endParaRPr lang="zh-CN" altLang="en-US" sz="1100" b="1" dirty="0">
              <a:solidFill>
                <a:schemeClr val="bg1"/>
              </a:solidFill>
              <a:cs typeface="+mn-ea"/>
              <a:sym typeface="+mn-lt"/>
            </a:endParaRPr>
          </a:p>
        </p:txBody>
      </p:sp>
      <p:sp>
        <p:nvSpPr>
          <p:cNvPr id="9" name="圆角矩形 8"/>
          <p:cNvSpPr/>
          <p:nvPr/>
        </p:nvSpPr>
        <p:spPr>
          <a:xfrm>
            <a:off x="1406309" y="4317089"/>
            <a:ext cx="1429806" cy="587639"/>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00" b="1" dirty="0">
                <a:solidFill>
                  <a:schemeClr val="bg1"/>
                </a:solidFill>
                <a:cs typeface="+mn-ea"/>
                <a:sym typeface="+mn-lt"/>
              </a:rPr>
              <a:t>多变量分析：</a:t>
            </a:r>
            <a:endParaRPr lang="en-US" altLang="zh-CN" sz="1000" b="1" dirty="0">
              <a:solidFill>
                <a:schemeClr val="bg1"/>
              </a:solidFill>
              <a:cs typeface="+mn-ea"/>
              <a:sym typeface="+mn-lt"/>
            </a:endParaRPr>
          </a:p>
          <a:p>
            <a:pPr algn="ctr">
              <a:lnSpc>
                <a:spcPct val="150000"/>
              </a:lnSpc>
            </a:pPr>
            <a:r>
              <a:rPr lang="zh-CN" altLang="en-US" sz="1000" b="1" dirty="0">
                <a:solidFill>
                  <a:schemeClr val="bg1"/>
                </a:solidFill>
                <a:cs typeface="+mn-ea"/>
                <a:sym typeface="+mn-lt"/>
              </a:rPr>
              <a:t>简单线性回归</a:t>
            </a:r>
            <a:endParaRPr lang="en-US" altLang="zh-CN" sz="1000" b="1" dirty="0">
              <a:solidFill>
                <a:schemeClr val="bg1"/>
              </a:solidFill>
              <a:cs typeface="+mn-ea"/>
              <a:sym typeface="+mn-lt"/>
            </a:endParaRPr>
          </a:p>
        </p:txBody>
      </p:sp>
      <p:sp>
        <p:nvSpPr>
          <p:cNvPr id="10" name="圆角矩形 9"/>
          <p:cNvSpPr/>
          <p:nvPr/>
        </p:nvSpPr>
        <p:spPr>
          <a:xfrm>
            <a:off x="1406309" y="2947931"/>
            <a:ext cx="142980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生成建模样本</a:t>
            </a:r>
          </a:p>
        </p:txBody>
      </p:sp>
      <p:sp>
        <p:nvSpPr>
          <p:cNvPr id="11" name="圆角矩形 10"/>
          <p:cNvSpPr/>
          <p:nvPr/>
        </p:nvSpPr>
        <p:spPr>
          <a:xfrm>
            <a:off x="5990897" y="4317089"/>
            <a:ext cx="1373186" cy="587639"/>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cs typeface="+mn-ea"/>
                <a:sym typeface="+mn-lt"/>
              </a:rPr>
              <a:t>多变量分析：</a:t>
            </a:r>
            <a:endParaRPr lang="en-US" altLang="zh-CN" sz="1100" b="1" dirty="0">
              <a:solidFill>
                <a:schemeClr val="bg1"/>
              </a:solidFill>
              <a:cs typeface="+mn-ea"/>
              <a:sym typeface="+mn-lt"/>
            </a:endParaRPr>
          </a:p>
          <a:p>
            <a:pPr algn="ctr"/>
            <a:r>
              <a:rPr lang="zh-CN" altLang="en-US" sz="1100" b="1" dirty="0">
                <a:solidFill>
                  <a:schemeClr val="bg1"/>
                </a:solidFill>
                <a:cs typeface="+mn-ea"/>
                <a:sym typeface="+mn-lt"/>
              </a:rPr>
              <a:t>多元有序</a:t>
            </a:r>
            <a:r>
              <a:rPr lang="en-US" altLang="zh-CN" sz="1100" b="1" dirty="0">
                <a:solidFill>
                  <a:schemeClr val="bg1"/>
                </a:solidFill>
                <a:cs typeface="+mn-ea"/>
                <a:sym typeface="+mn-lt"/>
              </a:rPr>
              <a:t>Logistic</a:t>
            </a:r>
            <a:r>
              <a:rPr lang="zh-CN" altLang="en-US" sz="1100" b="1" dirty="0">
                <a:solidFill>
                  <a:schemeClr val="bg1"/>
                </a:solidFill>
                <a:cs typeface="+mn-ea"/>
                <a:sym typeface="+mn-lt"/>
              </a:rPr>
              <a:t>回归</a:t>
            </a:r>
          </a:p>
        </p:txBody>
      </p:sp>
      <p:sp>
        <p:nvSpPr>
          <p:cNvPr id="12" name="圆角矩形 11"/>
          <p:cNvSpPr/>
          <p:nvPr/>
        </p:nvSpPr>
        <p:spPr>
          <a:xfrm>
            <a:off x="1406309" y="5106584"/>
            <a:ext cx="142980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开发阶段验证</a:t>
            </a:r>
          </a:p>
        </p:txBody>
      </p:sp>
      <p:sp>
        <p:nvSpPr>
          <p:cNvPr id="13" name="圆角矩形 12"/>
          <p:cNvSpPr/>
          <p:nvPr/>
        </p:nvSpPr>
        <p:spPr>
          <a:xfrm>
            <a:off x="5990897" y="5106584"/>
            <a:ext cx="137318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开发阶段验证</a:t>
            </a:r>
          </a:p>
        </p:txBody>
      </p:sp>
      <p:sp>
        <p:nvSpPr>
          <p:cNvPr id="14" name="圆角矩形 13"/>
          <p:cNvSpPr/>
          <p:nvPr/>
        </p:nvSpPr>
        <p:spPr>
          <a:xfrm>
            <a:off x="1406309" y="5731135"/>
            <a:ext cx="142980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文档化</a:t>
            </a:r>
          </a:p>
        </p:txBody>
      </p:sp>
      <p:sp>
        <p:nvSpPr>
          <p:cNvPr id="15" name="圆角矩形 14"/>
          <p:cNvSpPr/>
          <p:nvPr/>
        </p:nvSpPr>
        <p:spPr>
          <a:xfrm>
            <a:off x="5990897" y="5731135"/>
            <a:ext cx="1373186" cy="422694"/>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chemeClr val="bg1"/>
                </a:solidFill>
                <a:cs typeface="+mn-ea"/>
                <a:sym typeface="+mn-lt"/>
              </a:rPr>
              <a:t>文档化</a:t>
            </a:r>
          </a:p>
        </p:txBody>
      </p:sp>
      <p:cxnSp>
        <p:nvCxnSpPr>
          <p:cNvPr id="17" name="直接箭头连接符 16"/>
          <p:cNvCxnSpPr/>
          <p:nvPr/>
        </p:nvCxnSpPr>
        <p:spPr>
          <a:xfrm>
            <a:off x="4297450" y="1498122"/>
            <a:ext cx="0" cy="221411"/>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0800000" flipV="1">
            <a:off x="2063258" y="1930879"/>
            <a:ext cx="1608779" cy="392501"/>
          </a:xfrm>
          <a:prstGeom prst="bentConnector2">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a:off x="4922866" y="1930879"/>
            <a:ext cx="1815803" cy="1017052"/>
          </a:xfrm>
          <a:prstGeom prst="bentConnector2">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031724" y="2746075"/>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031724" y="3370626"/>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031724" y="4152144"/>
            <a:ext cx="0" cy="16494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031724" y="4904728"/>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031724" y="5529279"/>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738668" y="3370626"/>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738668" y="4152144"/>
            <a:ext cx="0" cy="16494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738668" y="4904728"/>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738668" y="5529279"/>
            <a:ext cx="0" cy="20185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61772" y="1377994"/>
            <a:ext cx="1838965" cy="461665"/>
          </a:xfrm>
          <a:prstGeom prst="rect">
            <a:avLst/>
          </a:prstGeom>
        </p:spPr>
        <p:txBody>
          <a:bodyPr wrap="none">
            <a:spAutoFit/>
          </a:bodyPr>
          <a:lstStyle/>
          <a:p>
            <a:pPr algn="ctr">
              <a:lnSpc>
                <a:spcPct val="150000"/>
              </a:lnSpc>
            </a:pPr>
            <a:r>
              <a:rPr lang="zh-CN" altLang="en-US" b="1" dirty="0">
                <a:solidFill>
                  <a:schemeClr val="bg1"/>
                </a:solidFill>
                <a:cs typeface="+mn-ea"/>
                <a:sym typeface="+mn-lt"/>
              </a:rPr>
              <a:t>外部违约数据充足</a:t>
            </a:r>
          </a:p>
        </p:txBody>
      </p:sp>
      <p:sp>
        <p:nvSpPr>
          <p:cNvPr id="18" name="矩形 17"/>
          <p:cNvSpPr/>
          <p:nvPr/>
        </p:nvSpPr>
        <p:spPr>
          <a:xfrm>
            <a:off x="5712704" y="1359262"/>
            <a:ext cx="1838965" cy="413831"/>
          </a:xfrm>
          <a:prstGeom prst="rect">
            <a:avLst/>
          </a:prstGeom>
        </p:spPr>
        <p:txBody>
          <a:bodyPr wrap="none">
            <a:spAutoFit/>
          </a:bodyPr>
          <a:lstStyle/>
          <a:p>
            <a:pPr algn="ctr">
              <a:lnSpc>
                <a:spcPct val="150000"/>
              </a:lnSpc>
            </a:pPr>
            <a:r>
              <a:rPr lang="zh-CN" altLang="en-US" b="1" dirty="0">
                <a:solidFill>
                  <a:schemeClr val="bg1"/>
                </a:solidFill>
                <a:cs typeface="+mn-ea"/>
                <a:sym typeface="+mn-lt"/>
              </a:rPr>
              <a:t>外部评级数据充足</a:t>
            </a:r>
          </a:p>
        </p:txBody>
      </p:sp>
      <p:sp>
        <p:nvSpPr>
          <p:cNvPr id="42" name="任意多边形 41"/>
          <p:cNvSpPr/>
          <p:nvPr/>
        </p:nvSpPr>
        <p:spPr>
          <a:xfrm>
            <a:off x="457200" y="1566177"/>
            <a:ext cx="466576" cy="4607704"/>
          </a:xfrm>
          <a:custGeom>
            <a:avLst/>
            <a:gdLst>
              <a:gd name="connsiteX0" fmla="*/ 0 w 1060921"/>
              <a:gd name="connsiteY0" fmla="*/ 176824 h 1060921"/>
              <a:gd name="connsiteX1" fmla="*/ 176824 w 1060921"/>
              <a:gd name="connsiteY1" fmla="*/ 0 h 1060921"/>
              <a:gd name="connsiteX2" fmla="*/ 884097 w 1060921"/>
              <a:gd name="connsiteY2" fmla="*/ 0 h 1060921"/>
              <a:gd name="connsiteX3" fmla="*/ 1060921 w 1060921"/>
              <a:gd name="connsiteY3" fmla="*/ 176824 h 1060921"/>
              <a:gd name="connsiteX4" fmla="*/ 1060921 w 1060921"/>
              <a:gd name="connsiteY4" fmla="*/ 884097 h 1060921"/>
              <a:gd name="connsiteX5" fmla="*/ 884097 w 1060921"/>
              <a:gd name="connsiteY5" fmla="*/ 1060921 h 1060921"/>
              <a:gd name="connsiteX6" fmla="*/ 176824 w 1060921"/>
              <a:gd name="connsiteY6" fmla="*/ 1060921 h 1060921"/>
              <a:gd name="connsiteX7" fmla="*/ 0 w 1060921"/>
              <a:gd name="connsiteY7" fmla="*/ 884097 h 1060921"/>
              <a:gd name="connsiteX8" fmla="*/ 0 w 1060921"/>
              <a:gd name="connsiteY8" fmla="*/ 176824 h 106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921" h="1060921">
                <a:moveTo>
                  <a:pt x="0" y="176824"/>
                </a:moveTo>
                <a:cubicBezTo>
                  <a:pt x="0" y="79167"/>
                  <a:pt x="79167" y="0"/>
                  <a:pt x="176824" y="0"/>
                </a:cubicBezTo>
                <a:lnTo>
                  <a:pt x="884097" y="0"/>
                </a:lnTo>
                <a:cubicBezTo>
                  <a:pt x="981754" y="0"/>
                  <a:pt x="1060921" y="79167"/>
                  <a:pt x="1060921" y="176824"/>
                </a:cubicBezTo>
                <a:lnTo>
                  <a:pt x="1060921" y="884097"/>
                </a:lnTo>
                <a:cubicBezTo>
                  <a:pt x="1060921" y="981754"/>
                  <a:pt x="981754" y="1060921"/>
                  <a:pt x="884097" y="1060921"/>
                </a:cubicBezTo>
                <a:lnTo>
                  <a:pt x="176824" y="1060921"/>
                </a:lnTo>
                <a:cubicBezTo>
                  <a:pt x="79167" y="1060921"/>
                  <a:pt x="0" y="981754"/>
                  <a:pt x="0" y="884097"/>
                </a:cubicBezTo>
                <a:lnTo>
                  <a:pt x="0" y="176824"/>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5130" tIns="105130" rIns="105130" bIns="105130" numCol="1" spcCol="1270" anchor="ctr" anchorCtr="0">
            <a:noAutofit/>
          </a:bodyPr>
          <a:lstStyle/>
          <a:p>
            <a:pPr lvl="0" algn="ctr" defTabSz="933450">
              <a:lnSpc>
                <a:spcPct val="90000"/>
              </a:lnSpc>
              <a:spcBef>
                <a:spcPct val="0"/>
              </a:spcBef>
              <a:spcAft>
                <a:spcPct val="35000"/>
              </a:spcAft>
            </a:pPr>
            <a:r>
              <a:rPr lang="zh-CN" altLang="en-US" sz="1800" b="1" kern="1200" dirty="0" smtClean="0">
                <a:solidFill>
                  <a:schemeClr val="tx1"/>
                </a:solidFill>
              </a:rPr>
              <a:t>因变量是外部评级对应的违约率</a:t>
            </a:r>
            <a:endParaRPr lang="zh-CN" altLang="en-US" sz="1800" b="1" kern="1200" dirty="0">
              <a:solidFill>
                <a:schemeClr val="tx1"/>
              </a:solidFill>
            </a:endParaRPr>
          </a:p>
        </p:txBody>
      </p:sp>
      <p:sp>
        <p:nvSpPr>
          <p:cNvPr id="45" name="任意多边形 44"/>
          <p:cNvSpPr/>
          <p:nvPr/>
        </p:nvSpPr>
        <p:spPr>
          <a:xfrm>
            <a:off x="7845972" y="1529538"/>
            <a:ext cx="466576" cy="4607704"/>
          </a:xfrm>
          <a:custGeom>
            <a:avLst/>
            <a:gdLst>
              <a:gd name="connsiteX0" fmla="*/ 0 w 1060921"/>
              <a:gd name="connsiteY0" fmla="*/ 176824 h 1060921"/>
              <a:gd name="connsiteX1" fmla="*/ 176824 w 1060921"/>
              <a:gd name="connsiteY1" fmla="*/ 0 h 1060921"/>
              <a:gd name="connsiteX2" fmla="*/ 884097 w 1060921"/>
              <a:gd name="connsiteY2" fmla="*/ 0 h 1060921"/>
              <a:gd name="connsiteX3" fmla="*/ 1060921 w 1060921"/>
              <a:gd name="connsiteY3" fmla="*/ 176824 h 1060921"/>
              <a:gd name="connsiteX4" fmla="*/ 1060921 w 1060921"/>
              <a:gd name="connsiteY4" fmla="*/ 884097 h 1060921"/>
              <a:gd name="connsiteX5" fmla="*/ 884097 w 1060921"/>
              <a:gd name="connsiteY5" fmla="*/ 1060921 h 1060921"/>
              <a:gd name="connsiteX6" fmla="*/ 176824 w 1060921"/>
              <a:gd name="connsiteY6" fmla="*/ 1060921 h 1060921"/>
              <a:gd name="connsiteX7" fmla="*/ 0 w 1060921"/>
              <a:gd name="connsiteY7" fmla="*/ 884097 h 1060921"/>
              <a:gd name="connsiteX8" fmla="*/ 0 w 1060921"/>
              <a:gd name="connsiteY8" fmla="*/ 176824 h 106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921" h="1060921">
                <a:moveTo>
                  <a:pt x="0" y="176824"/>
                </a:moveTo>
                <a:cubicBezTo>
                  <a:pt x="0" y="79167"/>
                  <a:pt x="79167" y="0"/>
                  <a:pt x="176824" y="0"/>
                </a:cubicBezTo>
                <a:lnTo>
                  <a:pt x="884097" y="0"/>
                </a:lnTo>
                <a:cubicBezTo>
                  <a:pt x="981754" y="0"/>
                  <a:pt x="1060921" y="79167"/>
                  <a:pt x="1060921" y="176824"/>
                </a:cubicBezTo>
                <a:lnTo>
                  <a:pt x="1060921" y="884097"/>
                </a:lnTo>
                <a:cubicBezTo>
                  <a:pt x="1060921" y="981754"/>
                  <a:pt x="981754" y="1060921"/>
                  <a:pt x="884097" y="1060921"/>
                </a:cubicBezTo>
                <a:lnTo>
                  <a:pt x="176824" y="1060921"/>
                </a:lnTo>
                <a:cubicBezTo>
                  <a:pt x="79167" y="1060921"/>
                  <a:pt x="0" y="981754"/>
                  <a:pt x="0" y="884097"/>
                </a:cubicBezTo>
                <a:lnTo>
                  <a:pt x="0" y="176824"/>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5130" tIns="105130" rIns="105130" bIns="105130" numCol="1" spcCol="1270" anchor="ctr" anchorCtr="0">
            <a:noAutofit/>
          </a:bodyPr>
          <a:lstStyle/>
          <a:p>
            <a:pPr lvl="0" algn="ctr" defTabSz="933450">
              <a:lnSpc>
                <a:spcPct val="90000"/>
              </a:lnSpc>
              <a:spcBef>
                <a:spcPct val="0"/>
              </a:spcBef>
              <a:spcAft>
                <a:spcPct val="35000"/>
              </a:spcAft>
            </a:pPr>
            <a:r>
              <a:rPr lang="zh-CN" altLang="en-US" sz="1800" b="1" kern="1200" dirty="0" smtClean="0">
                <a:solidFill>
                  <a:schemeClr val="tx1"/>
                </a:solidFill>
              </a:rPr>
              <a:t>因变量是外部评级所代表的排序</a:t>
            </a:r>
            <a:endParaRPr lang="zh-CN" altLang="en-US" sz="1800" b="1" kern="1200" dirty="0">
              <a:solidFill>
                <a:schemeClr val="tx1"/>
              </a:solidFill>
            </a:endParaRPr>
          </a:p>
        </p:txBody>
      </p:sp>
    </p:spTree>
    <p:custDataLst>
      <p:tags r:id="rId1"/>
    </p:custDataLst>
    <p:extLst>
      <p:ext uri="{BB962C8B-B14F-4D97-AF65-F5344CB8AC3E}">
        <p14:creationId xmlns:p14="http://schemas.microsoft.com/office/powerpoint/2010/main" val="2036595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2" name="Object 3" hidden="1"/>
          <p:cNvGraphicFramePr>
            <a:graphicFrameLocks noChangeAspect="1"/>
          </p:cNvGraphicFramePr>
          <p:nvPr>
            <p:custDataLst>
              <p:tags r:id="rId3"/>
            </p:custData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4703"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3837"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p:custDataLst>
              <p:tags r:id="rId4"/>
            </p:custDataLst>
          </p:nvPr>
        </p:nvSpPr>
        <p:spPr bwMode="auto">
          <a:xfrm>
            <a:off x="1493837" y="0"/>
            <a:ext cx="158750" cy="158750"/>
          </a:xfrm>
          <a:prstGeom prst="rect">
            <a:avLst/>
          </a:prstGeom>
          <a:solidFill>
            <a:schemeClr val="accent1"/>
          </a:solidFill>
          <a:ln w="9525"/>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50000"/>
              </a:lnSpc>
              <a:defRPr/>
            </a:pPr>
            <a:endParaRPr lang="en-US" dirty="0">
              <a:solidFill>
                <a:srgbClr val="FFFFFF"/>
              </a:solidFill>
              <a:cs typeface="+mn-ea"/>
              <a:sym typeface="+mn-lt"/>
            </a:endParaRPr>
          </a:p>
        </p:txBody>
      </p:sp>
      <p:sp>
        <p:nvSpPr>
          <p:cNvPr id="184324" name="标题 1"/>
          <p:cNvSpPr>
            <a:spLocks noGrp="1"/>
          </p:cNvSpPr>
          <p:nvPr>
            <p:ph type="title" idx="4294967295"/>
          </p:nvPr>
        </p:nvSpPr>
        <p:spPr>
          <a:xfrm>
            <a:off x="464237" y="484364"/>
            <a:ext cx="8618538" cy="263525"/>
          </a:xfrm>
        </p:spPr>
        <p:txBody>
          <a:bodyPr/>
          <a:lstStyle/>
          <a:p>
            <a:r>
              <a:rPr lang="zh-CN" altLang="en-US" sz="3200" b="1" dirty="0" smtClean="0">
                <a:solidFill>
                  <a:srgbClr val="FFC000"/>
                </a:solidFill>
                <a:latin typeface="+mn-lt"/>
                <a:ea typeface="+mn-ea"/>
                <a:cs typeface="+mn-ea"/>
                <a:sym typeface="+mn-lt"/>
              </a:rPr>
              <a:t>（三）债券</a:t>
            </a:r>
            <a:r>
              <a:rPr lang="zh-CN" altLang="en-US" sz="3200" b="1" dirty="0">
                <a:solidFill>
                  <a:srgbClr val="FFC000"/>
                </a:solidFill>
                <a:latin typeface="+mn-lt"/>
                <a:ea typeface="+mn-ea"/>
                <a:cs typeface="+mn-ea"/>
                <a:sym typeface="+mn-lt"/>
              </a:rPr>
              <a:t>信用风险计量</a:t>
            </a:r>
            <a:r>
              <a:rPr lang="zh-CN" altLang="en-US" sz="3200" b="1" dirty="0" smtClean="0">
                <a:solidFill>
                  <a:srgbClr val="FFC000"/>
                </a:solidFill>
                <a:latin typeface="+mn-lt"/>
                <a:ea typeface="+mn-ea"/>
                <a:cs typeface="+mn-ea"/>
                <a:sym typeface="+mn-lt"/>
              </a:rPr>
              <a:t>模型示例</a:t>
            </a:r>
          </a:p>
        </p:txBody>
      </p:sp>
      <p:sp>
        <p:nvSpPr>
          <p:cNvPr id="6" name="TextBox 3"/>
          <p:cNvSpPr txBox="1">
            <a:spLocks noChangeArrowheads="1"/>
          </p:cNvSpPr>
          <p:nvPr/>
        </p:nvSpPr>
        <p:spPr bwMode="auto">
          <a:xfrm>
            <a:off x="464236" y="1025874"/>
            <a:ext cx="7750175" cy="83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93" tIns="45647" rIns="91293" bIns="45647">
            <a:spAutoFit/>
          </a:bodyPr>
          <a:lstStyle>
            <a:lvl1pPr marL="285750" indent="-285750"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marL="0" lvl="2" indent="0" defTabSz="855421" eaLnBrk="1" hangingPunct="1">
              <a:lnSpc>
                <a:spcPct val="150000"/>
              </a:lnSpc>
              <a:buClr>
                <a:srgbClr val="A40000"/>
              </a:buClr>
              <a:defRPr/>
            </a:pPr>
            <a:r>
              <a:rPr lang="zh-CN" altLang="en-US" dirty="0">
                <a:solidFill>
                  <a:schemeClr val="bg1"/>
                </a:solidFill>
                <a:latin typeface="+mn-lt"/>
                <a:ea typeface="+mn-ea"/>
                <a:cs typeface="+mn-ea"/>
                <a:sym typeface="+mn-lt"/>
              </a:rPr>
              <a:t>债券评级模型一般会分为两个维度，发债主体评级模型和债项评级模型。两个模型叠加后将会反应单个债券的实际风险水平。</a:t>
            </a:r>
            <a:endParaRPr lang="en-US" altLang="zh-CN" dirty="0">
              <a:solidFill>
                <a:schemeClr val="bg1"/>
              </a:solidFill>
              <a:latin typeface="+mn-lt"/>
              <a:ea typeface="+mn-ea"/>
              <a:cs typeface="+mn-ea"/>
              <a:sym typeface="+mn-lt"/>
            </a:endParaRPr>
          </a:p>
        </p:txBody>
      </p:sp>
      <p:sp>
        <p:nvSpPr>
          <p:cNvPr id="8" name="TextBox 7"/>
          <p:cNvSpPr txBox="1"/>
          <p:nvPr/>
        </p:nvSpPr>
        <p:spPr>
          <a:xfrm>
            <a:off x="4574273" y="2431225"/>
            <a:ext cx="3640138" cy="4008438"/>
          </a:xfrm>
          <a:prstGeom prst="rect">
            <a:avLst/>
          </a:prstGeom>
          <a:noFill/>
          <a:ln w="12700">
            <a:solidFill>
              <a:schemeClr val="bg1">
                <a:lumMod val="65000"/>
              </a:schemeClr>
            </a:solidFill>
          </a:ln>
        </p:spPr>
        <p:txBody>
          <a:bodyPr lIns="68559" tIns="34278" rIns="68559" bIns="34278"/>
          <a:lstStyle/>
          <a:p>
            <a:pPr marL="285660" lvl="2" indent="-285660">
              <a:lnSpc>
                <a:spcPct val="150000"/>
              </a:lnSpc>
              <a:buSzPct val="80000"/>
              <a:buFont typeface="Arial" pitchFamily="34" charset="0"/>
              <a:buChar char="•"/>
              <a:defRPr/>
            </a:pPr>
            <a:r>
              <a:rPr lang="zh-CN" altLang="en-US" sz="1200" kern="0" dirty="0">
                <a:solidFill>
                  <a:schemeClr val="bg1"/>
                </a:solidFill>
                <a:latin typeface="+mn-lt"/>
                <a:ea typeface="+mn-ea"/>
                <a:cs typeface="+mn-ea"/>
                <a:sym typeface="+mn-lt"/>
              </a:rPr>
              <a:t>反应考虑增信信息（缓释品、结构、担保人等）后的个券实际信用风险水平。</a:t>
            </a:r>
            <a:endParaRPr lang="en-US" altLang="zh-CN" sz="1200" kern="0" dirty="0">
              <a:solidFill>
                <a:schemeClr val="bg1"/>
              </a:solidFill>
              <a:latin typeface="+mn-lt"/>
              <a:ea typeface="+mn-ea"/>
              <a:cs typeface="+mn-ea"/>
              <a:sym typeface="+mn-lt"/>
            </a:endParaRPr>
          </a:p>
        </p:txBody>
      </p:sp>
      <p:sp>
        <p:nvSpPr>
          <p:cNvPr id="11" name="矩形 10"/>
          <p:cNvSpPr/>
          <p:nvPr/>
        </p:nvSpPr>
        <p:spPr>
          <a:xfrm>
            <a:off x="4574273" y="1991488"/>
            <a:ext cx="3640138" cy="387350"/>
          </a:xfrm>
          <a:prstGeom prst="rect">
            <a:avLst/>
          </a:prstGeom>
          <a:solidFill>
            <a:srgbClr val="0070C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0" tIns="45705" rIns="91410" bIns="45705" anchor="ctr"/>
          <a:lstStyle/>
          <a:p>
            <a:pPr algn="ctr">
              <a:lnSpc>
                <a:spcPct val="150000"/>
              </a:lnSpc>
              <a:defRPr/>
            </a:pPr>
            <a:r>
              <a:rPr lang="zh-CN" altLang="en-US" dirty="0">
                <a:solidFill>
                  <a:schemeClr val="bg1"/>
                </a:solidFill>
                <a:cs typeface="+mn-ea"/>
                <a:sym typeface="+mn-lt"/>
              </a:rPr>
              <a:t>债项评级模型</a:t>
            </a:r>
          </a:p>
        </p:txBody>
      </p:sp>
      <p:pic>
        <p:nvPicPr>
          <p:cNvPr id="18432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3362" y="3183206"/>
            <a:ext cx="3000375" cy="3215183"/>
          </a:xfrm>
          <a:prstGeom prst="rect">
            <a:avLst/>
          </a:prstGeom>
          <a:solidFill>
            <a:srgbClr val="FFFFFF">
              <a:shade val="85000"/>
            </a:srgbClr>
          </a:solidFill>
          <a:ln w="9525">
            <a:solidFill>
              <a:schemeClr val="tx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184329" name="组合 1"/>
          <p:cNvGrpSpPr>
            <a:grpSpLocks/>
          </p:cNvGrpSpPr>
          <p:nvPr/>
        </p:nvGrpSpPr>
        <p:grpSpPr bwMode="auto">
          <a:xfrm>
            <a:off x="464237" y="1991489"/>
            <a:ext cx="3640137" cy="4448175"/>
            <a:chOff x="519113" y="1741319"/>
            <a:chExt cx="3640137" cy="4448175"/>
          </a:xfrm>
        </p:grpSpPr>
        <p:sp>
          <p:nvSpPr>
            <p:cNvPr id="7" name="TextBox 6"/>
            <p:cNvSpPr txBox="1"/>
            <p:nvPr/>
          </p:nvSpPr>
          <p:spPr>
            <a:xfrm>
              <a:off x="519113" y="2181056"/>
              <a:ext cx="3640137" cy="4008438"/>
            </a:xfrm>
            <a:prstGeom prst="rect">
              <a:avLst/>
            </a:prstGeom>
            <a:noFill/>
            <a:ln w="12700">
              <a:solidFill>
                <a:schemeClr val="bg1">
                  <a:lumMod val="65000"/>
                </a:schemeClr>
              </a:solidFill>
            </a:ln>
          </p:spPr>
          <p:txBody>
            <a:bodyPr lIns="68559" tIns="34278" rIns="68559" bIns="34278"/>
            <a:lstStyle/>
            <a:p>
              <a:pPr marL="285660" lvl="2" indent="-285660">
                <a:lnSpc>
                  <a:spcPct val="150000"/>
                </a:lnSpc>
                <a:buSzPct val="80000"/>
                <a:buFont typeface="Arial" pitchFamily="34" charset="0"/>
                <a:buChar char="•"/>
                <a:defRPr/>
              </a:pPr>
              <a:r>
                <a:rPr lang="zh-CN" altLang="en-US" sz="1200" kern="0" dirty="0">
                  <a:solidFill>
                    <a:schemeClr val="bg1"/>
                  </a:solidFill>
                  <a:latin typeface="+mn-lt"/>
                  <a:ea typeface="+mn-ea"/>
                  <a:cs typeface="+mn-ea"/>
                  <a:sym typeface="+mn-lt"/>
                </a:rPr>
                <a:t>按照行业开发（示例为城投类企业）客户评级模型，确保评级模型风险排序的准确性。</a:t>
              </a:r>
              <a:endParaRPr lang="en-US" altLang="zh-CN" sz="1200" kern="0" dirty="0">
                <a:solidFill>
                  <a:schemeClr val="bg1"/>
                </a:solidFill>
                <a:latin typeface="+mn-lt"/>
                <a:ea typeface="+mn-ea"/>
                <a:cs typeface="+mn-ea"/>
                <a:sym typeface="+mn-lt"/>
              </a:endParaRPr>
            </a:p>
            <a:p>
              <a:pPr marL="285660" lvl="2" indent="-285660">
                <a:lnSpc>
                  <a:spcPct val="150000"/>
                </a:lnSpc>
                <a:buSzPct val="80000"/>
                <a:buFont typeface="Arial" pitchFamily="34" charset="0"/>
                <a:buChar char="•"/>
                <a:defRPr/>
              </a:pPr>
              <a:endParaRPr lang="en-US" altLang="zh-CN" sz="1400" kern="0" dirty="0">
                <a:solidFill>
                  <a:schemeClr val="bg1"/>
                </a:solidFill>
                <a:latin typeface="+mn-lt"/>
                <a:ea typeface="+mn-ea"/>
                <a:cs typeface="+mn-ea"/>
                <a:sym typeface="+mn-lt"/>
              </a:endParaRPr>
            </a:p>
          </p:txBody>
        </p:sp>
        <p:sp>
          <p:nvSpPr>
            <p:cNvPr id="4" name="矩形 3"/>
            <p:cNvSpPr/>
            <p:nvPr/>
          </p:nvSpPr>
          <p:spPr>
            <a:xfrm>
              <a:off x="519113" y="1741319"/>
              <a:ext cx="3640137" cy="387350"/>
            </a:xfrm>
            <a:prstGeom prst="rect">
              <a:avLst/>
            </a:prstGeom>
            <a:solidFill>
              <a:srgbClr val="0070C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0" tIns="45705" rIns="91410" bIns="45705" anchor="ctr"/>
            <a:lstStyle/>
            <a:p>
              <a:pPr algn="ctr">
                <a:lnSpc>
                  <a:spcPct val="150000"/>
                </a:lnSpc>
                <a:defRPr/>
              </a:pPr>
              <a:r>
                <a:rPr lang="zh-CN" altLang="en-US" dirty="0">
                  <a:solidFill>
                    <a:schemeClr val="bg1"/>
                  </a:solidFill>
                  <a:cs typeface="+mn-ea"/>
                  <a:sym typeface="+mn-lt"/>
                </a:rPr>
                <a:t>发债主体评级模型</a:t>
              </a:r>
            </a:p>
          </p:txBody>
        </p:sp>
        <p:pic>
          <p:nvPicPr>
            <p:cNvPr id="18433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575" y="2933036"/>
              <a:ext cx="2971800" cy="3215184"/>
            </a:xfrm>
            <a:prstGeom prst="rect">
              <a:avLst/>
            </a:prstGeom>
            <a:solidFill>
              <a:srgbClr val="FFFFFF">
                <a:shade val="85000"/>
              </a:srgbClr>
            </a:solidFill>
            <a:ln w="9525">
              <a:solidFill>
                <a:schemeClr val="tx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Tree>
    <p:custDataLst>
      <p:tags r:id="rId2"/>
    </p:custDataLst>
    <p:extLst>
      <p:ext uri="{BB962C8B-B14F-4D97-AF65-F5344CB8AC3E}">
        <p14:creationId xmlns:p14="http://schemas.microsoft.com/office/powerpoint/2010/main" val="23775947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8930" y="493713"/>
            <a:ext cx="11491913" cy="263525"/>
          </a:xfrm>
        </p:spPr>
        <p:txBody>
          <a:bodyPr/>
          <a:lstStyle/>
          <a:p>
            <a:r>
              <a:rPr lang="zh-CN" altLang="en-US" sz="3200" b="1" dirty="0">
                <a:solidFill>
                  <a:srgbClr val="FFC000"/>
                </a:solidFill>
                <a:latin typeface="+mn-lt"/>
                <a:ea typeface="+mn-ea"/>
                <a:cs typeface="+mn-ea"/>
                <a:sym typeface="+mn-lt"/>
              </a:rPr>
              <a:t>计</a:t>
            </a:r>
            <a:r>
              <a:rPr lang="zh-CN" altLang="en-US" sz="3200" b="1" dirty="0" smtClean="0">
                <a:solidFill>
                  <a:srgbClr val="FFC000"/>
                </a:solidFill>
                <a:latin typeface="+mn-lt"/>
                <a:ea typeface="+mn-ea"/>
                <a:cs typeface="+mn-ea"/>
                <a:sym typeface="+mn-lt"/>
              </a:rPr>
              <a:t>量模型结果示例</a:t>
            </a:r>
            <a:endParaRPr lang="zh-CN" altLang="en-US" sz="3200" b="1" dirty="0">
              <a:solidFill>
                <a:srgbClr val="FFC000"/>
              </a:solidFill>
              <a:latin typeface="+mn-lt"/>
              <a:ea typeface="+mn-ea"/>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4194234165"/>
              </p:ext>
            </p:extLst>
          </p:nvPr>
        </p:nvGraphicFramePr>
        <p:xfrm>
          <a:off x="3921208" y="733168"/>
          <a:ext cx="4654381" cy="5756752"/>
        </p:xfrm>
        <a:graphic>
          <a:graphicData uri="http://schemas.openxmlformats.org/drawingml/2006/table">
            <a:tbl>
              <a:tblPr firstRow="1">
                <a:tableStyleId>{00A15C55-8517-42AA-B614-E9B94910E393}</a:tableStyleId>
              </a:tblPr>
              <a:tblGrid>
                <a:gridCol w="1298202">
                  <a:extLst>
                    <a:ext uri="{9D8B030D-6E8A-4147-A177-3AD203B41FA5}">
                      <a16:colId xmlns:a16="http://schemas.microsoft.com/office/drawing/2014/main" xmlns="" val="20000"/>
                    </a:ext>
                  </a:extLst>
                </a:gridCol>
                <a:gridCol w="1156676">
                  <a:extLst>
                    <a:ext uri="{9D8B030D-6E8A-4147-A177-3AD203B41FA5}">
                      <a16:colId xmlns:a16="http://schemas.microsoft.com/office/drawing/2014/main" xmlns="" val="20001"/>
                    </a:ext>
                  </a:extLst>
                </a:gridCol>
                <a:gridCol w="1035908">
                  <a:extLst>
                    <a:ext uri="{9D8B030D-6E8A-4147-A177-3AD203B41FA5}">
                      <a16:colId xmlns:a16="http://schemas.microsoft.com/office/drawing/2014/main" xmlns="" val="20002"/>
                    </a:ext>
                  </a:extLst>
                </a:gridCol>
                <a:gridCol w="1163595">
                  <a:extLst>
                    <a:ext uri="{9D8B030D-6E8A-4147-A177-3AD203B41FA5}">
                      <a16:colId xmlns:a16="http://schemas.microsoft.com/office/drawing/2014/main" xmlns="" val="20003"/>
                    </a:ext>
                  </a:extLst>
                </a:gridCol>
              </a:tblGrid>
              <a:tr h="389904">
                <a:tc>
                  <a:txBody>
                    <a:bodyPr/>
                    <a:lstStyle/>
                    <a:p>
                      <a:pPr algn="ctr" fontAlgn="ctr">
                        <a:lnSpc>
                          <a:spcPct val="100000"/>
                        </a:lnSpc>
                        <a:spcBef>
                          <a:spcPts val="0"/>
                        </a:spcBef>
                        <a:spcAft>
                          <a:spcPts val="0"/>
                        </a:spcAft>
                      </a:pPr>
                      <a:r>
                        <a:rPr lang="zh-CN" altLang="en-US" sz="1200" u="none" strike="noStrike" dirty="0">
                          <a:effectLst/>
                          <a:latin typeface="+mn-lt"/>
                          <a:ea typeface="+mn-ea"/>
                          <a:cs typeface="+mn-ea"/>
                          <a:sym typeface="+mn-lt"/>
                        </a:rPr>
                        <a:t>发行人简称</a:t>
                      </a:r>
                      <a:endParaRPr lang="zh-CN" altLang="en-US" sz="12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zh-CN" altLang="en-US" sz="1200" u="none" strike="noStrike" dirty="0">
                          <a:effectLst/>
                          <a:latin typeface="+mn-lt"/>
                          <a:ea typeface="+mn-ea"/>
                          <a:cs typeface="+mn-ea"/>
                          <a:sym typeface="+mn-lt"/>
                        </a:rPr>
                        <a:t>最新债务人评级</a:t>
                      </a:r>
                      <a:endParaRPr lang="zh-CN" altLang="en-US" sz="12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zh-CN" altLang="en-US" sz="1200" u="none" strike="noStrike" dirty="0">
                          <a:effectLst/>
                          <a:latin typeface="+mn-lt"/>
                          <a:ea typeface="+mn-ea"/>
                          <a:cs typeface="+mn-ea"/>
                          <a:sym typeface="+mn-lt"/>
                        </a:rPr>
                        <a:t>得分</a:t>
                      </a:r>
                      <a:endParaRPr lang="zh-CN" altLang="en-US" sz="12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zh-CN" altLang="en-US" sz="1200" u="none" strike="noStrike" dirty="0">
                          <a:effectLst/>
                          <a:latin typeface="+mn-lt"/>
                          <a:ea typeface="+mn-ea"/>
                          <a:cs typeface="+mn-ea"/>
                          <a:sym typeface="+mn-lt"/>
                        </a:rPr>
                        <a:t>最新评级日期</a:t>
                      </a:r>
                      <a:endParaRPr lang="zh-CN" altLang="en-US" sz="12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0"/>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中冶集团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96.98327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2015-06-29</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1"/>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三峡集团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95.66327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2016-02-29</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2"/>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神华集团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95.66327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2016-02-01</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3"/>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国电集团</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95.45748</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2015-11-17</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4"/>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航天科工</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95.45748</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2015-07-27</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5"/>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国家电网</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93.40064</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2015-10-30</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6"/>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中国石化</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93.40064</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2015-06-23</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7"/>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国家电网</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93.40064</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2015-07-30</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8"/>
                  </a:ext>
                </a:extLst>
              </a:tr>
              <a:tr h="119664">
                <a:tc>
                  <a:txBody>
                    <a:bodyPr/>
                    <a:lstStyle/>
                    <a:p>
                      <a:pPr algn="ctr" fontAlgn="ctr">
                        <a:lnSpc>
                          <a:spcPct val="100000"/>
                        </a:lnSpc>
                        <a:spcBef>
                          <a:spcPts val="0"/>
                        </a:spcBef>
                        <a:spcAft>
                          <a:spcPts val="0"/>
                        </a:spcAft>
                      </a:pPr>
                      <a:r>
                        <a:rPr lang="en-US" altLang="zh-CN" sz="1100" b="0" i="0" u="none" strike="noStrike" dirty="0"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dirty="0"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09"/>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津南城投</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71.20646</a:t>
                      </a:r>
                      <a:endParaRPr lang="en-US" altLang="zh-CN"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2015-06-25</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0"/>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太钢集团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71.00144</a:t>
                      </a:r>
                      <a:endParaRPr lang="en-US" altLang="zh-CN"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2015-07-20</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1"/>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宝钢工程</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70.44835</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2015-07-27</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2"/>
                  </a:ext>
                </a:extLst>
              </a:tr>
              <a:tr h="119664">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dirty="0"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3"/>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临矿集团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42.03335</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2015-07-24</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4"/>
                  </a:ext>
                </a:extLst>
              </a:tr>
              <a:tr h="167189">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唐山市城市建设投资</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41.70519</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2015-06-26</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5"/>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阜矿集团</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40.13327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2015-07-22</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6"/>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福州建总</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38.93751</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2015-06-30</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7"/>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宁夏建材</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38.79297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2016-02-03</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8"/>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鄂尔多斯城投</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37.80379</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2015-09-28</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19"/>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济矿集团</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35.85062</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2015-07-28</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0"/>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嘉兴高投</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33.04407</a:t>
                      </a:r>
                      <a:endParaRPr lang="en-US" altLang="zh-CN"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2015-07-30</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1"/>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余姚水投</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32.45109</a:t>
                      </a:r>
                      <a:endParaRPr lang="en-US" altLang="zh-CN"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2015-07-28</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2"/>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镇江建投</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32.02586</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2015-06-26</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3"/>
                  </a:ext>
                </a:extLst>
              </a:tr>
              <a:tr h="119664">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b="0" i="0" u="none" strike="noStrike" dirty="0" smtClean="0">
                          <a:solidFill>
                            <a:srgbClr val="000000"/>
                          </a:solidFill>
                          <a:effectLst/>
                          <a:latin typeface="+mn-lt"/>
                          <a:ea typeface="+mn-ea"/>
                          <a:cs typeface="+mn-ea"/>
                          <a:sym typeface="+mn-lt"/>
                        </a:rPr>
                        <a:t>…</a:t>
                      </a:r>
                      <a:endParaRPr lang="zh-CN" altLang="en-US"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4"/>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新疆新鑫矿业</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dirty="0">
                          <a:effectLst/>
                          <a:latin typeface="+mn-lt"/>
                          <a:ea typeface="+mn-ea"/>
                          <a:cs typeface="+mn-ea"/>
                          <a:sym typeface="+mn-lt"/>
                        </a:rPr>
                        <a:t>AA</a:t>
                      </a:r>
                      <a:endParaRPr 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27.09183</a:t>
                      </a:r>
                      <a:endParaRPr lang="en-US" altLang="zh-CN"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2015-08-17</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5"/>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舟山交投</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24.79383</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2015-07-07</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6"/>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华润大东</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21.9168</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2014-05-13</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7"/>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外经建设</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20.79553</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2015-07-30</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8"/>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吉利控股</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17.04943</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2015-06-30</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29"/>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韩泰轮胎</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15.24844</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2015-07-29</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30"/>
                  </a:ext>
                </a:extLst>
              </a:tr>
              <a:tr h="119664">
                <a:tc>
                  <a:txBody>
                    <a:bodyPr/>
                    <a:lstStyle/>
                    <a:p>
                      <a:pPr algn="ctr" fontAlgn="ctr">
                        <a:lnSpc>
                          <a:spcPct val="100000"/>
                        </a:lnSpc>
                        <a:spcBef>
                          <a:spcPts val="0"/>
                        </a:spcBef>
                        <a:spcAft>
                          <a:spcPts val="0"/>
                        </a:spcAft>
                      </a:pPr>
                      <a:r>
                        <a:rPr lang="zh-CN" altLang="en-US" sz="1100" u="none" strike="noStrike">
                          <a:effectLst/>
                          <a:latin typeface="+mn-lt"/>
                          <a:ea typeface="+mn-ea"/>
                          <a:cs typeface="+mn-ea"/>
                          <a:sym typeface="+mn-lt"/>
                        </a:rPr>
                        <a:t>开封发投</a:t>
                      </a:r>
                      <a:endParaRPr lang="zh-CN" alt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15.07797</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2015-08-28</a:t>
                      </a:r>
                      <a:endParaRPr lang="en-US" altLang="zh-CN" sz="1100" b="0" i="0" u="none" strike="noStrike">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31"/>
                  </a:ext>
                </a:extLst>
              </a:tr>
              <a:tr h="119664">
                <a:tc>
                  <a:txBody>
                    <a:bodyPr/>
                    <a:lstStyle/>
                    <a:p>
                      <a:pPr algn="ctr" fontAlgn="ctr">
                        <a:lnSpc>
                          <a:spcPct val="100000"/>
                        </a:lnSpc>
                        <a:spcBef>
                          <a:spcPts val="0"/>
                        </a:spcBef>
                        <a:spcAft>
                          <a:spcPts val="0"/>
                        </a:spcAft>
                      </a:pPr>
                      <a:r>
                        <a:rPr lang="zh-CN" altLang="en-US" sz="1100" u="none" strike="noStrike" dirty="0">
                          <a:effectLst/>
                          <a:latin typeface="+mn-lt"/>
                          <a:ea typeface="+mn-ea"/>
                          <a:cs typeface="+mn-ea"/>
                          <a:sym typeface="+mn-lt"/>
                        </a:rPr>
                        <a:t>常德德源</a:t>
                      </a:r>
                      <a:endParaRPr lang="zh-CN" altLang="en-US" sz="1100" b="0" i="0" u="none" strike="noStrike" dirty="0">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sz="1100" u="none" strike="noStrike">
                          <a:effectLst/>
                          <a:latin typeface="+mn-lt"/>
                          <a:ea typeface="+mn-ea"/>
                          <a:cs typeface="+mn-ea"/>
                          <a:sym typeface="+mn-lt"/>
                        </a:rPr>
                        <a:t>AA</a:t>
                      </a:r>
                      <a:endParaRPr lang="en-US"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a:effectLst/>
                          <a:latin typeface="+mn-lt"/>
                          <a:ea typeface="+mn-ea"/>
                          <a:cs typeface="+mn-ea"/>
                          <a:sym typeface="+mn-lt"/>
                        </a:rPr>
                        <a:t>11.66484</a:t>
                      </a:r>
                      <a:endParaRPr lang="en-US" altLang="zh-CN" sz="1100" b="0" i="0" u="none" strike="noStrike">
                        <a:solidFill>
                          <a:srgbClr val="000000"/>
                        </a:solidFill>
                        <a:effectLst/>
                        <a:latin typeface="+mn-lt"/>
                        <a:ea typeface="+mn-ea"/>
                        <a:cs typeface="+mn-ea"/>
                        <a:sym typeface="+mn-lt"/>
                      </a:endParaRPr>
                    </a:p>
                  </a:txBody>
                  <a:tcPr marL="74" marR="74" marT="74" marB="0" anchor="ctr"/>
                </a:tc>
                <a:tc>
                  <a:txBody>
                    <a:bodyPr/>
                    <a:lstStyle/>
                    <a:p>
                      <a:pPr algn="ctr" fontAlgn="ctr">
                        <a:lnSpc>
                          <a:spcPct val="100000"/>
                        </a:lnSpc>
                        <a:spcBef>
                          <a:spcPts val="0"/>
                        </a:spcBef>
                        <a:spcAft>
                          <a:spcPts val="0"/>
                        </a:spcAft>
                      </a:pPr>
                      <a:r>
                        <a:rPr lang="en-US" altLang="zh-CN" sz="1100" u="none" strike="noStrike" dirty="0">
                          <a:effectLst/>
                          <a:latin typeface="+mn-lt"/>
                          <a:ea typeface="+mn-ea"/>
                          <a:cs typeface="+mn-ea"/>
                          <a:sym typeface="+mn-lt"/>
                        </a:rPr>
                        <a:t>2015-10-09</a:t>
                      </a:r>
                      <a:endParaRPr lang="en-US" altLang="zh-CN" sz="1100" b="0" i="0" u="none" strike="noStrike" dirty="0">
                        <a:solidFill>
                          <a:srgbClr val="000000"/>
                        </a:solidFill>
                        <a:effectLst/>
                        <a:latin typeface="+mn-lt"/>
                        <a:ea typeface="+mn-ea"/>
                        <a:cs typeface="+mn-ea"/>
                        <a:sym typeface="+mn-lt"/>
                      </a:endParaRPr>
                    </a:p>
                  </a:txBody>
                  <a:tcPr marL="74" marR="74" marT="74" marB="0" anchor="ctr"/>
                </a:tc>
                <a:extLst>
                  <a:ext uri="{0D108BD9-81ED-4DB2-BD59-A6C34878D82A}">
                    <a16:rowId xmlns:a16="http://schemas.microsoft.com/office/drawing/2014/main" xmlns="" val="10032"/>
                  </a:ext>
                </a:extLst>
              </a:tr>
            </a:tbl>
          </a:graphicData>
        </a:graphic>
      </p:graphicFrame>
      <p:sp>
        <p:nvSpPr>
          <p:cNvPr id="4" name="矩形 3"/>
          <p:cNvSpPr/>
          <p:nvPr/>
        </p:nvSpPr>
        <p:spPr>
          <a:xfrm>
            <a:off x="453653" y="905068"/>
            <a:ext cx="3187471" cy="2633734"/>
          </a:xfrm>
          <a:prstGeom prst="rect">
            <a:avLst/>
          </a:prstGeom>
        </p:spPr>
        <p:txBody>
          <a:bodyPr wrap="square">
            <a:spAutoFit/>
          </a:bodyPr>
          <a:lstStyle/>
          <a:p>
            <a:pPr marL="0" lvl="2" indent="0" defTabSz="855421">
              <a:lnSpc>
                <a:spcPct val="150000"/>
              </a:lnSpc>
              <a:buClr>
                <a:srgbClr val="A40000"/>
              </a:buClr>
              <a:defRPr/>
            </a:pPr>
            <a:r>
              <a:rPr lang="zh-CN" altLang="en-US" dirty="0">
                <a:solidFill>
                  <a:schemeClr val="bg1"/>
                </a:solidFill>
                <a:latin typeface="+mn-lt"/>
                <a:ea typeface="+mn-ea"/>
                <a:cs typeface="+mn-ea"/>
                <a:sym typeface="+mn-lt"/>
              </a:rPr>
              <a:t>一个发债主体只能有一个有效的主体评级（得分），但是该发行人下的各类债券可以有不同的债项评级（得分</a:t>
            </a:r>
            <a:r>
              <a:rPr lang="zh-CN" altLang="en-US" dirty="0" smtClean="0">
                <a:solidFill>
                  <a:schemeClr val="bg1"/>
                </a:solidFill>
                <a:latin typeface="+mn-lt"/>
                <a:ea typeface="+mn-ea"/>
                <a:cs typeface="+mn-ea"/>
                <a:sym typeface="+mn-lt"/>
              </a:rPr>
              <a:t>）。</a:t>
            </a:r>
            <a:endParaRPr lang="en-US" altLang="zh-CN" dirty="0" smtClean="0">
              <a:solidFill>
                <a:schemeClr val="bg1"/>
              </a:solidFill>
              <a:latin typeface="+mn-lt"/>
              <a:ea typeface="+mn-ea"/>
              <a:cs typeface="+mn-ea"/>
              <a:sym typeface="+mn-lt"/>
            </a:endParaRPr>
          </a:p>
          <a:p>
            <a:pPr marL="0" lvl="2" indent="0" defTabSz="855421">
              <a:lnSpc>
                <a:spcPct val="150000"/>
              </a:lnSpc>
              <a:buClr>
                <a:srgbClr val="A40000"/>
              </a:buClr>
              <a:defRPr/>
            </a:pPr>
            <a:r>
              <a:rPr lang="zh-CN" altLang="en-US" dirty="0" smtClean="0">
                <a:solidFill>
                  <a:schemeClr val="bg1"/>
                </a:solidFill>
                <a:latin typeface="+mn-lt"/>
                <a:ea typeface="+mn-ea"/>
                <a:cs typeface="+mn-ea"/>
                <a:sym typeface="+mn-lt"/>
              </a:rPr>
              <a:t>评</a:t>
            </a:r>
            <a:r>
              <a:rPr lang="zh-CN" altLang="en-US" dirty="0">
                <a:solidFill>
                  <a:schemeClr val="bg1"/>
                </a:solidFill>
                <a:latin typeface="+mn-lt"/>
                <a:ea typeface="+mn-ea"/>
                <a:cs typeface="+mn-ea"/>
                <a:sym typeface="+mn-lt"/>
              </a:rPr>
              <a:t>级（得分）作为统一的风险语言，可以运用到风险管理的各个环节中。</a:t>
            </a:r>
            <a:endParaRPr lang="en-US" altLang="zh-CN" dirty="0">
              <a:solidFill>
                <a:schemeClr val="bg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195934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635267" y="730701"/>
            <a:ext cx="11491913" cy="263525"/>
          </a:xfrm>
        </p:spPr>
        <p:txBody>
          <a:bodyPr/>
          <a:lstStyle/>
          <a:p>
            <a:r>
              <a:rPr lang="zh-CN" altLang="en-US" sz="3600" b="1" dirty="0" smtClean="0">
                <a:solidFill>
                  <a:srgbClr val="FFC000"/>
                </a:solidFill>
                <a:latin typeface="+mn-lt"/>
                <a:ea typeface="+mn-ea"/>
                <a:cs typeface="+mn-ea"/>
                <a:sym typeface="+mn-lt"/>
              </a:rPr>
              <a:t>目录</a:t>
            </a:r>
          </a:p>
        </p:txBody>
      </p:sp>
      <p:sp>
        <p:nvSpPr>
          <p:cNvPr id="3" name="TextBox 2"/>
          <p:cNvSpPr txBox="1"/>
          <p:nvPr/>
        </p:nvSpPr>
        <p:spPr>
          <a:xfrm>
            <a:off x="1581939" y="2003273"/>
            <a:ext cx="5780885" cy="2862322"/>
          </a:xfrm>
          <a:prstGeom prst="rect">
            <a:avLst/>
          </a:prstGeom>
          <a:noFill/>
        </p:spPr>
        <p:txBody>
          <a:bodyPr wrap="square">
            <a:spAutoFit/>
          </a:bodyPr>
          <a:lstStyle/>
          <a:p>
            <a:pPr>
              <a:lnSpc>
                <a:spcPct val="150000"/>
              </a:lnSpc>
              <a:defRPr/>
            </a:pPr>
            <a:r>
              <a:rPr lang="zh-CN" altLang="en-US" sz="2000" dirty="0" smtClean="0">
                <a:solidFill>
                  <a:schemeClr val="bg1"/>
                </a:solidFill>
                <a:latin typeface="+mn-lt"/>
                <a:ea typeface="+mn-ea"/>
                <a:cs typeface="+mn-ea"/>
                <a:sym typeface="+mn-lt"/>
              </a:rPr>
              <a:t>一、债券市场发展及违约事件回顾</a:t>
            </a:r>
            <a:endParaRPr lang="en-US" altLang="zh-CN" sz="2000" dirty="0">
              <a:solidFill>
                <a:schemeClr val="bg1"/>
              </a:solidFill>
              <a:latin typeface="+mn-lt"/>
              <a:ea typeface="+mn-ea"/>
              <a:cs typeface="+mn-ea"/>
              <a:sym typeface="+mn-lt"/>
            </a:endParaRPr>
          </a:p>
          <a:p>
            <a:pPr>
              <a:lnSpc>
                <a:spcPct val="150000"/>
              </a:lnSpc>
              <a:defRPr/>
            </a:pPr>
            <a:r>
              <a:rPr lang="zh-CN" altLang="en-US" sz="2000" dirty="0" smtClean="0">
                <a:solidFill>
                  <a:schemeClr val="bg1"/>
                </a:solidFill>
                <a:latin typeface="+mn-lt"/>
                <a:ea typeface="+mn-ea"/>
                <a:cs typeface="+mn-ea"/>
                <a:sym typeface="+mn-lt"/>
              </a:rPr>
              <a:t>二 、债券</a:t>
            </a:r>
            <a:r>
              <a:rPr lang="zh-CN" altLang="en-US" sz="2000" dirty="0">
                <a:solidFill>
                  <a:schemeClr val="bg1"/>
                </a:solidFill>
                <a:latin typeface="+mn-lt"/>
                <a:ea typeface="+mn-ea"/>
                <a:cs typeface="+mn-ea"/>
                <a:sym typeface="+mn-lt"/>
              </a:rPr>
              <a:t>信用风险计量</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（一）债券</a:t>
            </a:r>
            <a:r>
              <a:rPr lang="zh-CN" altLang="en-US" sz="2000" dirty="0">
                <a:solidFill>
                  <a:schemeClr val="bg1"/>
                </a:solidFill>
                <a:latin typeface="+mn-lt"/>
                <a:ea typeface="+mn-ea"/>
                <a:cs typeface="+mn-ea"/>
                <a:sym typeface="+mn-lt"/>
              </a:rPr>
              <a:t>信用风</a:t>
            </a:r>
            <a:r>
              <a:rPr lang="zh-CN" altLang="en-US" sz="2000" dirty="0" smtClean="0">
                <a:solidFill>
                  <a:schemeClr val="bg1"/>
                </a:solidFill>
                <a:latin typeface="+mn-lt"/>
                <a:ea typeface="+mn-ea"/>
                <a:cs typeface="+mn-ea"/>
                <a:sym typeface="+mn-lt"/>
              </a:rPr>
              <a:t>险模</a:t>
            </a:r>
            <a:r>
              <a:rPr lang="zh-CN" altLang="en-US" sz="2000" dirty="0">
                <a:solidFill>
                  <a:schemeClr val="bg1"/>
                </a:solidFill>
                <a:latin typeface="+mn-lt"/>
                <a:ea typeface="+mn-ea"/>
                <a:cs typeface="+mn-ea"/>
                <a:sym typeface="+mn-lt"/>
              </a:rPr>
              <a:t>型概述</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（二）影子</a:t>
            </a:r>
            <a:r>
              <a:rPr lang="zh-CN" altLang="en-US" sz="2000" dirty="0">
                <a:solidFill>
                  <a:schemeClr val="bg1"/>
                </a:solidFill>
                <a:latin typeface="+mn-lt"/>
                <a:ea typeface="+mn-ea"/>
                <a:cs typeface="+mn-ea"/>
                <a:sym typeface="+mn-lt"/>
              </a:rPr>
              <a:t>评级模型开发步骤</a:t>
            </a:r>
            <a:endParaRPr lang="en-US" altLang="zh-CN" sz="2000" dirty="0">
              <a:solidFill>
                <a:schemeClr val="bg1"/>
              </a:solidFill>
              <a:latin typeface="+mn-lt"/>
              <a:ea typeface="+mn-ea"/>
              <a:cs typeface="+mn-ea"/>
              <a:sym typeface="+mn-lt"/>
            </a:endParaRPr>
          </a:p>
          <a:p>
            <a:pPr lvl="1" indent="0">
              <a:lnSpc>
                <a:spcPct val="150000"/>
              </a:lnSpc>
              <a:defRPr/>
            </a:pPr>
            <a:r>
              <a:rPr lang="zh-CN" altLang="en-US" sz="2000" dirty="0" smtClean="0">
                <a:solidFill>
                  <a:schemeClr val="bg1"/>
                </a:solidFill>
                <a:latin typeface="+mn-lt"/>
                <a:ea typeface="+mn-ea"/>
                <a:cs typeface="+mn-ea"/>
                <a:sym typeface="+mn-lt"/>
              </a:rPr>
              <a:t>（三）债券</a:t>
            </a:r>
            <a:r>
              <a:rPr lang="zh-CN" altLang="en-US" sz="2000" dirty="0">
                <a:solidFill>
                  <a:schemeClr val="bg1"/>
                </a:solidFill>
                <a:latin typeface="+mn-lt"/>
                <a:ea typeface="+mn-ea"/>
                <a:cs typeface="+mn-ea"/>
                <a:sym typeface="+mn-lt"/>
              </a:rPr>
              <a:t>信用风险计量模型示例</a:t>
            </a:r>
            <a:endParaRPr lang="en-US" altLang="zh-CN" sz="2000" dirty="0">
              <a:solidFill>
                <a:schemeClr val="bg1"/>
              </a:solidFill>
              <a:latin typeface="+mn-lt"/>
              <a:ea typeface="+mn-ea"/>
              <a:cs typeface="+mn-ea"/>
              <a:sym typeface="+mn-lt"/>
            </a:endParaRPr>
          </a:p>
          <a:p>
            <a:pPr>
              <a:lnSpc>
                <a:spcPct val="150000"/>
              </a:lnSpc>
              <a:defRPr/>
            </a:pPr>
            <a:r>
              <a:rPr lang="zh-CN" altLang="en-US" sz="2000" b="1" dirty="0" smtClean="0">
                <a:solidFill>
                  <a:srgbClr val="FFC000"/>
                </a:solidFill>
                <a:latin typeface="+mn-lt"/>
                <a:ea typeface="+mn-ea"/>
                <a:cs typeface="+mn-ea"/>
                <a:sym typeface="+mn-lt"/>
              </a:rPr>
              <a:t>三、债券信用风险计量结果在</a:t>
            </a:r>
            <a:r>
              <a:rPr lang="zh-CN" altLang="en-US" sz="2000" b="1" dirty="0">
                <a:solidFill>
                  <a:srgbClr val="FFC000"/>
                </a:solidFill>
                <a:latin typeface="+mn-lt"/>
                <a:ea typeface="+mn-ea"/>
                <a:cs typeface="+mn-ea"/>
                <a:sym typeface="+mn-lt"/>
              </a:rPr>
              <a:t>业务管理中的应用</a:t>
            </a:r>
            <a:endParaRPr lang="en-US" altLang="zh-CN" sz="2000" b="1" dirty="0">
              <a:solidFill>
                <a:srgbClr val="FFC000"/>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60043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1319" y="536154"/>
            <a:ext cx="8618538" cy="263525"/>
          </a:xfrm>
        </p:spPr>
        <p:txBody>
          <a:bodyPr/>
          <a:lstStyle/>
          <a:p>
            <a:r>
              <a:rPr lang="zh-CN" altLang="en-US" sz="2800" b="1" dirty="0" smtClean="0">
                <a:solidFill>
                  <a:srgbClr val="FFC000"/>
                </a:solidFill>
                <a:latin typeface="+mn-lt"/>
                <a:ea typeface="+mn-ea"/>
                <a:cs typeface="+mn-ea"/>
                <a:sym typeface="+mn-lt"/>
              </a:rPr>
              <a:t>三、债券信用风险计量</a:t>
            </a:r>
            <a:r>
              <a:rPr lang="zh-CN" altLang="en-US" sz="2800" b="1" dirty="0">
                <a:solidFill>
                  <a:srgbClr val="FFC000"/>
                </a:solidFill>
                <a:latin typeface="+mn-lt"/>
                <a:ea typeface="+mn-ea"/>
                <a:cs typeface="+mn-ea"/>
                <a:sym typeface="+mn-lt"/>
              </a:rPr>
              <a:t>结</a:t>
            </a:r>
            <a:r>
              <a:rPr lang="zh-CN" altLang="en-US" sz="2800" b="1" dirty="0" smtClean="0">
                <a:solidFill>
                  <a:srgbClr val="FFC000"/>
                </a:solidFill>
                <a:latin typeface="+mn-lt"/>
                <a:ea typeface="+mn-ea"/>
                <a:cs typeface="+mn-ea"/>
                <a:sym typeface="+mn-lt"/>
              </a:rPr>
              <a:t>果在业务管理中的应</a:t>
            </a:r>
            <a:r>
              <a:rPr lang="zh-CN" altLang="en-US" sz="2800" b="1" dirty="0">
                <a:solidFill>
                  <a:srgbClr val="FFC000"/>
                </a:solidFill>
                <a:latin typeface="+mn-lt"/>
                <a:ea typeface="+mn-ea"/>
                <a:cs typeface="+mn-ea"/>
                <a:sym typeface="+mn-lt"/>
              </a:rPr>
              <a:t>用</a:t>
            </a:r>
          </a:p>
        </p:txBody>
      </p:sp>
      <p:sp>
        <p:nvSpPr>
          <p:cNvPr id="4" name="圆角矩形 3"/>
          <p:cNvSpPr/>
          <p:nvPr/>
        </p:nvSpPr>
        <p:spPr>
          <a:xfrm>
            <a:off x="871235" y="2024862"/>
            <a:ext cx="7488901"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1" dirty="0">
                <a:solidFill>
                  <a:schemeClr val="bg1"/>
                </a:solidFill>
                <a:cs typeface="+mn-ea"/>
                <a:sym typeface="+mn-lt"/>
              </a:rPr>
              <a:t>债券内部信用评估制度</a:t>
            </a:r>
          </a:p>
        </p:txBody>
      </p:sp>
      <p:sp>
        <p:nvSpPr>
          <p:cNvPr id="5" name="圆角矩形 4"/>
          <p:cNvSpPr/>
          <p:nvPr/>
        </p:nvSpPr>
        <p:spPr>
          <a:xfrm>
            <a:off x="871234" y="3194412"/>
            <a:ext cx="748890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schemeClr val="bg1"/>
                </a:solidFill>
                <a:cs typeface="+mn-ea"/>
                <a:sym typeface="+mn-lt"/>
              </a:rPr>
              <a:t>投前准入</a:t>
            </a:r>
            <a:r>
              <a:rPr lang="en-US" altLang="zh-CN" b="1" dirty="0">
                <a:solidFill>
                  <a:schemeClr val="bg1"/>
                </a:solidFill>
                <a:cs typeface="+mn-ea"/>
                <a:sym typeface="+mn-lt"/>
              </a:rPr>
              <a:t>-</a:t>
            </a:r>
            <a:r>
              <a:rPr lang="zh-CN" altLang="en-US" b="1" dirty="0">
                <a:solidFill>
                  <a:schemeClr val="bg1"/>
                </a:solidFill>
                <a:cs typeface="+mn-ea"/>
                <a:sym typeface="+mn-lt"/>
              </a:rPr>
              <a:t>债券池管理</a:t>
            </a:r>
          </a:p>
        </p:txBody>
      </p:sp>
      <p:sp>
        <p:nvSpPr>
          <p:cNvPr id="6" name="圆角矩形 5"/>
          <p:cNvSpPr/>
          <p:nvPr/>
        </p:nvSpPr>
        <p:spPr>
          <a:xfrm>
            <a:off x="871234" y="4897398"/>
            <a:ext cx="7613360" cy="484398"/>
          </a:xfrm>
          <a:prstGeom prst="roundRect">
            <a:avLst/>
          </a:prstGeom>
          <a:solidFill>
            <a:srgbClr val="00B05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schemeClr val="bg1"/>
                </a:solidFill>
                <a:cs typeface="+mn-ea"/>
                <a:sym typeface="+mn-lt"/>
              </a:rPr>
              <a:t>投后</a:t>
            </a:r>
            <a:r>
              <a:rPr lang="en-US" altLang="zh-CN" b="1" dirty="0">
                <a:solidFill>
                  <a:schemeClr val="bg1"/>
                </a:solidFill>
                <a:cs typeface="+mn-ea"/>
                <a:sym typeface="+mn-lt"/>
              </a:rPr>
              <a:t>-</a:t>
            </a:r>
            <a:r>
              <a:rPr lang="zh-CN" altLang="en-US" b="1" dirty="0">
                <a:solidFill>
                  <a:schemeClr val="bg1"/>
                </a:solidFill>
                <a:cs typeface="+mn-ea"/>
                <a:sym typeface="+mn-lt"/>
              </a:rPr>
              <a:t>日常监控与预警制度</a:t>
            </a:r>
          </a:p>
        </p:txBody>
      </p:sp>
      <p:sp>
        <p:nvSpPr>
          <p:cNvPr id="7" name="TextBox 6"/>
          <p:cNvSpPr txBox="1"/>
          <p:nvPr/>
        </p:nvSpPr>
        <p:spPr>
          <a:xfrm>
            <a:off x="871234" y="2466119"/>
            <a:ext cx="7368666" cy="781721"/>
          </a:xfrm>
          <a:prstGeom prst="rect">
            <a:avLst/>
          </a:prstGeom>
          <a:noFill/>
        </p:spPr>
        <p:txBody>
          <a:bodyPr wrap="square" rtlCol="0">
            <a:noAutofit/>
          </a:bodyPr>
          <a:lstStyle/>
          <a:p>
            <a:pPr marL="285750" indent="-285750">
              <a:buFont typeface="Wingdings" pitchFamily="2" charset="2"/>
              <a:buChar char="p"/>
            </a:pPr>
            <a:r>
              <a:rPr lang="zh-CN" altLang="en-US" sz="1400" dirty="0">
                <a:solidFill>
                  <a:schemeClr val="bg1"/>
                </a:solidFill>
                <a:latin typeface="+mn-lt"/>
                <a:ea typeface="+mn-ea"/>
                <a:cs typeface="+mn-ea"/>
                <a:sym typeface="+mn-lt"/>
              </a:rPr>
              <a:t>配置债券投资前进行内部评级，“先评级后投资”的原则</a:t>
            </a:r>
          </a:p>
          <a:p>
            <a:pPr marL="285750" indent="-285750">
              <a:buFont typeface="Wingdings" pitchFamily="2" charset="2"/>
              <a:buChar char="p"/>
            </a:pPr>
            <a:r>
              <a:rPr lang="zh-CN" altLang="en-US" sz="1400" dirty="0">
                <a:solidFill>
                  <a:schemeClr val="bg1"/>
                </a:solidFill>
                <a:latin typeface="+mn-lt"/>
                <a:ea typeface="+mn-ea"/>
                <a:cs typeface="+mn-ea"/>
                <a:sym typeface="+mn-lt"/>
              </a:rPr>
              <a:t>按月对持仓券进行跟踪评级，按年出具内部跟踪评级报告</a:t>
            </a:r>
          </a:p>
          <a:p>
            <a:pPr marL="285750" indent="-285750">
              <a:buFont typeface="Wingdings" pitchFamily="2" charset="2"/>
              <a:buChar char="p"/>
            </a:pPr>
            <a:r>
              <a:rPr lang="zh-CN" altLang="en-US" sz="1400" dirty="0">
                <a:solidFill>
                  <a:schemeClr val="bg1"/>
                </a:solidFill>
                <a:latin typeface="+mn-lt"/>
                <a:ea typeface="+mn-ea"/>
                <a:cs typeface="+mn-ea"/>
                <a:sym typeface="+mn-lt"/>
              </a:rPr>
              <a:t>必要时组织现场调研，帮助判断评级结果的准确性</a:t>
            </a:r>
          </a:p>
        </p:txBody>
      </p:sp>
      <p:sp>
        <p:nvSpPr>
          <p:cNvPr id="8" name="TextBox 7"/>
          <p:cNvSpPr txBox="1"/>
          <p:nvPr/>
        </p:nvSpPr>
        <p:spPr>
          <a:xfrm>
            <a:off x="871235" y="3721493"/>
            <a:ext cx="7583901" cy="1117648"/>
          </a:xfrm>
          <a:prstGeom prst="rect">
            <a:avLst/>
          </a:prstGeom>
          <a:noFill/>
        </p:spPr>
        <p:txBody>
          <a:bodyPr wrap="square" rtlCol="0">
            <a:noAutofit/>
          </a:bodyPr>
          <a:lstStyle/>
          <a:p>
            <a:pPr marL="285750" indent="-285750">
              <a:buFont typeface="Wingdings" pitchFamily="2" charset="2"/>
              <a:buChar char="p"/>
            </a:pPr>
            <a:r>
              <a:rPr lang="zh-CN" altLang="en-US" sz="1400" dirty="0">
                <a:solidFill>
                  <a:schemeClr val="bg1"/>
                </a:solidFill>
                <a:latin typeface="+mn-lt"/>
                <a:ea typeface="+mn-ea"/>
                <a:cs typeface="+mn-ea"/>
                <a:sym typeface="+mn-lt"/>
              </a:rPr>
              <a:t>根据内部模型的评分或评级结果，设置债券入池标准，例如，在</a:t>
            </a:r>
            <a:r>
              <a:rPr lang="en-US" altLang="zh-CN" sz="1400" dirty="0">
                <a:solidFill>
                  <a:schemeClr val="bg1"/>
                </a:solidFill>
                <a:latin typeface="+mn-lt"/>
                <a:ea typeface="+mn-ea"/>
                <a:cs typeface="+mn-ea"/>
                <a:sym typeface="+mn-lt"/>
              </a:rPr>
              <a:t>B-</a:t>
            </a:r>
            <a:r>
              <a:rPr lang="zh-CN" altLang="en-US" sz="1400" dirty="0">
                <a:solidFill>
                  <a:schemeClr val="bg1"/>
                </a:solidFill>
                <a:latin typeface="+mn-lt"/>
                <a:ea typeface="+mn-ea"/>
                <a:cs typeface="+mn-ea"/>
                <a:sym typeface="+mn-lt"/>
              </a:rPr>
              <a:t>等级以上方可入池</a:t>
            </a:r>
            <a:endParaRPr lang="en-US" altLang="zh-CN" sz="1400" dirty="0">
              <a:solidFill>
                <a:schemeClr val="bg1"/>
              </a:solidFill>
              <a:latin typeface="+mn-lt"/>
              <a:ea typeface="+mn-ea"/>
              <a:cs typeface="+mn-ea"/>
              <a:sym typeface="+mn-lt"/>
            </a:endParaRPr>
          </a:p>
          <a:p>
            <a:pPr marL="285750" indent="-285750">
              <a:buFont typeface="Wingdings" pitchFamily="2" charset="2"/>
              <a:buChar char="p"/>
            </a:pPr>
            <a:r>
              <a:rPr lang="zh-CN" altLang="en-US" sz="1400" dirty="0">
                <a:solidFill>
                  <a:schemeClr val="bg1"/>
                </a:solidFill>
                <a:latin typeface="+mn-lt"/>
                <a:ea typeface="+mn-ea"/>
                <a:cs typeface="+mn-ea"/>
                <a:sym typeface="+mn-lt"/>
              </a:rPr>
              <a:t>根据内部模型的评分或评级结果，对不同债券的入池，进行分级审批授权，等级较优的审批链条较短</a:t>
            </a:r>
          </a:p>
          <a:p>
            <a:pPr marL="285750" indent="-285750">
              <a:buFont typeface="Wingdings" pitchFamily="2" charset="2"/>
              <a:buChar char="p"/>
            </a:pPr>
            <a:r>
              <a:rPr lang="zh-CN" altLang="en-US" sz="1400" dirty="0">
                <a:solidFill>
                  <a:schemeClr val="bg1"/>
                </a:solidFill>
                <a:latin typeface="+mn-lt"/>
                <a:ea typeface="+mn-ea"/>
                <a:cs typeface="+mn-ea"/>
                <a:sym typeface="+mn-lt"/>
              </a:rPr>
              <a:t>池外债券不能进行交易，只能挑选池内债券进行投资</a:t>
            </a:r>
          </a:p>
          <a:p>
            <a:pPr marL="285750" indent="-285750">
              <a:buFont typeface="Wingdings" pitchFamily="2" charset="2"/>
              <a:buChar char="p"/>
            </a:pPr>
            <a:r>
              <a:rPr lang="zh-CN" altLang="en-US" sz="1400" dirty="0">
                <a:solidFill>
                  <a:schemeClr val="bg1"/>
                </a:solidFill>
                <a:latin typeface="+mn-lt"/>
                <a:ea typeface="+mn-ea"/>
                <a:cs typeface="+mn-ea"/>
                <a:sym typeface="+mn-lt"/>
              </a:rPr>
              <a:t>定期检视债券池，因资信变化不合要求的债券及时处置</a:t>
            </a:r>
          </a:p>
        </p:txBody>
      </p:sp>
      <p:sp>
        <p:nvSpPr>
          <p:cNvPr id="9" name="TextBox 8"/>
          <p:cNvSpPr txBox="1"/>
          <p:nvPr/>
        </p:nvSpPr>
        <p:spPr>
          <a:xfrm>
            <a:off x="871235" y="5425148"/>
            <a:ext cx="7583901" cy="1597692"/>
          </a:xfrm>
          <a:prstGeom prst="rect">
            <a:avLst/>
          </a:prstGeom>
          <a:noFill/>
        </p:spPr>
        <p:txBody>
          <a:bodyPr wrap="square" rtlCol="0">
            <a:noAutofit/>
          </a:bodyPr>
          <a:lstStyle/>
          <a:p>
            <a:pPr marL="285750" indent="-285750">
              <a:buFont typeface="Wingdings" pitchFamily="2" charset="2"/>
              <a:buChar char="p"/>
            </a:pPr>
            <a:r>
              <a:rPr lang="zh-CN" altLang="en-US" sz="1400" dirty="0">
                <a:solidFill>
                  <a:schemeClr val="bg1"/>
                </a:solidFill>
                <a:latin typeface="+mn-lt"/>
                <a:ea typeface="+mn-ea"/>
                <a:cs typeface="+mn-ea"/>
                <a:sym typeface="+mn-lt"/>
              </a:rPr>
              <a:t>监控持仓债券内、外部评级变化，下调即预警</a:t>
            </a:r>
            <a:endParaRPr lang="en-US" altLang="zh-CN" sz="1400" dirty="0">
              <a:solidFill>
                <a:schemeClr val="bg1"/>
              </a:solidFill>
              <a:latin typeface="+mn-lt"/>
              <a:ea typeface="+mn-ea"/>
              <a:cs typeface="+mn-ea"/>
              <a:sym typeface="+mn-lt"/>
            </a:endParaRPr>
          </a:p>
          <a:p>
            <a:pPr marL="285750" indent="-285750">
              <a:buFont typeface="Wingdings" pitchFamily="2" charset="2"/>
              <a:buChar char="p"/>
            </a:pPr>
            <a:r>
              <a:rPr lang="zh-CN" altLang="en-US" sz="1400" dirty="0" smtClean="0">
                <a:solidFill>
                  <a:schemeClr val="bg1"/>
                </a:solidFill>
                <a:latin typeface="+mn-lt"/>
                <a:ea typeface="+mn-ea"/>
                <a:cs typeface="+mn-ea"/>
                <a:sym typeface="+mn-lt"/>
              </a:rPr>
              <a:t>监控持仓券负面舆情，及时进</a:t>
            </a:r>
            <a:r>
              <a:rPr lang="zh-CN" altLang="en-US" sz="1400" dirty="0">
                <a:solidFill>
                  <a:schemeClr val="bg1"/>
                </a:solidFill>
                <a:latin typeface="+mn-lt"/>
                <a:ea typeface="+mn-ea"/>
                <a:cs typeface="+mn-ea"/>
                <a:sym typeface="+mn-lt"/>
              </a:rPr>
              <a:t>行内部信用评估，必要时现场调</a:t>
            </a:r>
            <a:r>
              <a:rPr lang="zh-CN" altLang="en-US" sz="1400" dirty="0" smtClean="0">
                <a:solidFill>
                  <a:schemeClr val="bg1"/>
                </a:solidFill>
                <a:latin typeface="+mn-lt"/>
                <a:ea typeface="+mn-ea"/>
                <a:cs typeface="+mn-ea"/>
                <a:sym typeface="+mn-lt"/>
              </a:rPr>
              <a:t>研</a:t>
            </a:r>
            <a:endParaRPr lang="en-US" altLang="zh-CN" sz="1400" dirty="0" smtClean="0">
              <a:solidFill>
                <a:schemeClr val="bg1"/>
              </a:solidFill>
              <a:latin typeface="+mn-lt"/>
              <a:ea typeface="+mn-ea"/>
              <a:cs typeface="+mn-ea"/>
              <a:sym typeface="+mn-lt"/>
            </a:endParaRPr>
          </a:p>
          <a:p>
            <a:pPr marL="285750" indent="-285750">
              <a:buFont typeface="Wingdings" pitchFamily="2" charset="2"/>
              <a:buChar char="p"/>
            </a:pPr>
            <a:r>
              <a:rPr lang="zh-CN" altLang="en-US" sz="1400" dirty="0" smtClean="0">
                <a:solidFill>
                  <a:schemeClr val="bg1"/>
                </a:solidFill>
                <a:latin typeface="+mn-lt"/>
                <a:ea typeface="+mn-ea"/>
                <a:cs typeface="+mn-ea"/>
                <a:sym typeface="+mn-lt"/>
              </a:rPr>
              <a:t>分</a:t>
            </a:r>
            <a:r>
              <a:rPr lang="zh-CN" altLang="en-US" sz="1400" dirty="0">
                <a:solidFill>
                  <a:schemeClr val="bg1"/>
                </a:solidFill>
                <a:latin typeface="+mn-lt"/>
                <a:ea typeface="+mn-ea"/>
                <a:cs typeface="+mn-ea"/>
                <a:sym typeface="+mn-lt"/>
              </a:rPr>
              <a:t>析高风险行业、地区、企业持仓情况，统计市场评级调整、负面舆情情况，预警风险</a:t>
            </a:r>
          </a:p>
        </p:txBody>
      </p:sp>
      <p:sp>
        <p:nvSpPr>
          <p:cNvPr id="3" name="矩形 2"/>
          <p:cNvSpPr/>
          <p:nvPr/>
        </p:nvSpPr>
        <p:spPr>
          <a:xfrm>
            <a:off x="461319" y="1209379"/>
            <a:ext cx="8264061" cy="584775"/>
          </a:xfrm>
          <a:prstGeom prst="rect">
            <a:avLst/>
          </a:prstGeom>
        </p:spPr>
        <p:txBody>
          <a:bodyPr wrap="square">
            <a:spAutoFit/>
          </a:bodyPr>
          <a:lstStyle/>
          <a:p>
            <a:pPr marL="0" lvl="2" indent="0" defTabSz="855421">
              <a:buClr>
                <a:srgbClr val="A40000"/>
              </a:buClr>
              <a:defRPr/>
            </a:pPr>
            <a:r>
              <a:rPr lang="zh-CN" altLang="en-US" dirty="0">
                <a:solidFill>
                  <a:schemeClr val="bg1"/>
                </a:solidFill>
                <a:latin typeface="+mn-lt"/>
                <a:ea typeface="+mn-ea"/>
                <a:cs typeface="+mn-ea"/>
                <a:sym typeface="+mn-lt"/>
              </a:rPr>
              <a:t>债券信用风险计量模型</a:t>
            </a:r>
            <a:r>
              <a:rPr lang="zh-CN" altLang="en-US" dirty="0" smtClean="0">
                <a:solidFill>
                  <a:schemeClr val="bg1"/>
                </a:solidFill>
                <a:latin typeface="+mn-lt"/>
                <a:ea typeface="+mn-ea"/>
                <a:cs typeface="+mn-ea"/>
                <a:sym typeface="+mn-lt"/>
              </a:rPr>
              <a:t>的评级结</a:t>
            </a:r>
            <a:r>
              <a:rPr lang="zh-CN" altLang="en-US" dirty="0">
                <a:solidFill>
                  <a:schemeClr val="bg1"/>
                </a:solidFill>
                <a:latin typeface="+mn-lt"/>
                <a:ea typeface="+mn-ea"/>
                <a:cs typeface="+mn-ea"/>
                <a:sym typeface="+mn-lt"/>
              </a:rPr>
              <a:t>果可以应用到投前、投中、投后各个环节，提高债券的信用风险管理水平，以及对自身业务的指导，实现风险环节的前置。</a:t>
            </a:r>
            <a:endParaRPr lang="en-US" altLang="zh-CN" dirty="0">
              <a:solidFill>
                <a:schemeClr val="bg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603137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6648" y="465520"/>
            <a:ext cx="8618538" cy="263525"/>
          </a:xfrm>
        </p:spPr>
        <p:txBody>
          <a:bodyPr/>
          <a:lstStyle/>
          <a:p>
            <a:r>
              <a:rPr lang="zh-CN" altLang="en-US" sz="2800" b="1" dirty="0">
                <a:solidFill>
                  <a:srgbClr val="FFC000"/>
                </a:solidFill>
                <a:latin typeface="+mn-lt"/>
                <a:ea typeface="+mn-ea"/>
                <a:cs typeface="+mn-ea"/>
                <a:sym typeface="+mn-lt"/>
              </a:rPr>
              <a:t>在组合层面对债券进</a:t>
            </a:r>
            <a:r>
              <a:rPr lang="zh-CN" altLang="en-US" sz="2800" b="1" dirty="0" smtClean="0">
                <a:solidFill>
                  <a:srgbClr val="FFC000"/>
                </a:solidFill>
                <a:latin typeface="+mn-lt"/>
                <a:ea typeface="+mn-ea"/>
                <a:cs typeface="+mn-ea"/>
                <a:sym typeface="+mn-lt"/>
              </a:rPr>
              <a:t>行限额管</a:t>
            </a:r>
            <a:r>
              <a:rPr lang="zh-CN" altLang="en-US" sz="2800" b="1" dirty="0">
                <a:solidFill>
                  <a:srgbClr val="FFC000"/>
                </a:solidFill>
                <a:latin typeface="+mn-lt"/>
                <a:ea typeface="+mn-ea"/>
                <a:cs typeface="+mn-ea"/>
                <a:sym typeface="+mn-lt"/>
              </a:rPr>
              <a:t>理</a:t>
            </a:r>
          </a:p>
        </p:txBody>
      </p:sp>
      <p:sp>
        <p:nvSpPr>
          <p:cNvPr id="10" name="圆角矩形 9"/>
          <p:cNvSpPr/>
          <p:nvPr/>
        </p:nvSpPr>
        <p:spPr>
          <a:xfrm>
            <a:off x="1991561" y="2360890"/>
            <a:ext cx="5286000" cy="432048"/>
          </a:xfrm>
          <a:prstGeom prst="round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1" dirty="0">
                <a:solidFill>
                  <a:schemeClr val="tx1"/>
                </a:solidFill>
                <a:cs typeface="+mn-ea"/>
                <a:sym typeface="+mn-lt"/>
              </a:rPr>
              <a:t>限额指标</a:t>
            </a:r>
          </a:p>
        </p:txBody>
      </p:sp>
      <p:graphicFrame>
        <p:nvGraphicFramePr>
          <p:cNvPr id="11" name="表格 10"/>
          <p:cNvGraphicFramePr>
            <a:graphicFrameLocks noGrp="1"/>
          </p:cNvGraphicFramePr>
          <p:nvPr>
            <p:extLst>
              <p:ext uri="{D42A27DB-BD31-4B8C-83A1-F6EECF244321}">
                <p14:modId xmlns:p14="http://schemas.microsoft.com/office/powerpoint/2010/main" val="2793962141"/>
              </p:ext>
            </p:extLst>
          </p:nvPr>
        </p:nvGraphicFramePr>
        <p:xfrm>
          <a:off x="1991560" y="2915521"/>
          <a:ext cx="5286000" cy="3169920"/>
        </p:xfrm>
        <a:graphic>
          <a:graphicData uri="http://schemas.openxmlformats.org/drawingml/2006/table">
            <a:tbl>
              <a:tblPr firstRow="1" bandRow="1">
                <a:tableStyleId>{5C22544A-7EE6-4342-B048-85BDC9FD1C3A}</a:tableStyleId>
              </a:tblPr>
              <a:tblGrid>
                <a:gridCol w="5286000">
                  <a:extLst>
                    <a:ext uri="{9D8B030D-6E8A-4147-A177-3AD203B41FA5}">
                      <a16:colId xmlns:a16="http://schemas.microsoft.com/office/drawing/2014/main" xmlns="" val="20000"/>
                    </a:ext>
                  </a:extLst>
                </a:gridCol>
              </a:tblGrid>
              <a:tr h="370840">
                <a:tc>
                  <a:txBody>
                    <a:bodyPr/>
                    <a:lstStyle/>
                    <a:p>
                      <a:pPr marL="0" indent="0">
                        <a:lnSpc>
                          <a:spcPct val="100000"/>
                        </a:lnSpc>
                        <a:spcBef>
                          <a:spcPct val="0"/>
                        </a:spcBef>
                        <a:spcAft>
                          <a:spcPct val="0"/>
                        </a:spcAft>
                        <a:buFont typeface="Wingdings" pitchFamily="2" charset="2"/>
                        <a:buNone/>
                      </a:pPr>
                      <a:r>
                        <a:rPr lang="zh-CN" altLang="en-US" sz="1400" dirty="0" smtClean="0">
                          <a:solidFill>
                            <a:schemeClr val="bg1"/>
                          </a:solidFill>
                          <a:latin typeface="+mn-lt"/>
                          <a:ea typeface="+mn-ea"/>
                          <a:cs typeface="+mn-ea"/>
                          <a:sym typeface="+mn-lt"/>
                        </a:rPr>
                        <a:t>规模限制：</a:t>
                      </a:r>
                      <a:endParaRPr lang="en-US" altLang="zh-CN" sz="1400" dirty="0" smtClean="0">
                        <a:solidFill>
                          <a:schemeClr val="bg1"/>
                        </a:solidFill>
                        <a:latin typeface="+mn-lt"/>
                        <a:ea typeface="+mn-ea"/>
                        <a:cs typeface="+mn-ea"/>
                        <a:sym typeface="+mn-lt"/>
                      </a:endParaRPr>
                    </a:p>
                    <a:p>
                      <a:pPr marL="285750" indent="-285750">
                        <a:lnSpc>
                          <a:spcPct val="100000"/>
                        </a:lnSpc>
                        <a:spcBef>
                          <a:spcPct val="0"/>
                        </a:spcBef>
                        <a:spcAft>
                          <a:spcPct val="0"/>
                        </a:spcAft>
                        <a:buFont typeface="Wingdings" pitchFamily="2" charset="2"/>
                        <a:buChar char="l"/>
                      </a:pPr>
                      <a:r>
                        <a:rPr lang="zh-CN" altLang="en-US" sz="1400" b="0" dirty="0" smtClean="0">
                          <a:solidFill>
                            <a:schemeClr val="bg1"/>
                          </a:solidFill>
                          <a:latin typeface="+mn-lt"/>
                          <a:ea typeface="+mn-ea"/>
                          <a:cs typeface="+mn-ea"/>
                          <a:sym typeface="+mn-lt"/>
                        </a:rPr>
                        <a:t>单券比例限制</a:t>
                      </a:r>
                      <a:endParaRPr lang="en-US" altLang="zh-CN" sz="1400" b="0" dirty="0" smtClean="0">
                        <a:solidFill>
                          <a:schemeClr val="bg1"/>
                        </a:solidFill>
                        <a:latin typeface="+mn-lt"/>
                        <a:ea typeface="+mn-ea"/>
                        <a:cs typeface="+mn-ea"/>
                        <a:sym typeface="+mn-lt"/>
                      </a:endParaRPr>
                    </a:p>
                    <a:p>
                      <a:pPr marL="285750" indent="-285750" algn="l" defTabSz="914400" rtl="0" eaLnBrk="1" latinLnBrk="0" hangingPunct="1">
                        <a:lnSpc>
                          <a:spcPct val="100000"/>
                        </a:lnSpc>
                        <a:spcBef>
                          <a:spcPct val="0"/>
                        </a:spcBef>
                        <a:spcAft>
                          <a:spcPct val="0"/>
                        </a:spcAft>
                        <a:buFont typeface="Wingdings" pitchFamily="2" charset="2"/>
                        <a:buChar char="l"/>
                      </a:pPr>
                      <a:r>
                        <a:rPr lang="zh-CN" altLang="en-US" sz="1400" b="0" kern="1200" dirty="0" smtClean="0">
                          <a:solidFill>
                            <a:schemeClr val="bg1"/>
                          </a:solidFill>
                          <a:latin typeface="+mn-lt"/>
                          <a:ea typeface="+mn-ea"/>
                          <a:cs typeface="+mn-ea"/>
                          <a:sym typeface="+mn-lt"/>
                        </a:rPr>
                        <a:t>中小企业私募债规模限制</a:t>
                      </a:r>
                    </a:p>
                    <a:p>
                      <a:pPr marL="285750" indent="-285750" algn="l" defTabSz="914400" rtl="0" eaLnBrk="1" latinLnBrk="0" hangingPunct="1">
                        <a:lnSpc>
                          <a:spcPct val="100000"/>
                        </a:lnSpc>
                        <a:spcBef>
                          <a:spcPct val="0"/>
                        </a:spcBef>
                        <a:spcAft>
                          <a:spcPct val="0"/>
                        </a:spcAft>
                        <a:buFont typeface="Wingdings" pitchFamily="2" charset="2"/>
                        <a:buChar char="l"/>
                      </a:pPr>
                      <a:r>
                        <a:rPr lang="zh-CN" altLang="en-US" sz="1400" b="0" kern="1200" dirty="0" smtClean="0">
                          <a:solidFill>
                            <a:schemeClr val="bg1"/>
                          </a:solidFill>
                          <a:latin typeface="+mn-lt"/>
                          <a:ea typeface="+mn-ea"/>
                          <a:cs typeface="+mn-ea"/>
                          <a:sym typeface="+mn-lt"/>
                        </a:rPr>
                        <a:t>低评级债券投资规模限制</a:t>
                      </a:r>
                      <a:endParaRPr lang="en-US" altLang="zh-CN" sz="1400" b="0" kern="1200" dirty="0" smtClean="0">
                        <a:solidFill>
                          <a:schemeClr val="bg1"/>
                        </a:solidFill>
                        <a:latin typeface="+mn-lt"/>
                        <a:ea typeface="+mn-ea"/>
                        <a:cs typeface="+mn-ea"/>
                        <a:sym typeface="+mn-lt"/>
                      </a:endParaRPr>
                    </a:p>
                    <a:p>
                      <a:pPr marL="285750" marR="0" indent="-285750" algn="l" defTabSz="914400" rtl="0" eaLnBrk="1" fontAlgn="auto" latinLnBrk="0" hangingPunct="1">
                        <a:lnSpc>
                          <a:spcPct val="100000"/>
                        </a:lnSpc>
                        <a:spcBef>
                          <a:spcPct val="0"/>
                        </a:spcBef>
                        <a:spcAft>
                          <a:spcPct val="0"/>
                        </a:spcAft>
                        <a:buClrTx/>
                        <a:buSzTx/>
                        <a:buFont typeface="Wingdings" pitchFamily="2" charset="2"/>
                        <a:buChar char="l"/>
                        <a:tabLst/>
                        <a:defRPr/>
                      </a:pPr>
                      <a:r>
                        <a:rPr lang="zh-CN" altLang="en-US" sz="1400" b="0" kern="1200" dirty="0" smtClean="0">
                          <a:solidFill>
                            <a:schemeClr val="bg1"/>
                          </a:solidFill>
                          <a:latin typeface="+mn-lt"/>
                          <a:ea typeface="+mn-ea"/>
                          <a:cs typeface="+mn-ea"/>
                          <a:sym typeface="+mn-lt"/>
                        </a:rPr>
                        <a:t>长期信用债投资规模限制</a:t>
                      </a:r>
                    </a:p>
                    <a:p>
                      <a:pPr marL="0" indent="0" algn="l" defTabSz="914400" rtl="0" eaLnBrk="1" latinLnBrk="0" hangingPunct="1">
                        <a:lnSpc>
                          <a:spcPct val="100000"/>
                        </a:lnSpc>
                        <a:spcBef>
                          <a:spcPct val="0"/>
                        </a:spcBef>
                        <a:spcAft>
                          <a:spcPct val="0"/>
                        </a:spcAft>
                        <a:buFont typeface="Wingdings" pitchFamily="2" charset="2"/>
                        <a:buNone/>
                      </a:pPr>
                      <a:r>
                        <a:rPr lang="zh-CN" altLang="en-US" sz="1400" kern="1200" dirty="0" smtClean="0">
                          <a:solidFill>
                            <a:schemeClr val="bg1"/>
                          </a:solidFill>
                          <a:latin typeface="+mn-lt"/>
                          <a:ea typeface="+mn-ea"/>
                          <a:cs typeface="+mn-ea"/>
                          <a:sym typeface="+mn-lt"/>
                        </a:rPr>
                        <a:t>评级限制：</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xmlns="" val="10000"/>
                  </a:ext>
                </a:extLst>
              </a:tr>
              <a:tr h="1210552">
                <a:tc>
                  <a:txBody>
                    <a:bodyPr/>
                    <a:lstStyle/>
                    <a:p>
                      <a:pPr marL="285750" indent="-285750" algn="l" defTabSz="914400" rtl="0" eaLnBrk="1" latinLnBrk="0" hangingPunct="1">
                        <a:lnSpc>
                          <a:spcPct val="100000"/>
                        </a:lnSpc>
                        <a:spcBef>
                          <a:spcPct val="0"/>
                        </a:spcBef>
                        <a:spcAft>
                          <a:spcPct val="0"/>
                        </a:spcAft>
                        <a:buFont typeface="Wingdings" pitchFamily="2" charset="2"/>
                        <a:buChar char="l"/>
                      </a:pPr>
                      <a:r>
                        <a:rPr lang="zh-CN" altLang="en-US" sz="1400" kern="1200" dirty="0" smtClean="0">
                          <a:solidFill>
                            <a:schemeClr val="bg1"/>
                          </a:solidFill>
                          <a:latin typeface="+mn-lt"/>
                          <a:ea typeface="+mn-ea"/>
                          <a:cs typeface="+mn-ea"/>
                          <a:sym typeface="+mn-lt"/>
                        </a:rPr>
                        <a:t>外部评级：按发行方式、期限、品种设置投资评级限制，如：公募主体</a:t>
                      </a:r>
                      <a:r>
                        <a:rPr lang="en-US" altLang="zh-CN" sz="1400" kern="1200" dirty="0" smtClean="0">
                          <a:solidFill>
                            <a:schemeClr val="bg1"/>
                          </a:solidFill>
                          <a:latin typeface="+mn-lt"/>
                          <a:ea typeface="+mn-ea"/>
                          <a:cs typeface="+mn-ea"/>
                          <a:sym typeface="+mn-lt"/>
                        </a:rPr>
                        <a:t>A+</a:t>
                      </a:r>
                      <a:r>
                        <a:rPr lang="zh-CN" altLang="en-US" sz="1400" kern="1200" dirty="0" smtClean="0">
                          <a:solidFill>
                            <a:schemeClr val="bg1"/>
                          </a:solidFill>
                          <a:latin typeface="+mn-lt"/>
                          <a:ea typeface="+mn-ea"/>
                          <a:cs typeface="+mn-ea"/>
                          <a:sym typeface="+mn-lt"/>
                        </a:rPr>
                        <a:t>，私募主体</a:t>
                      </a:r>
                      <a:r>
                        <a:rPr lang="en-US" altLang="zh-CN" sz="1400" kern="1200" dirty="0" smtClean="0">
                          <a:solidFill>
                            <a:schemeClr val="bg1"/>
                          </a:solidFill>
                          <a:latin typeface="+mn-lt"/>
                          <a:ea typeface="+mn-ea"/>
                          <a:cs typeface="+mn-ea"/>
                          <a:sym typeface="+mn-lt"/>
                        </a:rPr>
                        <a:t>AA-</a:t>
                      </a:r>
                      <a:r>
                        <a:rPr lang="zh-CN" altLang="en-US" sz="1400" kern="1200" dirty="0" smtClean="0">
                          <a:solidFill>
                            <a:schemeClr val="bg1"/>
                          </a:solidFill>
                          <a:latin typeface="+mn-lt"/>
                          <a:ea typeface="+mn-ea"/>
                          <a:cs typeface="+mn-ea"/>
                          <a:sym typeface="+mn-lt"/>
                        </a:rPr>
                        <a:t>及以上。</a:t>
                      </a:r>
                      <a:endParaRPr lang="en-US" altLang="zh-CN" sz="1400" kern="1200" dirty="0" smtClean="0">
                        <a:solidFill>
                          <a:schemeClr val="bg1"/>
                        </a:solidFill>
                        <a:latin typeface="+mn-lt"/>
                        <a:ea typeface="+mn-ea"/>
                        <a:cs typeface="+mn-ea"/>
                        <a:sym typeface="+mn-lt"/>
                      </a:endParaRPr>
                    </a:p>
                    <a:p>
                      <a:pPr marL="285750" indent="-285750" algn="l" defTabSz="914400" rtl="0" eaLnBrk="1" latinLnBrk="0" hangingPunct="1">
                        <a:lnSpc>
                          <a:spcPct val="100000"/>
                        </a:lnSpc>
                        <a:spcBef>
                          <a:spcPct val="0"/>
                        </a:spcBef>
                        <a:spcAft>
                          <a:spcPct val="0"/>
                        </a:spcAft>
                        <a:buFont typeface="Wingdings" pitchFamily="2" charset="2"/>
                        <a:buChar char="l"/>
                      </a:pPr>
                      <a:r>
                        <a:rPr lang="zh-CN" altLang="en-US" sz="1400" kern="1200" dirty="0" smtClean="0">
                          <a:solidFill>
                            <a:schemeClr val="bg1"/>
                          </a:solidFill>
                          <a:latin typeface="+mn-lt"/>
                          <a:ea typeface="+mn-ea"/>
                          <a:cs typeface="+mn-ea"/>
                          <a:sym typeface="+mn-lt"/>
                        </a:rPr>
                        <a:t>内部评级：使用内部模型的得分或者评级结果，按照内部风险等级对各类债券设置投资评级限制。</a:t>
                      </a:r>
                      <a:endParaRPr lang="en-US" altLang="zh-CN" sz="1400" kern="1200" dirty="0" smtClean="0">
                        <a:solidFill>
                          <a:schemeClr val="bg1"/>
                        </a:solidFill>
                        <a:latin typeface="+mn-lt"/>
                        <a:ea typeface="+mn-ea"/>
                        <a:cs typeface="+mn-ea"/>
                        <a:sym typeface="+mn-lt"/>
                      </a:endParaRPr>
                    </a:p>
                    <a:p>
                      <a:pPr marL="0" indent="0" algn="l" defTabSz="914400" rtl="0" eaLnBrk="1" latinLnBrk="0" hangingPunct="1">
                        <a:lnSpc>
                          <a:spcPct val="100000"/>
                        </a:lnSpc>
                        <a:spcBef>
                          <a:spcPct val="0"/>
                        </a:spcBef>
                        <a:spcAft>
                          <a:spcPct val="0"/>
                        </a:spcAft>
                        <a:buFont typeface="Wingdings" pitchFamily="2" charset="2"/>
                        <a:buNone/>
                      </a:pPr>
                      <a:r>
                        <a:rPr lang="zh-CN" altLang="en-US" sz="1400" b="1" kern="1200" dirty="0" smtClean="0">
                          <a:solidFill>
                            <a:schemeClr val="bg1"/>
                          </a:solidFill>
                          <a:latin typeface="+mn-lt"/>
                          <a:ea typeface="+mn-ea"/>
                          <a:cs typeface="+mn-ea"/>
                          <a:sym typeface="+mn-lt"/>
                        </a:rPr>
                        <a:t>其他限制：</a:t>
                      </a:r>
                      <a:endParaRPr lang="en-US" altLang="zh-CN" sz="1400" b="1" kern="1200" dirty="0" smtClean="0">
                        <a:solidFill>
                          <a:schemeClr val="bg1"/>
                        </a:solidFill>
                        <a:latin typeface="+mn-lt"/>
                        <a:ea typeface="+mn-ea"/>
                        <a:cs typeface="+mn-ea"/>
                        <a:sym typeface="+mn-lt"/>
                      </a:endParaRPr>
                    </a:p>
                    <a:p>
                      <a:pPr marL="285750" marR="0" indent="-285750" algn="l" defTabSz="914400" rtl="0" eaLnBrk="1" fontAlgn="auto" latinLnBrk="0" hangingPunct="1">
                        <a:lnSpc>
                          <a:spcPct val="100000"/>
                        </a:lnSpc>
                        <a:spcBef>
                          <a:spcPct val="0"/>
                        </a:spcBef>
                        <a:spcAft>
                          <a:spcPct val="0"/>
                        </a:spcAft>
                        <a:buClrTx/>
                        <a:buSzTx/>
                        <a:buFont typeface="Wingdings" pitchFamily="2" charset="2"/>
                        <a:buChar char="l"/>
                        <a:tabLst/>
                        <a:defRPr/>
                      </a:pPr>
                      <a:r>
                        <a:rPr lang="zh-CN" altLang="en-US" sz="1400" kern="1200" dirty="0" smtClean="0">
                          <a:solidFill>
                            <a:schemeClr val="bg1"/>
                          </a:solidFill>
                          <a:latin typeface="+mn-lt"/>
                          <a:ea typeface="+mn-ea"/>
                          <a:cs typeface="+mn-ea"/>
                          <a:sym typeface="+mn-lt"/>
                        </a:rPr>
                        <a:t>行业禁投名单</a:t>
                      </a:r>
                      <a:endParaRPr lang="en-US" altLang="zh-CN" sz="1400" kern="1200" dirty="0" smtClean="0">
                        <a:solidFill>
                          <a:schemeClr val="bg1"/>
                        </a:solidFill>
                        <a:latin typeface="+mn-lt"/>
                        <a:ea typeface="+mn-ea"/>
                        <a:cs typeface="+mn-ea"/>
                        <a:sym typeface="+mn-lt"/>
                      </a:endParaRPr>
                    </a:p>
                    <a:p>
                      <a:pPr marL="285750" marR="0" indent="-285750" algn="l" defTabSz="914400" rtl="0" eaLnBrk="1" fontAlgn="auto" latinLnBrk="0" hangingPunct="1">
                        <a:lnSpc>
                          <a:spcPct val="100000"/>
                        </a:lnSpc>
                        <a:spcBef>
                          <a:spcPct val="0"/>
                        </a:spcBef>
                        <a:spcAft>
                          <a:spcPct val="0"/>
                        </a:spcAft>
                        <a:buClrTx/>
                        <a:buSzTx/>
                        <a:buFont typeface="Wingdings" pitchFamily="2" charset="2"/>
                        <a:buChar char="l"/>
                        <a:tabLst/>
                        <a:defRPr/>
                      </a:pPr>
                      <a:r>
                        <a:rPr lang="zh-CN" altLang="en-US" sz="1400" kern="1200" dirty="0" smtClean="0">
                          <a:solidFill>
                            <a:schemeClr val="bg1"/>
                          </a:solidFill>
                          <a:latin typeface="+mn-lt"/>
                          <a:ea typeface="+mn-ea"/>
                          <a:cs typeface="+mn-ea"/>
                          <a:sym typeface="+mn-lt"/>
                        </a:rPr>
                        <a:t>地区禁投名单</a:t>
                      </a:r>
                      <a:endParaRPr lang="en-US" altLang="zh-CN" sz="1400" kern="1200" dirty="0" smtClean="0">
                        <a:solidFill>
                          <a:schemeClr val="bg1"/>
                        </a:solidFill>
                        <a:latin typeface="+mn-lt"/>
                        <a:ea typeface="+mn-ea"/>
                        <a:cs typeface="+mn-ea"/>
                        <a:sym typeface="+mn-lt"/>
                      </a:endParaRPr>
                    </a:p>
                    <a:p>
                      <a:pPr marL="285750" marR="0" indent="-285750" algn="l" defTabSz="914400" rtl="0" eaLnBrk="1" fontAlgn="auto" latinLnBrk="0" hangingPunct="1">
                        <a:lnSpc>
                          <a:spcPct val="100000"/>
                        </a:lnSpc>
                        <a:spcBef>
                          <a:spcPct val="0"/>
                        </a:spcBef>
                        <a:spcAft>
                          <a:spcPct val="0"/>
                        </a:spcAft>
                        <a:buClrTx/>
                        <a:buSzTx/>
                        <a:buFont typeface="Wingdings" pitchFamily="2" charset="2"/>
                        <a:buChar char="l"/>
                        <a:tabLst/>
                        <a:defRPr/>
                      </a:pPr>
                      <a:r>
                        <a:rPr lang="zh-CN" altLang="en-US" sz="1400" kern="1200" dirty="0" smtClean="0">
                          <a:solidFill>
                            <a:schemeClr val="bg1"/>
                          </a:solidFill>
                          <a:latin typeface="+mn-lt"/>
                          <a:ea typeface="+mn-ea"/>
                          <a:cs typeface="+mn-ea"/>
                          <a:sym typeface="+mn-lt"/>
                        </a:rPr>
                        <a:t>发行人禁投名单</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xmlns="" val="10001"/>
                  </a:ext>
                </a:extLst>
              </a:tr>
            </a:tbl>
          </a:graphicData>
        </a:graphic>
      </p:graphicFrame>
      <p:sp>
        <p:nvSpPr>
          <p:cNvPr id="12" name="矩形 11"/>
          <p:cNvSpPr/>
          <p:nvPr/>
        </p:nvSpPr>
        <p:spPr>
          <a:xfrm>
            <a:off x="461997" y="1074776"/>
            <a:ext cx="8264061" cy="1156407"/>
          </a:xfrm>
          <a:prstGeom prst="rect">
            <a:avLst/>
          </a:prstGeom>
        </p:spPr>
        <p:txBody>
          <a:bodyPr wrap="square">
            <a:spAutoFit/>
          </a:bodyPr>
          <a:lstStyle/>
          <a:p>
            <a:pPr marL="0" lvl="2" indent="0" defTabSz="855421">
              <a:lnSpc>
                <a:spcPct val="150000"/>
              </a:lnSpc>
              <a:buClr>
                <a:srgbClr val="A40000"/>
              </a:buClr>
              <a:defRPr/>
            </a:pPr>
            <a:r>
              <a:rPr lang="zh-CN" altLang="en-US" dirty="0">
                <a:solidFill>
                  <a:schemeClr val="bg1"/>
                </a:solidFill>
                <a:latin typeface="+mn-lt"/>
                <a:ea typeface="+mn-ea"/>
                <a:cs typeface="+mn-ea"/>
                <a:sym typeface="+mn-lt"/>
              </a:rPr>
              <a:t>债券准入时，除债券池的基础管理以外，还可以将风险偏好和内部评级结果相结合，在组合层面设置相关的限额指标。限额可以从集中度角度很好的控制风险，做到事前合理防范风险。</a:t>
            </a:r>
            <a:endParaRPr lang="en-US" altLang="zh-CN" dirty="0">
              <a:solidFill>
                <a:schemeClr val="bg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859557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93124" y="493156"/>
            <a:ext cx="11491913" cy="263525"/>
          </a:xfrm>
        </p:spPr>
        <p:txBody>
          <a:bodyPr/>
          <a:lstStyle/>
          <a:p>
            <a:r>
              <a:rPr lang="zh-CN" altLang="en-US" sz="2800" b="1" dirty="0" smtClean="0">
                <a:solidFill>
                  <a:srgbClr val="FFC000"/>
                </a:solidFill>
                <a:latin typeface="+mn-lt"/>
                <a:ea typeface="+mn-ea"/>
                <a:cs typeface="+mn-ea"/>
                <a:sym typeface="+mn-lt"/>
              </a:rPr>
              <a:t>在组合层面对债券进行风险</a:t>
            </a:r>
            <a:r>
              <a:rPr lang="zh-CN" altLang="en-US" sz="2800" b="1" dirty="0">
                <a:solidFill>
                  <a:srgbClr val="FFC000"/>
                </a:solidFill>
                <a:latin typeface="+mn-lt"/>
                <a:ea typeface="+mn-ea"/>
                <a:cs typeface="+mn-ea"/>
                <a:sym typeface="+mn-lt"/>
              </a:rPr>
              <a:t>排查</a:t>
            </a:r>
          </a:p>
        </p:txBody>
      </p:sp>
      <p:graphicFrame>
        <p:nvGraphicFramePr>
          <p:cNvPr id="3" name="表格 2"/>
          <p:cNvGraphicFramePr>
            <a:graphicFrameLocks noGrp="1"/>
          </p:cNvGraphicFramePr>
          <p:nvPr>
            <p:extLst>
              <p:ext uri="{D42A27DB-BD31-4B8C-83A1-F6EECF244321}">
                <p14:modId xmlns:p14="http://schemas.microsoft.com/office/powerpoint/2010/main" val="1810272118"/>
              </p:ext>
            </p:extLst>
          </p:nvPr>
        </p:nvGraphicFramePr>
        <p:xfrm>
          <a:off x="719426" y="2308881"/>
          <a:ext cx="7502068" cy="4068456"/>
        </p:xfrm>
        <a:graphic>
          <a:graphicData uri="http://schemas.openxmlformats.org/drawingml/2006/table">
            <a:tbl>
              <a:tblPr firstRow="1" bandRow="1">
                <a:tableStyleId>{7DF18680-E054-41AD-8BC1-D1AEF772440D}</a:tableStyleId>
              </a:tblPr>
              <a:tblGrid>
                <a:gridCol w="2922261">
                  <a:extLst>
                    <a:ext uri="{9D8B030D-6E8A-4147-A177-3AD203B41FA5}">
                      <a16:colId xmlns:a16="http://schemas.microsoft.com/office/drawing/2014/main" xmlns="" val="20000"/>
                    </a:ext>
                  </a:extLst>
                </a:gridCol>
                <a:gridCol w="4579807">
                  <a:extLst>
                    <a:ext uri="{9D8B030D-6E8A-4147-A177-3AD203B41FA5}">
                      <a16:colId xmlns:a16="http://schemas.microsoft.com/office/drawing/2014/main" xmlns="" val="20001"/>
                    </a:ext>
                  </a:extLst>
                </a:gridCol>
              </a:tblGrid>
              <a:tr h="504060">
                <a:tc>
                  <a:txBody>
                    <a:bodyPr/>
                    <a:lstStyle/>
                    <a:p>
                      <a:pPr algn="ctr">
                        <a:lnSpc>
                          <a:spcPct val="100000"/>
                        </a:lnSpc>
                        <a:spcBef>
                          <a:spcPts val="0"/>
                        </a:spcBef>
                        <a:spcAft>
                          <a:spcPts val="0"/>
                        </a:spcAft>
                      </a:pPr>
                      <a:r>
                        <a:rPr lang="zh-CN" altLang="en-US" sz="1800" dirty="0" smtClean="0">
                          <a:latin typeface="+mn-lt"/>
                          <a:ea typeface="+mn-ea"/>
                          <a:cs typeface="+mn-ea"/>
                          <a:sym typeface="+mn-lt"/>
                        </a:rPr>
                        <a:t>风险分析维度</a:t>
                      </a:r>
                      <a:endParaRPr lang="zh-CN" altLang="en-US" sz="1800" dirty="0">
                        <a:solidFill>
                          <a:schemeClr val="tx1"/>
                        </a:solidFill>
                        <a:latin typeface="+mn-lt"/>
                        <a:ea typeface="+mn-ea"/>
                        <a:cs typeface="+mn-ea"/>
                        <a:sym typeface="+mn-lt"/>
                      </a:endParaRPr>
                    </a:p>
                  </a:txBody>
                  <a:tcPr anchor="ctr"/>
                </a:tc>
                <a:tc>
                  <a:txBody>
                    <a:bodyPr/>
                    <a:lstStyle/>
                    <a:p>
                      <a:pPr algn="ctr">
                        <a:lnSpc>
                          <a:spcPct val="100000"/>
                        </a:lnSpc>
                        <a:spcBef>
                          <a:spcPts val="0"/>
                        </a:spcBef>
                        <a:spcAft>
                          <a:spcPts val="0"/>
                        </a:spcAft>
                      </a:pPr>
                      <a:r>
                        <a:rPr lang="zh-CN" altLang="en-US" sz="1800" dirty="0" smtClean="0">
                          <a:latin typeface="+mn-lt"/>
                          <a:ea typeface="+mn-ea"/>
                          <a:cs typeface="+mn-ea"/>
                          <a:sym typeface="+mn-lt"/>
                        </a:rPr>
                        <a:t>风险管理举措</a:t>
                      </a:r>
                      <a:endParaRPr lang="zh-CN" altLang="en-US" sz="1800" dirty="0">
                        <a:solidFill>
                          <a:schemeClr val="tx1"/>
                        </a:solidFill>
                        <a:latin typeface="+mn-lt"/>
                        <a:ea typeface="+mn-ea"/>
                        <a:cs typeface="+mn-ea"/>
                        <a:sym typeface="+mn-lt"/>
                      </a:endParaRPr>
                    </a:p>
                  </a:txBody>
                  <a:tcPr anchor="ctr"/>
                </a:tc>
                <a:extLst>
                  <a:ext uri="{0D108BD9-81ED-4DB2-BD59-A6C34878D82A}">
                    <a16:rowId xmlns:a16="http://schemas.microsoft.com/office/drawing/2014/main" xmlns="" val="10000"/>
                  </a:ext>
                </a:extLst>
              </a:tr>
              <a:tr h="396044">
                <a:tc>
                  <a:txBody>
                    <a:bodyPr/>
                    <a:lstStyle/>
                    <a:p>
                      <a:pPr algn="ctr" fontAlgn="ctr">
                        <a:lnSpc>
                          <a:spcPct val="100000"/>
                        </a:lnSpc>
                        <a:spcBef>
                          <a:spcPts val="0"/>
                        </a:spcBef>
                        <a:spcAft>
                          <a:spcPts val="0"/>
                        </a:spcAft>
                      </a:pPr>
                      <a:r>
                        <a:rPr lang="zh-CN" altLang="en-US" sz="1400" u="none" strike="noStrike" dirty="0">
                          <a:effectLst/>
                          <a:latin typeface="+mn-lt"/>
                          <a:ea typeface="+mn-ea"/>
                          <a:cs typeface="+mn-ea"/>
                          <a:sym typeface="+mn-lt"/>
                        </a:rPr>
                        <a:t>私募民</a:t>
                      </a:r>
                      <a:r>
                        <a:rPr lang="zh-CN" altLang="en-US" sz="1400" u="none" strike="noStrike" dirty="0" smtClean="0">
                          <a:effectLst/>
                          <a:latin typeface="+mn-lt"/>
                          <a:ea typeface="+mn-ea"/>
                          <a:cs typeface="+mn-ea"/>
                          <a:sym typeface="+mn-lt"/>
                        </a:rPr>
                        <a:t>营</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rowSpan="9">
                  <a:txBody>
                    <a:bodyPr/>
                    <a:lstStyle/>
                    <a:p>
                      <a:pPr marL="285750" marR="0" indent="-285750" algn="l" defTabSz="913240" rtl="0" eaLnBrk="1" fontAlgn="ctr" latinLnBrk="0" hangingPunct="1">
                        <a:lnSpc>
                          <a:spcPct val="100000"/>
                        </a:lnSpc>
                        <a:spcBef>
                          <a:spcPct val="0"/>
                        </a:spcBef>
                        <a:spcAft>
                          <a:spcPct val="0"/>
                        </a:spcAft>
                        <a:buClrTx/>
                        <a:buSzTx/>
                        <a:buFont typeface="Wingdings" pitchFamily="2" charset="2"/>
                        <a:buChar char="Ø"/>
                        <a:tabLst/>
                        <a:defRPr/>
                      </a:pPr>
                      <a:r>
                        <a:rPr lang="zh-CN" altLang="en-US" sz="1400" u="none" strike="noStrike" dirty="0" smtClean="0">
                          <a:effectLst/>
                          <a:latin typeface="+mn-lt"/>
                          <a:ea typeface="+mn-ea"/>
                          <a:cs typeface="+mn-ea"/>
                          <a:sym typeface="+mn-lt"/>
                        </a:rPr>
                        <a:t>按照风险分析维度，进行定期的日常风险变动分析工作，形成组合层面的风险监测报告。</a:t>
                      </a:r>
                      <a:endParaRPr lang="en-US" altLang="zh-CN" sz="1400" u="none" strike="noStrike" dirty="0" smtClean="0">
                        <a:effectLst/>
                        <a:latin typeface="+mn-lt"/>
                        <a:ea typeface="+mn-ea"/>
                        <a:cs typeface="+mn-ea"/>
                        <a:sym typeface="+mn-lt"/>
                      </a:endParaRPr>
                    </a:p>
                    <a:p>
                      <a:pPr marL="285750" indent="-285750" algn="l" fontAlgn="ctr">
                        <a:lnSpc>
                          <a:spcPct val="100000"/>
                        </a:lnSpc>
                        <a:spcBef>
                          <a:spcPct val="0"/>
                        </a:spcBef>
                        <a:spcAft>
                          <a:spcPct val="0"/>
                        </a:spcAft>
                        <a:buFont typeface="Wingdings" pitchFamily="2" charset="2"/>
                        <a:buChar char="Ø"/>
                      </a:pPr>
                      <a:r>
                        <a:rPr lang="zh-CN" altLang="en-US" sz="1400" u="none" strike="noStrike" dirty="0" smtClean="0">
                          <a:effectLst/>
                          <a:latin typeface="+mn-lt"/>
                          <a:ea typeface="+mn-ea"/>
                          <a:cs typeface="+mn-ea"/>
                          <a:sym typeface="+mn-lt"/>
                        </a:rPr>
                        <a:t>对评级结果变动较大、问题突出的事项进行风险点重点排查，明确外部评级或内部评分变动的原因，必要时进行现场调研。</a:t>
                      </a:r>
                      <a:endParaRPr lang="en-US" altLang="zh-CN" sz="1400" u="none" strike="noStrike" dirty="0" smtClean="0">
                        <a:effectLst/>
                        <a:latin typeface="+mn-lt"/>
                        <a:ea typeface="+mn-ea"/>
                        <a:cs typeface="+mn-ea"/>
                        <a:sym typeface="+mn-lt"/>
                      </a:endParaRPr>
                    </a:p>
                    <a:p>
                      <a:pPr marL="285750" indent="-285750" algn="l" fontAlgn="ctr">
                        <a:lnSpc>
                          <a:spcPct val="100000"/>
                        </a:lnSpc>
                        <a:spcBef>
                          <a:spcPct val="0"/>
                        </a:spcBef>
                        <a:spcAft>
                          <a:spcPct val="0"/>
                        </a:spcAft>
                        <a:buFont typeface="Wingdings" pitchFamily="2" charset="2"/>
                        <a:buChar char="Ø"/>
                      </a:pPr>
                      <a:r>
                        <a:rPr lang="zh-CN" altLang="en-US" sz="1400" u="none" strike="noStrike" dirty="0" smtClean="0">
                          <a:effectLst/>
                          <a:latin typeface="+mn-lt"/>
                          <a:ea typeface="+mn-ea"/>
                          <a:cs typeface="+mn-ea"/>
                          <a:sym typeface="+mn-lt"/>
                        </a:rPr>
                        <a:t>根据异常变动的原因，及时与债券交易中台进行沟通反馈，形成具体交易策略，防范风险。</a:t>
                      </a:r>
                      <a:endParaRPr lang="en-US" altLang="zh-CN" sz="1400" u="none" strike="noStrike" dirty="0" smtClean="0">
                        <a:effectLst/>
                        <a:latin typeface="+mn-lt"/>
                        <a:ea typeface="+mn-ea"/>
                        <a:cs typeface="+mn-ea"/>
                        <a:sym typeface="+mn-lt"/>
                      </a:endParaRPr>
                    </a:p>
                    <a:p>
                      <a:pPr marL="285750" indent="-285750" algn="l" fontAlgn="ctr">
                        <a:lnSpc>
                          <a:spcPct val="100000"/>
                        </a:lnSpc>
                        <a:spcBef>
                          <a:spcPct val="0"/>
                        </a:spcBef>
                        <a:spcAft>
                          <a:spcPct val="0"/>
                        </a:spcAft>
                        <a:buFont typeface="Wingdings" pitchFamily="2" charset="2"/>
                        <a:buChar char="Ø"/>
                      </a:pPr>
                      <a:endParaRPr lang="en-US" altLang="zh-CN" sz="1400" b="0" i="0" u="none" strike="noStrike" dirty="0" smtClean="0">
                        <a:solidFill>
                          <a:srgbClr val="000000"/>
                        </a:solidFill>
                        <a:effectLst/>
                        <a:latin typeface="+mn-lt"/>
                        <a:ea typeface="+mn-ea"/>
                        <a:cs typeface="+mn-ea"/>
                        <a:sym typeface="+mn-lt"/>
                      </a:endParaRPr>
                    </a:p>
                  </a:txBody>
                  <a:tcPr marL="9525" marR="9525" marT="9525" marB="0"/>
                </a:tc>
                <a:extLst>
                  <a:ext uri="{0D108BD9-81ED-4DB2-BD59-A6C34878D82A}">
                    <a16:rowId xmlns:a16="http://schemas.microsoft.com/office/drawing/2014/main" xmlns="" val="10001"/>
                  </a:ext>
                </a:extLst>
              </a:tr>
              <a:tr h="396044">
                <a:tc>
                  <a:txBody>
                    <a:bodyPr/>
                    <a:lstStyle/>
                    <a:p>
                      <a:pPr algn="ctr" fontAlgn="ctr">
                        <a:lnSpc>
                          <a:spcPct val="100000"/>
                        </a:lnSpc>
                        <a:spcBef>
                          <a:spcPts val="0"/>
                        </a:spcBef>
                        <a:spcAft>
                          <a:spcPts val="0"/>
                        </a:spcAft>
                      </a:pPr>
                      <a:r>
                        <a:rPr lang="zh-CN" altLang="en-US" sz="1400" u="none" strike="noStrike" dirty="0">
                          <a:effectLst/>
                          <a:latin typeface="+mn-lt"/>
                          <a:ea typeface="+mn-ea"/>
                          <a:cs typeface="+mn-ea"/>
                          <a:sym typeface="+mn-lt"/>
                        </a:rPr>
                        <a:t>重点关注区</a:t>
                      </a:r>
                      <a:r>
                        <a:rPr lang="zh-CN" altLang="en-US" sz="1400" u="none" strike="noStrike" dirty="0" smtClean="0">
                          <a:effectLst/>
                          <a:latin typeface="+mn-lt"/>
                          <a:ea typeface="+mn-ea"/>
                          <a:cs typeface="+mn-ea"/>
                          <a:sym typeface="+mn-lt"/>
                        </a:rPr>
                        <a:t>域</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2"/>
                  </a:ext>
                </a:extLst>
              </a:tr>
              <a:tr h="396044">
                <a:tc>
                  <a:txBody>
                    <a:bodyPr/>
                    <a:lstStyle/>
                    <a:p>
                      <a:pPr algn="ctr" fontAlgn="ctr">
                        <a:lnSpc>
                          <a:spcPct val="100000"/>
                        </a:lnSpc>
                        <a:spcBef>
                          <a:spcPts val="0"/>
                        </a:spcBef>
                        <a:spcAft>
                          <a:spcPts val="0"/>
                        </a:spcAft>
                      </a:pPr>
                      <a:r>
                        <a:rPr lang="zh-CN" altLang="en-US" sz="1400" u="none" strike="noStrike" dirty="0">
                          <a:effectLst/>
                          <a:latin typeface="+mn-lt"/>
                          <a:ea typeface="+mn-ea"/>
                          <a:cs typeface="+mn-ea"/>
                          <a:sym typeface="+mn-lt"/>
                        </a:rPr>
                        <a:t>重点关注行</a:t>
                      </a:r>
                      <a:r>
                        <a:rPr lang="zh-CN" altLang="en-US" sz="1400" u="none" strike="noStrike" dirty="0" smtClean="0">
                          <a:effectLst/>
                          <a:latin typeface="+mn-lt"/>
                          <a:ea typeface="+mn-ea"/>
                          <a:cs typeface="+mn-ea"/>
                          <a:sym typeface="+mn-lt"/>
                        </a:rPr>
                        <a:t>业</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3"/>
                  </a:ext>
                </a:extLst>
              </a:tr>
              <a:tr h="396044">
                <a:tc>
                  <a:txBody>
                    <a:bodyPr/>
                    <a:lstStyle/>
                    <a:p>
                      <a:pPr algn="ctr" fontAlgn="ctr">
                        <a:lnSpc>
                          <a:spcPct val="100000"/>
                        </a:lnSpc>
                        <a:spcBef>
                          <a:spcPts val="0"/>
                        </a:spcBef>
                        <a:spcAft>
                          <a:spcPts val="0"/>
                        </a:spcAft>
                      </a:pPr>
                      <a:r>
                        <a:rPr lang="zh-CN" altLang="en-US" sz="1400" u="none" strike="noStrike" dirty="0" smtClean="0">
                          <a:effectLst/>
                          <a:latin typeface="+mn-lt"/>
                          <a:ea typeface="+mn-ea"/>
                          <a:cs typeface="+mn-ea"/>
                          <a:sym typeface="+mn-lt"/>
                        </a:rPr>
                        <a:t>外部评级（如</a:t>
                      </a:r>
                      <a:r>
                        <a:rPr lang="en-US" altLang="zh-CN" sz="1400" u="none" strike="noStrike" dirty="0" smtClean="0">
                          <a:effectLst/>
                          <a:latin typeface="+mn-lt"/>
                          <a:ea typeface="+mn-ea"/>
                          <a:cs typeface="+mn-ea"/>
                          <a:sym typeface="+mn-lt"/>
                        </a:rPr>
                        <a:t>AA-</a:t>
                      </a:r>
                      <a:r>
                        <a:rPr lang="zh-CN" altLang="en-US" sz="1400" u="none" strike="noStrike" dirty="0" smtClean="0">
                          <a:effectLst/>
                          <a:latin typeface="+mn-lt"/>
                          <a:ea typeface="+mn-ea"/>
                          <a:cs typeface="+mn-ea"/>
                          <a:sym typeface="+mn-lt"/>
                        </a:rPr>
                        <a:t>）以下</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4"/>
                  </a:ext>
                </a:extLst>
              </a:tr>
              <a:tr h="396044">
                <a:tc>
                  <a:txBody>
                    <a:bodyPr/>
                    <a:lstStyle/>
                    <a:p>
                      <a:pPr algn="ctr" fontAlgn="ctr">
                        <a:lnSpc>
                          <a:spcPct val="100000"/>
                        </a:lnSpc>
                        <a:spcBef>
                          <a:spcPts val="0"/>
                        </a:spcBef>
                        <a:spcAft>
                          <a:spcPts val="0"/>
                        </a:spcAft>
                      </a:pPr>
                      <a:r>
                        <a:rPr lang="zh-CN" altLang="en-US" sz="1400" u="none" strike="noStrike" dirty="0" smtClean="0">
                          <a:effectLst/>
                          <a:latin typeface="+mn-lt"/>
                          <a:ea typeface="+mn-ea"/>
                          <a:cs typeface="+mn-ea"/>
                          <a:sym typeface="+mn-lt"/>
                        </a:rPr>
                        <a:t>内部评分</a:t>
                      </a:r>
                      <a:r>
                        <a:rPr lang="en-US" altLang="zh-CN" sz="1400" u="none" strike="noStrike" dirty="0" smtClean="0">
                          <a:effectLst/>
                          <a:latin typeface="+mn-lt"/>
                          <a:ea typeface="+mn-ea"/>
                          <a:cs typeface="+mn-ea"/>
                          <a:sym typeface="+mn-lt"/>
                        </a:rPr>
                        <a:t>(</a:t>
                      </a:r>
                      <a:r>
                        <a:rPr lang="zh-CN" altLang="en-US" sz="1400" u="none" strike="noStrike" dirty="0" smtClean="0">
                          <a:effectLst/>
                          <a:latin typeface="+mn-lt"/>
                          <a:ea typeface="+mn-ea"/>
                          <a:cs typeface="+mn-ea"/>
                          <a:sym typeface="+mn-lt"/>
                        </a:rPr>
                        <a:t>如</a:t>
                      </a:r>
                      <a:r>
                        <a:rPr lang="en-US" altLang="zh-CN" sz="1400" u="none" strike="noStrike" dirty="0" smtClean="0">
                          <a:effectLst/>
                          <a:latin typeface="+mn-lt"/>
                          <a:ea typeface="+mn-ea"/>
                          <a:cs typeface="+mn-ea"/>
                          <a:sym typeface="+mn-lt"/>
                        </a:rPr>
                        <a:t>60</a:t>
                      </a:r>
                      <a:r>
                        <a:rPr lang="zh-CN" altLang="en-US" sz="1400" u="none" strike="noStrike" dirty="0" smtClean="0">
                          <a:effectLst/>
                          <a:latin typeface="+mn-lt"/>
                          <a:ea typeface="+mn-ea"/>
                          <a:cs typeface="+mn-ea"/>
                          <a:sym typeface="+mn-lt"/>
                        </a:rPr>
                        <a:t>）以下</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5"/>
                  </a:ext>
                </a:extLst>
              </a:tr>
              <a:tr h="396044">
                <a:tc>
                  <a:txBody>
                    <a:bodyPr/>
                    <a:lstStyle/>
                    <a:p>
                      <a:pPr algn="ctr" fontAlgn="ctr">
                        <a:lnSpc>
                          <a:spcPct val="100000"/>
                        </a:lnSpc>
                        <a:spcBef>
                          <a:spcPts val="0"/>
                        </a:spcBef>
                        <a:spcAft>
                          <a:spcPts val="0"/>
                        </a:spcAft>
                      </a:pPr>
                      <a:r>
                        <a:rPr lang="zh-CN" altLang="en-US" sz="1400" u="none" strike="noStrike" dirty="0" smtClean="0">
                          <a:effectLst/>
                          <a:latin typeface="+mn-lt"/>
                          <a:ea typeface="+mn-ea"/>
                          <a:cs typeface="+mn-ea"/>
                          <a:sym typeface="+mn-lt"/>
                        </a:rPr>
                        <a:t>外部评</a:t>
                      </a:r>
                      <a:r>
                        <a:rPr lang="zh-CN" altLang="en-US" sz="1400" u="none" strike="noStrike" dirty="0">
                          <a:effectLst/>
                          <a:latin typeface="+mn-lt"/>
                          <a:ea typeface="+mn-ea"/>
                          <a:cs typeface="+mn-ea"/>
                          <a:sym typeface="+mn-lt"/>
                        </a:rPr>
                        <a:t>级下调</a:t>
                      </a:r>
                      <a:r>
                        <a:rPr lang="en-US" altLang="zh-CN" sz="1400" u="none" strike="noStrike" dirty="0">
                          <a:effectLst/>
                          <a:latin typeface="+mn-lt"/>
                          <a:ea typeface="+mn-ea"/>
                          <a:cs typeface="+mn-ea"/>
                          <a:sym typeface="+mn-lt"/>
                        </a:rPr>
                        <a:t>/</a:t>
                      </a:r>
                      <a:r>
                        <a:rPr lang="zh-CN" altLang="en-US" sz="1400" u="none" strike="noStrike" dirty="0">
                          <a:effectLst/>
                          <a:latin typeface="+mn-lt"/>
                          <a:ea typeface="+mn-ea"/>
                          <a:cs typeface="+mn-ea"/>
                          <a:sym typeface="+mn-lt"/>
                        </a:rPr>
                        <a:t>负面观察</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6"/>
                  </a:ext>
                </a:extLst>
              </a:tr>
              <a:tr h="396044">
                <a:tc>
                  <a:txBody>
                    <a:bodyPr/>
                    <a:lstStyle/>
                    <a:p>
                      <a:pPr algn="ctr" fontAlgn="ctr">
                        <a:lnSpc>
                          <a:spcPct val="100000"/>
                        </a:lnSpc>
                        <a:spcBef>
                          <a:spcPts val="0"/>
                        </a:spcBef>
                        <a:spcAft>
                          <a:spcPts val="0"/>
                        </a:spcAft>
                      </a:pPr>
                      <a:r>
                        <a:rPr lang="zh-CN" altLang="en-US" sz="1400" u="none" strike="noStrike" dirty="0" smtClean="0">
                          <a:effectLst/>
                          <a:latin typeface="+mn-lt"/>
                          <a:ea typeface="+mn-ea"/>
                          <a:cs typeface="+mn-ea"/>
                          <a:sym typeface="+mn-lt"/>
                        </a:rPr>
                        <a:t>内部评</a:t>
                      </a:r>
                      <a:r>
                        <a:rPr lang="zh-CN" altLang="en-US" sz="1400" u="none" strike="noStrike" dirty="0">
                          <a:effectLst/>
                          <a:latin typeface="+mn-lt"/>
                          <a:ea typeface="+mn-ea"/>
                          <a:cs typeface="+mn-ea"/>
                          <a:sym typeface="+mn-lt"/>
                        </a:rPr>
                        <a:t>分下调</a:t>
                      </a:r>
                      <a:r>
                        <a:rPr lang="zh-CN" altLang="en-US" sz="1400" u="none" strike="noStrike" dirty="0" smtClean="0">
                          <a:effectLst/>
                          <a:latin typeface="+mn-lt"/>
                          <a:ea typeface="+mn-ea"/>
                          <a:cs typeface="+mn-ea"/>
                          <a:sym typeface="+mn-lt"/>
                        </a:rPr>
                        <a:t>在（如</a:t>
                      </a:r>
                      <a:r>
                        <a:rPr lang="en-US" altLang="zh-CN" sz="1400" u="none" strike="noStrike" dirty="0" smtClean="0">
                          <a:effectLst/>
                          <a:latin typeface="+mn-lt"/>
                          <a:ea typeface="+mn-ea"/>
                          <a:cs typeface="+mn-ea"/>
                          <a:sym typeface="+mn-lt"/>
                        </a:rPr>
                        <a:t>5</a:t>
                      </a:r>
                      <a:r>
                        <a:rPr lang="zh-CN" altLang="en-US" sz="1400" u="none" strike="noStrike" dirty="0" smtClean="0">
                          <a:effectLst/>
                          <a:latin typeface="+mn-lt"/>
                          <a:ea typeface="+mn-ea"/>
                          <a:cs typeface="+mn-ea"/>
                          <a:sym typeface="+mn-lt"/>
                        </a:rPr>
                        <a:t>分）以</a:t>
                      </a:r>
                      <a:r>
                        <a:rPr lang="zh-CN" altLang="en-US" sz="1400" u="none" strike="noStrike" dirty="0">
                          <a:effectLst/>
                          <a:latin typeface="+mn-lt"/>
                          <a:ea typeface="+mn-ea"/>
                          <a:cs typeface="+mn-ea"/>
                          <a:sym typeface="+mn-lt"/>
                        </a:rPr>
                        <a:t>上</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7"/>
                  </a:ext>
                </a:extLst>
              </a:tr>
              <a:tr h="396044">
                <a:tc>
                  <a:txBody>
                    <a:bodyPr/>
                    <a:lstStyle/>
                    <a:p>
                      <a:pPr algn="ctr" fontAlgn="ctr">
                        <a:lnSpc>
                          <a:spcPct val="100000"/>
                        </a:lnSpc>
                        <a:spcBef>
                          <a:spcPts val="0"/>
                        </a:spcBef>
                        <a:spcAft>
                          <a:spcPts val="0"/>
                        </a:spcAft>
                      </a:pPr>
                      <a:r>
                        <a:rPr lang="zh-CN" altLang="en-US" sz="1400" u="none" strike="noStrike" dirty="0">
                          <a:effectLst/>
                          <a:latin typeface="+mn-lt"/>
                          <a:ea typeface="+mn-ea"/>
                          <a:cs typeface="+mn-ea"/>
                          <a:sym typeface="+mn-lt"/>
                        </a:rPr>
                        <a:t>存在影响较</a:t>
                      </a:r>
                      <a:r>
                        <a:rPr lang="zh-CN" altLang="en-US" sz="1400" u="none" strike="noStrike" dirty="0" smtClean="0">
                          <a:effectLst/>
                          <a:latin typeface="+mn-lt"/>
                          <a:ea typeface="+mn-ea"/>
                          <a:cs typeface="+mn-ea"/>
                          <a:sym typeface="+mn-lt"/>
                        </a:rPr>
                        <a:t>大负</a:t>
                      </a:r>
                      <a:r>
                        <a:rPr lang="zh-CN" altLang="en-US" sz="1400" u="none" strike="noStrike" dirty="0">
                          <a:effectLst/>
                          <a:latin typeface="+mn-lt"/>
                          <a:ea typeface="+mn-ea"/>
                          <a:cs typeface="+mn-ea"/>
                          <a:sym typeface="+mn-lt"/>
                        </a:rPr>
                        <a:t>面舆情</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8"/>
                  </a:ext>
                </a:extLst>
              </a:tr>
              <a:tr h="396044">
                <a:tc>
                  <a:txBody>
                    <a:bodyPr/>
                    <a:lstStyle/>
                    <a:p>
                      <a:pPr algn="ctr" fontAlgn="ctr">
                        <a:lnSpc>
                          <a:spcPct val="100000"/>
                        </a:lnSpc>
                        <a:spcBef>
                          <a:spcPts val="0"/>
                        </a:spcBef>
                        <a:spcAft>
                          <a:spcPts val="0"/>
                        </a:spcAft>
                      </a:pPr>
                      <a:r>
                        <a:rPr lang="zh-CN" altLang="en-US" sz="1400" u="none" strike="noStrike" dirty="0">
                          <a:effectLst/>
                          <a:latin typeface="+mn-lt"/>
                          <a:ea typeface="+mn-ea"/>
                          <a:cs typeface="+mn-ea"/>
                          <a:sym typeface="+mn-lt"/>
                        </a:rPr>
                        <a:t>半年内未更新财报</a:t>
                      </a:r>
                      <a:endParaRPr lang="zh-CN" altLang="en-US" sz="1400" b="1" i="0" u="none" strike="noStrike" dirty="0">
                        <a:solidFill>
                          <a:srgbClr val="000000"/>
                        </a:solidFill>
                        <a:effectLst/>
                        <a:latin typeface="+mn-lt"/>
                        <a:ea typeface="+mn-ea"/>
                        <a:cs typeface="+mn-ea"/>
                        <a:sym typeface="+mn-lt"/>
                      </a:endParaRPr>
                    </a:p>
                  </a:txBody>
                  <a:tcPr marL="9525" marR="9525" marT="9525" marB="0" anchor="ctr"/>
                </a:tc>
                <a:tc vMerge="1">
                  <a:txBody>
                    <a:bodyPr/>
                    <a:lstStyle/>
                    <a:p>
                      <a:pPr algn="ctr" fontAlgn="ct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9"/>
                  </a:ext>
                </a:extLst>
              </a:tr>
            </a:tbl>
          </a:graphicData>
        </a:graphic>
      </p:graphicFrame>
      <p:sp>
        <p:nvSpPr>
          <p:cNvPr id="4" name="矩形 3"/>
          <p:cNvSpPr/>
          <p:nvPr/>
        </p:nvSpPr>
        <p:spPr>
          <a:xfrm>
            <a:off x="338430" y="996283"/>
            <a:ext cx="8264061" cy="1156407"/>
          </a:xfrm>
          <a:prstGeom prst="rect">
            <a:avLst/>
          </a:prstGeom>
        </p:spPr>
        <p:txBody>
          <a:bodyPr wrap="square">
            <a:spAutoFit/>
          </a:bodyPr>
          <a:lstStyle/>
          <a:p>
            <a:pPr marL="0" lvl="2" indent="0" defTabSz="855421">
              <a:lnSpc>
                <a:spcPct val="150000"/>
              </a:lnSpc>
              <a:buClr>
                <a:srgbClr val="A40000"/>
              </a:buClr>
              <a:defRPr/>
            </a:pPr>
            <a:r>
              <a:rPr lang="zh-CN" altLang="en-US" dirty="0">
                <a:solidFill>
                  <a:schemeClr val="bg1"/>
                </a:solidFill>
                <a:latin typeface="+mn-lt"/>
                <a:ea typeface="+mn-ea"/>
                <a:cs typeface="+mn-ea"/>
                <a:sym typeface="+mn-lt"/>
              </a:rPr>
              <a:t>金融机构的持仓债券数量较多，对每支债券都进行高频率的风险排查难度较高、且时效性差。建议首先按照一定维度进行组合层面的风险排查，然后再对于内外评级波动显著的、负面舆情严重的，进行重点债券的风险分析与跟踪检查。</a:t>
            </a:r>
            <a:endParaRPr lang="en-US" altLang="zh-CN" dirty="0">
              <a:solidFill>
                <a:schemeClr val="bg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159798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1467" y="2330811"/>
            <a:ext cx="7594610" cy="1200329"/>
          </a:xfrm>
          <a:prstGeom prst="rect">
            <a:avLst/>
          </a:prstGeom>
        </p:spPr>
        <p:txBody>
          <a:bodyPr wrap="square">
            <a:spAutoFit/>
          </a:bodyPr>
          <a:lstStyle/>
          <a:p>
            <a:pPr marL="0" lvl="2" indent="0" algn="ctr" defTabSz="855421">
              <a:lnSpc>
                <a:spcPct val="150000"/>
              </a:lnSpc>
              <a:buClr>
                <a:srgbClr val="A40000"/>
              </a:buClr>
              <a:defRPr/>
            </a:pPr>
            <a:r>
              <a:rPr lang="zh-CN" altLang="en-US" sz="4800" b="1" dirty="0" smtClean="0">
                <a:solidFill>
                  <a:srgbClr val="FFC000"/>
                </a:solidFill>
                <a:latin typeface="+mn-lt"/>
                <a:ea typeface="+mn-ea"/>
                <a:cs typeface="+mn-ea"/>
                <a:sym typeface="+mn-lt"/>
              </a:rPr>
              <a:t>课程结束，谢谢观看！</a:t>
            </a:r>
            <a:endParaRPr lang="en-US" altLang="zh-CN" sz="4800" b="1" dirty="0">
              <a:solidFill>
                <a:srgbClr val="FFC000"/>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183808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idx="4294967295"/>
          </p:nvPr>
        </p:nvSpPr>
        <p:spPr>
          <a:xfrm>
            <a:off x="558265" y="603251"/>
            <a:ext cx="11491913" cy="263525"/>
          </a:xfrm>
        </p:spPr>
        <p:txBody>
          <a:bodyPr/>
          <a:lstStyle/>
          <a:p>
            <a:r>
              <a:rPr lang="zh-CN" altLang="en-US" sz="3200" b="1" dirty="0" smtClean="0">
                <a:solidFill>
                  <a:srgbClr val="FFC000"/>
                </a:solidFill>
                <a:latin typeface="+mn-lt"/>
                <a:ea typeface="+mn-ea"/>
                <a:cs typeface="+mn-ea"/>
                <a:sym typeface="+mn-lt"/>
              </a:rPr>
              <a:t>一、债券市场</a:t>
            </a:r>
            <a:r>
              <a:rPr lang="zh-CN" altLang="en-US" sz="3200" b="1" dirty="0">
                <a:solidFill>
                  <a:srgbClr val="FFC000"/>
                </a:solidFill>
                <a:latin typeface="+mn-lt"/>
                <a:ea typeface="+mn-ea"/>
                <a:cs typeface="+mn-ea"/>
                <a:sym typeface="+mn-lt"/>
              </a:rPr>
              <a:t>发展及违约事件回顾</a:t>
            </a:r>
          </a:p>
        </p:txBody>
      </p:sp>
      <p:sp>
        <p:nvSpPr>
          <p:cNvPr id="55299" name="矩形 2"/>
          <p:cNvSpPr>
            <a:spLocks noChangeArrowheads="1"/>
          </p:cNvSpPr>
          <p:nvPr/>
        </p:nvSpPr>
        <p:spPr bwMode="auto">
          <a:xfrm>
            <a:off x="558266" y="1524285"/>
            <a:ext cx="483751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rgbClr val="FFC000"/>
                </a:solidFill>
                <a:latin typeface="+mn-lt"/>
                <a:ea typeface="+mn-ea"/>
                <a:cs typeface="+mn-ea"/>
                <a:sym typeface="+mn-lt"/>
              </a:rPr>
              <a:t>债券市场发行总量迅猛增长</a:t>
            </a:r>
            <a:endParaRPr lang="en-US" altLang="zh-CN" sz="1400" b="1" dirty="0">
              <a:solidFill>
                <a:srgbClr val="FFC000"/>
              </a:solidFill>
              <a:latin typeface="+mn-lt"/>
              <a:ea typeface="+mn-ea"/>
              <a:cs typeface="+mn-ea"/>
              <a:sym typeface="+mn-lt"/>
            </a:endParaRPr>
          </a:p>
          <a:p>
            <a:r>
              <a:rPr lang="en-US" altLang="zh-CN" sz="1400" dirty="0">
                <a:solidFill>
                  <a:schemeClr val="bg1"/>
                </a:solidFill>
                <a:latin typeface="+mn-lt"/>
                <a:ea typeface="+mn-ea"/>
                <a:cs typeface="+mn-ea"/>
                <a:sym typeface="+mn-lt"/>
              </a:rPr>
              <a:t>2015</a:t>
            </a:r>
            <a:r>
              <a:rPr lang="zh-CN" altLang="en-US" sz="1400" dirty="0">
                <a:solidFill>
                  <a:schemeClr val="bg1"/>
                </a:solidFill>
                <a:latin typeface="+mn-lt"/>
                <a:ea typeface="+mn-ea"/>
                <a:cs typeface="+mn-ea"/>
                <a:sym typeface="+mn-lt"/>
              </a:rPr>
              <a:t>年，债券市场共发行各类债券</a:t>
            </a:r>
            <a:r>
              <a:rPr lang="en-US" altLang="zh-CN" sz="1400" dirty="0">
                <a:solidFill>
                  <a:schemeClr val="bg1"/>
                </a:solidFill>
                <a:latin typeface="+mn-lt"/>
                <a:ea typeface="+mn-ea"/>
                <a:cs typeface="+mn-ea"/>
                <a:sym typeface="+mn-lt"/>
              </a:rPr>
              <a:t>16.82</a:t>
            </a:r>
            <a:r>
              <a:rPr lang="zh-CN" altLang="en-US" sz="1400" dirty="0">
                <a:solidFill>
                  <a:schemeClr val="bg1"/>
                </a:solidFill>
                <a:latin typeface="+mn-lt"/>
                <a:ea typeface="+mn-ea"/>
                <a:cs typeface="+mn-ea"/>
                <a:sym typeface="+mn-lt"/>
              </a:rPr>
              <a:t>万亿元，同比增长</a:t>
            </a:r>
            <a:r>
              <a:rPr lang="en-US" altLang="zh-CN" sz="1400" dirty="0">
                <a:solidFill>
                  <a:schemeClr val="bg1"/>
                </a:solidFill>
                <a:latin typeface="+mn-lt"/>
                <a:ea typeface="+mn-ea"/>
                <a:cs typeface="+mn-ea"/>
                <a:sym typeface="+mn-lt"/>
              </a:rPr>
              <a:t>53.12%</a:t>
            </a:r>
            <a:r>
              <a:rPr lang="zh-CN" altLang="en-US" sz="1400" dirty="0">
                <a:solidFill>
                  <a:schemeClr val="bg1"/>
                </a:solidFill>
                <a:latin typeface="+mn-lt"/>
                <a:ea typeface="+mn-ea"/>
                <a:cs typeface="+mn-ea"/>
                <a:sym typeface="+mn-lt"/>
              </a:rPr>
              <a:t>，增速提高</a:t>
            </a:r>
            <a:r>
              <a:rPr lang="en-US" altLang="zh-CN" sz="1400" dirty="0">
                <a:solidFill>
                  <a:schemeClr val="bg1"/>
                </a:solidFill>
                <a:latin typeface="+mn-lt"/>
                <a:ea typeface="+mn-ea"/>
                <a:cs typeface="+mn-ea"/>
                <a:sym typeface="+mn-lt"/>
              </a:rPr>
              <a:t>16.7</a:t>
            </a:r>
            <a:r>
              <a:rPr lang="zh-CN" altLang="en-US" sz="1400" dirty="0">
                <a:solidFill>
                  <a:schemeClr val="bg1"/>
                </a:solidFill>
                <a:latin typeface="+mn-lt"/>
                <a:ea typeface="+mn-ea"/>
                <a:cs typeface="+mn-ea"/>
                <a:sym typeface="+mn-lt"/>
              </a:rPr>
              <a:t>个百分点。其中，在中央结算公司发行债券</a:t>
            </a:r>
            <a:r>
              <a:rPr lang="en-US" altLang="zh-CN" sz="1400" dirty="0">
                <a:solidFill>
                  <a:schemeClr val="bg1"/>
                </a:solidFill>
                <a:latin typeface="+mn-lt"/>
                <a:ea typeface="+mn-ea"/>
                <a:cs typeface="+mn-ea"/>
                <a:sym typeface="+mn-lt"/>
              </a:rPr>
              <a:t>10.12</a:t>
            </a:r>
            <a:r>
              <a:rPr lang="zh-CN" altLang="en-US" sz="1400" dirty="0">
                <a:solidFill>
                  <a:schemeClr val="bg1"/>
                </a:solidFill>
                <a:latin typeface="+mn-lt"/>
                <a:ea typeface="+mn-ea"/>
                <a:cs typeface="+mn-ea"/>
                <a:sym typeface="+mn-lt"/>
              </a:rPr>
              <a:t>万亿元，占债券市场发行总量的</a:t>
            </a:r>
            <a:r>
              <a:rPr lang="en-US" altLang="zh-CN" sz="1400" dirty="0">
                <a:solidFill>
                  <a:schemeClr val="bg1"/>
                </a:solidFill>
                <a:latin typeface="+mn-lt"/>
                <a:ea typeface="+mn-ea"/>
                <a:cs typeface="+mn-ea"/>
                <a:sym typeface="+mn-lt"/>
              </a:rPr>
              <a:t>60.15%</a:t>
            </a:r>
            <a:r>
              <a:rPr lang="zh-CN" altLang="en-US" sz="1400" dirty="0">
                <a:solidFill>
                  <a:schemeClr val="bg1"/>
                </a:solidFill>
                <a:latin typeface="+mn-lt"/>
                <a:ea typeface="+mn-ea"/>
                <a:cs typeface="+mn-ea"/>
                <a:sym typeface="+mn-lt"/>
              </a:rPr>
              <a:t>；在上海清算所发行债券</a:t>
            </a:r>
            <a:r>
              <a:rPr lang="en-US" altLang="zh-CN" sz="1400" dirty="0">
                <a:solidFill>
                  <a:schemeClr val="bg1"/>
                </a:solidFill>
                <a:latin typeface="+mn-lt"/>
                <a:ea typeface="+mn-ea"/>
                <a:cs typeface="+mn-ea"/>
                <a:sym typeface="+mn-lt"/>
              </a:rPr>
              <a:t>5.63</a:t>
            </a:r>
            <a:r>
              <a:rPr lang="zh-CN" altLang="en-US" sz="1400" dirty="0">
                <a:solidFill>
                  <a:schemeClr val="bg1"/>
                </a:solidFill>
                <a:latin typeface="+mn-lt"/>
                <a:ea typeface="+mn-ea"/>
                <a:cs typeface="+mn-ea"/>
                <a:sym typeface="+mn-lt"/>
              </a:rPr>
              <a:t>万亿元，占债券市场发行总量的</a:t>
            </a:r>
            <a:r>
              <a:rPr lang="en-US" altLang="zh-CN" sz="1400" dirty="0">
                <a:solidFill>
                  <a:schemeClr val="bg1"/>
                </a:solidFill>
                <a:latin typeface="+mn-lt"/>
                <a:ea typeface="+mn-ea"/>
                <a:cs typeface="+mn-ea"/>
                <a:sym typeface="+mn-lt"/>
              </a:rPr>
              <a:t>33.48%</a:t>
            </a:r>
            <a:r>
              <a:rPr lang="zh-CN" altLang="en-US" sz="1400" dirty="0">
                <a:solidFill>
                  <a:schemeClr val="bg1"/>
                </a:solidFill>
                <a:latin typeface="+mn-lt"/>
                <a:ea typeface="+mn-ea"/>
                <a:cs typeface="+mn-ea"/>
                <a:sym typeface="+mn-lt"/>
              </a:rPr>
              <a:t>；在交易所发行债券</a:t>
            </a:r>
            <a:r>
              <a:rPr lang="en-US" altLang="zh-CN" sz="1400" dirty="0">
                <a:solidFill>
                  <a:schemeClr val="bg1"/>
                </a:solidFill>
                <a:latin typeface="+mn-lt"/>
                <a:ea typeface="+mn-ea"/>
                <a:cs typeface="+mn-ea"/>
                <a:sym typeface="+mn-lt"/>
              </a:rPr>
              <a:t>1.07</a:t>
            </a:r>
            <a:r>
              <a:rPr lang="zh-CN" altLang="en-US" sz="1400" dirty="0">
                <a:solidFill>
                  <a:schemeClr val="bg1"/>
                </a:solidFill>
                <a:latin typeface="+mn-lt"/>
                <a:ea typeface="+mn-ea"/>
                <a:cs typeface="+mn-ea"/>
                <a:sym typeface="+mn-lt"/>
              </a:rPr>
              <a:t>万亿元，占债券市场发行总量的</a:t>
            </a:r>
            <a:r>
              <a:rPr lang="en-US" altLang="zh-CN" sz="1400" dirty="0">
                <a:solidFill>
                  <a:schemeClr val="bg1"/>
                </a:solidFill>
                <a:latin typeface="+mn-lt"/>
                <a:ea typeface="+mn-ea"/>
                <a:cs typeface="+mn-ea"/>
                <a:sym typeface="+mn-lt"/>
              </a:rPr>
              <a:t>6.38%</a:t>
            </a:r>
            <a:r>
              <a:rPr lang="zh-CN" altLang="en-US" sz="1400" dirty="0" smtClean="0">
                <a:solidFill>
                  <a:schemeClr val="bg1"/>
                </a:solidFill>
                <a:latin typeface="+mn-lt"/>
                <a:ea typeface="+mn-ea"/>
                <a:cs typeface="+mn-ea"/>
                <a:sym typeface="+mn-lt"/>
              </a:rPr>
              <a:t>。</a:t>
            </a:r>
            <a:endParaRPr lang="en-US" altLang="zh-CN" sz="1400" dirty="0" smtClean="0">
              <a:solidFill>
                <a:schemeClr val="bg1"/>
              </a:solidFill>
              <a:latin typeface="+mn-lt"/>
              <a:ea typeface="+mn-ea"/>
              <a:cs typeface="+mn-ea"/>
              <a:sym typeface="+mn-lt"/>
            </a:endParaRPr>
          </a:p>
          <a:p>
            <a:endParaRPr lang="en-US" altLang="zh-CN" sz="1400" dirty="0">
              <a:solidFill>
                <a:schemeClr val="bg1"/>
              </a:solidFill>
              <a:latin typeface="+mn-lt"/>
              <a:ea typeface="+mn-ea"/>
              <a:cs typeface="+mn-ea"/>
              <a:sym typeface="+mn-lt"/>
            </a:endParaRPr>
          </a:p>
          <a:p>
            <a:r>
              <a:rPr lang="zh-CN" altLang="en-US" sz="1400" b="1" dirty="0">
                <a:solidFill>
                  <a:srgbClr val="FFC000"/>
                </a:solidFill>
                <a:latin typeface="+mn-lt"/>
                <a:ea typeface="+mn-ea"/>
                <a:cs typeface="+mn-ea"/>
                <a:sym typeface="+mn-lt"/>
              </a:rPr>
              <a:t>债券品种多样化，地方政府债券井喷</a:t>
            </a:r>
            <a:endParaRPr lang="en-US" altLang="zh-CN" sz="1400" b="1" dirty="0">
              <a:solidFill>
                <a:srgbClr val="FFC000"/>
              </a:solidFill>
              <a:latin typeface="+mn-lt"/>
              <a:ea typeface="+mn-ea"/>
              <a:cs typeface="+mn-ea"/>
              <a:sym typeface="+mn-lt"/>
            </a:endParaRPr>
          </a:p>
          <a:p>
            <a:r>
              <a:rPr lang="zh-CN" altLang="en-US" sz="1400" dirty="0" smtClean="0">
                <a:solidFill>
                  <a:schemeClr val="bg1"/>
                </a:solidFill>
                <a:latin typeface="+mn-lt"/>
                <a:ea typeface="+mn-ea"/>
                <a:cs typeface="+mn-ea"/>
                <a:sym typeface="+mn-lt"/>
              </a:rPr>
              <a:t>以银</a:t>
            </a:r>
            <a:r>
              <a:rPr lang="zh-CN" altLang="en-US" sz="1400" dirty="0">
                <a:solidFill>
                  <a:schemeClr val="bg1"/>
                </a:solidFill>
                <a:latin typeface="+mn-lt"/>
                <a:ea typeface="+mn-ea"/>
                <a:cs typeface="+mn-ea"/>
                <a:sym typeface="+mn-lt"/>
              </a:rPr>
              <a:t>行间债券市</a:t>
            </a:r>
            <a:r>
              <a:rPr lang="zh-CN" altLang="en-US" sz="1400" dirty="0" smtClean="0">
                <a:solidFill>
                  <a:schemeClr val="bg1"/>
                </a:solidFill>
                <a:latin typeface="+mn-lt"/>
                <a:ea typeface="+mn-ea"/>
                <a:cs typeface="+mn-ea"/>
                <a:sym typeface="+mn-lt"/>
              </a:rPr>
              <a:t>场</a:t>
            </a:r>
            <a:r>
              <a:rPr lang="zh-CN" altLang="en-US" sz="1400" dirty="0">
                <a:solidFill>
                  <a:schemeClr val="bg1"/>
                </a:solidFill>
                <a:latin typeface="+mn-lt"/>
                <a:ea typeface="+mn-ea"/>
                <a:cs typeface="+mn-ea"/>
                <a:sym typeface="+mn-lt"/>
              </a:rPr>
              <a:t>为例</a:t>
            </a:r>
            <a:r>
              <a:rPr lang="zh-CN" altLang="en-US" sz="1400" dirty="0" smtClean="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在中央结算公司发行的债券中，</a:t>
            </a:r>
            <a:r>
              <a:rPr lang="en-US" altLang="zh-CN" sz="1400" dirty="0">
                <a:solidFill>
                  <a:schemeClr val="bg1"/>
                </a:solidFill>
                <a:latin typeface="+mn-lt"/>
                <a:ea typeface="+mn-ea"/>
                <a:cs typeface="+mn-ea"/>
                <a:sym typeface="+mn-lt"/>
              </a:rPr>
              <a:t>2015</a:t>
            </a:r>
            <a:r>
              <a:rPr lang="zh-CN" altLang="en-US" sz="1400" dirty="0">
                <a:solidFill>
                  <a:schemeClr val="bg1"/>
                </a:solidFill>
                <a:latin typeface="+mn-lt"/>
                <a:ea typeface="+mn-ea"/>
                <a:cs typeface="+mn-ea"/>
                <a:sym typeface="+mn-lt"/>
              </a:rPr>
              <a:t>年国债发行</a:t>
            </a:r>
            <a:r>
              <a:rPr lang="en-US" altLang="zh-CN" sz="1400" dirty="0">
                <a:solidFill>
                  <a:schemeClr val="bg1"/>
                </a:solidFill>
                <a:latin typeface="+mn-lt"/>
                <a:ea typeface="+mn-ea"/>
                <a:cs typeface="+mn-ea"/>
                <a:sym typeface="+mn-lt"/>
              </a:rPr>
              <a:t>1.8</a:t>
            </a:r>
            <a:r>
              <a:rPr lang="zh-CN" altLang="en-US" sz="1400" dirty="0">
                <a:solidFill>
                  <a:schemeClr val="bg1"/>
                </a:solidFill>
                <a:latin typeface="+mn-lt"/>
                <a:ea typeface="+mn-ea"/>
                <a:cs typeface="+mn-ea"/>
                <a:sym typeface="+mn-lt"/>
              </a:rPr>
              <a:t>万亿元，同比增长</a:t>
            </a:r>
            <a:r>
              <a:rPr lang="en-US" altLang="zh-CN" sz="1400" dirty="0">
                <a:solidFill>
                  <a:schemeClr val="bg1"/>
                </a:solidFill>
                <a:latin typeface="+mn-lt"/>
                <a:ea typeface="+mn-ea"/>
                <a:cs typeface="+mn-ea"/>
                <a:sym typeface="+mn-lt"/>
              </a:rPr>
              <a:t>25.43%</a:t>
            </a:r>
            <a:r>
              <a:rPr lang="zh-CN" altLang="en-US" sz="1400" dirty="0">
                <a:solidFill>
                  <a:schemeClr val="bg1"/>
                </a:solidFill>
                <a:latin typeface="+mn-lt"/>
                <a:ea typeface="+mn-ea"/>
                <a:cs typeface="+mn-ea"/>
                <a:sym typeface="+mn-lt"/>
              </a:rPr>
              <a:t>；地方政府债发行</a:t>
            </a:r>
            <a:r>
              <a:rPr lang="en-US" altLang="zh-CN" sz="1400" dirty="0">
                <a:solidFill>
                  <a:schemeClr val="bg1"/>
                </a:solidFill>
                <a:latin typeface="+mn-lt"/>
                <a:ea typeface="+mn-ea"/>
                <a:cs typeface="+mn-ea"/>
                <a:sym typeface="+mn-lt"/>
              </a:rPr>
              <a:t>3.84</a:t>
            </a:r>
            <a:r>
              <a:rPr lang="zh-CN" altLang="en-US" sz="1400" dirty="0">
                <a:solidFill>
                  <a:schemeClr val="bg1"/>
                </a:solidFill>
                <a:latin typeface="+mn-lt"/>
                <a:ea typeface="+mn-ea"/>
                <a:cs typeface="+mn-ea"/>
                <a:sym typeface="+mn-lt"/>
              </a:rPr>
              <a:t>万亿元，几乎</a:t>
            </a:r>
            <a:r>
              <a:rPr lang="zh-CN" altLang="en-US" sz="1400" dirty="0" smtClean="0">
                <a:solidFill>
                  <a:schemeClr val="bg1"/>
                </a:solidFill>
                <a:latin typeface="+mn-lt"/>
                <a:ea typeface="+mn-ea"/>
                <a:cs typeface="+mn-ea"/>
                <a:sym typeface="+mn-lt"/>
              </a:rPr>
              <a:t>是</a:t>
            </a:r>
            <a:r>
              <a:rPr lang="en-US" altLang="zh-CN" sz="1400" dirty="0" smtClean="0">
                <a:solidFill>
                  <a:schemeClr val="bg1"/>
                </a:solidFill>
                <a:latin typeface="+mn-lt"/>
                <a:ea typeface="+mn-ea"/>
                <a:cs typeface="+mn-ea"/>
                <a:sym typeface="+mn-lt"/>
              </a:rPr>
              <a:t>2014</a:t>
            </a:r>
            <a:r>
              <a:rPr lang="zh-CN" altLang="en-US" sz="1400" dirty="0" smtClean="0">
                <a:solidFill>
                  <a:schemeClr val="bg1"/>
                </a:solidFill>
                <a:latin typeface="+mn-lt"/>
                <a:ea typeface="+mn-ea"/>
                <a:cs typeface="+mn-ea"/>
                <a:sym typeface="+mn-lt"/>
              </a:rPr>
              <a:t>年</a:t>
            </a:r>
            <a:r>
              <a:rPr lang="zh-CN" altLang="en-US" sz="1400" dirty="0">
                <a:solidFill>
                  <a:schemeClr val="bg1"/>
                </a:solidFill>
                <a:latin typeface="+mn-lt"/>
                <a:ea typeface="+mn-ea"/>
                <a:cs typeface="+mn-ea"/>
                <a:sym typeface="+mn-lt"/>
              </a:rPr>
              <a:t>发行量的</a:t>
            </a:r>
            <a:r>
              <a:rPr lang="en-US" altLang="zh-CN" sz="1400" dirty="0">
                <a:solidFill>
                  <a:schemeClr val="bg1"/>
                </a:solidFill>
                <a:latin typeface="+mn-lt"/>
                <a:ea typeface="+mn-ea"/>
                <a:cs typeface="+mn-ea"/>
                <a:sym typeface="+mn-lt"/>
              </a:rPr>
              <a:t>10</a:t>
            </a:r>
            <a:r>
              <a:rPr lang="zh-CN" altLang="en-US" sz="1400" dirty="0">
                <a:solidFill>
                  <a:schemeClr val="bg1"/>
                </a:solidFill>
                <a:latin typeface="+mn-lt"/>
                <a:ea typeface="+mn-ea"/>
                <a:cs typeface="+mn-ea"/>
                <a:sym typeface="+mn-lt"/>
              </a:rPr>
              <a:t>倍；政策性银行债发行</a:t>
            </a:r>
            <a:r>
              <a:rPr lang="en-US" altLang="zh-CN" sz="1400" dirty="0">
                <a:solidFill>
                  <a:schemeClr val="bg1"/>
                </a:solidFill>
                <a:latin typeface="+mn-lt"/>
                <a:ea typeface="+mn-ea"/>
                <a:cs typeface="+mn-ea"/>
                <a:sym typeface="+mn-lt"/>
              </a:rPr>
              <a:t>2.58</a:t>
            </a:r>
            <a:r>
              <a:rPr lang="zh-CN" altLang="en-US" sz="1400" dirty="0">
                <a:solidFill>
                  <a:schemeClr val="bg1"/>
                </a:solidFill>
                <a:latin typeface="+mn-lt"/>
                <a:ea typeface="+mn-ea"/>
                <a:cs typeface="+mn-ea"/>
                <a:sym typeface="+mn-lt"/>
              </a:rPr>
              <a:t>万亿元，同比增长</a:t>
            </a:r>
            <a:r>
              <a:rPr lang="en-US" altLang="zh-CN" sz="1400" dirty="0">
                <a:solidFill>
                  <a:schemeClr val="bg1"/>
                </a:solidFill>
                <a:latin typeface="+mn-lt"/>
                <a:ea typeface="+mn-ea"/>
                <a:cs typeface="+mn-ea"/>
                <a:sym typeface="+mn-lt"/>
              </a:rPr>
              <a:t>12.23%</a:t>
            </a:r>
            <a:r>
              <a:rPr lang="zh-CN" altLang="en-US" sz="1400" dirty="0">
                <a:solidFill>
                  <a:schemeClr val="bg1"/>
                </a:solidFill>
                <a:latin typeface="+mn-lt"/>
                <a:ea typeface="+mn-ea"/>
                <a:cs typeface="+mn-ea"/>
                <a:sym typeface="+mn-lt"/>
              </a:rPr>
              <a:t>；商业银行债发行</a:t>
            </a:r>
            <a:r>
              <a:rPr lang="en-US" altLang="zh-CN" sz="1400" dirty="0">
                <a:solidFill>
                  <a:schemeClr val="bg1"/>
                </a:solidFill>
                <a:latin typeface="+mn-lt"/>
                <a:ea typeface="+mn-ea"/>
                <a:cs typeface="+mn-ea"/>
                <a:sym typeface="+mn-lt"/>
              </a:rPr>
              <a:t>0.2</a:t>
            </a:r>
            <a:r>
              <a:rPr lang="zh-CN" altLang="en-US" sz="1400" dirty="0">
                <a:solidFill>
                  <a:schemeClr val="bg1"/>
                </a:solidFill>
                <a:latin typeface="+mn-lt"/>
                <a:ea typeface="+mn-ea"/>
                <a:cs typeface="+mn-ea"/>
                <a:sym typeface="+mn-lt"/>
              </a:rPr>
              <a:t>万亿元，同比增长</a:t>
            </a:r>
            <a:r>
              <a:rPr lang="en-US" altLang="zh-CN" sz="1400" dirty="0">
                <a:solidFill>
                  <a:schemeClr val="bg1"/>
                </a:solidFill>
                <a:latin typeface="+mn-lt"/>
                <a:ea typeface="+mn-ea"/>
                <a:cs typeface="+mn-ea"/>
                <a:sym typeface="+mn-lt"/>
              </a:rPr>
              <a:t>140.89%</a:t>
            </a:r>
            <a:r>
              <a:rPr lang="zh-CN" altLang="en-US" sz="1400" dirty="0" smtClean="0">
                <a:solidFill>
                  <a:schemeClr val="bg1"/>
                </a:solidFill>
                <a:latin typeface="+mn-lt"/>
                <a:ea typeface="+mn-ea"/>
                <a:cs typeface="+mn-ea"/>
                <a:sym typeface="+mn-lt"/>
              </a:rPr>
              <a:t>。</a:t>
            </a:r>
            <a:endParaRPr lang="en-US" altLang="zh-CN" sz="1400" dirty="0">
              <a:solidFill>
                <a:schemeClr val="bg1"/>
              </a:solidFill>
              <a:latin typeface="+mn-lt"/>
              <a:ea typeface="+mn-ea"/>
              <a:cs typeface="+mn-ea"/>
              <a:sym typeface="+mn-lt"/>
            </a:endParaRPr>
          </a:p>
          <a:p>
            <a:endParaRPr lang="en-US" altLang="zh-CN" sz="1400" dirty="0">
              <a:solidFill>
                <a:schemeClr val="bg1"/>
              </a:solidFill>
              <a:latin typeface="+mn-lt"/>
              <a:ea typeface="+mn-ea"/>
              <a:cs typeface="+mn-ea"/>
              <a:sym typeface="+mn-lt"/>
            </a:endParaRPr>
          </a:p>
        </p:txBody>
      </p:sp>
      <p:graphicFrame>
        <p:nvGraphicFramePr>
          <p:cNvPr id="4" name="图表 3"/>
          <p:cNvGraphicFramePr/>
          <p:nvPr>
            <p:extLst>
              <p:ext uri="{D42A27DB-BD31-4B8C-83A1-F6EECF244321}">
                <p14:modId xmlns:p14="http://schemas.microsoft.com/office/powerpoint/2010/main" val="2942555671"/>
              </p:ext>
            </p:extLst>
          </p:nvPr>
        </p:nvGraphicFramePr>
        <p:xfrm>
          <a:off x="4866526" y="1524285"/>
          <a:ext cx="4541086" cy="2539728"/>
        </p:xfrm>
        <a:graphic>
          <a:graphicData uri="http://schemas.openxmlformats.org/drawingml/2006/chart">
            <c:chart xmlns:c="http://schemas.openxmlformats.org/drawingml/2006/chart" xmlns:r="http://schemas.openxmlformats.org/officeDocument/2006/relationships" r:id="rId4"/>
          </a:graphicData>
        </a:graphic>
      </p:graphicFrame>
      <p:sp>
        <p:nvSpPr>
          <p:cNvPr id="7" name="矩形 2"/>
          <p:cNvSpPr>
            <a:spLocks noChangeArrowheads="1"/>
          </p:cNvSpPr>
          <p:nvPr/>
        </p:nvSpPr>
        <p:spPr bwMode="auto">
          <a:xfrm>
            <a:off x="558266" y="4663115"/>
            <a:ext cx="777018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smtClean="0">
                <a:solidFill>
                  <a:srgbClr val="FFC000"/>
                </a:solidFill>
                <a:latin typeface="+mn-lt"/>
                <a:ea typeface="+mn-ea"/>
                <a:cs typeface="+mn-ea"/>
                <a:sym typeface="+mn-lt"/>
              </a:rPr>
              <a:t>信用</a:t>
            </a:r>
            <a:r>
              <a:rPr lang="zh-CN" altLang="en-US" sz="1400" b="1" dirty="0">
                <a:solidFill>
                  <a:srgbClr val="FFC000"/>
                </a:solidFill>
                <a:latin typeface="+mn-lt"/>
                <a:ea typeface="+mn-ea"/>
                <a:cs typeface="+mn-ea"/>
                <a:sym typeface="+mn-lt"/>
              </a:rPr>
              <a:t>债新政出台，发行量大幅增加</a:t>
            </a:r>
            <a:endParaRPr lang="zh-CN" altLang="en-US" sz="1400" dirty="0">
              <a:solidFill>
                <a:srgbClr val="FFC000"/>
              </a:solidFill>
              <a:latin typeface="+mn-lt"/>
              <a:ea typeface="+mn-ea"/>
              <a:cs typeface="+mn-ea"/>
              <a:sym typeface="+mn-lt"/>
            </a:endParaRPr>
          </a:p>
          <a:p>
            <a:r>
              <a:rPr lang="zh-CN" altLang="en-US" sz="1400" b="1" dirty="0">
                <a:solidFill>
                  <a:schemeClr val="bg1"/>
                </a:solidFill>
                <a:latin typeface="+mn-lt"/>
                <a:ea typeface="+mn-ea"/>
                <a:cs typeface="+mn-ea"/>
                <a:sym typeface="+mn-lt"/>
              </a:rPr>
              <a:t>一是企业债券审核流程大大简化</a:t>
            </a:r>
            <a:r>
              <a:rPr lang="zh-CN" altLang="en-US" sz="1400" dirty="0" smtClean="0">
                <a:solidFill>
                  <a:schemeClr val="bg1"/>
                </a:solidFill>
                <a:latin typeface="+mn-lt"/>
                <a:ea typeface="+mn-ea"/>
                <a:cs typeface="+mn-ea"/>
                <a:sym typeface="+mn-lt"/>
              </a:rPr>
              <a:t>。</a:t>
            </a:r>
            <a:r>
              <a:rPr lang="en-US" altLang="zh-CN" sz="1400" dirty="0" smtClean="0">
                <a:solidFill>
                  <a:schemeClr val="bg1"/>
                </a:solidFill>
                <a:latin typeface="+mn-lt"/>
                <a:ea typeface="+mn-ea"/>
                <a:cs typeface="+mn-ea"/>
                <a:sym typeface="+mn-lt"/>
              </a:rPr>
              <a:t>2015</a:t>
            </a:r>
            <a:r>
              <a:rPr lang="zh-CN" altLang="en-US" sz="1400" dirty="0" smtClean="0">
                <a:solidFill>
                  <a:schemeClr val="bg1"/>
                </a:solidFill>
                <a:latin typeface="+mn-lt"/>
                <a:ea typeface="+mn-ea"/>
                <a:cs typeface="+mn-ea"/>
                <a:sym typeface="+mn-lt"/>
              </a:rPr>
              <a:t>年</a:t>
            </a:r>
            <a:r>
              <a:rPr lang="en-US" altLang="zh-CN" sz="1400" dirty="0" smtClean="0">
                <a:solidFill>
                  <a:schemeClr val="bg1"/>
                </a:solidFill>
                <a:latin typeface="+mn-lt"/>
                <a:ea typeface="+mn-ea"/>
                <a:cs typeface="+mn-ea"/>
                <a:sym typeface="+mn-lt"/>
              </a:rPr>
              <a:t>12</a:t>
            </a:r>
            <a:r>
              <a:rPr lang="zh-CN" altLang="en-US" sz="1400" dirty="0">
                <a:solidFill>
                  <a:schemeClr val="bg1"/>
                </a:solidFill>
                <a:latin typeface="+mn-lt"/>
                <a:ea typeface="+mn-ea"/>
                <a:cs typeface="+mn-ea"/>
                <a:sym typeface="+mn-lt"/>
              </a:rPr>
              <a:t>月下发的</a:t>
            </a:r>
            <a:r>
              <a:rPr lang="en-US" altLang="zh-CN" sz="1400" dirty="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关于简化企业债券审报程序加强风险防范和改革监管方式的意见</a:t>
            </a:r>
            <a:r>
              <a:rPr lang="en-US" altLang="zh-CN" sz="1400" dirty="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指出，发改委将委托第三方机构对申报材料的完备性、合规性进行评估，再由发改委进行复核，发审流程缩减至</a:t>
            </a:r>
            <a:r>
              <a:rPr lang="en-US" altLang="zh-CN" sz="1400" dirty="0">
                <a:solidFill>
                  <a:schemeClr val="bg1"/>
                </a:solidFill>
                <a:latin typeface="+mn-lt"/>
                <a:ea typeface="+mn-ea"/>
                <a:cs typeface="+mn-ea"/>
                <a:sym typeface="+mn-lt"/>
              </a:rPr>
              <a:t>35</a:t>
            </a:r>
            <a:r>
              <a:rPr lang="zh-CN" altLang="en-US" sz="1400" dirty="0">
                <a:solidFill>
                  <a:schemeClr val="bg1"/>
                </a:solidFill>
                <a:latin typeface="+mn-lt"/>
                <a:ea typeface="+mn-ea"/>
                <a:cs typeface="+mn-ea"/>
                <a:sym typeface="+mn-lt"/>
              </a:rPr>
              <a:t>个工作日，审核效率大大提高。</a:t>
            </a:r>
            <a:endParaRPr lang="en-US" altLang="zh-CN" sz="1400" dirty="0">
              <a:solidFill>
                <a:schemeClr val="bg1"/>
              </a:solidFill>
              <a:latin typeface="+mn-lt"/>
              <a:ea typeface="+mn-ea"/>
              <a:cs typeface="+mn-ea"/>
              <a:sym typeface="+mn-lt"/>
            </a:endParaRPr>
          </a:p>
          <a:p>
            <a:r>
              <a:rPr lang="zh-CN" altLang="en-US" sz="1400" b="1" dirty="0">
                <a:solidFill>
                  <a:schemeClr val="bg1"/>
                </a:solidFill>
                <a:latin typeface="+mn-lt"/>
                <a:ea typeface="+mn-ea"/>
                <a:cs typeface="+mn-ea"/>
                <a:sym typeface="+mn-lt"/>
              </a:rPr>
              <a:t>二是公司债券迎来大发展</a:t>
            </a:r>
            <a:r>
              <a:rPr lang="zh-CN" altLang="en-US" sz="1400" dirty="0">
                <a:solidFill>
                  <a:schemeClr val="bg1"/>
                </a:solidFill>
                <a:latin typeface="+mn-lt"/>
                <a:ea typeface="+mn-ea"/>
                <a:cs typeface="+mn-ea"/>
                <a:sym typeface="+mn-lt"/>
              </a:rPr>
              <a:t>。</a:t>
            </a:r>
            <a:r>
              <a:rPr lang="en-US" altLang="zh-CN" sz="1400" dirty="0">
                <a:solidFill>
                  <a:schemeClr val="bg1"/>
                </a:solidFill>
                <a:latin typeface="+mn-lt"/>
                <a:ea typeface="+mn-ea"/>
                <a:cs typeface="+mn-ea"/>
                <a:sym typeface="+mn-lt"/>
              </a:rPr>
              <a:t>2015</a:t>
            </a:r>
            <a:r>
              <a:rPr lang="zh-CN" altLang="en-US" sz="1400" dirty="0">
                <a:solidFill>
                  <a:schemeClr val="bg1"/>
                </a:solidFill>
                <a:latin typeface="+mn-lt"/>
                <a:ea typeface="+mn-ea"/>
                <a:cs typeface="+mn-ea"/>
                <a:sym typeface="+mn-lt"/>
              </a:rPr>
              <a:t>年</a:t>
            </a:r>
            <a:r>
              <a:rPr lang="en-US" altLang="zh-CN" sz="1400" dirty="0">
                <a:solidFill>
                  <a:schemeClr val="bg1"/>
                </a:solidFill>
                <a:latin typeface="+mn-lt"/>
                <a:ea typeface="+mn-ea"/>
                <a:cs typeface="+mn-ea"/>
                <a:sym typeface="+mn-lt"/>
              </a:rPr>
              <a:t>1</a:t>
            </a:r>
            <a:r>
              <a:rPr lang="zh-CN" altLang="en-US" sz="1400" dirty="0">
                <a:solidFill>
                  <a:schemeClr val="bg1"/>
                </a:solidFill>
                <a:latin typeface="+mn-lt"/>
                <a:ea typeface="+mn-ea"/>
                <a:cs typeface="+mn-ea"/>
                <a:sym typeface="+mn-lt"/>
              </a:rPr>
              <a:t>月，证监会发布修订后的</a:t>
            </a:r>
            <a:r>
              <a:rPr lang="en-US" altLang="zh-CN" sz="1400" dirty="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公司债券发行与交易管理办法</a:t>
            </a:r>
            <a:r>
              <a:rPr lang="en-US" altLang="zh-CN" sz="1400" dirty="0" smtClean="0">
                <a:solidFill>
                  <a:schemeClr val="bg1"/>
                </a:solidFill>
                <a:latin typeface="+mn-lt"/>
                <a:ea typeface="+mn-ea"/>
                <a:cs typeface="+mn-ea"/>
                <a:sym typeface="+mn-lt"/>
              </a:rPr>
              <a:t>》</a:t>
            </a:r>
            <a:r>
              <a:rPr lang="zh-CN" altLang="en-US" sz="1400" dirty="0">
                <a:solidFill>
                  <a:schemeClr val="bg1"/>
                </a:solidFill>
                <a:latin typeface="+mn-lt"/>
                <a:ea typeface="+mn-ea"/>
                <a:cs typeface="+mn-ea"/>
                <a:sym typeface="+mn-lt"/>
              </a:rPr>
              <a:t>，</a:t>
            </a:r>
            <a:r>
              <a:rPr lang="zh-CN" altLang="en-US" sz="1400" dirty="0" smtClean="0">
                <a:solidFill>
                  <a:schemeClr val="bg1"/>
                </a:solidFill>
                <a:latin typeface="+mn-lt"/>
                <a:ea typeface="+mn-ea"/>
                <a:cs typeface="+mn-ea"/>
                <a:sym typeface="+mn-lt"/>
              </a:rPr>
              <a:t>促</a:t>
            </a:r>
            <a:r>
              <a:rPr lang="zh-CN" altLang="en-US" sz="1400" dirty="0">
                <a:solidFill>
                  <a:schemeClr val="bg1"/>
                </a:solidFill>
                <a:latin typeface="+mn-lt"/>
                <a:ea typeface="+mn-ea"/>
                <a:cs typeface="+mn-ea"/>
                <a:sym typeface="+mn-lt"/>
              </a:rPr>
              <a:t>使公司债发行量迅猛增长，尤其是</a:t>
            </a:r>
            <a:r>
              <a:rPr lang="en-US" altLang="zh-CN" sz="1400" dirty="0">
                <a:solidFill>
                  <a:schemeClr val="bg1"/>
                </a:solidFill>
                <a:latin typeface="+mn-lt"/>
                <a:ea typeface="+mn-ea"/>
                <a:cs typeface="+mn-ea"/>
                <a:sym typeface="+mn-lt"/>
              </a:rPr>
              <a:t>2015</a:t>
            </a:r>
            <a:r>
              <a:rPr lang="zh-CN" altLang="en-US" sz="1400" dirty="0">
                <a:solidFill>
                  <a:schemeClr val="bg1"/>
                </a:solidFill>
                <a:latin typeface="+mn-lt"/>
                <a:ea typeface="+mn-ea"/>
                <a:cs typeface="+mn-ea"/>
                <a:sym typeface="+mn-lt"/>
              </a:rPr>
              <a:t>年</a:t>
            </a:r>
            <a:r>
              <a:rPr lang="en-US" altLang="zh-CN" sz="1400" dirty="0">
                <a:solidFill>
                  <a:schemeClr val="bg1"/>
                </a:solidFill>
                <a:latin typeface="+mn-lt"/>
                <a:ea typeface="+mn-ea"/>
                <a:cs typeface="+mn-ea"/>
                <a:sym typeface="+mn-lt"/>
              </a:rPr>
              <a:t>7</a:t>
            </a:r>
            <a:r>
              <a:rPr lang="zh-CN" altLang="en-US" sz="1400" dirty="0">
                <a:solidFill>
                  <a:schemeClr val="bg1"/>
                </a:solidFill>
                <a:latin typeface="+mn-lt"/>
                <a:ea typeface="+mn-ea"/>
                <a:cs typeface="+mn-ea"/>
                <a:sym typeface="+mn-lt"/>
              </a:rPr>
              <a:t>月以后，公司债的发行量明显超过中票、短融等，全年发行量接近一万亿元，创出历史新高。</a:t>
            </a:r>
          </a:p>
          <a:p>
            <a:endParaRPr lang="en-US" altLang="zh-CN" sz="1400" dirty="0">
              <a:solidFill>
                <a:schemeClr val="bg1"/>
              </a:solidFill>
              <a:latin typeface="+mn-lt"/>
              <a:ea typeface="+mn-ea"/>
              <a:cs typeface="+mn-ea"/>
              <a:sym typeface="+mn-lt"/>
            </a:endParaRPr>
          </a:p>
          <a:p>
            <a:endParaRPr lang="en-US" altLang="zh-CN" sz="1400" dirty="0">
              <a:solidFill>
                <a:schemeClr val="bg1"/>
              </a:solidFill>
              <a:latin typeface="+mn-lt"/>
              <a:ea typeface="+mn-ea"/>
              <a:cs typeface="+mn-ea"/>
              <a:sym typeface="+mn-l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489778" y="618024"/>
            <a:ext cx="11491913" cy="263525"/>
          </a:xfrm>
        </p:spPr>
        <p:txBody>
          <a:bodyPr/>
          <a:lstStyle/>
          <a:p>
            <a:r>
              <a:rPr lang="zh-CN" altLang="en-US" sz="3200" b="1" dirty="0">
                <a:solidFill>
                  <a:srgbClr val="FFC000"/>
                </a:solidFill>
                <a:latin typeface="+mn-lt"/>
                <a:ea typeface="+mn-ea"/>
                <a:cs typeface="+mn-ea"/>
                <a:sym typeface="+mn-lt"/>
              </a:rPr>
              <a:t>一、债券市场发展及违约事件回顾</a:t>
            </a:r>
          </a:p>
        </p:txBody>
      </p:sp>
      <p:sp>
        <p:nvSpPr>
          <p:cNvPr id="56323" name="矩形 2"/>
          <p:cNvSpPr>
            <a:spLocks noChangeArrowheads="1"/>
          </p:cNvSpPr>
          <p:nvPr/>
        </p:nvSpPr>
        <p:spPr bwMode="auto">
          <a:xfrm>
            <a:off x="489778" y="1171642"/>
            <a:ext cx="7932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b="1" dirty="0" smtClean="0">
                <a:solidFill>
                  <a:srgbClr val="FFC000"/>
                </a:solidFill>
                <a:latin typeface="+mn-lt"/>
                <a:ea typeface="+mn-ea"/>
                <a:cs typeface="+mn-ea"/>
                <a:sym typeface="+mn-lt"/>
              </a:rPr>
              <a:t>投资者</a:t>
            </a:r>
            <a:r>
              <a:rPr lang="zh-CN" altLang="en-US" b="1" dirty="0">
                <a:solidFill>
                  <a:srgbClr val="FFC000"/>
                </a:solidFill>
                <a:latin typeface="+mn-lt"/>
                <a:ea typeface="+mn-ea"/>
                <a:cs typeface="+mn-ea"/>
                <a:sym typeface="+mn-lt"/>
              </a:rPr>
              <a:t>持有结构特点如下</a:t>
            </a:r>
            <a:r>
              <a:rPr lang="zh-CN" altLang="en-US" b="1" dirty="0" smtClean="0">
                <a:solidFill>
                  <a:srgbClr val="FFC000"/>
                </a:solidFill>
                <a:latin typeface="+mn-lt"/>
                <a:ea typeface="+mn-ea"/>
                <a:cs typeface="+mn-ea"/>
                <a:sym typeface="+mn-lt"/>
              </a:rPr>
              <a:t>：</a:t>
            </a:r>
            <a:endParaRPr lang="en-US" altLang="zh-CN" b="1" dirty="0">
              <a:solidFill>
                <a:srgbClr val="FFC000"/>
              </a:solidFill>
              <a:latin typeface="+mn-lt"/>
              <a:ea typeface="+mn-ea"/>
              <a:cs typeface="+mn-ea"/>
              <a:sym typeface="+mn-lt"/>
            </a:endParaRPr>
          </a:p>
        </p:txBody>
      </p:sp>
      <p:graphicFrame>
        <p:nvGraphicFramePr>
          <p:cNvPr id="2" name="图示 1"/>
          <p:cNvGraphicFramePr/>
          <p:nvPr>
            <p:extLst>
              <p:ext uri="{D42A27DB-BD31-4B8C-83A1-F6EECF244321}">
                <p14:modId xmlns:p14="http://schemas.microsoft.com/office/powerpoint/2010/main" val="2048809653"/>
              </p:ext>
            </p:extLst>
          </p:nvPr>
        </p:nvGraphicFramePr>
        <p:xfrm>
          <a:off x="566663" y="1863686"/>
          <a:ext cx="7778556" cy="44147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a:xfrm>
            <a:off x="509202" y="609128"/>
            <a:ext cx="11491913" cy="263525"/>
          </a:xfrm>
        </p:spPr>
        <p:txBody>
          <a:bodyPr/>
          <a:lstStyle/>
          <a:p>
            <a:r>
              <a:rPr lang="zh-CN" altLang="en-US" sz="3200" b="1" dirty="0">
                <a:solidFill>
                  <a:srgbClr val="FFC000"/>
                </a:solidFill>
                <a:latin typeface="+mn-lt"/>
                <a:ea typeface="+mn-ea"/>
                <a:cs typeface="+mn-ea"/>
                <a:sym typeface="+mn-lt"/>
              </a:rPr>
              <a:t>一、债券市场发展及违约事件回顾</a:t>
            </a:r>
          </a:p>
        </p:txBody>
      </p:sp>
      <p:graphicFrame>
        <p:nvGraphicFramePr>
          <p:cNvPr id="5" name="表格 4"/>
          <p:cNvGraphicFramePr>
            <a:graphicFrameLocks noGrp="1"/>
          </p:cNvGraphicFramePr>
          <p:nvPr>
            <p:extLst>
              <p:ext uri="{D42A27DB-BD31-4B8C-83A1-F6EECF244321}">
                <p14:modId xmlns:p14="http://schemas.microsoft.com/office/powerpoint/2010/main" val="3921231343"/>
              </p:ext>
            </p:extLst>
          </p:nvPr>
        </p:nvGraphicFramePr>
        <p:xfrm>
          <a:off x="2971948" y="1287715"/>
          <a:ext cx="5497512" cy="4967991"/>
        </p:xfrm>
        <a:graphic>
          <a:graphicData uri="http://schemas.openxmlformats.org/drawingml/2006/table">
            <a:tbl>
              <a:tblPr firstRow="1" lastRow="1">
                <a:tableStyleId>{7DF18680-E054-41AD-8BC1-D1AEF772440D}</a:tableStyleId>
              </a:tblPr>
              <a:tblGrid>
                <a:gridCol w="2234366">
                  <a:extLst>
                    <a:ext uri="{9D8B030D-6E8A-4147-A177-3AD203B41FA5}">
                      <a16:colId xmlns:a16="http://schemas.microsoft.com/office/drawing/2014/main" xmlns="" val="20000"/>
                    </a:ext>
                  </a:extLst>
                </a:gridCol>
                <a:gridCol w="1318054">
                  <a:extLst>
                    <a:ext uri="{9D8B030D-6E8A-4147-A177-3AD203B41FA5}">
                      <a16:colId xmlns:a16="http://schemas.microsoft.com/office/drawing/2014/main" xmlns="" val="20001"/>
                    </a:ext>
                  </a:extLst>
                </a:gridCol>
                <a:gridCol w="1179481">
                  <a:extLst>
                    <a:ext uri="{9D8B030D-6E8A-4147-A177-3AD203B41FA5}">
                      <a16:colId xmlns:a16="http://schemas.microsoft.com/office/drawing/2014/main" xmlns="" val="20002"/>
                    </a:ext>
                  </a:extLst>
                </a:gridCol>
                <a:gridCol w="765611">
                  <a:extLst>
                    <a:ext uri="{9D8B030D-6E8A-4147-A177-3AD203B41FA5}">
                      <a16:colId xmlns:a16="http://schemas.microsoft.com/office/drawing/2014/main" xmlns="" val="20003"/>
                    </a:ext>
                  </a:extLst>
                </a:gridCol>
              </a:tblGrid>
              <a:tr h="382143">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违约企业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ctr" fontAlgn="ctr">
                        <a:lnSpc>
                          <a:spcPct val="100000"/>
                        </a:lnSpc>
                        <a:spcBef>
                          <a:spcPts val="0"/>
                        </a:spcBef>
                        <a:spcAft>
                          <a:spcPts val="0"/>
                        </a:spcAft>
                      </a:pPr>
                      <a:r>
                        <a:rPr lang="zh-CN" altLang="en-US" sz="1050" u="none" strike="noStrike">
                          <a:effectLst/>
                          <a:latin typeface="+mn-lt"/>
                          <a:ea typeface="+mn-ea"/>
                          <a:cs typeface="+mn-ea"/>
                          <a:sym typeface="+mn-lt"/>
                        </a:rPr>
                        <a:t>违约金额（亿）</a:t>
                      </a:r>
                      <a:endParaRPr lang="zh-CN" altLang="en-US" sz="1050" b="1" i="0" u="none" strike="noStrike">
                        <a:solidFill>
                          <a:srgbClr val="000000"/>
                        </a:solidFill>
                        <a:effectLst/>
                        <a:latin typeface="+mn-lt"/>
                        <a:ea typeface="+mn-ea"/>
                        <a:cs typeface="+mn-ea"/>
                        <a:sym typeface="+mn-lt"/>
                      </a:endParaRPr>
                    </a:p>
                  </a:txBody>
                  <a:tcPr marL="0" marR="0" marT="0" marB="0" anchor="ctr"/>
                </a:tc>
                <a:tc>
                  <a:txBody>
                    <a:bodyPr/>
                    <a:lstStyle/>
                    <a:p>
                      <a:pPr algn="ctr" fontAlgn="ctr">
                        <a:lnSpc>
                          <a:spcPct val="100000"/>
                        </a:lnSpc>
                        <a:spcBef>
                          <a:spcPts val="0"/>
                        </a:spcBef>
                        <a:spcAft>
                          <a:spcPts val="0"/>
                        </a:spcAft>
                      </a:pPr>
                      <a:r>
                        <a:rPr lang="zh-CN" altLang="en-US" sz="1050" u="none" strike="noStrike">
                          <a:effectLst/>
                          <a:latin typeface="+mn-lt"/>
                          <a:ea typeface="+mn-ea"/>
                          <a:cs typeface="+mn-ea"/>
                          <a:sym typeface="+mn-lt"/>
                        </a:rPr>
                        <a:t>债券余额（亿）</a:t>
                      </a:r>
                      <a:endParaRPr lang="zh-CN" altLang="en-US" sz="1050" b="1" i="0" u="none" strike="noStrike">
                        <a:solidFill>
                          <a:srgbClr val="000000"/>
                        </a:solidFill>
                        <a:effectLst/>
                        <a:latin typeface="+mn-lt"/>
                        <a:ea typeface="+mn-ea"/>
                        <a:cs typeface="+mn-ea"/>
                        <a:sym typeface="+mn-lt"/>
                      </a:endParaRPr>
                    </a:p>
                  </a:txBody>
                  <a:tcPr marL="0" marR="0" marT="0" marB="0" anchor="ctr"/>
                </a:tc>
                <a:tc>
                  <a:txBody>
                    <a:bodyPr/>
                    <a:lstStyle/>
                    <a:p>
                      <a:pPr algn="ctr" fontAlgn="ctr">
                        <a:lnSpc>
                          <a:spcPct val="100000"/>
                        </a:lnSpc>
                        <a:spcBef>
                          <a:spcPts val="0"/>
                        </a:spcBef>
                        <a:spcAft>
                          <a:spcPts val="0"/>
                        </a:spcAft>
                      </a:pPr>
                      <a:r>
                        <a:rPr lang="zh-CN" altLang="en-US" sz="1050" u="none" strike="noStrike">
                          <a:effectLst/>
                          <a:latin typeface="+mn-lt"/>
                          <a:ea typeface="+mn-ea"/>
                          <a:cs typeface="+mn-ea"/>
                          <a:sym typeface="+mn-lt"/>
                        </a:rPr>
                        <a:t>违约债只数</a:t>
                      </a:r>
                      <a:endParaRPr lang="zh-CN" altLang="en-US" sz="1050" b="1"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0"/>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上海云峰（集团）有限公司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66</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66</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7</a:t>
                      </a:r>
                      <a:endParaRPr lang="en-US" altLang="zh-CN" sz="1050" b="1"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1"/>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山东山水水泥集团有限公司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46</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25</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3</a:t>
                      </a:r>
                      <a:endParaRPr lang="en-US" altLang="zh-CN" sz="1050" b="1"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2"/>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中国中钢股份有限公司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20</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20</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1</a:t>
                      </a:r>
                      <a:endParaRPr lang="en-US" altLang="zh-CN" sz="1050" b="1"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3"/>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保定天威集团有限公司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20</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25</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2</a:t>
                      </a:r>
                      <a:endParaRPr lang="en-US" altLang="zh-CN" sz="1050" b="1"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4"/>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保定天威英利新能源有限公司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10</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14</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dirty="0">
                          <a:effectLst/>
                          <a:latin typeface="+mn-lt"/>
                          <a:ea typeface="+mn-ea"/>
                          <a:cs typeface="+mn-ea"/>
                          <a:sym typeface="+mn-lt"/>
                        </a:rPr>
                        <a:t>1</a:t>
                      </a:r>
                      <a:endParaRPr lang="en-US" altLang="zh-CN" sz="1050" b="1" i="0" u="none" strike="noStrike" dirty="0">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5"/>
                  </a:ext>
                </a:extLst>
              </a:tr>
              <a:tr h="191077">
                <a:tc>
                  <a:txBody>
                    <a:bodyPr/>
                    <a:lstStyle/>
                    <a:p>
                      <a:pPr algn="l" fontAlgn="ctr">
                        <a:lnSpc>
                          <a:spcPct val="100000"/>
                        </a:lnSpc>
                        <a:spcBef>
                          <a:spcPts val="0"/>
                        </a:spcBef>
                        <a:spcAft>
                          <a:spcPts val="0"/>
                        </a:spcAft>
                      </a:pPr>
                      <a:r>
                        <a:rPr lang="zh-CN" altLang="en-US" sz="1050" b="1" u="none" strike="noStrike" dirty="0">
                          <a:effectLst/>
                          <a:latin typeface="+mn-lt"/>
                          <a:ea typeface="+mn-ea"/>
                          <a:cs typeface="+mn-ea"/>
                          <a:sym typeface="+mn-lt"/>
                        </a:rPr>
                        <a:t>中国第二重型机械集团公司</a:t>
                      </a:r>
                      <a:endParaRPr lang="zh-CN" altLang="en-US"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a:effectLst/>
                          <a:latin typeface="+mn-lt"/>
                          <a:ea typeface="+mn-ea"/>
                          <a:cs typeface="+mn-ea"/>
                          <a:sym typeface="+mn-lt"/>
                        </a:rPr>
                        <a:t>10</a:t>
                      </a:r>
                      <a:endParaRPr lang="en-US" altLang="zh-CN" sz="1050" b="1"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dirty="0">
                          <a:effectLst/>
                          <a:latin typeface="+mn-lt"/>
                          <a:ea typeface="+mn-ea"/>
                          <a:cs typeface="+mn-ea"/>
                          <a:sym typeface="+mn-lt"/>
                        </a:rPr>
                        <a:t>10</a:t>
                      </a:r>
                      <a:endParaRPr lang="en-US" altLang="zh-CN" sz="1050" b="1"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b="1" u="none" strike="noStrike" dirty="0">
                          <a:effectLst/>
                          <a:latin typeface="+mn-lt"/>
                          <a:ea typeface="+mn-ea"/>
                          <a:cs typeface="+mn-ea"/>
                          <a:sym typeface="+mn-lt"/>
                        </a:rPr>
                        <a:t>1</a:t>
                      </a:r>
                      <a:endParaRPr lang="en-US" altLang="zh-CN" sz="1050" b="1" i="0" u="none" strike="noStrike" dirty="0">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6"/>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浙江省杭州市中小企业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dirty="0">
                          <a:effectLst/>
                          <a:latin typeface="+mn-lt"/>
                          <a:ea typeface="+mn-ea"/>
                          <a:cs typeface="+mn-ea"/>
                          <a:sym typeface="+mn-lt"/>
                        </a:rPr>
                        <a:t>5</a:t>
                      </a:r>
                      <a:endParaRPr lang="en-US" altLang="zh-CN"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dirty="0">
                          <a:effectLst/>
                          <a:latin typeface="+mn-lt"/>
                          <a:ea typeface="+mn-ea"/>
                          <a:cs typeface="+mn-ea"/>
                          <a:sym typeface="+mn-lt"/>
                        </a:rPr>
                        <a:t>3.5</a:t>
                      </a:r>
                      <a:endParaRPr lang="en-US" altLang="zh-CN"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7"/>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南京雨润食品有限公司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8"/>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广西有色金属集团有限公司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09"/>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福建省宁德市中小企业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4.5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1.8</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0"/>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淄博宏达矿业有限公司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4</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1"/>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江苏省淮安市中小企业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2"/>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上海市建设机电安装有限公司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3.2</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dirty="0">
                          <a:effectLst/>
                          <a:latin typeface="+mn-lt"/>
                          <a:ea typeface="+mn-ea"/>
                          <a:cs typeface="+mn-ea"/>
                          <a:sym typeface="+mn-lt"/>
                        </a:rPr>
                        <a:t>2</a:t>
                      </a:r>
                      <a:endParaRPr lang="en-US" altLang="zh-CN" sz="1050" b="0" i="0" u="none" strike="noStrike" dirty="0">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3"/>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江苏省宿迁市中小企业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0.9</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4"/>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四川圣达集团有限公司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5"/>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吉林粮食集团收储经销有效公司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3</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6"/>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重庆是福星门业（集团）有限公司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7"/>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内蒙古奈伦农业科技股份有限公司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8"/>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亚邦投资控股集团有限公司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7</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19"/>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陕西国德电气制造有限公司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1.5</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20"/>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山东省青岛市中小企业</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1.2</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21"/>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江苏中联物流股份有限公司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0.2</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0.89</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22"/>
                  </a:ext>
                </a:extLst>
              </a:tr>
              <a:tr h="191077">
                <a:tc>
                  <a:txBody>
                    <a:bodyPr/>
                    <a:lstStyle/>
                    <a:p>
                      <a:pPr algn="l" fontAlgn="ctr">
                        <a:lnSpc>
                          <a:spcPct val="100000"/>
                        </a:lnSpc>
                        <a:spcBef>
                          <a:spcPts val="0"/>
                        </a:spcBef>
                        <a:spcAft>
                          <a:spcPts val="0"/>
                        </a:spcAft>
                      </a:pPr>
                      <a:r>
                        <a:rPr lang="zh-CN" altLang="en-US" sz="1050" u="none" strike="noStrike" dirty="0">
                          <a:effectLst/>
                          <a:latin typeface="+mn-lt"/>
                          <a:ea typeface="+mn-ea"/>
                          <a:cs typeface="+mn-ea"/>
                          <a:sym typeface="+mn-lt"/>
                        </a:rPr>
                        <a:t>浙江平湖华龙实业股份有限公司</a:t>
                      </a:r>
                      <a:endParaRPr lang="zh-CN" altLang="en-US" sz="1050" b="0" i="0" u="none" strike="noStrike" dirty="0">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0.1</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0</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a:t>
                      </a:r>
                      <a:endParaRPr lang="en-US" altLang="zh-CN" sz="1050" b="0" i="0" u="none" strike="noStrike">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23"/>
                  </a:ext>
                </a:extLst>
              </a:tr>
              <a:tr h="191077">
                <a:tc>
                  <a:txBody>
                    <a:bodyPr/>
                    <a:lstStyle/>
                    <a:p>
                      <a:pPr algn="l" fontAlgn="ctr">
                        <a:lnSpc>
                          <a:spcPct val="100000"/>
                        </a:lnSpc>
                        <a:spcBef>
                          <a:spcPts val="0"/>
                        </a:spcBef>
                        <a:spcAft>
                          <a:spcPts val="0"/>
                        </a:spcAft>
                      </a:pPr>
                      <a:r>
                        <a:rPr lang="zh-CN" altLang="en-US" sz="1050" u="none" strike="noStrike">
                          <a:effectLst/>
                          <a:latin typeface="+mn-lt"/>
                          <a:ea typeface="+mn-ea"/>
                          <a:cs typeface="+mn-ea"/>
                          <a:sym typeface="+mn-lt"/>
                        </a:rPr>
                        <a:t>合计</a:t>
                      </a:r>
                      <a:endParaRPr lang="zh-CN" altLang="en-US"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221.2</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a:effectLst/>
                          <a:latin typeface="+mn-lt"/>
                          <a:ea typeface="+mn-ea"/>
                          <a:cs typeface="+mn-ea"/>
                          <a:sym typeface="+mn-lt"/>
                        </a:rPr>
                        <a:t>197.59</a:t>
                      </a:r>
                      <a:endParaRPr lang="en-US" altLang="zh-CN" sz="1050" b="0" i="0" u="none" strike="noStrike">
                        <a:solidFill>
                          <a:srgbClr val="000000"/>
                        </a:solidFill>
                        <a:effectLst/>
                        <a:latin typeface="+mn-lt"/>
                        <a:ea typeface="+mn-ea"/>
                        <a:cs typeface="+mn-ea"/>
                        <a:sym typeface="+mn-lt"/>
                      </a:endParaRPr>
                    </a:p>
                  </a:txBody>
                  <a:tcPr marL="0" marR="0" marT="0" marB="0" anchor="ctr"/>
                </a:tc>
                <a:tc>
                  <a:txBody>
                    <a:bodyPr/>
                    <a:lstStyle/>
                    <a:p>
                      <a:pPr algn="r" fontAlgn="ctr">
                        <a:lnSpc>
                          <a:spcPct val="100000"/>
                        </a:lnSpc>
                        <a:spcBef>
                          <a:spcPts val="0"/>
                        </a:spcBef>
                        <a:spcAft>
                          <a:spcPts val="0"/>
                        </a:spcAft>
                      </a:pPr>
                      <a:r>
                        <a:rPr lang="en-US" altLang="zh-CN" sz="1050" u="none" strike="noStrike" dirty="0">
                          <a:effectLst/>
                          <a:latin typeface="+mn-lt"/>
                          <a:ea typeface="+mn-ea"/>
                          <a:cs typeface="+mn-ea"/>
                          <a:sym typeface="+mn-lt"/>
                        </a:rPr>
                        <a:t>36</a:t>
                      </a:r>
                      <a:endParaRPr lang="en-US" altLang="zh-CN" sz="1050" b="0" i="0" u="none" strike="noStrike" dirty="0">
                        <a:solidFill>
                          <a:srgbClr val="000000"/>
                        </a:solidFill>
                        <a:effectLst/>
                        <a:latin typeface="+mn-lt"/>
                        <a:ea typeface="+mn-ea"/>
                        <a:cs typeface="+mn-ea"/>
                        <a:sym typeface="+mn-lt"/>
                      </a:endParaRPr>
                    </a:p>
                  </a:txBody>
                  <a:tcPr marL="0" marR="0" marT="0" marB="0" anchor="ctr"/>
                </a:tc>
                <a:extLst>
                  <a:ext uri="{0D108BD9-81ED-4DB2-BD59-A6C34878D82A}">
                    <a16:rowId xmlns:a16="http://schemas.microsoft.com/office/drawing/2014/main" xmlns="" val="10024"/>
                  </a:ext>
                </a:extLst>
              </a:tr>
            </a:tbl>
          </a:graphicData>
        </a:graphic>
      </p:graphicFrame>
      <p:sp>
        <p:nvSpPr>
          <p:cNvPr id="58503" name="矩形 5"/>
          <p:cNvSpPr>
            <a:spLocks noChangeArrowheads="1"/>
          </p:cNvSpPr>
          <p:nvPr/>
        </p:nvSpPr>
        <p:spPr bwMode="auto">
          <a:xfrm>
            <a:off x="533915" y="1370687"/>
            <a:ext cx="227518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400" b="1" dirty="0">
                <a:solidFill>
                  <a:schemeClr val="bg1"/>
                </a:solidFill>
                <a:latin typeface="+mn-lt"/>
                <a:ea typeface="+mn-ea"/>
                <a:cs typeface="+mn-ea"/>
                <a:sym typeface="+mn-lt"/>
              </a:rPr>
              <a:t>2015</a:t>
            </a:r>
            <a:r>
              <a:rPr lang="zh-CN" altLang="en-US" sz="1400" b="1" dirty="0">
                <a:solidFill>
                  <a:schemeClr val="bg1"/>
                </a:solidFill>
                <a:latin typeface="+mn-lt"/>
                <a:ea typeface="+mn-ea"/>
                <a:cs typeface="+mn-ea"/>
                <a:sym typeface="+mn-lt"/>
              </a:rPr>
              <a:t>年共有</a:t>
            </a:r>
            <a:r>
              <a:rPr lang="en-US" altLang="zh-CN" sz="1400" b="1" dirty="0">
                <a:solidFill>
                  <a:schemeClr val="bg1"/>
                </a:solidFill>
                <a:latin typeface="+mn-lt"/>
                <a:ea typeface="+mn-ea"/>
                <a:cs typeface="+mn-ea"/>
                <a:sym typeface="+mn-lt"/>
              </a:rPr>
              <a:t>36</a:t>
            </a:r>
            <a:r>
              <a:rPr lang="zh-CN" altLang="en-US" sz="1400" b="1" dirty="0">
                <a:solidFill>
                  <a:schemeClr val="bg1"/>
                </a:solidFill>
                <a:latin typeface="+mn-lt"/>
                <a:ea typeface="+mn-ea"/>
                <a:cs typeface="+mn-ea"/>
                <a:sym typeface="+mn-lt"/>
              </a:rPr>
              <a:t>只债券违约，涉资</a:t>
            </a:r>
            <a:r>
              <a:rPr lang="en-US" altLang="zh-CN" sz="1400" b="1" dirty="0">
                <a:solidFill>
                  <a:schemeClr val="bg1"/>
                </a:solidFill>
                <a:latin typeface="+mn-lt"/>
                <a:ea typeface="+mn-ea"/>
                <a:cs typeface="+mn-ea"/>
                <a:sym typeface="+mn-lt"/>
              </a:rPr>
              <a:t>221</a:t>
            </a:r>
            <a:r>
              <a:rPr lang="zh-CN" altLang="en-US" sz="1400" b="1" dirty="0">
                <a:solidFill>
                  <a:schemeClr val="bg1"/>
                </a:solidFill>
                <a:latin typeface="+mn-lt"/>
                <a:ea typeface="+mn-ea"/>
                <a:cs typeface="+mn-ea"/>
                <a:sym typeface="+mn-lt"/>
              </a:rPr>
              <a:t>亿。</a:t>
            </a:r>
            <a:r>
              <a:rPr lang="zh-CN" altLang="en-US" sz="1400" dirty="0">
                <a:solidFill>
                  <a:schemeClr val="bg1"/>
                </a:solidFill>
                <a:latin typeface="+mn-lt"/>
                <a:ea typeface="+mn-ea"/>
                <a:cs typeface="+mn-ea"/>
                <a:sym typeface="+mn-lt"/>
              </a:rPr>
              <a:t>其中，共牵涉到违约发债企业</a:t>
            </a:r>
            <a:r>
              <a:rPr lang="en-US" altLang="zh-CN" sz="1400" dirty="0">
                <a:solidFill>
                  <a:schemeClr val="bg1"/>
                </a:solidFill>
                <a:latin typeface="+mn-lt"/>
                <a:ea typeface="+mn-ea"/>
                <a:cs typeface="+mn-ea"/>
                <a:sym typeface="+mn-lt"/>
              </a:rPr>
              <a:t>23</a:t>
            </a:r>
            <a:r>
              <a:rPr lang="zh-CN" altLang="en-US" sz="1400" dirty="0">
                <a:solidFill>
                  <a:schemeClr val="bg1"/>
                </a:solidFill>
                <a:latin typeface="+mn-lt"/>
                <a:ea typeface="+mn-ea"/>
                <a:cs typeface="+mn-ea"/>
                <a:sym typeface="+mn-lt"/>
              </a:rPr>
              <a:t>家。在</a:t>
            </a:r>
            <a:r>
              <a:rPr lang="en-US" altLang="zh-CN" sz="1400" dirty="0">
                <a:solidFill>
                  <a:schemeClr val="bg1"/>
                </a:solidFill>
                <a:latin typeface="+mn-lt"/>
                <a:ea typeface="+mn-ea"/>
                <a:cs typeface="+mn-ea"/>
                <a:sym typeface="+mn-lt"/>
              </a:rPr>
              <a:t>23</a:t>
            </a:r>
            <a:r>
              <a:rPr lang="zh-CN" altLang="en-US" sz="1400" dirty="0">
                <a:solidFill>
                  <a:schemeClr val="bg1"/>
                </a:solidFill>
                <a:latin typeface="+mn-lt"/>
                <a:ea typeface="+mn-ea"/>
                <a:cs typeface="+mn-ea"/>
                <a:sym typeface="+mn-lt"/>
              </a:rPr>
              <a:t>家违约企业中，涉事规模最大的是云峰集团，共有</a:t>
            </a:r>
            <a:r>
              <a:rPr lang="en-US" altLang="zh-CN" sz="1400" dirty="0">
                <a:solidFill>
                  <a:schemeClr val="bg1"/>
                </a:solidFill>
                <a:latin typeface="+mn-lt"/>
                <a:ea typeface="+mn-ea"/>
                <a:cs typeface="+mn-ea"/>
                <a:sym typeface="+mn-lt"/>
              </a:rPr>
              <a:t>66</a:t>
            </a:r>
            <a:r>
              <a:rPr lang="zh-CN" altLang="en-US" sz="1400" dirty="0">
                <a:solidFill>
                  <a:schemeClr val="bg1"/>
                </a:solidFill>
                <a:latin typeface="+mn-lt"/>
                <a:ea typeface="+mn-ea"/>
                <a:cs typeface="+mn-ea"/>
                <a:sym typeface="+mn-lt"/>
              </a:rPr>
              <a:t>亿债务待偿还；其次是山东水泥，待偿还额为</a:t>
            </a:r>
            <a:r>
              <a:rPr lang="en-US" altLang="zh-CN" sz="1400" dirty="0">
                <a:solidFill>
                  <a:schemeClr val="bg1"/>
                </a:solidFill>
                <a:latin typeface="+mn-lt"/>
                <a:ea typeface="+mn-ea"/>
                <a:cs typeface="+mn-ea"/>
                <a:sym typeface="+mn-lt"/>
              </a:rPr>
              <a:t>25</a:t>
            </a:r>
            <a:r>
              <a:rPr lang="zh-CN" altLang="en-US" sz="1400" dirty="0">
                <a:solidFill>
                  <a:schemeClr val="bg1"/>
                </a:solidFill>
                <a:latin typeface="+mn-lt"/>
                <a:ea typeface="+mn-ea"/>
                <a:cs typeface="+mn-ea"/>
                <a:sym typeface="+mn-lt"/>
              </a:rPr>
              <a:t>亿，随后是天威系和中钢</a:t>
            </a:r>
            <a:r>
              <a:rPr lang="zh-CN" altLang="en-US" sz="1400" dirty="0" smtClean="0">
                <a:solidFill>
                  <a:schemeClr val="bg1"/>
                </a:solidFill>
                <a:latin typeface="+mn-lt"/>
                <a:ea typeface="+mn-ea"/>
                <a:cs typeface="+mn-ea"/>
                <a:sym typeface="+mn-lt"/>
              </a:rPr>
              <a:t>，待</a:t>
            </a:r>
            <a:r>
              <a:rPr lang="zh-CN" altLang="en-US" sz="1400" dirty="0">
                <a:solidFill>
                  <a:schemeClr val="bg1"/>
                </a:solidFill>
                <a:latin typeface="+mn-lt"/>
                <a:ea typeface="+mn-ea"/>
                <a:cs typeface="+mn-ea"/>
                <a:sym typeface="+mn-lt"/>
              </a:rPr>
              <a:t>偿还额分别为</a:t>
            </a:r>
            <a:r>
              <a:rPr lang="en-US" altLang="zh-CN" sz="1400" dirty="0">
                <a:solidFill>
                  <a:schemeClr val="bg1"/>
                </a:solidFill>
                <a:latin typeface="+mn-lt"/>
                <a:ea typeface="+mn-ea"/>
                <a:cs typeface="+mn-ea"/>
                <a:sym typeface="+mn-lt"/>
              </a:rPr>
              <a:t>39</a:t>
            </a:r>
            <a:r>
              <a:rPr lang="zh-CN" altLang="en-US" sz="1400" dirty="0">
                <a:solidFill>
                  <a:schemeClr val="bg1"/>
                </a:solidFill>
                <a:latin typeface="+mn-lt"/>
                <a:ea typeface="+mn-ea"/>
                <a:cs typeface="+mn-ea"/>
                <a:sym typeface="+mn-lt"/>
              </a:rPr>
              <a:t>亿和</a:t>
            </a:r>
            <a:r>
              <a:rPr lang="en-US" altLang="zh-CN" sz="1400" dirty="0">
                <a:solidFill>
                  <a:schemeClr val="bg1"/>
                </a:solidFill>
                <a:latin typeface="+mn-lt"/>
                <a:ea typeface="+mn-ea"/>
                <a:cs typeface="+mn-ea"/>
                <a:sym typeface="+mn-lt"/>
              </a:rPr>
              <a:t>20</a:t>
            </a:r>
            <a:r>
              <a:rPr lang="zh-CN" altLang="en-US" sz="1400" dirty="0">
                <a:solidFill>
                  <a:schemeClr val="bg1"/>
                </a:solidFill>
                <a:latin typeface="+mn-lt"/>
                <a:ea typeface="+mn-ea"/>
                <a:cs typeface="+mn-ea"/>
                <a:sym typeface="+mn-lt"/>
              </a:rPr>
              <a:t>亿。违约规模超</a:t>
            </a:r>
            <a:r>
              <a:rPr lang="en-US" altLang="zh-CN" sz="1400" dirty="0">
                <a:solidFill>
                  <a:schemeClr val="bg1"/>
                </a:solidFill>
                <a:latin typeface="+mn-lt"/>
                <a:ea typeface="+mn-ea"/>
                <a:cs typeface="+mn-ea"/>
                <a:sym typeface="+mn-lt"/>
              </a:rPr>
              <a:t>10</a:t>
            </a:r>
            <a:r>
              <a:rPr lang="zh-CN" altLang="en-US" sz="1400" dirty="0">
                <a:solidFill>
                  <a:schemeClr val="bg1"/>
                </a:solidFill>
                <a:latin typeface="+mn-lt"/>
                <a:ea typeface="+mn-ea"/>
                <a:cs typeface="+mn-ea"/>
                <a:sym typeface="+mn-lt"/>
              </a:rPr>
              <a:t>亿的有</a:t>
            </a:r>
            <a:r>
              <a:rPr lang="en-US" altLang="zh-CN" sz="1400" dirty="0">
                <a:solidFill>
                  <a:schemeClr val="bg1"/>
                </a:solidFill>
                <a:latin typeface="+mn-lt"/>
                <a:ea typeface="+mn-ea"/>
                <a:cs typeface="+mn-ea"/>
                <a:sym typeface="+mn-lt"/>
              </a:rPr>
              <a:t>6</a:t>
            </a:r>
            <a:r>
              <a:rPr lang="zh-CN" altLang="en-US" sz="1400" dirty="0">
                <a:solidFill>
                  <a:schemeClr val="bg1"/>
                </a:solidFill>
                <a:latin typeface="+mn-lt"/>
                <a:ea typeface="+mn-ea"/>
                <a:cs typeface="+mn-ea"/>
                <a:sym typeface="+mn-lt"/>
              </a:rPr>
              <a:t>家企业中，绝大部分是国企或者国有背景，国有企业“不会违约”的神话被打破。</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a:xfrm>
            <a:off x="457200" y="649197"/>
            <a:ext cx="11491913" cy="263525"/>
          </a:xfrm>
        </p:spPr>
        <p:txBody>
          <a:bodyPr/>
          <a:lstStyle/>
          <a:p>
            <a:r>
              <a:rPr lang="zh-CN" altLang="en-US" sz="3200" b="1" dirty="0">
                <a:solidFill>
                  <a:srgbClr val="FFC000"/>
                </a:solidFill>
                <a:latin typeface="+mn-lt"/>
                <a:ea typeface="+mn-ea"/>
                <a:cs typeface="+mn-ea"/>
                <a:sym typeface="+mn-lt"/>
              </a:rPr>
              <a:t>一、债券市场发展及违约事件回顾</a:t>
            </a:r>
            <a:br>
              <a:rPr lang="zh-CN" altLang="en-US" sz="3200" b="1" dirty="0">
                <a:solidFill>
                  <a:srgbClr val="FFC000"/>
                </a:solidFill>
                <a:latin typeface="+mn-lt"/>
                <a:ea typeface="+mn-ea"/>
                <a:cs typeface="+mn-ea"/>
                <a:sym typeface="+mn-lt"/>
              </a:rPr>
            </a:br>
            <a:endParaRPr lang="zh-CN" altLang="en-US" sz="3200" b="1" dirty="0" smtClean="0">
              <a:solidFill>
                <a:srgbClr val="FFC000"/>
              </a:solidFill>
              <a:latin typeface="+mn-lt"/>
              <a:ea typeface="+mn-ea"/>
              <a:cs typeface="+mn-ea"/>
              <a:sym typeface="+mn-lt"/>
            </a:endParaRPr>
          </a:p>
        </p:txBody>
      </p:sp>
      <p:sp>
        <p:nvSpPr>
          <p:cNvPr id="57347" name="矩形 3"/>
          <p:cNvSpPr>
            <a:spLocks noChangeArrowheads="1"/>
          </p:cNvSpPr>
          <p:nvPr/>
        </p:nvSpPr>
        <p:spPr bwMode="auto">
          <a:xfrm>
            <a:off x="558285" y="1151409"/>
            <a:ext cx="74736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solidFill>
                  <a:srgbClr val="FFC000"/>
                </a:solidFill>
                <a:latin typeface="+mn-lt"/>
                <a:ea typeface="+mn-ea"/>
                <a:cs typeface="+mn-ea"/>
                <a:sym typeface="+mn-lt"/>
              </a:rPr>
              <a:t>债券市场打破刚兑的临界事件增多</a:t>
            </a:r>
            <a:endParaRPr lang="zh-CN" altLang="en-US" dirty="0">
              <a:solidFill>
                <a:srgbClr val="FFC000"/>
              </a:solidFill>
              <a:latin typeface="+mn-lt"/>
              <a:ea typeface="+mn-ea"/>
              <a:cs typeface="+mn-ea"/>
              <a:sym typeface="+mn-lt"/>
            </a:endParaRPr>
          </a:p>
          <a:p>
            <a:r>
              <a:rPr lang="en-US" altLang="zh-CN" dirty="0">
                <a:solidFill>
                  <a:schemeClr val="bg1"/>
                </a:solidFill>
                <a:latin typeface="+mn-lt"/>
                <a:ea typeface="+mn-ea"/>
                <a:cs typeface="+mn-ea"/>
                <a:sym typeface="+mn-lt"/>
              </a:rPr>
              <a:t>2015</a:t>
            </a:r>
            <a:r>
              <a:rPr lang="zh-CN" altLang="en-US" dirty="0">
                <a:solidFill>
                  <a:schemeClr val="bg1"/>
                </a:solidFill>
                <a:latin typeface="+mn-lt"/>
                <a:ea typeface="+mn-ea"/>
                <a:cs typeface="+mn-ea"/>
                <a:sym typeface="+mn-lt"/>
              </a:rPr>
              <a:t>年债券市场发生信用事件的频度增加，从私募债到公募债，从民企到国企，从利息违约到本金违约，涉及面有所扩大。在债券市场共发生近</a:t>
            </a:r>
            <a:r>
              <a:rPr lang="en-US" altLang="zh-CN" dirty="0">
                <a:solidFill>
                  <a:schemeClr val="bg1"/>
                </a:solidFill>
                <a:latin typeface="+mn-lt"/>
                <a:ea typeface="+mn-ea"/>
                <a:cs typeface="+mn-ea"/>
                <a:sym typeface="+mn-lt"/>
              </a:rPr>
              <a:t>20</a:t>
            </a:r>
            <a:r>
              <a:rPr lang="zh-CN" altLang="en-US" dirty="0">
                <a:solidFill>
                  <a:schemeClr val="bg1"/>
                </a:solidFill>
                <a:latin typeface="+mn-lt"/>
                <a:ea typeface="+mn-ea"/>
                <a:cs typeface="+mn-ea"/>
                <a:sym typeface="+mn-lt"/>
              </a:rPr>
              <a:t>起信用事件，其中有部分债券通过股东、政府兜底或重组等方式最终实现偿付，但债券市场打破刚性兑付仍是发展趋势。</a:t>
            </a:r>
            <a:endParaRPr lang="en-US" altLang="zh-CN" b="1" dirty="0">
              <a:solidFill>
                <a:schemeClr val="bg1"/>
              </a:solidFill>
              <a:latin typeface="+mn-lt"/>
              <a:ea typeface="+mn-ea"/>
              <a:cs typeface="+mn-ea"/>
              <a:sym typeface="+mn-lt"/>
            </a:endParaRPr>
          </a:p>
          <a:p>
            <a:endParaRPr lang="en-US" altLang="zh-CN" b="1" dirty="0">
              <a:solidFill>
                <a:schemeClr val="bg1"/>
              </a:solidFill>
              <a:latin typeface="+mn-lt"/>
              <a:ea typeface="+mn-ea"/>
              <a:cs typeface="+mn-ea"/>
              <a:sym typeface="+mn-lt"/>
            </a:endParaRPr>
          </a:p>
          <a:p>
            <a:r>
              <a:rPr lang="zh-CN" altLang="en-US" b="1" dirty="0">
                <a:solidFill>
                  <a:srgbClr val="FFC000"/>
                </a:solidFill>
                <a:latin typeface="+mn-lt"/>
                <a:ea typeface="+mn-ea"/>
                <a:cs typeface="+mn-ea"/>
                <a:sym typeface="+mn-lt"/>
              </a:rPr>
              <a:t>债券违约常态化的意义</a:t>
            </a:r>
            <a:r>
              <a:rPr lang="en-US" altLang="zh-CN" b="1" dirty="0">
                <a:solidFill>
                  <a:srgbClr val="FFC000"/>
                </a:solidFill>
                <a:latin typeface="+mn-lt"/>
                <a:ea typeface="+mn-ea"/>
                <a:cs typeface="+mn-ea"/>
                <a:sym typeface="+mn-lt"/>
              </a:rPr>
              <a:t>---</a:t>
            </a:r>
            <a:r>
              <a:rPr lang="zh-CN" altLang="en-US" b="1" dirty="0" smtClean="0">
                <a:solidFill>
                  <a:srgbClr val="FFC000"/>
                </a:solidFill>
                <a:latin typeface="+mn-lt"/>
                <a:ea typeface="+mn-ea"/>
                <a:cs typeface="+mn-ea"/>
                <a:sym typeface="+mn-lt"/>
              </a:rPr>
              <a:t>“双刃剑”</a:t>
            </a:r>
            <a:endParaRPr lang="en-US" altLang="zh-CN" b="1" dirty="0">
              <a:solidFill>
                <a:srgbClr val="FFC000"/>
              </a:solidFill>
              <a:latin typeface="+mn-lt"/>
              <a:ea typeface="+mn-ea"/>
              <a:cs typeface="+mn-ea"/>
              <a:sym typeface="+mn-lt"/>
            </a:endParaRPr>
          </a:p>
        </p:txBody>
      </p:sp>
      <p:grpSp>
        <p:nvGrpSpPr>
          <p:cNvPr id="3" name="组合 2"/>
          <p:cNvGrpSpPr/>
          <p:nvPr/>
        </p:nvGrpSpPr>
        <p:grpSpPr>
          <a:xfrm>
            <a:off x="558285" y="3084675"/>
            <a:ext cx="7794883" cy="3212912"/>
            <a:chOff x="5491581" y="1818983"/>
            <a:chExt cx="5974556" cy="3212912"/>
          </a:xfrm>
        </p:grpSpPr>
        <p:sp>
          <p:nvSpPr>
            <p:cNvPr id="4" name="对角圆角矩形 3"/>
            <p:cNvSpPr/>
            <p:nvPr/>
          </p:nvSpPr>
          <p:spPr>
            <a:xfrm>
              <a:off x="5491581" y="1818983"/>
              <a:ext cx="5974556" cy="3212912"/>
            </a:xfrm>
            <a:prstGeom prst="round2DiagRect">
              <a:avLst>
                <a:gd name="adj1" fmla="val 0"/>
                <a:gd name="adj2" fmla="val 16670"/>
              </a:avLst>
            </a:prstGeom>
            <a:solidFill>
              <a:schemeClr val="tx2">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直接连接符 4"/>
            <p:cNvSpPr/>
            <p:nvPr/>
          </p:nvSpPr>
          <p:spPr>
            <a:xfrm>
              <a:off x="8478859" y="2159746"/>
              <a:ext cx="796" cy="2531385"/>
            </a:xfrm>
            <a:prstGeom prst="line">
              <a:avLst/>
            </a:prstGeom>
            <a:ln w="9525"/>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5690733" y="2062385"/>
              <a:ext cx="2588974" cy="2726107"/>
            </a:xfrm>
            <a:custGeom>
              <a:avLst/>
              <a:gdLst>
                <a:gd name="connsiteX0" fmla="*/ 0 w 2588974"/>
                <a:gd name="connsiteY0" fmla="*/ 0 h 2726107"/>
                <a:gd name="connsiteX1" fmla="*/ 2588974 w 2588974"/>
                <a:gd name="connsiteY1" fmla="*/ 0 h 2726107"/>
                <a:gd name="connsiteX2" fmla="*/ 2588974 w 2588974"/>
                <a:gd name="connsiteY2" fmla="*/ 2726107 h 2726107"/>
                <a:gd name="connsiteX3" fmla="*/ 0 w 2588974"/>
                <a:gd name="connsiteY3" fmla="*/ 2726107 h 2726107"/>
                <a:gd name="connsiteX4" fmla="*/ 0 w 2588974"/>
                <a:gd name="connsiteY4" fmla="*/ 0 h 272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974" h="2726107">
                  <a:moveTo>
                    <a:pt x="0" y="0"/>
                  </a:moveTo>
                  <a:lnTo>
                    <a:pt x="2588974" y="0"/>
                  </a:lnTo>
                  <a:lnTo>
                    <a:pt x="2588974" y="2726107"/>
                  </a:lnTo>
                  <a:lnTo>
                    <a:pt x="0" y="2726107"/>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t" anchorCtr="0">
              <a:noAutofit/>
            </a:bodyPr>
            <a:lstStyle/>
            <a:p>
              <a:pPr lvl="0" algn="l" defTabSz="400050">
                <a:lnSpc>
                  <a:spcPct val="150000"/>
                </a:lnSpc>
                <a:spcBef>
                  <a:spcPct val="0"/>
                </a:spcBef>
                <a:spcAft>
                  <a:spcPct val="35000"/>
                </a:spcAft>
              </a:pPr>
              <a:r>
                <a:rPr lang="zh-CN" altLang="en-US" sz="1400" b="1" kern="1200" dirty="0" smtClean="0">
                  <a:solidFill>
                    <a:srgbClr val="FFC000"/>
                  </a:solidFill>
                  <a:cs typeface="+mn-ea"/>
                  <a:sym typeface="+mn-lt"/>
                </a:rPr>
                <a:t>债券市场信用风险加剧：</a:t>
              </a:r>
              <a:r>
                <a:rPr lang="zh-CN" altLang="en-US" sz="1400" kern="1200" dirty="0" smtClean="0">
                  <a:solidFill>
                    <a:schemeClr val="bg1"/>
                  </a:solidFill>
                  <a:cs typeface="+mn-ea"/>
                  <a:sym typeface="+mn-lt"/>
                </a:rPr>
                <a:t>由产能过剩、行业不景气、公司治理漏洞等导致的兑付问题仍将在债券市场蔓延，未来信用风险或进一步加深。</a:t>
              </a:r>
              <a:endParaRPr lang="zh-CN" altLang="en-US" sz="1400" kern="1200" dirty="0"/>
            </a:p>
          </p:txBody>
        </p:sp>
        <p:sp>
          <p:nvSpPr>
            <p:cNvPr id="7" name="任意多边形 6"/>
            <p:cNvSpPr/>
            <p:nvPr/>
          </p:nvSpPr>
          <p:spPr>
            <a:xfrm>
              <a:off x="8678011" y="2062385"/>
              <a:ext cx="2588974" cy="2726107"/>
            </a:xfrm>
            <a:custGeom>
              <a:avLst/>
              <a:gdLst>
                <a:gd name="connsiteX0" fmla="*/ 0 w 2588974"/>
                <a:gd name="connsiteY0" fmla="*/ 0 h 2726107"/>
                <a:gd name="connsiteX1" fmla="*/ 2588974 w 2588974"/>
                <a:gd name="connsiteY1" fmla="*/ 0 h 2726107"/>
                <a:gd name="connsiteX2" fmla="*/ 2588974 w 2588974"/>
                <a:gd name="connsiteY2" fmla="*/ 2726107 h 2726107"/>
                <a:gd name="connsiteX3" fmla="*/ 0 w 2588974"/>
                <a:gd name="connsiteY3" fmla="*/ 2726107 h 2726107"/>
                <a:gd name="connsiteX4" fmla="*/ 0 w 2588974"/>
                <a:gd name="connsiteY4" fmla="*/ 0 h 272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974" h="2726107">
                  <a:moveTo>
                    <a:pt x="0" y="0"/>
                  </a:moveTo>
                  <a:lnTo>
                    <a:pt x="2588974" y="0"/>
                  </a:lnTo>
                  <a:lnTo>
                    <a:pt x="2588974" y="2726107"/>
                  </a:lnTo>
                  <a:lnTo>
                    <a:pt x="0" y="2726107"/>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t" anchorCtr="0">
              <a:noAutofit/>
            </a:bodyPr>
            <a:lstStyle/>
            <a:p>
              <a:pPr lvl="0" algn="l" defTabSz="400050">
                <a:lnSpc>
                  <a:spcPct val="150000"/>
                </a:lnSpc>
                <a:spcBef>
                  <a:spcPct val="0"/>
                </a:spcBef>
                <a:spcAft>
                  <a:spcPct val="35000"/>
                </a:spcAft>
              </a:pPr>
              <a:r>
                <a:rPr lang="zh-CN" altLang="en-US" sz="1000" b="1" kern="1200" dirty="0" smtClean="0">
                  <a:solidFill>
                    <a:srgbClr val="FFC000"/>
                  </a:solidFill>
                  <a:cs typeface="+mn-ea"/>
                  <a:sym typeface="+mn-lt"/>
                </a:rPr>
                <a:t>引导资源的合理配置：</a:t>
              </a:r>
              <a:r>
                <a:rPr lang="zh-CN" altLang="en-US" sz="1000" kern="1200" dirty="0" smtClean="0">
                  <a:solidFill>
                    <a:schemeClr val="bg1"/>
                  </a:solidFill>
                  <a:cs typeface="+mn-ea"/>
                  <a:sym typeface="+mn-lt"/>
                </a:rPr>
                <a:t>刚性兑付的打破将使信用债定价更趋合理，引导资源得到更有效的配置，促进经济的改革转型。</a:t>
              </a:r>
              <a:endParaRPr lang="zh-CN" altLang="en-US" sz="1000" kern="1200" dirty="0"/>
            </a:p>
            <a:p>
              <a:pPr lvl="0" algn="l" defTabSz="400050">
                <a:lnSpc>
                  <a:spcPct val="150000"/>
                </a:lnSpc>
                <a:spcBef>
                  <a:spcPct val="0"/>
                </a:spcBef>
                <a:spcAft>
                  <a:spcPct val="35000"/>
                </a:spcAft>
              </a:pPr>
              <a:r>
                <a:rPr lang="zh-CN" altLang="en-US" sz="1000" b="1" kern="1200" dirty="0" smtClean="0">
                  <a:solidFill>
                    <a:srgbClr val="FFC000"/>
                  </a:solidFill>
                  <a:cs typeface="+mn-ea"/>
                  <a:sym typeface="+mn-lt"/>
                </a:rPr>
                <a:t>加强个券的风险应对能力，扼制系统性风险：</a:t>
              </a:r>
              <a:r>
                <a:rPr lang="zh-CN" altLang="en-US" sz="1000" kern="1200" dirty="0" smtClean="0">
                  <a:solidFill>
                    <a:schemeClr val="bg1"/>
                  </a:solidFill>
                  <a:cs typeface="+mn-ea"/>
                  <a:sym typeface="+mn-lt"/>
                </a:rPr>
                <a:t>债券违约市场化将促使市场参与者强化风险意识、提高风险的防范和应对能力，也提高市场对于完善基础设施建设和建立风险管理体系的需求，必须将释放出的个体风险进行有效的分散和转移，才能扼制系统性风险的发生。</a:t>
              </a:r>
              <a:endParaRPr lang="en-US" altLang="zh-CN" sz="1000" kern="1200" dirty="0">
                <a:solidFill>
                  <a:schemeClr val="bg1"/>
                </a:solidFill>
                <a:cs typeface="+mn-ea"/>
                <a:sym typeface="+mn-lt"/>
              </a:endParaRPr>
            </a:p>
            <a:p>
              <a:pPr lvl="0" algn="l" defTabSz="400050">
                <a:lnSpc>
                  <a:spcPct val="150000"/>
                </a:lnSpc>
                <a:spcBef>
                  <a:spcPct val="0"/>
                </a:spcBef>
                <a:spcAft>
                  <a:spcPct val="35000"/>
                </a:spcAft>
              </a:pPr>
              <a:r>
                <a:rPr lang="zh-CN" altLang="en-US" sz="1000" b="1" kern="1200" dirty="0" smtClean="0">
                  <a:solidFill>
                    <a:srgbClr val="FFC000"/>
                  </a:solidFill>
                  <a:cs typeface="+mn-ea"/>
                  <a:sym typeface="+mn-lt"/>
                </a:rPr>
                <a:t>为债券进行信用风险计量提供可能</a:t>
              </a:r>
              <a:r>
                <a:rPr lang="zh-CN" altLang="en-US" sz="1000" kern="1200" dirty="0" smtClean="0">
                  <a:solidFill>
                    <a:srgbClr val="FFC000"/>
                  </a:solidFill>
                  <a:cs typeface="+mn-ea"/>
                  <a:sym typeface="+mn-lt"/>
                </a:rPr>
                <a:t>：</a:t>
              </a:r>
              <a:r>
                <a:rPr lang="zh-CN" altLang="en-US" sz="1000" kern="1200" dirty="0" smtClean="0">
                  <a:solidFill>
                    <a:schemeClr val="bg1"/>
                  </a:solidFill>
                  <a:cs typeface="+mn-ea"/>
                  <a:sym typeface="+mn-lt"/>
                </a:rPr>
                <a:t>随着债券实质性违约事件以及外部评级机构对债券评级下调事件的增多，在数据层面为评级模型提供了更多的“坏样本”，有助于提高风险模型的学习能力，做到真正意义上的计量风险。</a:t>
              </a:r>
              <a:endParaRPr lang="zh-CN" altLang="en-US" sz="1000" kern="1200" dirty="0">
                <a:solidFill>
                  <a:schemeClr val="bg1"/>
                </a:solidFill>
                <a:cs typeface="+mn-ea"/>
                <a:sym typeface="+mn-lt"/>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635267" y="730701"/>
            <a:ext cx="11491913" cy="263525"/>
          </a:xfrm>
        </p:spPr>
        <p:txBody>
          <a:bodyPr/>
          <a:lstStyle/>
          <a:p>
            <a:r>
              <a:rPr lang="zh-CN" altLang="en-US" sz="3600" b="1" dirty="0" smtClean="0">
                <a:solidFill>
                  <a:srgbClr val="FFC000"/>
                </a:solidFill>
                <a:latin typeface="+mn-lt"/>
                <a:ea typeface="+mn-ea"/>
                <a:cs typeface="+mn-ea"/>
                <a:sym typeface="+mn-lt"/>
              </a:rPr>
              <a:t>目录</a:t>
            </a:r>
          </a:p>
        </p:txBody>
      </p:sp>
      <p:sp>
        <p:nvSpPr>
          <p:cNvPr id="3" name="TextBox 2"/>
          <p:cNvSpPr txBox="1"/>
          <p:nvPr/>
        </p:nvSpPr>
        <p:spPr>
          <a:xfrm>
            <a:off x="1692776" y="2077164"/>
            <a:ext cx="6117723" cy="2862322"/>
          </a:xfrm>
          <a:prstGeom prst="rect">
            <a:avLst/>
          </a:prstGeom>
          <a:noFill/>
        </p:spPr>
        <p:txBody>
          <a:bodyPr wrap="square">
            <a:spAutoFit/>
          </a:bodyPr>
          <a:lstStyle/>
          <a:p>
            <a:pPr>
              <a:lnSpc>
                <a:spcPct val="150000"/>
              </a:lnSpc>
              <a:defRPr/>
            </a:pPr>
            <a:r>
              <a:rPr lang="zh-CN" altLang="en-US" sz="2000" dirty="0" smtClean="0">
                <a:solidFill>
                  <a:schemeClr val="bg1"/>
                </a:solidFill>
                <a:latin typeface="+mn-lt"/>
                <a:ea typeface="+mn-ea"/>
                <a:cs typeface="+mn-ea"/>
                <a:sym typeface="+mn-lt"/>
              </a:rPr>
              <a:t>一、债券市场发展及违约事件回顾</a:t>
            </a:r>
            <a:endParaRPr lang="en-US" altLang="zh-CN" sz="2000" dirty="0">
              <a:solidFill>
                <a:schemeClr val="bg1"/>
              </a:solidFill>
              <a:latin typeface="+mn-lt"/>
              <a:ea typeface="+mn-ea"/>
              <a:cs typeface="+mn-ea"/>
              <a:sym typeface="+mn-lt"/>
            </a:endParaRPr>
          </a:p>
          <a:p>
            <a:pPr>
              <a:lnSpc>
                <a:spcPct val="150000"/>
              </a:lnSpc>
              <a:defRPr/>
            </a:pPr>
            <a:r>
              <a:rPr lang="zh-CN" altLang="en-US" sz="2000" b="1" dirty="0" smtClean="0">
                <a:solidFill>
                  <a:srgbClr val="FFC000"/>
                </a:solidFill>
                <a:latin typeface="+mn-lt"/>
                <a:ea typeface="+mn-ea"/>
                <a:cs typeface="+mn-ea"/>
                <a:sym typeface="+mn-lt"/>
              </a:rPr>
              <a:t>二 、债券</a:t>
            </a:r>
            <a:r>
              <a:rPr lang="zh-CN" altLang="en-US" sz="2000" b="1" dirty="0">
                <a:solidFill>
                  <a:srgbClr val="FFC000"/>
                </a:solidFill>
                <a:latin typeface="+mn-lt"/>
                <a:ea typeface="+mn-ea"/>
                <a:cs typeface="+mn-ea"/>
                <a:sym typeface="+mn-lt"/>
              </a:rPr>
              <a:t>信用风险计量</a:t>
            </a:r>
            <a:endParaRPr lang="en-US" altLang="zh-CN" sz="2000" b="1" dirty="0">
              <a:solidFill>
                <a:srgbClr val="FFC000"/>
              </a:solidFill>
              <a:latin typeface="+mn-lt"/>
              <a:ea typeface="+mn-ea"/>
              <a:cs typeface="+mn-ea"/>
              <a:sym typeface="+mn-lt"/>
            </a:endParaRPr>
          </a:p>
          <a:p>
            <a:pPr lvl="1" indent="0">
              <a:lnSpc>
                <a:spcPct val="150000"/>
              </a:lnSpc>
              <a:defRPr/>
            </a:pPr>
            <a:r>
              <a:rPr lang="zh-CN" altLang="en-US" sz="2000" b="1" dirty="0" smtClean="0">
                <a:solidFill>
                  <a:srgbClr val="FFC000"/>
                </a:solidFill>
                <a:latin typeface="+mn-lt"/>
                <a:ea typeface="+mn-ea"/>
                <a:cs typeface="+mn-ea"/>
                <a:sym typeface="+mn-lt"/>
              </a:rPr>
              <a:t>（一）债券</a:t>
            </a:r>
            <a:r>
              <a:rPr lang="zh-CN" altLang="en-US" sz="2000" b="1" dirty="0">
                <a:solidFill>
                  <a:srgbClr val="FFC000"/>
                </a:solidFill>
                <a:latin typeface="+mn-lt"/>
                <a:ea typeface="+mn-ea"/>
                <a:cs typeface="+mn-ea"/>
                <a:sym typeface="+mn-lt"/>
              </a:rPr>
              <a:t>信用风</a:t>
            </a:r>
            <a:r>
              <a:rPr lang="zh-CN" altLang="en-US" sz="2000" b="1" dirty="0" smtClean="0">
                <a:solidFill>
                  <a:srgbClr val="FFC000"/>
                </a:solidFill>
                <a:latin typeface="+mn-lt"/>
                <a:ea typeface="+mn-ea"/>
                <a:cs typeface="+mn-ea"/>
                <a:sym typeface="+mn-lt"/>
              </a:rPr>
              <a:t>险</a:t>
            </a:r>
            <a:r>
              <a:rPr lang="zh-CN" altLang="en-US" sz="2000" b="1" dirty="0">
                <a:solidFill>
                  <a:srgbClr val="FFC000"/>
                </a:solidFill>
                <a:latin typeface="+mn-lt"/>
                <a:ea typeface="+mn-ea"/>
                <a:cs typeface="+mn-ea"/>
                <a:sym typeface="+mn-lt"/>
              </a:rPr>
              <a:t>计量</a:t>
            </a:r>
            <a:r>
              <a:rPr lang="zh-CN" altLang="en-US" sz="2000" b="1" dirty="0" smtClean="0">
                <a:solidFill>
                  <a:srgbClr val="FFC000"/>
                </a:solidFill>
                <a:latin typeface="+mn-lt"/>
                <a:ea typeface="+mn-ea"/>
                <a:cs typeface="+mn-ea"/>
                <a:sym typeface="+mn-lt"/>
              </a:rPr>
              <a:t>模</a:t>
            </a:r>
            <a:r>
              <a:rPr lang="zh-CN" altLang="en-US" sz="2000" b="1" dirty="0">
                <a:solidFill>
                  <a:srgbClr val="FFC000"/>
                </a:solidFill>
                <a:latin typeface="+mn-lt"/>
                <a:ea typeface="+mn-ea"/>
                <a:cs typeface="+mn-ea"/>
                <a:sym typeface="+mn-lt"/>
              </a:rPr>
              <a:t>型概述</a:t>
            </a:r>
            <a:endParaRPr lang="en-US" altLang="zh-CN" sz="2000" b="1" dirty="0">
              <a:solidFill>
                <a:srgbClr val="FFC000"/>
              </a:solidFill>
              <a:latin typeface="+mn-lt"/>
              <a:ea typeface="+mn-ea"/>
              <a:cs typeface="+mn-ea"/>
              <a:sym typeface="+mn-lt"/>
            </a:endParaRPr>
          </a:p>
          <a:p>
            <a:pPr lvl="1" indent="0">
              <a:lnSpc>
                <a:spcPct val="150000"/>
              </a:lnSpc>
              <a:defRPr/>
            </a:pPr>
            <a:r>
              <a:rPr lang="zh-CN" altLang="en-US" sz="2000" b="1" dirty="0" smtClean="0">
                <a:solidFill>
                  <a:srgbClr val="FFC000"/>
                </a:solidFill>
                <a:latin typeface="+mn-lt"/>
                <a:ea typeface="+mn-ea"/>
                <a:cs typeface="+mn-ea"/>
                <a:sym typeface="+mn-lt"/>
              </a:rPr>
              <a:t>（二）影子</a:t>
            </a:r>
            <a:r>
              <a:rPr lang="zh-CN" altLang="en-US" sz="2000" b="1" dirty="0">
                <a:solidFill>
                  <a:srgbClr val="FFC000"/>
                </a:solidFill>
                <a:latin typeface="+mn-lt"/>
                <a:ea typeface="+mn-ea"/>
                <a:cs typeface="+mn-ea"/>
                <a:sym typeface="+mn-lt"/>
              </a:rPr>
              <a:t>评级模型开发步骤</a:t>
            </a:r>
            <a:endParaRPr lang="en-US" altLang="zh-CN" sz="2000" b="1" dirty="0">
              <a:solidFill>
                <a:srgbClr val="FFC000"/>
              </a:solidFill>
              <a:latin typeface="+mn-lt"/>
              <a:ea typeface="+mn-ea"/>
              <a:cs typeface="+mn-ea"/>
              <a:sym typeface="+mn-lt"/>
            </a:endParaRPr>
          </a:p>
          <a:p>
            <a:pPr lvl="1" indent="0">
              <a:lnSpc>
                <a:spcPct val="150000"/>
              </a:lnSpc>
              <a:defRPr/>
            </a:pPr>
            <a:r>
              <a:rPr lang="zh-CN" altLang="en-US" sz="2000" b="1" dirty="0" smtClean="0">
                <a:solidFill>
                  <a:srgbClr val="FFC000"/>
                </a:solidFill>
                <a:latin typeface="+mn-lt"/>
                <a:ea typeface="+mn-ea"/>
                <a:cs typeface="+mn-ea"/>
                <a:sym typeface="+mn-lt"/>
              </a:rPr>
              <a:t>（三）债券</a:t>
            </a:r>
            <a:r>
              <a:rPr lang="zh-CN" altLang="en-US" sz="2000" b="1" dirty="0">
                <a:solidFill>
                  <a:srgbClr val="FFC000"/>
                </a:solidFill>
                <a:latin typeface="+mn-lt"/>
                <a:ea typeface="+mn-ea"/>
                <a:cs typeface="+mn-ea"/>
                <a:sym typeface="+mn-lt"/>
              </a:rPr>
              <a:t>信用风险计量模型示例</a:t>
            </a:r>
            <a:endParaRPr lang="en-US" altLang="zh-CN" sz="2000" b="1" dirty="0">
              <a:solidFill>
                <a:srgbClr val="FFC000"/>
              </a:solidFill>
              <a:latin typeface="+mn-lt"/>
              <a:ea typeface="+mn-ea"/>
              <a:cs typeface="+mn-ea"/>
              <a:sym typeface="+mn-lt"/>
            </a:endParaRPr>
          </a:p>
          <a:p>
            <a:pPr>
              <a:lnSpc>
                <a:spcPct val="150000"/>
              </a:lnSpc>
              <a:defRPr/>
            </a:pPr>
            <a:r>
              <a:rPr lang="zh-CN" altLang="en-US" sz="2000" dirty="0">
                <a:solidFill>
                  <a:schemeClr val="bg1"/>
                </a:solidFill>
                <a:latin typeface="+mn-lt"/>
                <a:ea typeface="+mn-ea"/>
                <a:cs typeface="+mn-ea"/>
                <a:sym typeface="+mn-lt"/>
              </a:rPr>
              <a:t>三</a:t>
            </a:r>
            <a:r>
              <a:rPr lang="zh-CN" altLang="en-US" sz="2000" dirty="0" smtClean="0">
                <a:solidFill>
                  <a:schemeClr val="bg1"/>
                </a:solidFill>
                <a:latin typeface="+mn-lt"/>
                <a:ea typeface="+mn-ea"/>
                <a:cs typeface="+mn-ea"/>
                <a:sym typeface="+mn-lt"/>
              </a:rPr>
              <a:t>、债券信用风险计量</a:t>
            </a:r>
            <a:r>
              <a:rPr lang="zh-CN" altLang="en-US" sz="2000" dirty="0">
                <a:solidFill>
                  <a:schemeClr val="bg1"/>
                </a:solidFill>
                <a:latin typeface="+mn-lt"/>
                <a:ea typeface="+mn-ea"/>
                <a:cs typeface="+mn-ea"/>
                <a:sym typeface="+mn-lt"/>
              </a:rPr>
              <a:t>结果在业务管理中的应用</a:t>
            </a:r>
          </a:p>
        </p:txBody>
      </p:sp>
    </p:spTree>
    <p:custDataLst>
      <p:tags r:id="rId1"/>
    </p:custDataLst>
    <p:extLst>
      <p:ext uri="{BB962C8B-B14F-4D97-AF65-F5344CB8AC3E}">
        <p14:creationId xmlns:p14="http://schemas.microsoft.com/office/powerpoint/2010/main" val="34749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633702" y="450558"/>
            <a:ext cx="8618538" cy="263525"/>
          </a:xfrm>
        </p:spPr>
        <p:txBody>
          <a:bodyPr/>
          <a:lstStyle/>
          <a:p>
            <a:r>
              <a:rPr lang="zh-CN" altLang="en-US" sz="3200" b="1" dirty="0">
                <a:solidFill>
                  <a:srgbClr val="FFC000"/>
                </a:solidFill>
                <a:latin typeface="+mn-lt"/>
                <a:ea typeface="+mn-ea"/>
                <a:cs typeface="+mn-ea"/>
                <a:sym typeface="+mn-lt"/>
              </a:rPr>
              <a:t>（一）债券信用风</a:t>
            </a:r>
            <a:r>
              <a:rPr lang="zh-CN" altLang="en-US" sz="3200" b="1" dirty="0" smtClean="0">
                <a:solidFill>
                  <a:srgbClr val="FFC000"/>
                </a:solidFill>
                <a:latin typeface="+mn-lt"/>
                <a:ea typeface="+mn-ea"/>
                <a:cs typeface="+mn-ea"/>
                <a:sym typeface="+mn-lt"/>
              </a:rPr>
              <a:t>险模</a:t>
            </a:r>
            <a:r>
              <a:rPr lang="zh-CN" altLang="en-US" sz="3200" b="1" dirty="0">
                <a:solidFill>
                  <a:srgbClr val="FFC000"/>
                </a:solidFill>
                <a:latin typeface="+mn-lt"/>
                <a:ea typeface="+mn-ea"/>
                <a:cs typeface="+mn-ea"/>
                <a:sym typeface="+mn-lt"/>
              </a:rPr>
              <a:t>型概述</a:t>
            </a:r>
          </a:p>
        </p:txBody>
      </p:sp>
      <p:sp>
        <p:nvSpPr>
          <p:cNvPr id="59395" name="Content Placeholder 2"/>
          <p:cNvSpPr>
            <a:spLocks/>
          </p:cNvSpPr>
          <p:nvPr/>
        </p:nvSpPr>
        <p:spPr bwMode="auto">
          <a:xfrm>
            <a:off x="628002" y="1001236"/>
            <a:ext cx="746979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indent="0">
              <a:lnSpc>
                <a:spcPct val="150000"/>
              </a:lnSpc>
              <a:buClr>
                <a:srgbClr val="A40000"/>
              </a:buClr>
            </a:pPr>
            <a:r>
              <a:rPr lang="zh-CN" altLang="en-US" dirty="0">
                <a:solidFill>
                  <a:schemeClr val="bg1"/>
                </a:solidFill>
                <a:latin typeface="+mn-lt"/>
                <a:ea typeface="+mn-ea"/>
                <a:cs typeface="+mn-ea"/>
                <a:sym typeface="+mn-lt"/>
              </a:rPr>
              <a:t>信用风</a:t>
            </a:r>
            <a:r>
              <a:rPr lang="zh-CN" altLang="en-US" dirty="0" smtClean="0">
                <a:solidFill>
                  <a:schemeClr val="bg1"/>
                </a:solidFill>
                <a:latin typeface="+mn-lt"/>
                <a:ea typeface="+mn-ea"/>
                <a:cs typeface="+mn-ea"/>
                <a:sym typeface="+mn-lt"/>
              </a:rPr>
              <a:t>险模</a:t>
            </a:r>
            <a:r>
              <a:rPr lang="zh-CN" altLang="en-US" dirty="0">
                <a:solidFill>
                  <a:schemeClr val="bg1"/>
                </a:solidFill>
                <a:latin typeface="+mn-lt"/>
                <a:ea typeface="+mn-ea"/>
                <a:cs typeface="+mn-ea"/>
                <a:sym typeface="+mn-lt"/>
              </a:rPr>
              <a:t>型概述：在选择信用风险建模方法时，应注意数据长度、数据质量、数据可信度以及违约样</a:t>
            </a:r>
            <a:r>
              <a:rPr lang="zh-CN" altLang="en-US" dirty="0" smtClean="0">
                <a:solidFill>
                  <a:schemeClr val="bg1"/>
                </a:solidFill>
                <a:latin typeface="+mn-lt"/>
                <a:ea typeface="+mn-ea"/>
                <a:cs typeface="+mn-ea"/>
                <a:sym typeface="+mn-lt"/>
              </a:rPr>
              <a:t>本</a:t>
            </a:r>
            <a:r>
              <a:rPr lang="zh-CN" altLang="en-US" dirty="0">
                <a:solidFill>
                  <a:schemeClr val="bg1"/>
                </a:solidFill>
                <a:latin typeface="+mn-lt"/>
                <a:ea typeface="+mn-ea"/>
                <a:cs typeface="+mn-ea"/>
                <a:sym typeface="+mn-lt"/>
              </a:rPr>
              <a:t>的可获得</a:t>
            </a:r>
            <a:r>
              <a:rPr lang="zh-CN" altLang="en-US" dirty="0" smtClean="0">
                <a:solidFill>
                  <a:schemeClr val="bg1"/>
                </a:solidFill>
                <a:latin typeface="+mn-lt"/>
                <a:ea typeface="+mn-ea"/>
                <a:cs typeface="+mn-ea"/>
                <a:sym typeface="+mn-lt"/>
              </a:rPr>
              <a:t>性。</a:t>
            </a:r>
            <a:endParaRPr lang="en-US" altLang="zh-CN" dirty="0">
              <a:solidFill>
                <a:schemeClr val="bg1"/>
              </a:solidFill>
              <a:latin typeface="+mn-lt"/>
              <a:ea typeface="+mn-ea"/>
              <a:cs typeface="+mn-ea"/>
              <a:sym typeface="+mn-lt"/>
            </a:endParaRPr>
          </a:p>
        </p:txBody>
      </p:sp>
      <p:grpSp>
        <p:nvGrpSpPr>
          <p:cNvPr id="59396" name="Group 1"/>
          <p:cNvGrpSpPr>
            <a:grpSpLocks/>
          </p:cNvGrpSpPr>
          <p:nvPr/>
        </p:nvGrpSpPr>
        <p:grpSpPr bwMode="auto">
          <a:xfrm>
            <a:off x="767210" y="1930545"/>
            <a:ext cx="7191375" cy="2509649"/>
            <a:chOff x="2410923" y="1074739"/>
            <a:chExt cx="6637746" cy="2855871"/>
          </a:xfrm>
        </p:grpSpPr>
        <p:sp>
          <p:nvSpPr>
            <p:cNvPr id="59399" name="Rectangle 14"/>
            <p:cNvSpPr>
              <a:spLocks noChangeArrowheads="1"/>
            </p:cNvSpPr>
            <p:nvPr/>
          </p:nvSpPr>
          <p:spPr bwMode="auto">
            <a:xfrm>
              <a:off x="3574334" y="1074739"/>
              <a:ext cx="1209502" cy="832486"/>
            </a:xfrm>
            <a:prstGeom prst="rect">
              <a:avLst/>
            </a:prstGeom>
            <a:solidFill>
              <a:schemeClr val="accent1">
                <a:lumMod val="75000"/>
              </a:schemeClr>
            </a:solidFill>
            <a:ln w="19050" algn="ctr">
              <a:noFill/>
              <a:round/>
              <a:headEnd/>
              <a:tailEnd/>
            </a:ln>
            <a:extLst/>
          </p:spPr>
          <p:txBody>
            <a:bodyPr anchor="ctr"/>
            <a:lstStyle/>
            <a:p>
              <a:pPr algn="ctr" eaLnBrk="0" hangingPunct="0"/>
              <a:r>
                <a:rPr lang="zh-CN" altLang="en-US" sz="1200" b="1">
                  <a:solidFill>
                    <a:schemeClr val="bg1"/>
                  </a:solidFill>
                  <a:latin typeface="+mn-lt"/>
                  <a:ea typeface="+mn-ea"/>
                  <a:cs typeface="+mn-ea"/>
                  <a:sym typeface="+mn-lt"/>
                </a:rPr>
                <a:t>混合统计模型</a:t>
              </a:r>
            </a:p>
          </p:txBody>
        </p:sp>
        <p:sp>
          <p:nvSpPr>
            <p:cNvPr id="59400" name="Rectangle 15"/>
            <p:cNvSpPr>
              <a:spLocks noChangeArrowheads="1"/>
            </p:cNvSpPr>
            <p:nvPr/>
          </p:nvSpPr>
          <p:spPr bwMode="auto">
            <a:xfrm>
              <a:off x="3582045" y="2018254"/>
              <a:ext cx="1209502" cy="948561"/>
            </a:xfrm>
            <a:prstGeom prst="rect">
              <a:avLst/>
            </a:prstGeom>
            <a:solidFill>
              <a:schemeClr val="accent1">
                <a:lumMod val="75000"/>
              </a:schemeClr>
            </a:solidFill>
            <a:ln w="19050" algn="ctr">
              <a:noFill/>
              <a:round/>
              <a:headEnd/>
              <a:tailEnd/>
            </a:ln>
            <a:extLst/>
          </p:spPr>
          <p:txBody>
            <a:bodyPr anchor="ctr"/>
            <a:lstStyle/>
            <a:p>
              <a:pPr algn="ctr" eaLnBrk="0" hangingPunct="0"/>
              <a:r>
                <a:rPr lang="zh-CN" altLang="en-US" sz="1200" b="1" dirty="0">
                  <a:solidFill>
                    <a:srgbClr val="FF0000"/>
                  </a:solidFill>
                  <a:latin typeface="+mn-lt"/>
                  <a:ea typeface="+mn-ea"/>
                  <a:cs typeface="+mn-ea"/>
                  <a:sym typeface="+mn-lt"/>
                </a:rPr>
                <a:t>影子评级模型</a:t>
              </a:r>
            </a:p>
          </p:txBody>
        </p:sp>
        <p:sp>
          <p:nvSpPr>
            <p:cNvPr id="59401" name="Rectangle 16"/>
            <p:cNvSpPr>
              <a:spLocks noChangeArrowheads="1"/>
            </p:cNvSpPr>
            <p:nvPr/>
          </p:nvSpPr>
          <p:spPr bwMode="auto">
            <a:xfrm>
              <a:off x="3582045" y="3098124"/>
              <a:ext cx="1209502" cy="832486"/>
            </a:xfrm>
            <a:prstGeom prst="rect">
              <a:avLst/>
            </a:prstGeom>
            <a:solidFill>
              <a:schemeClr val="accent1">
                <a:lumMod val="50000"/>
              </a:schemeClr>
            </a:solidFill>
            <a:ln w="19050" algn="ctr">
              <a:noFill/>
              <a:round/>
              <a:headEnd/>
              <a:tailEnd/>
            </a:ln>
          </p:spPr>
          <p:txBody>
            <a:bodyPr anchor="ctr"/>
            <a:lstStyle/>
            <a:p>
              <a:pPr algn="ctr"/>
              <a:r>
                <a:rPr lang="zh-CN" altLang="en-US" sz="1200" b="1" dirty="0">
                  <a:solidFill>
                    <a:schemeClr val="bg1"/>
                  </a:solidFill>
                  <a:latin typeface="+mn-lt"/>
                  <a:ea typeface="+mn-ea"/>
                  <a:cs typeface="+mn-ea"/>
                  <a:sym typeface="+mn-lt"/>
                </a:rPr>
                <a:t>专家经验评分卡</a:t>
              </a:r>
            </a:p>
          </p:txBody>
        </p:sp>
        <p:sp>
          <p:nvSpPr>
            <p:cNvPr id="59402" name="Rectangle 19"/>
            <p:cNvSpPr>
              <a:spLocks noChangeArrowheads="1"/>
            </p:cNvSpPr>
            <p:nvPr/>
          </p:nvSpPr>
          <p:spPr bwMode="auto">
            <a:xfrm>
              <a:off x="2410924" y="1074739"/>
              <a:ext cx="1067907" cy="1892076"/>
            </a:xfrm>
            <a:prstGeom prst="rect">
              <a:avLst/>
            </a:prstGeom>
            <a:solidFill>
              <a:schemeClr val="accent1">
                <a:lumMod val="75000"/>
              </a:schemeClr>
            </a:solidFill>
            <a:ln w="19050" algn="ctr">
              <a:noFill/>
              <a:round/>
              <a:headEnd/>
              <a:tailEnd/>
            </a:ln>
            <a:extLst/>
          </p:spPr>
          <p:txBody>
            <a:bodyPr/>
            <a:lstStyle/>
            <a:p>
              <a:pPr algn="ctr" eaLnBrk="0" hangingPunct="0"/>
              <a:endParaRPr lang="en-US" altLang="zh-CN" sz="1200" b="1" dirty="0" smtClean="0">
                <a:solidFill>
                  <a:schemeClr val="bg1"/>
                </a:solidFill>
                <a:latin typeface="+mn-lt"/>
                <a:ea typeface="+mn-ea"/>
                <a:cs typeface="+mn-ea"/>
                <a:sym typeface="+mn-lt"/>
              </a:endParaRPr>
            </a:p>
            <a:p>
              <a:pPr algn="ctr" eaLnBrk="0" hangingPunct="0"/>
              <a:endParaRPr lang="en-US" altLang="zh-CN" sz="1200" b="1" dirty="0">
                <a:solidFill>
                  <a:schemeClr val="bg1"/>
                </a:solidFill>
                <a:latin typeface="+mn-lt"/>
                <a:ea typeface="+mn-ea"/>
                <a:cs typeface="+mn-ea"/>
                <a:sym typeface="+mn-lt"/>
              </a:endParaRPr>
            </a:p>
            <a:p>
              <a:pPr algn="ctr" eaLnBrk="0" hangingPunct="0"/>
              <a:endParaRPr lang="en-US" altLang="zh-CN" sz="1200" b="1" dirty="0" smtClean="0">
                <a:solidFill>
                  <a:schemeClr val="bg1"/>
                </a:solidFill>
                <a:latin typeface="+mn-lt"/>
                <a:ea typeface="+mn-ea"/>
                <a:cs typeface="+mn-ea"/>
                <a:sym typeface="+mn-lt"/>
              </a:endParaRPr>
            </a:p>
            <a:p>
              <a:pPr algn="ctr" eaLnBrk="0" hangingPunct="0"/>
              <a:r>
                <a:rPr lang="zh-CN" altLang="en-US" sz="1200" b="1" dirty="0" smtClean="0">
                  <a:solidFill>
                    <a:schemeClr val="bg1"/>
                  </a:solidFill>
                  <a:latin typeface="+mn-lt"/>
                  <a:ea typeface="+mn-ea"/>
                  <a:cs typeface="+mn-ea"/>
                  <a:sym typeface="+mn-lt"/>
                </a:rPr>
                <a:t>数据驱动</a:t>
              </a:r>
              <a:endParaRPr lang="zh-CN" altLang="en-US" sz="1200" b="1" dirty="0">
                <a:solidFill>
                  <a:schemeClr val="bg1"/>
                </a:solidFill>
                <a:latin typeface="+mn-lt"/>
                <a:ea typeface="+mn-ea"/>
                <a:cs typeface="+mn-ea"/>
                <a:sym typeface="+mn-lt"/>
              </a:endParaRPr>
            </a:p>
          </p:txBody>
        </p:sp>
        <p:sp>
          <p:nvSpPr>
            <p:cNvPr id="59403" name="Rectangle 20"/>
            <p:cNvSpPr>
              <a:spLocks noChangeArrowheads="1"/>
            </p:cNvSpPr>
            <p:nvPr/>
          </p:nvSpPr>
          <p:spPr bwMode="auto">
            <a:xfrm>
              <a:off x="2410923" y="3086422"/>
              <a:ext cx="1067907" cy="844188"/>
            </a:xfrm>
            <a:prstGeom prst="rect">
              <a:avLst/>
            </a:prstGeom>
            <a:solidFill>
              <a:schemeClr val="accent1">
                <a:lumMod val="50000"/>
              </a:schemeClr>
            </a:solidFill>
            <a:ln w="19050" algn="ctr">
              <a:noFill/>
              <a:round/>
              <a:headEnd/>
              <a:tailEnd/>
            </a:ln>
          </p:spPr>
          <p:txBody>
            <a:bodyPr anchor="ctr"/>
            <a:lstStyle/>
            <a:p>
              <a:pPr algn="ctr"/>
              <a:r>
                <a:rPr lang="zh-CN" altLang="en-US" sz="1200" b="1">
                  <a:solidFill>
                    <a:schemeClr val="bg1"/>
                  </a:solidFill>
                  <a:latin typeface="+mn-lt"/>
                  <a:ea typeface="+mn-ea"/>
                  <a:cs typeface="+mn-ea"/>
                  <a:sym typeface="+mn-lt"/>
                </a:rPr>
                <a:t>专家经验驱动</a:t>
              </a:r>
            </a:p>
          </p:txBody>
        </p:sp>
        <p:sp>
          <p:nvSpPr>
            <p:cNvPr id="59404" name="Rectangle 22"/>
            <p:cNvSpPr>
              <a:spLocks noChangeArrowheads="1"/>
            </p:cNvSpPr>
            <p:nvPr/>
          </p:nvSpPr>
          <p:spPr bwMode="auto">
            <a:xfrm>
              <a:off x="4875186" y="1074739"/>
              <a:ext cx="4173483" cy="832486"/>
            </a:xfrm>
            <a:prstGeom prst="rect">
              <a:avLst/>
            </a:prstGeom>
            <a:solidFill>
              <a:schemeClr val="accent1">
                <a:lumMod val="75000"/>
              </a:schemeClr>
            </a:solidFill>
            <a:ln w="19050" algn="ctr">
              <a:noFill/>
              <a:round/>
              <a:headEnd/>
              <a:tailEnd/>
            </a:ln>
            <a:extLst/>
          </p:spPr>
          <p:txBody>
            <a:bodyPr anchor="ctr"/>
            <a:lstStyle/>
            <a:p>
              <a:pPr eaLnBrk="0" hangingPunct="0"/>
              <a:r>
                <a:rPr lang="zh-CN" altLang="en-US" sz="1100" b="1" dirty="0">
                  <a:solidFill>
                    <a:schemeClr val="bg1"/>
                  </a:solidFill>
                  <a:latin typeface="+mn-lt"/>
                  <a:ea typeface="+mn-ea"/>
                  <a:cs typeface="+mn-ea"/>
                  <a:sym typeface="+mn-lt"/>
                </a:rPr>
                <a:t>以充足违约和非违约数据为样本，使用统计方法，建立客户风险因子与违约率之间的拟合关系。</a:t>
              </a:r>
            </a:p>
          </p:txBody>
        </p:sp>
        <p:sp>
          <p:nvSpPr>
            <p:cNvPr id="59405" name="Rectangle 23"/>
            <p:cNvSpPr>
              <a:spLocks noChangeArrowheads="1"/>
            </p:cNvSpPr>
            <p:nvPr/>
          </p:nvSpPr>
          <p:spPr bwMode="auto">
            <a:xfrm>
              <a:off x="4875186" y="2018254"/>
              <a:ext cx="4173483" cy="948561"/>
            </a:xfrm>
            <a:prstGeom prst="rect">
              <a:avLst/>
            </a:prstGeom>
            <a:solidFill>
              <a:schemeClr val="accent1">
                <a:lumMod val="75000"/>
              </a:schemeClr>
            </a:solidFill>
            <a:ln w="19050" algn="ctr">
              <a:noFill/>
              <a:round/>
              <a:headEnd/>
              <a:tailEnd/>
            </a:ln>
            <a:extLst/>
          </p:spPr>
          <p:txBody>
            <a:bodyPr anchor="ctr"/>
            <a:lstStyle/>
            <a:p>
              <a:pPr eaLnBrk="0" hangingPunct="0"/>
              <a:r>
                <a:rPr lang="zh-CN" altLang="en-US" sz="1100" b="1" dirty="0">
                  <a:solidFill>
                    <a:srgbClr val="FF0000"/>
                  </a:solidFill>
                  <a:latin typeface="+mn-lt"/>
                  <a:ea typeface="+mn-ea"/>
                  <a:cs typeface="+mn-ea"/>
                  <a:sym typeface="+mn-lt"/>
                </a:rPr>
                <a:t>以权威评级机构的外部评级数据为样本，使用统计方法，建立客户风险因子与外部评级之间关系，影子评级模型结果为外部评级的概率，而不是违约概率。</a:t>
              </a:r>
            </a:p>
          </p:txBody>
        </p:sp>
        <p:sp>
          <p:nvSpPr>
            <p:cNvPr id="59406" name="Rectangle 24"/>
            <p:cNvSpPr>
              <a:spLocks noChangeArrowheads="1"/>
            </p:cNvSpPr>
            <p:nvPr/>
          </p:nvSpPr>
          <p:spPr bwMode="auto">
            <a:xfrm>
              <a:off x="4875186" y="3086422"/>
              <a:ext cx="4173483" cy="832486"/>
            </a:xfrm>
            <a:prstGeom prst="rect">
              <a:avLst/>
            </a:prstGeom>
            <a:solidFill>
              <a:schemeClr val="accent1">
                <a:lumMod val="50000"/>
              </a:schemeClr>
            </a:solidFill>
            <a:ln w="19050" algn="ctr">
              <a:noFill/>
              <a:round/>
              <a:headEnd/>
              <a:tailEnd/>
            </a:ln>
          </p:spPr>
          <p:txBody>
            <a:bodyPr anchor="ctr"/>
            <a:lstStyle/>
            <a:p>
              <a:r>
                <a:rPr lang="zh-CN" altLang="en-US" sz="1100" b="1" dirty="0">
                  <a:solidFill>
                    <a:schemeClr val="bg1"/>
                  </a:solidFill>
                  <a:latin typeface="+mn-lt"/>
                  <a:ea typeface="+mn-ea"/>
                  <a:cs typeface="+mn-ea"/>
                  <a:sym typeface="+mn-lt"/>
                </a:rPr>
                <a:t>以知名评级机构评级标准和评级方法为基础，结合内外部专家经验，开发基于专家经验的评分卡，评分卡结果为百分制得分，需要进一步校准。</a:t>
              </a:r>
            </a:p>
          </p:txBody>
        </p:sp>
      </p:grpSp>
      <p:sp>
        <p:nvSpPr>
          <p:cNvPr id="16" name="Content Placeholder 2"/>
          <p:cNvSpPr>
            <a:spLocks/>
          </p:cNvSpPr>
          <p:nvPr/>
        </p:nvSpPr>
        <p:spPr bwMode="auto">
          <a:xfrm>
            <a:off x="767210" y="4644423"/>
            <a:ext cx="3672985" cy="1584475"/>
          </a:xfrm>
          <a:prstGeom prst="rect">
            <a:avLst/>
          </a:prstGeom>
          <a:noFill/>
          <a:ln w="19050">
            <a:solidFill>
              <a:schemeClr val="accent1">
                <a:lumMod val="75000"/>
              </a:schemeClr>
            </a:solidFill>
            <a:miter lim="800000"/>
            <a:headEnd/>
            <a:tailEnd/>
          </a:ln>
        </p:spPr>
        <p:txBody>
          <a:bodyPr lIns="0" tIns="0" rIns="0" bIns="0"/>
          <a:lstStyle/>
          <a:p>
            <a:pPr marL="1588" lvl="1">
              <a:lnSpc>
                <a:spcPct val="150000"/>
              </a:lnSpc>
              <a:defRPr/>
            </a:pPr>
            <a:r>
              <a:rPr lang="zh-CN" altLang="en-US" sz="1100" b="1" dirty="0" smtClean="0">
                <a:solidFill>
                  <a:schemeClr val="bg1"/>
                </a:solidFill>
                <a:latin typeface="+mn-lt"/>
                <a:ea typeface="+mn-ea"/>
                <a:cs typeface="+mn-ea"/>
                <a:sym typeface="+mn-lt"/>
              </a:rPr>
              <a:t>   数据驱动型</a:t>
            </a:r>
            <a:endParaRPr lang="en-US" altLang="zh-CN" sz="1100" b="1" dirty="0">
              <a:solidFill>
                <a:schemeClr val="bg1"/>
              </a:solidFill>
              <a:latin typeface="+mn-lt"/>
              <a:ea typeface="+mn-ea"/>
              <a:cs typeface="+mn-ea"/>
              <a:sym typeface="+mn-lt"/>
            </a:endParaRP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统计模型的开发周期相对较长</a:t>
            </a:r>
            <a:endParaRPr lang="en-US" altLang="zh-CN" sz="1100" dirty="0">
              <a:solidFill>
                <a:schemeClr val="bg1"/>
              </a:solidFill>
              <a:latin typeface="+mn-lt"/>
              <a:ea typeface="+mn-ea"/>
              <a:cs typeface="+mn-ea"/>
              <a:sym typeface="+mn-lt"/>
            </a:endParaRP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统计模型较为复杂</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后期维护成本较高</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人力成本</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模型监控</a:t>
            </a:r>
            <a:r>
              <a:rPr lang="en-US" altLang="zh-CN" sz="1100" dirty="0">
                <a:solidFill>
                  <a:schemeClr val="bg1"/>
                </a:solidFill>
                <a:latin typeface="+mn-lt"/>
                <a:ea typeface="+mn-ea"/>
                <a:cs typeface="+mn-ea"/>
                <a:sym typeface="+mn-lt"/>
              </a:rPr>
              <a:t>)</a:t>
            </a: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统计模型基于数据开发，模</a:t>
            </a:r>
            <a:r>
              <a:rPr lang="zh-CN" altLang="en-US" sz="1100" dirty="0" smtClean="0">
                <a:solidFill>
                  <a:schemeClr val="bg1"/>
                </a:solidFill>
                <a:latin typeface="+mn-lt"/>
                <a:ea typeface="+mn-ea"/>
                <a:cs typeface="+mn-ea"/>
                <a:sym typeface="+mn-lt"/>
              </a:rPr>
              <a:t>型</a:t>
            </a:r>
            <a:r>
              <a:rPr lang="zh-CN" altLang="en-US" sz="1100" dirty="0">
                <a:solidFill>
                  <a:schemeClr val="bg1"/>
                </a:solidFill>
                <a:latin typeface="+mn-lt"/>
                <a:ea typeface="+mn-ea"/>
                <a:cs typeface="+mn-ea"/>
                <a:sym typeface="+mn-lt"/>
              </a:rPr>
              <a:t>结果</a:t>
            </a:r>
            <a:r>
              <a:rPr lang="zh-CN" altLang="en-US" sz="1100" dirty="0" smtClean="0">
                <a:solidFill>
                  <a:schemeClr val="bg1"/>
                </a:solidFill>
                <a:latin typeface="+mn-lt"/>
                <a:ea typeface="+mn-ea"/>
                <a:cs typeface="+mn-ea"/>
                <a:sym typeface="+mn-lt"/>
              </a:rPr>
              <a:t>更</a:t>
            </a:r>
            <a:r>
              <a:rPr lang="zh-CN" altLang="en-US" sz="1100" dirty="0">
                <a:solidFill>
                  <a:schemeClr val="bg1"/>
                </a:solidFill>
                <a:latin typeface="+mn-lt"/>
                <a:ea typeface="+mn-ea"/>
                <a:cs typeface="+mn-ea"/>
                <a:sym typeface="+mn-lt"/>
              </a:rPr>
              <a:t>为准确可靠，反映真实风险水平</a:t>
            </a:r>
            <a:endParaRPr lang="en-US" altLang="zh-CN" sz="1100" dirty="0">
              <a:solidFill>
                <a:schemeClr val="bg1"/>
              </a:solidFill>
              <a:latin typeface="+mn-lt"/>
              <a:ea typeface="+mn-ea"/>
              <a:cs typeface="+mn-ea"/>
              <a:sym typeface="+mn-lt"/>
            </a:endParaRPr>
          </a:p>
          <a:p>
            <a:pPr marL="458788" lvl="2" indent="-171450">
              <a:lnSpc>
                <a:spcPct val="150000"/>
              </a:lnSpc>
              <a:buFont typeface="Arial" pitchFamily="34" charset="0"/>
              <a:buChar char="•"/>
              <a:defRPr/>
            </a:pPr>
            <a:endParaRPr lang="en-US" altLang="zh-CN" sz="1100" dirty="0">
              <a:solidFill>
                <a:schemeClr val="bg1"/>
              </a:solidFill>
              <a:latin typeface="+mn-lt"/>
              <a:ea typeface="+mn-ea"/>
              <a:cs typeface="+mn-ea"/>
              <a:sym typeface="+mn-lt"/>
            </a:endParaRPr>
          </a:p>
          <a:p>
            <a:pPr marL="458788" lvl="2">
              <a:lnSpc>
                <a:spcPct val="150000"/>
              </a:lnSpc>
              <a:buFont typeface="Arial" pitchFamily="34" charset="0"/>
              <a:buChar char="•"/>
              <a:defRPr/>
            </a:pPr>
            <a:endParaRPr lang="en-GB" sz="1100" b="1" dirty="0">
              <a:solidFill>
                <a:schemeClr val="bg1"/>
              </a:solidFill>
              <a:latin typeface="+mn-lt"/>
              <a:ea typeface="+mn-ea"/>
              <a:cs typeface="+mn-ea"/>
              <a:sym typeface="+mn-lt"/>
            </a:endParaRPr>
          </a:p>
        </p:txBody>
      </p:sp>
      <p:sp>
        <p:nvSpPr>
          <p:cNvPr id="17" name="矩形 16"/>
          <p:cNvSpPr/>
          <p:nvPr/>
        </p:nvSpPr>
        <p:spPr>
          <a:xfrm>
            <a:off x="4636958" y="4644425"/>
            <a:ext cx="3321627" cy="1615827"/>
          </a:xfrm>
          <a:prstGeom prst="rect">
            <a:avLst/>
          </a:prstGeom>
          <a:ln w="19050">
            <a:solidFill>
              <a:schemeClr val="accent1">
                <a:lumMod val="75000"/>
              </a:schemeClr>
            </a:solidFill>
          </a:ln>
        </p:spPr>
        <p:txBody>
          <a:bodyPr wrap="square">
            <a:spAutoFit/>
          </a:bodyPr>
          <a:lstStyle/>
          <a:p>
            <a:pPr marL="1588" lvl="1">
              <a:lnSpc>
                <a:spcPct val="150000"/>
              </a:lnSpc>
              <a:defRPr/>
            </a:pPr>
            <a:r>
              <a:rPr lang="zh-CN" altLang="en-US" sz="1100" b="1" dirty="0" smtClean="0">
                <a:solidFill>
                  <a:schemeClr val="bg1"/>
                </a:solidFill>
                <a:latin typeface="+mn-lt"/>
                <a:ea typeface="+mn-ea"/>
                <a:cs typeface="+mn-ea"/>
                <a:sym typeface="+mn-lt"/>
              </a:rPr>
              <a:t>  </a:t>
            </a:r>
            <a:r>
              <a:rPr lang="en-US" altLang="zh-CN" sz="1100" b="1" dirty="0" smtClean="0">
                <a:solidFill>
                  <a:schemeClr val="bg1"/>
                </a:solidFill>
                <a:latin typeface="+mn-lt"/>
                <a:ea typeface="+mn-ea"/>
                <a:cs typeface="+mn-ea"/>
                <a:sym typeface="+mn-lt"/>
              </a:rPr>
              <a:t>      </a:t>
            </a:r>
            <a:r>
              <a:rPr lang="zh-CN" altLang="en-US" sz="1100" b="1" dirty="0" smtClean="0">
                <a:solidFill>
                  <a:schemeClr val="bg1"/>
                </a:solidFill>
                <a:latin typeface="+mn-lt"/>
                <a:ea typeface="+mn-ea"/>
                <a:cs typeface="+mn-ea"/>
                <a:sym typeface="+mn-lt"/>
              </a:rPr>
              <a:t>专家经验</a:t>
            </a:r>
            <a:r>
              <a:rPr lang="zh-CN" altLang="en-US" sz="1100" b="1" dirty="0">
                <a:solidFill>
                  <a:schemeClr val="bg1"/>
                </a:solidFill>
                <a:latin typeface="+mn-lt"/>
                <a:ea typeface="+mn-ea"/>
                <a:cs typeface="+mn-ea"/>
                <a:sym typeface="+mn-lt"/>
              </a:rPr>
              <a:t>驱动型</a:t>
            </a:r>
            <a:endParaRPr lang="en-US" altLang="zh-CN" sz="1100" b="1" dirty="0">
              <a:solidFill>
                <a:schemeClr val="bg1"/>
              </a:solidFill>
              <a:latin typeface="+mn-lt"/>
              <a:ea typeface="+mn-ea"/>
              <a:cs typeface="+mn-ea"/>
              <a:sym typeface="+mn-lt"/>
            </a:endParaRPr>
          </a:p>
          <a:p>
            <a:pPr marL="1588" lvl="1">
              <a:lnSpc>
                <a:spcPct val="150000"/>
              </a:lnSpc>
              <a:buFont typeface="Arial" pitchFamily="34" charset="0"/>
              <a:buChar char="•"/>
              <a:defRPr/>
            </a:pPr>
            <a:endParaRPr lang="en-US" altLang="zh-CN" sz="1100" dirty="0">
              <a:solidFill>
                <a:schemeClr val="bg1"/>
              </a:solidFill>
              <a:latin typeface="+mn-lt"/>
              <a:ea typeface="+mn-ea"/>
              <a:cs typeface="+mn-ea"/>
              <a:sym typeface="+mn-lt"/>
            </a:endParaRP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评分模型较为灵活</a:t>
            </a:r>
            <a:r>
              <a:rPr lang="en-US" altLang="zh-CN" sz="1100" dirty="0">
                <a:solidFill>
                  <a:schemeClr val="bg1"/>
                </a:solidFill>
                <a:latin typeface="+mn-lt"/>
                <a:ea typeface="+mn-ea"/>
                <a:cs typeface="+mn-ea"/>
                <a:sym typeface="+mn-lt"/>
              </a:rPr>
              <a:t>,</a:t>
            </a:r>
            <a:r>
              <a:rPr lang="zh-CN" altLang="en-US" sz="1100" dirty="0">
                <a:solidFill>
                  <a:schemeClr val="bg1"/>
                </a:solidFill>
                <a:latin typeface="+mn-lt"/>
                <a:ea typeface="+mn-ea"/>
                <a:cs typeface="+mn-ea"/>
                <a:sym typeface="+mn-lt"/>
              </a:rPr>
              <a:t>但准确性不如统计模型</a:t>
            </a:r>
            <a:endParaRPr lang="en-US" altLang="zh-CN" sz="1100" dirty="0">
              <a:solidFill>
                <a:schemeClr val="bg1"/>
              </a:solidFill>
              <a:latin typeface="+mn-lt"/>
              <a:ea typeface="+mn-ea"/>
              <a:cs typeface="+mn-ea"/>
              <a:sym typeface="+mn-lt"/>
            </a:endParaRP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开发过程相对透明，内部人员参与度高</a:t>
            </a:r>
            <a:endParaRPr lang="en-US" altLang="zh-CN" sz="1100" dirty="0">
              <a:solidFill>
                <a:schemeClr val="bg1"/>
              </a:solidFill>
              <a:latin typeface="+mn-lt"/>
              <a:ea typeface="+mn-ea"/>
              <a:cs typeface="+mn-ea"/>
              <a:sym typeface="+mn-lt"/>
            </a:endParaRPr>
          </a:p>
          <a:p>
            <a:pPr marL="458788" lvl="2" indent="-171450">
              <a:lnSpc>
                <a:spcPct val="150000"/>
              </a:lnSpc>
              <a:buFont typeface="Arial" pitchFamily="34" charset="0"/>
              <a:buChar char="•"/>
              <a:defRPr/>
            </a:pPr>
            <a:r>
              <a:rPr lang="zh-CN" altLang="en-US" sz="1100" dirty="0">
                <a:solidFill>
                  <a:schemeClr val="bg1"/>
                </a:solidFill>
                <a:latin typeface="+mn-lt"/>
                <a:ea typeface="+mn-ea"/>
                <a:cs typeface="+mn-ea"/>
                <a:sym typeface="+mn-lt"/>
              </a:rPr>
              <a:t>与自身业务贴合度高，更加符合业务</a:t>
            </a:r>
            <a:r>
              <a:rPr lang="zh-CN" altLang="en-US" sz="1100" dirty="0" smtClean="0">
                <a:solidFill>
                  <a:schemeClr val="bg1"/>
                </a:solidFill>
                <a:latin typeface="+mn-lt"/>
                <a:ea typeface="+mn-ea"/>
                <a:cs typeface="+mn-ea"/>
                <a:sym typeface="+mn-lt"/>
              </a:rPr>
              <a:t>直觉</a:t>
            </a:r>
            <a:endParaRPr lang="en-US" altLang="zh-CN" sz="1100" dirty="0" smtClean="0">
              <a:solidFill>
                <a:schemeClr val="bg1"/>
              </a:solidFill>
              <a:latin typeface="+mn-lt"/>
              <a:ea typeface="+mn-ea"/>
              <a:cs typeface="+mn-ea"/>
              <a:sym typeface="+mn-lt"/>
            </a:endParaRPr>
          </a:p>
          <a:p>
            <a:pPr marL="458788" lvl="2" indent="-171450">
              <a:lnSpc>
                <a:spcPct val="150000"/>
              </a:lnSpc>
              <a:buFont typeface="Arial" pitchFamily="34" charset="0"/>
              <a:buChar char="•"/>
              <a:defRPr/>
            </a:pPr>
            <a:endParaRPr lang="en-US" altLang="zh-CN" sz="1100" dirty="0">
              <a:solidFill>
                <a:schemeClr val="bg1"/>
              </a:solidFill>
              <a:latin typeface="+mn-lt"/>
              <a:ea typeface="+mn-ea"/>
              <a:cs typeface="+mn-ea"/>
              <a:sym typeface="+mn-lt"/>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a:xfrm>
            <a:off x="584887" y="629512"/>
            <a:ext cx="11491913" cy="263525"/>
          </a:xfrm>
        </p:spPr>
        <p:txBody>
          <a:bodyPr/>
          <a:lstStyle/>
          <a:p>
            <a:r>
              <a:rPr lang="zh-CN" altLang="en-US" sz="3200" b="1" dirty="0">
                <a:solidFill>
                  <a:srgbClr val="FFC000"/>
                </a:solidFill>
                <a:latin typeface="+mn-lt"/>
                <a:ea typeface="+mn-ea"/>
                <a:cs typeface="+mn-ea"/>
                <a:sym typeface="+mn-lt"/>
              </a:rPr>
              <a:t>（二）影子评级模型开发</a:t>
            </a:r>
            <a:r>
              <a:rPr lang="zh-CN" altLang="en-US" sz="3200" b="1" dirty="0" smtClean="0">
                <a:solidFill>
                  <a:srgbClr val="FFC000"/>
                </a:solidFill>
                <a:latin typeface="+mn-lt"/>
                <a:ea typeface="+mn-ea"/>
                <a:cs typeface="+mn-ea"/>
                <a:sym typeface="+mn-lt"/>
              </a:rPr>
              <a:t>步骤</a:t>
            </a:r>
            <a:r>
              <a:rPr lang="zh-CN" altLang="en-US" sz="3200" b="1" dirty="0">
                <a:solidFill>
                  <a:srgbClr val="FFC000"/>
                </a:solidFill>
                <a:latin typeface="+mn-lt"/>
                <a:ea typeface="+mn-ea"/>
                <a:cs typeface="+mn-ea"/>
                <a:sym typeface="+mn-lt"/>
              </a:rPr>
              <a:t/>
            </a:r>
            <a:br>
              <a:rPr lang="zh-CN" altLang="en-US" sz="3200" b="1" dirty="0">
                <a:solidFill>
                  <a:srgbClr val="FFC000"/>
                </a:solidFill>
                <a:latin typeface="+mn-lt"/>
                <a:ea typeface="+mn-ea"/>
                <a:cs typeface="+mn-ea"/>
                <a:sym typeface="+mn-lt"/>
              </a:rPr>
            </a:br>
            <a:endParaRPr lang="zh-CN" altLang="en-US" sz="1600" b="1" dirty="0" smtClean="0">
              <a:solidFill>
                <a:srgbClr val="FFC000"/>
              </a:solidFill>
              <a:latin typeface="+mn-lt"/>
              <a:ea typeface="+mn-ea"/>
              <a:cs typeface="+mn-ea"/>
              <a:sym typeface="+mn-lt"/>
            </a:endParaRPr>
          </a:p>
        </p:txBody>
      </p:sp>
      <p:sp>
        <p:nvSpPr>
          <p:cNvPr id="60419" name="矩形 2"/>
          <p:cNvSpPr>
            <a:spLocks noChangeArrowheads="1"/>
          </p:cNvSpPr>
          <p:nvPr/>
        </p:nvSpPr>
        <p:spPr bwMode="auto">
          <a:xfrm>
            <a:off x="381094" y="1187613"/>
            <a:ext cx="2693181"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b="1" dirty="0">
                <a:solidFill>
                  <a:srgbClr val="FFC000"/>
                </a:solidFill>
                <a:cs typeface="+mn-ea"/>
                <a:sym typeface="+mn-lt"/>
              </a:rPr>
              <a:t>影子评级模型</a:t>
            </a:r>
            <a:r>
              <a:rPr lang="zh-CN" altLang="en-US" sz="1400" b="1" dirty="0" smtClean="0">
                <a:solidFill>
                  <a:srgbClr val="FFC000"/>
                </a:solidFill>
                <a:cs typeface="+mn-ea"/>
                <a:sym typeface="+mn-lt"/>
              </a:rPr>
              <a:t>概述</a:t>
            </a:r>
            <a:endParaRPr lang="en-US" altLang="zh-CN" sz="1400" b="1" dirty="0" smtClean="0">
              <a:solidFill>
                <a:srgbClr val="FFC000"/>
              </a:solidFill>
              <a:cs typeface="+mn-ea"/>
              <a:sym typeface="+mn-lt"/>
            </a:endParaRPr>
          </a:p>
          <a:p>
            <a:pPr marL="285750" indent="-285750">
              <a:lnSpc>
                <a:spcPct val="150000"/>
              </a:lnSpc>
              <a:buFont typeface="Arial" charset="0"/>
              <a:buChar char="•"/>
            </a:pPr>
            <a:r>
              <a:rPr lang="zh-CN" altLang="en-US" sz="1400" dirty="0" smtClean="0">
                <a:solidFill>
                  <a:schemeClr val="bg1"/>
                </a:solidFill>
                <a:latin typeface="+mn-lt"/>
                <a:ea typeface="+mn-ea"/>
                <a:cs typeface="+mn-ea"/>
                <a:sym typeface="+mn-lt"/>
              </a:rPr>
              <a:t>影子</a:t>
            </a:r>
            <a:r>
              <a:rPr lang="zh-CN" altLang="en-US" sz="1400" dirty="0">
                <a:solidFill>
                  <a:schemeClr val="bg1"/>
                </a:solidFill>
                <a:latin typeface="+mn-lt"/>
                <a:ea typeface="+mn-ea"/>
                <a:cs typeface="+mn-ea"/>
                <a:sym typeface="+mn-lt"/>
              </a:rPr>
              <a:t>评级的原理：选择和设置风险因子（自变量）的权重，尽可能的模拟外部评级结果（因变量）。</a:t>
            </a:r>
            <a:endParaRPr lang="en-US" altLang="zh-CN" sz="1400" dirty="0">
              <a:solidFill>
                <a:schemeClr val="bg1"/>
              </a:solidFill>
              <a:latin typeface="+mn-lt"/>
              <a:ea typeface="+mn-ea"/>
              <a:cs typeface="+mn-ea"/>
              <a:sym typeface="+mn-lt"/>
            </a:endParaRPr>
          </a:p>
          <a:p>
            <a:pPr marL="285750" indent="-285750">
              <a:lnSpc>
                <a:spcPct val="150000"/>
              </a:lnSpc>
              <a:buFont typeface="Arial" charset="0"/>
              <a:buChar char="•"/>
            </a:pPr>
            <a:r>
              <a:rPr lang="zh-CN" altLang="en-US" sz="1400" dirty="0">
                <a:solidFill>
                  <a:schemeClr val="bg1"/>
                </a:solidFill>
                <a:latin typeface="+mn-lt"/>
                <a:ea typeface="+mn-ea"/>
                <a:cs typeface="+mn-ea"/>
                <a:sym typeface="+mn-lt"/>
              </a:rPr>
              <a:t>影子评级（</a:t>
            </a:r>
            <a:r>
              <a:rPr lang="en-US" altLang="zh-CN" sz="1400" dirty="0">
                <a:solidFill>
                  <a:schemeClr val="bg1"/>
                </a:solidFill>
                <a:latin typeface="+mn-lt"/>
                <a:ea typeface="+mn-ea"/>
                <a:cs typeface="+mn-ea"/>
                <a:sym typeface="+mn-lt"/>
              </a:rPr>
              <a:t>Shadow Rating</a:t>
            </a:r>
            <a:r>
              <a:rPr lang="zh-CN" altLang="en-US" sz="1400" dirty="0">
                <a:solidFill>
                  <a:schemeClr val="bg1"/>
                </a:solidFill>
                <a:latin typeface="+mn-lt"/>
                <a:ea typeface="+mn-ea"/>
                <a:cs typeface="+mn-ea"/>
                <a:sym typeface="+mn-lt"/>
              </a:rPr>
              <a:t>）的适用性说明：虽然没有足够（违约）数据去建立一个准确的违约概率预测模型，但能够从主流评级机构（</a:t>
            </a:r>
            <a:r>
              <a:rPr lang="en-US" altLang="zh-CN" sz="1400" dirty="0" err="1">
                <a:solidFill>
                  <a:schemeClr val="bg1"/>
                </a:solidFill>
                <a:latin typeface="+mn-lt"/>
                <a:ea typeface="+mn-ea"/>
                <a:cs typeface="+mn-ea"/>
                <a:sym typeface="+mn-lt"/>
              </a:rPr>
              <a:t>e.g</a:t>
            </a:r>
            <a:r>
              <a:rPr lang="zh-CN" altLang="en-US" sz="1400" dirty="0">
                <a:solidFill>
                  <a:schemeClr val="bg1"/>
                </a:solidFill>
                <a:latin typeface="+mn-lt"/>
                <a:ea typeface="+mn-ea"/>
                <a:cs typeface="+mn-ea"/>
                <a:sym typeface="+mn-lt"/>
              </a:rPr>
              <a:t>标准普尔、穆迪或者惠誉）获得大量、有代表性外部评级，则可以考虑使用影子评级的方法进行建模，从而评估债务人的信用风险水平。</a:t>
            </a:r>
            <a:endParaRPr lang="en-US" altLang="zh-CN" sz="1400" dirty="0">
              <a:solidFill>
                <a:schemeClr val="bg1"/>
              </a:solidFill>
              <a:latin typeface="+mn-lt"/>
              <a:ea typeface="+mn-ea"/>
              <a:cs typeface="+mn-ea"/>
              <a:sym typeface="+mn-lt"/>
            </a:endParaRPr>
          </a:p>
        </p:txBody>
      </p:sp>
      <p:grpSp>
        <p:nvGrpSpPr>
          <p:cNvPr id="3" name="组合 2"/>
          <p:cNvGrpSpPr/>
          <p:nvPr/>
        </p:nvGrpSpPr>
        <p:grpSpPr>
          <a:xfrm>
            <a:off x="3221936" y="1282277"/>
            <a:ext cx="4991884" cy="4733841"/>
            <a:chOff x="2798355" y="670972"/>
            <a:chExt cx="5675369" cy="5382014"/>
          </a:xfrm>
        </p:grpSpPr>
        <p:sp>
          <p:nvSpPr>
            <p:cNvPr id="5" name="任意多边形 4"/>
            <p:cNvSpPr/>
            <p:nvPr/>
          </p:nvSpPr>
          <p:spPr>
            <a:xfrm>
              <a:off x="2798355" y="742646"/>
              <a:ext cx="530459" cy="5238606"/>
            </a:xfrm>
            <a:custGeom>
              <a:avLst/>
              <a:gdLst>
                <a:gd name="connsiteX0" fmla="*/ 0 w 1060921"/>
                <a:gd name="connsiteY0" fmla="*/ 176824 h 1060921"/>
                <a:gd name="connsiteX1" fmla="*/ 176824 w 1060921"/>
                <a:gd name="connsiteY1" fmla="*/ 0 h 1060921"/>
                <a:gd name="connsiteX2" fmla="*/ 884097 w 1060921"/>
                <a:gd name="connsiteY2" fmla="*/ 0 h 1060921"/>
                <a:gd name="connsiteX3" fmla="*/ 1060921 w 1060921"/>
                <a:gd name="connsiteY3" fmla="*/ 176824 h 1060921"/>
                <a:gd name="connsiteX4" fmla="*/ 1060921 w 1060921"/>
                <a:gd name="connsiteY4" fmla="*/ 884097 h 1060921"/>
                <a:gd name="connsiteX5" fmla="*/ 884097 w 1060921"/>
                <a:gd name="connsiteY5" fmla="*/ 1060921 h 1060921"/>
                <a:gd name="connsiteX6" fmla="*/ 176824 w 1060921"/>
                <a:gd name="connsiteY6" fmla="*/ 1060921 h 1060921"/>
                <a:gd name="connsiteX7" fmla="*/ 0 w 1060921"/>
                <a:gd name="connsiteY7" fmla="*/ 884097 h 1060921"/>
                <a:gd name="connsiteX8" fmla="*/ 0 w 1060921"/>
                <a:gd name="connsiteY8" fmla="*/ 176824 h 106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921" h="1060921">
                  <a:moveTo>
                    <a:pt x="0" y="176824"/>
                  </a:moveTo>
                  <a:cubicBezTo>
                    <a:pt x="0" y="79167"/>
                    <a:pt x="79167" y="0"/>
                    <a:pt x="176824" y="0"/>
                  </a:cubicBezTo>
                  <a:lnTo>
                    <a:pt x="884097" y="0"/>
                  </a:lnTo>
                  <a:cubicBezTo>
                    <a:pt x="981754" y="0"/>
                    <a:pt x="1060921" y="79167"/>
                    <a:pt x="1060921" y="176824"/>
                  </a:cubicBezTo>
                  <a:lnTo>
                    <a:pt x="1060921" y="884097"/>
                  </a:lnTo>
                  <a:cubicBezTo>
                    <a:pt x="1060921" y="981754"/>
                    <a:pt x="981754" y="1060921"/>
                    <a:pt x="884097" y="1060921"/>
                  </a:cubicBezTo>
                  <a:lnTo>
                    <a:pt x="176824" y="1060921"/>
                  </a:lnTo>
                  <a:cubicBezTo>
                    <a:pt x="79167" y="1060921"/>
                    <a:pt x="0" y="981754"/>
                    <a:pt x="0" y="884097"/>
                  </a:cubicBezTo>
                  <a:lnTo>
                    <a:pt x="0" y="176824"/>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5130" tIns="105130" rIns="105130" bIns="105130" numCol="1" spcCol="1270" anchor="ctr" anchorCtr="0">
              <a:noAutofit/>
            </a:bodyPr>
            <a:lstStyle/>
            <a:p>
              <a:pPr lvl="0" algn="ctr" defTabSz="933450">
                <a:lnSpc>
                  <a:spcPct val="90000"/>
                </a:lnSpc>
                <a:spcBef>
                  <a:spcPct val="0"/>
                </a:spcBef>
                <a:spcAft>
                  <a:spcPct val="35000"/>
                </a:spcAft>
              </a:pPr>
              <a:r>
                <a:rPr lang="zh-CN" altLang="en-US" sz="1800" b="1" kern="1200" dirty="0" smtClean="0">
                  <a:solidFill>
                    <a:schemeClr val="tx1"/>
                  </a:solidFill>
                  <a:cs typeface="+mn-ea"/>
                  <a:sym typeface="+mn-lt"/>
                </a:rPr>
                <a:t>基本组成要件</a:t>
              </a:r>
              <a:endParaRPr lang="zh-CN" altLang="en-US" sz="1800" b="1" kern="1200" dirty="0">
                <a:solidFill>
                  <a:schemeClr val="tx1"/>
                </a:solidFill>
              </a:endParaRPr>
            </a:p>
          </p:txBody>
        </p:sp>
        <p:sp>
          <p:nvSpPr>
            <p:cNvPr id="7" name="任意多边形 6"/>
            <p:cNvSpPr/>
            <p:nvPr/>
          </p:nvSpPr>
          <p:spPr>
            <a:xfrm>
              <a:off x="3723415" y="670972"/>
              <a:ext cx="4750309" cy="1378826"/>
            </a:xfrm>
            <a:custGeom>
              <a:avLst/>
              <a:gdLst>
                <a:gd name="connsiteX0" fmla="*/ 0 w 2204591"/>
                <a:gd name="connsiteY0" fmla="*/ 367439 h 2204591"/>
                <a:gd name="connsiteX1" fmla="*/ 367439 w 2204591"/>
                <a:gd name="connsiteY1" fmla="*/ 0 h 2204591"/>
                <a:gd name="connsiteX2" fmla="*/ 1837152 w 2204591"/>
                <a:gd name="connsiteY2" fmla="*/ 0 h 2204591"/>
                <a:gd name="connsiteX3" fmla="*/ 2204591 w 2204591"/>
                <a:gd name="connsiteY3" fmla="*/ 367439 h 2204591"/>
                <a:gd name="connsiteX4" fmla="*/ 2204591 w 2204591"/>
                <a:gd name="connsiteY4" fmla="*/ 1837152 h 2204591"/>
                <a:gd name="connsiteX5" fmla="*/ 1837152 w 2204591"/>
                <a:gd name="connsiteY5" fmla="*/ 2204591 h 2204591"/>
                <a:gd name="connsiteX6" fmla="*/ 367439 w 2204591"/>
                <a:gd name="connsiteY6" fmla="*/ 2204591 h 2204591"/>
                <a:gd name="connsiteX7" fmla="*/ 0 w 2204591"/>
                <a:gd name="connsiteY7" fmla="*/ 1837152 h 2204591"/>
                <a:gd name="connsiteX8" fmla="*/ 0 w 2204591"/>
                <a:gd name="connsiteY8" fmla="*/ 367439 h 2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4591" h="2204591">
                  <a:moveTo>
                    <a:pt x="0" y="367439"/>
                  </a:moveTo>
                  <a:cubicBezTo>
                    <a:pt x="0" y="164508"/>
                    <a:pt x="164508" y="0"/>
                    <a:pt x="367439" y="0"/>
                  </a:cubicBezTo>
                  <a:lnTo>
                    <a:pt x="1837152" y="0"/>
                  </a:lnTo>
                  <a:cubicBezTo>
                    <a:pt x="2040083" y="0"/>
                    <a:pt x="2204591" y="164508"/>
                    <a:pt x="2204591" y="367439"/>
                  </a:cubicBezTo>
                  <a:lnTo>
                    <a:pt x="2204591" y="1837152"/>
                  </a:lnTo>
                  <a:cubicBezTo>
                    <a:pt x="2204591" y="2040083"/>
                    <a:pt x="2040083" y="2204591"/>
                    <a:pt x="1837152" y="2204591"/>
                  </a:cubicBezTo>
                  <a:lnTo>
                    <a:pt x="367439" y="2204591"/>
                  </a:lnTo>
                  <a:cubicBezTo>
                    <a:pt x="164508" y="2204591"/>
                    <a:pt x="0" y="2040083"/>
                    <a:pt x="0" y="1837152"/>
                  </a:cubicBezTo>
                  <a:lnTo>
                    <a:pt x="0" y="367439"/>
                  </a:lnTo>
                  <a:close/>
                </a:path>
              </a:pathLst>
            </a:custGeom>
            <a:solidFill>
              <a:schemeClr val="accent6">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019" tIns="133019" rIns="133019" bIns="133019" numCol="1" spcCol="1270" anchor="ctr" anchorCtr="0">
              <a:noAutofit/>
            </a:bodyPr>
            <a:lstStyle/>
            <a:p>
              <a:pPr lvl="0" defTabSz="444500">
                <a:lnSpc>
                  <a:spcPct val="90000"/>
                </a:lnSpc>
                <a:spcBef>
                  <a:spcPct val="0"/>
                </a:spcBef>
                <a:spcAft>
                  <a:spcPct val="35000"/>
                </a:spcAft>
              </a:pPr>
              <a:r>
                <a:rPr lang="zh-CN" altLang="en-US" sz="1400" kern="1200" dirty="0" smtClean="0">
                  <a:solidFill>
                    <a:srgbClr val="FFC000"/>
                  </a:solidFill>
                  <a:latin typeface="+mn-lt"/>
                  <a:ea typeface="+mn-ea"/>
                  <a:cs typeface="+mn-ea"/>
                  <a:sym typeface="+mn-lt"/>
                </a:rPr>
                <a:t>统计模型</a:t>
              </a:r>
              <a:endParaRPr lang="en-US" altLang="zh-CN" sz="1400" kern="1200" dirty="0" smtClean="0">
                <a:solidFill>
                  <a:srgbClr val="FFC000"/>
                </a:solidFill>
                <a:latin typeface="+mn-lt"/>
                <a:ea typeface="+mn-ea"/>
                <a:cs typeface="+mn-ea"/>
                <a:sym typeface="+mn-lt"/>
              </a:endParaRPr>
            </a:p>
            <a:p>
              <a:pPr lvl="0" defTabSz="444500">
                <a:lnSpc>
                  <a:spcPct val="90000"/>
                </a:lnSpc>
                <a:spcBef>
                  <a:spcPct val="0"/>
                </a:spcBef>
                <a:spcAft>
                  <a:spcPct val="35000"/>
                </a:spcAft>
              </a:pPr>
              <a:r>
                <a:rPr lang="zh-CN" altLang="en-US" sz="1050" kern="1200" dirty="0" smtClean="0">
                  <a:cs typeface="+mn-ea"/>
                  <a:sym typeface="+mn-lt"/>
                </a:rPr>
                <a:t>模型以各类风险指标为自变量，外部评级（排序或者违约率）为因变量，使用历史经验数据进行模拟 。自变量一般会包含财务指标、宏观经济指标、公司非财务指标。模型输出结果可以是外部评级的概率，也可以是外部评级所代表的违约概率。</a:t>
              </a:r>
              <a:endParaRPr lang="zh-CN" altLang="en-US" sz="1050" kern="1200" dirty="0"/>
            </a:p>
          </p:txBody>
        </p:sp>
        <p:sp>
          <p:nvSpPr>
            <p:cNvPr id="9" name="任意多边形 8"/>
            <p:cNvSpPr/>
            <p:nvPr/>
          </p:nvSpPr>
          <p:spPr>
            <a:xfrm>
              <a:off x="3723415" y="2162063"/>
              <a:ext cx="4750309" cy="1102295"/>
            </a:xfrm>
            <a:custGeom>
              <a:avLst/>
              <a:gdLst>
                <a:gd name="connsiteX0" fmla="*/ 0 w 2204591"/>
                <a:gd name="connsiteY0" fmla="*/ 367439 h 2204591"/>
                <a:gd name="connsiteX1" fmla="*/ 367439 w 2204591"/>
                <a:gd name="connsiteY1" fmla="*/ 0 h 2204591"/>
                <a:gd name="connsiteX2" fmla="*/ 1837152 w 2204591"/>
                <a:gd name="connsiteY2" fmla="*/ 0 h 2204591"/>
                <a:gd name="connsiteX3" fmla="*/ 2204591 w 2204591"/>
                <a:gd name="connsiteY3" fmla="*/ 367439 h 2204591"/>
                <a:gd name="connsiteX4" fmla="*/ 2204591 w 2204591"/>
                <a:gd name="connsiteY4" fmla="*/ 1837152 h 2204591"/>
                <a:gd name="connsiteX5" fmla="*/ 1837152 w 2204591"/>
                <a:gd name="connsiteY5" fmla="*/ 2204591 h 2204591"/>
                <a:gd name="connsiteX6" fmla="*/ 367439 w 2204591"/>
                <a:gd name="connsiteY6" fmla="*/ 2204591 h 2204591"/>
                <a:gd name="connsiteX7" fmla="*/ 0 w 2204591"/>
                <a:gd name="connsiteY7" fmla="*/ 1837152 h 2204591"/>
                <a:gd name="connsiteX8" fmla="*/ 0 w 2204591"/>
                <a:gd name="connsiteY8" fmla="*/ 367439 h 2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4591" h="2204591">
                  <a:moveTo>
                    <a:pt x="0" y="367439"/>
                  </a:moveTo>
                  <a:cubicBezTo>
                    <a:pt x="0" y="164508"/>
                    <a:pt x="164508" y="0"/>
                    <a:pt x="367439" y="0"/>
                  </a:cubicBezTo>
                  <a:lnTo>
                    <a:pt x="1837152" y="0"/>
                  </a:lnTo>
                  <a:cubicBezTo>
                    <a:pt x="2040083" y="0"/>
                    <a:pt x="2204591" y="164508"/>
                    <a:pt x="2204591" y="367439"/>
                  </a:cubicBezTo>
                  <a:lnTo>
                    <a:pt x="2204591" y="1837152"/>
                  </a:lnTo>
                  <a:cubicBezTo>
                    <a:pt x="2204591" y="2040083"/>
                    <a:pt x="2040083" y="2204591"/>
                    <a:pt x="1837152" y="2204591"/>
                  </a:cubicBezTo>
                  <a:lnTo>
                    <a:pt x="367439" y="2204591"/>
                  </a:lnTo>
                  <a:cubicBezTo>
                    <a:pt x="164508" y="2204591"/>
                    <a:pt x="0" y="2040083"/>
                    <a:pt x="0" y="1837152"/>
                  </a:cubicBezTo>
                  <a:lnTo>
                    <a:pt x="0" y="367439"/>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8099" tIns="138099" rIns="138099" bIns="138099" numCol="1" spcCol="1270" anchor="ctr" anchorCtr="0">
              <a:noAutofit/>
            </a:bodyPr>
            <a:lstStyle/>
            <a:p>
              <a:pPr lvl="0" defTabSz="533400">
                <a:spcBef>
                  <a:spcPct val="0"/>
                </a:spcBef>
                <a:spcAft>
                  <a:spcPct val="35000"/>
                </a:spcAft>
              </a:pPr>
              <a:r>
                <a:rPr lang="zh-CN" altLang="en-US" sz="1400" dirty="0">
                  <a:solidFill>
                    <a:schemeClr val="bg1"/>
                  </a:solidFill>
                  <a:cs typeface="+mn-ea"/>
                  <a:sym typeface="+mn-lt"/>
                </a:rPr>
                <a:t>专家经验调</a:t>
              </a:r>
              <a:r>
                <a:rPr lang="zh-CN" altLang="en-US" sz="1400" dirty="0" smtClean="0">
                  <a:solidFill>
                    <a:schemeClr val="bg1"/>
                  </a:solidFill>
                  <a:cs typeface="+mn-ea"/>
                  <a:sym typeface="+mn-lt"/>
                </a:rPr>
                <a:t>整</a:t>
              </a:r>
              <a:endParaRPr lang="en-US" altLang="zh-CN" sz="1050" kern="1200" dirty="0" smtClean="0">
                <a:cs typeface="+mn-ea"/>
                <a:sym typeface="+mn-lt"/>
              </a:endParaRPr>
            </a:p>
            <a:p>
              <a:pPr lvl="0" defTabSz="533400">
                <a:spcBef>
                  <a:spcPct val="0"/>
                </a:spcBef>
                <a:spcAft>
                  <a:spcPct val="35000"/>
                </a:spcAft>
              </a:pPr>
              <a:r>
                <a:rPr lang="zh-CN" altLang="en-US" sz="1050" kern="1200" dirty="0" smtClean="0">
                  <a:cs typeface="+mn-ea"/>
                  <a:sym typeface="+mn-lt"/>
                </a:rPr>
                <a:t>当没有历史信息、或者（指标）对于外部评级的影响难以评估时（比如，指标适用于的债务人群体很少）。这些风险指标则可以根据信用分析专家的经验以调整项的形式添加到最终模型中。</a:t>
              </a:r>
              <a:endParaRPr lang="zh-CN" altLang="en-US" sz="1050" kern="1200" dirty="0"/>
            </a:p>
          </p:txBody>
        </p:sp>
        <p:sp>
          <p:nvSpPr>
            <p:cNvPr id="11" name="任意多边形 10"/>
            <p:cNvSpPr/>
            <p:nvPr/>
          </p:nvSpPr>
          <p:spPr>
            <a:xfrm>
              <a:off x="3723415" y="3419636"/>
              <a:ext cx="4750309" cy="1235184"/>
            </a:xfrm>
            <a:custGeom>
              <a:avLst/>
              <a:gdLst>
                <a:gd name="connsiteX0" fmla="*/ 0 w 2204591"/>
                <a:gd name="connsiteY0" fmla="*/ 367439 h 2204591"/>
                <a:gd name="connsiteX1" fmla="*/ 367439 w 2204591"/>
                <a:gd name="connsiteY1" fmla="*/ 0 h 2204591"/>
                <a:gd name="connsiteX2" fmla="*/ 1837152 w 2204591"/>
                <a:gd name="connsiteY2" fmla="*/ 0 h 2204591"/>
                <a:gd name="connsiteX3" fmla="*/ 2204591 w 2204591"/>
                <a:gd name="connsiteY3" fmla="*/ 367439 h 2204591"/>
                <a:gd name="connsiteX4" fmla="*/ 2204591 w 2204591"/>
                <a:gd name="connsiteY4" fmla="*/ 1837152 h 2204591"/>
                <a:gd name="connsiteX5" fmla="*/ 1837152 w 2204591"/>
                <a:gd name="connsiteY5" fmla="*/ 2204591 h 2204591"/>
                <a:gd name="connsiteX6" fmla="*/ 367439 w 2204591"/>
                <a:gd name="connsiteY6" fmla="*/ 2204591 h 2204591"/>
                <a:gd name="connsiteX7" fmla="*/ 0 w 2204591"/>
                <a:gd name="connsiteY7" fmla="*/ 1837152 h 2204591"/>
                <a:gd name="connsiteX8" fmla="*/ 0 w 2204591"/>
                <a:gd name="connsiteY8" fmla="*/ 367439 h 2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4591" h="2204591">
                  <a:moveTo>
                    <a:pt x="0" y="367439"/>
                  </a:moveTo>
                  <a:cubicBezTo>
                    <a:pt x="0" y="164508"/>
                    <a:pt x="164508" y="0"/>
                    <a:pt x="367439" y="0"/>
                  </a:cubicBezTo>
                  <a:lnTo>
                    <a:pt x="1837152" y="0"/>
                  </a:lnTo>
                  <a:cubicBezTo>
                    <a:pt x="2040083" y="0"/>
                    <a:pt x="2204591" y="164508"/>
                    <a:pt x="2204591" y="367439"/>
                  </a:cubicBezTo>
                  <a:lnTo>
                    <a:pt x="2204591" y="1837152"/>
                  </a:lnTo>
                  <a:cubicBezTo>
                    <a:pt x="2204591" y="2040083"/>
                    <a:pt x="2040083" y="2204591"/>
                    <a:pt x="1837152" y="2204591"/>
                  </a:cubicBezTo>
                  <a:lnTo>
                    <a:pt x="367439" y="2204591"/>
                  </a:lnTo>
                  <a:cubicBezTo>
                    <a:pt x="164508" y="2204591"/>
                    <a:pt x="0" y="2040083"/>
                    <a:pt x="0" y="1837152"/>
                  </a:cubicBezTo>
                  <a:lnTo>
                    <a:pt x="0" y="367439"/>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019" tIns="133019" rIns="133019" bIns="133019" numCol="1" spcCol="1270" anchor="ctr" anchorCtr="0">
              <a:noAutofit/>
            </a:bodyPr>
            <a:lstStyle/>
            <a:p>
              <a:pPr lvl="0" defTabSz="533400">
                <a:lnSpc>
                  <a:spcPct val="90000"/>
                </a:lnSpc>
                <a:spcAft>
                  <a:spcPct val="35000"/>
                </a:spcAft>
              </a:pPr>
              <a:r>
                <a:rPr lang="zh-CN" altLang="en-US" sz="1400" dirty="0">
                  <a:solidFill>
                    <a:schemeClr val="bg1"/>
                  </a:solidFill>
                  <a:cs typeface="+mn-ea"/>
                  <a:sym typeface="+mn-lt"/>
                </a:rPr>
                <a:t>公司治理架</a:t>
              </a:r>
              <a:r>
                <a:rPr lang="zh-CN" altLang="en-US" sz="1400" dirty="0" smtClean="0">
                  <a:solidFill>
                    <a:schemeClr val="bg1"/>
                  </a:solidFill>
                  <a:cs typeface="+mn-ea"/>
                  <a:sym typeface="+mn-lt"/>
                </a:rPr>
                <a:t>构和政</a:t>
              </a:r>
              <a:r>
                <a:rPr lang="zh-CN" altLang="en-US" sz="1400" dirty="0">
                  <a:solidFill>
                    <a:schemeClr val="bg1"/>
                  </a:solidFill>
                  <a:cs typeface="+mn-ea"/>
                  <a:sym typeface="+mn-lt"/>
                </a:rPr>
                <a:t>府支持因素调</a:t>
              </a:r>
              <a:r>
                <a:rPr lang="zh-CN" altLang="en-US" sz="1400" dirty="0" smtClean="0">
                  <a:solidFill>
                    <a:schemeClr val="bg1"/>
                  </a:solidFill>
                  <a:cs typeface="+mn-ea"/>
                  <a:sym typeface="+mn-lt"/>
                </a:rPr>
                <a:t>整</a:t>
              </a:r>
              <a:endParaRPr lang="en-US" altLang="zh-CN" sz="1050" kern="1200" dirty="0" smtClean="0">
                <a:cs typeface="+mn-ea"/>
                <a:sym typeface="+mn-lt"/>
              </a:endParaRPr>
            </a:p>
            <a:p>
              <a:pPr lvl="0" defTabSz="533400">
                <a:lnSpc>
                  <a:spcPct val="90000"/>
                </a:lnSpc>
                <a:spcAft>
                  <a:spcPct val="35000"/>
                </a:spcAft>
              </a:pPr>
              <a:r>
                <a:rPr lang="zh-CN" altLang="en-US" sz="1050" kern="1200" dirty="0" smtClean="0">
                  <a:cs typeface="+mn-ea"/>
                  <a:sym typeface="+mn-lt"/>
                </a:rPr>
                <a:t>一个债务人的最终评级，是发债人的独立评级与公司支持因素、政府支持因素的整合。这部分会将公司治理架构，例如，公司从属关系（母子公司、兄弟公司、孙公司等），以及政府支持情况纳入到考虑范围内。</a:t>
              </a:r>
              <a:endParaRPr lang="zh-CN" altLang="en-US" sz="1050" kern="1200" dirty="0"/>
            </a:p>
          </p:txBody>
        </p:sp>
        <p:sp>
          <p:nvSpPr>
            <p:cNvPr id="13" name="任意多边形 12"/>
            <p:cNvSpPr/>
            <p:nvPr/>
          </p:nvSpPr>
          <p:spPr>
            <a:xfrm>
              <a:off x="3723415" y="4755110"/>
              <a:ext cx="4750309" cy="1297876"/>
            </a:xfrm>
            <a:custGeom>
              <a:avLst/>
              <a:gdLst>
                <a:gd name="connsiteX0" fmla="*/ 0 w 2204591"/>
                <a:gd name="connsiteY0" fmla="*/ 367439 h 2204591"/>
                <a:gd name="connsiteX1" fmla="*/ 367439 w 2204591"/>
                <a:gd name="connsiteY1" fmla="*/ 0 h 2204591"/>
                <a:gd name="connsiteX2" fmla="*/ 1837152 w 2204591"/>
                <a:gd name="connsiteY2" fmla="*/ 0 h 2204591"/>
                <a:gd name="connsiteX3" fmla="*/ 2204591 w 2204591"/>
                <a:gd name="connsiteY3" fmla="*/ 367439 h 2204591"/>
                <a:gd name="connsiteX4" fmla="*/ 2204591 w 2204591"/>
                <a:gd name="connsiteY4" fmla="*/ 1837152 h 2204591"/>
                <a:gd name="connsiteX5" fmla="*/ 1837152 w 2204591"/>
                <a:gd name="connsiteY5" fmla="*/ 2204591 h 2204591"/>
                <a:gd name="connsiteX6" fmla="*/ 367439 w 2204591"/>
                <a:gd name="connsiteY6" fmla="*/ 2204591 h 2204591"/>
                <a:gd name="connsiteX7" fmla="*/ 0 w 2204591"/>
                <a:gd name="connsiteY7" fmla="*/ 1837152 h 2204591"/>
                <a:gd name="connsiteX8" fmla="*/ 0 w 2204591"/>
                <a:gd name="connsiteY8" fmla="*/ 367439 h 2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4591" h="2204591">
                  <a:moveTo>
                    <a:pt x="0" y="367439"/>
                  </a:moveTo>
                  <a:cubicBezTo>
                    <a:pt x="0" y="164508"/>
                    <a:pt x="164508" y="0"/>
                    <a:pt x="367439" y="0"/>
                  </a:cubicBezTo>
                  <a:lnTo>
                    <a:pt x="1837152" y="0"/>
                  </a:lnTo>
                  <a:cubicBezTo>
                    <a:pt x="2040083" y="0"/>
                    <a:pt x="2204591" y="164508"/>
                    <a:pt x="2204591" y="367439"/>
                  </a:cubicBezTo>
                  <a:lnTo>
                    <a:pt x="2204591" y="1837152"/>
                  </a:lnTo>
                  <a:cubicBezTo>
                    <a:pt x="2204591" y="2040083"/>
                    <a:pt x="2040083" y="2204591"/>
                    <a:pt x="1837152" y="2204591"/>
                  </a:cubicBezTo>
                  <a:lnTo>
                    <a:pt x="367439" y="2204591"/>
                  </a:lnTo>
                  <a:cubicBezTo>
                    <a:pt x="164508" y="2204591"/>
                    <a:pt x="0" y="2040083"/>
                    <a:pt x="0" y="1837152"/>
                  </a:cubicBezTo>
                  <a:lnTo>
                    <a:pt x="0" y="367439"/>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0639" tIns="140639" rIns="140639" bIns="140639" numCol="1" spcCol="1270" anchor="ctr" anchorCtr="0">
              <a:noAutofit/>
            </a:bodyPr>
            <a:lstStyle/>
            <a:p>
              <a:pPr defTabSz="533400">
                <a:lnSpc>
                  <a:spcPct val="90000"/>
                </a:lnSpc>
                <a:spcAft>
                  <a:spcPct val="35000"/>
                </a:spcAft>
              </a:pPr>
              <a:r>
                <a:rPr lang="zh-CN" altLang="en-US" sz="1400" dirty="0">
                  <a:solidFill>
                    <a:schemeClr val="bg1"/>
                  </a:solidFill>
                  <a:cs typeface="+mn-ea"/>
                  <a:sym typeface="+mn-lt"/>
                </a:rPr>
                <a:t>评级推</a:t>
              </a:r>
              <a:r>
                <a:rPr lang="zh-CN" altLang="en-US" sz="1400" dirty="0" smtClean="0">
                  <a:solidFill>
                    <a:schemeClr val="bg1"/>
                  </a:solidFill>
                  <a:cs typeface="+mn-ea"/>
                  <a:sym typeface="+mn-lt"/>
                </a:rPr>
                <a:t>翻</a:t>
              </a:r>
              <a:endParaRPr lang="en-US" altLang="zh-CN" sz="1400" dirty="0">
                <a:solidFill>
                  <a:schemeClr val="bg1"/>
                </a:solidFill>
                <a:cs typeface="+mn-ea"/>
                <a:sym typeface="+mn-lt"/>
              </a:endParaRPr>
            </a:p>
            <a:p>
              <a:pPr lvl="0" defTabSz="577850">
                <a:lnSpc>
                  <a:spcPct val="90000"/>
                </a:lnSpc>
                <a:spcBef>
                  <a:spcPct val="0"/>
                </a:spcBef>
                <a:spcAft>
                  <a:spcPct val="35000"/>
                </a:spcAft>
              </a:pPr>
              <a:r>
                <a:rPr lang="zh-CN" altLang="en-US" sz="1100" kern="1200" dirty="0" smtClean="0">
                  <a:cs typeface="+mn-ea"/>
                  <a:sym typeface="+mn-lt"/>
                </a:rPr>
                <a:t>如果信用分析专家认为上述过程所评出的评级结果不准确，不适用于某一特定债务人，他可以根据相关经验调整</a:t>
              </a:r>
              <a:r>
                <a:rPr lang="en-US" altLang="zh-CN" sz="1100" kern="1200" dirty="0" smtClean="0">
                  <a:cs typeface="+mn-ea"/>
                  <a:sym typeface="+mn-lt"/>
                </a:rPr>
                <a:t>1-3</a:t>
              </a:r>
              <a:r>
                <a:rPr lang="zh-CN" altLang="en-US" sz="1100" kern="1200" dirty="0" smtClean="0">
                  <a:cs typeface="+mn-ea"/>
                  <a:sym typeface="+mn-lt"/>
                </a:rPr>
                <a:t>所产生的评级结果。</a:t>
              </a:r>
              <a:endParaRPr lang="zh-CN" altLang="en-US" sz="1100" kern="1200" dirty="0"/>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21047&quot;&gt;&lt;version val=&quot;23045&quot;/&gt;&lt;CPresentation id=&quot;1&quot;&gt;&lt;m_precDefaultNumber&gt;&lt;m_bNumberIsYear val=&quot;0&quot;/&gt;&lt;/m_precDefaultNumber&gt;&lt;m_precDefaultPercent&gt;&lt;m_bNumberIsYear val=&quot;0&quot;/&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1&quot;&gt;&lt;elem m_fUsage=&quot;4.68559000000000040000E+000&quot;&gt;&lt;m_msothmcolidx val=&quot;0&quot;/&gt;&lt;m_rgb r=&quot;12&quot; g=&quot;ba&quot; b=&quot;2c&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THINKCELLUNDODONOTDELETE" val="0"/>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nd8cdr_NxEeuHWjakEM17g"/>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CUT-PIO055</Template>
  <TotalTime>65424</TotalTime>
  <Words>9415</Words>
  <Application>Microsoft Office PowerPoint</Application>
  <PresentationFormat>自定义</PresentationFormat>
  <Paragraphs>661</Paragraphs>
  <Slides>27</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0" baseType="lpstr">
      <vt:lpstr>Office 主题</vt:lpstr>
      <vt:lpstr>think-cell Slide</vt:lpstr>
      <vt:lpstr>公式</vt:lpstr>
      <vt:lpstr>证券公司债券信用风险计量  </vt:lpstr>
      <vt:lpstr>目录</vt:lpstr>
      <vt:lpstr>一、债券市场发展及违约事件回顾</vt:lpstr>
      <vt:lpstr>一、债券市场发展及违约事件回顾</vt:lpstr>
      <vt:lpstr>一、债券市场发展及违约事件回顾</vt:lpstr>
      <vt:lpstr>一、债券市场发展及违约事件回顾 </vt:lpstr>
      <vt:lpstr>目录</vt:lpstr>
      <vt:lpstr>（一）债券信用风险模型概述</vt:lpstr>
      <vt:lpstr>（二）影子评级模型开发步骤 </vt:lpstr>
      <vt:lpstr>统计模型作为影子评级的核心组件之一，其开发过程共涉及八个步骤。</vt:lpstr>
      <vt:lpstr>步骤3：合理选择外部评级结果，并进行适应性校准</vt:lpstr>
      <vt:lpstr>步骤4：生成有代表性的建模样本</vt:lpstr>
      <vt:lpstr>步骤5：单变量分析</vt:lpstr>
      <vt:lpstr>步骤5：单变量分析---缺失值与异常值处理</vt:lpstr>
      <vt:lpstr>步骤5：单变量分析---变量转换</vt:lpstr>
      <vt:lpstr>步骤5：单变量分析---区分能力分析</vt:lpstr>
      <vt:lpstr>步骤6：多变量分析---线性回归（适用于外部违约率已知的情况）</vt:lpstr>
      <vt:lpstr>步骤6，多变量分析---有序多分类Logistic回归（适用于仅有外部评级已知的情况）</vt:lpstr>
      <vt:lpstr>步骤6：统计模型开发阶段验证---区分能力验证</vt:lpstr>
      <vt:lpstr>影子评级（计量模型）方法总结</vt:lpstr>
      <vt:lpstr>（三）债券信用风险计量模型示例</vt:lpstr>
      <vt:lpstr>计量模型结果示例</vt:lpstr>
      <vt:lpstr>目录</vt:lpstr>
      <vt:lpstr>三、债券信用风险计量结果在业务管理中的应用</vt:lpstr>
      <vt:lpstr>在组合层面对债券进行限额管理</vt:lpstr>
      <vt:lpstr>在组合层面对债券进行风险排查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未来主要四大客群（一）：中小企业</dc:title>
  <dc:creator>孔靓</dc:creator>
  <cp:lastModifiedBy>Localadmin</cp:lastModifiedBy>
  <cp:revision>4479</cp:revision>
  <cp:lastPrinted>2016-04-20T09:30:39Z</cp:lastPrinted>
  <dcterms:created xsi:type="dcterms:W3CDTF">2014-01-15T12:26:34Z</dcterms:created>
  <dcterms:modified xsi:type="dcterms:W3CDTF">2016-12-01T00:54:08Z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Praveen Chandran</vt:lpwstr>
  </property>
  <property fmtid="{D5CDD505-2E9C-101B-9397-08002B2CF9AE}" pid="11" name="VGCompatibilityCheck Run On ">
    <vt:lpwstr>3/20/2014 1:43:50 AM</vt:lpwstr>
  </property>
  <property fmtid="{D5CDD505-2E9C-101B-9397-08002B2CF9AE}" pid="12" name="Office2010WasSaved">
    <vt:lpwstr>1</vt:lpwstr>
  </property>
  <property fmtid="{D5CDD505-2E9C-101B-9397-08002B2CF9AE}" pid="13" name="ArticulateGUID">
    <vt:lpwstr>4D38A1E3-1132-4BAE-3F3F-483F3F3F3F4E</vt:lpwstr>
  </property>
  <property fmtid="{D5CDD505-2E9C-101B-9397-08002B2CF9AE}" pid="14" name="ArticulatePath">
    <vt:lpwstr>20160414-债券信用风险计量-孔靓-16：9美化版</vt:lpwstr>
  </property>
</Properties>
</file>