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  <p:embeddedFont>
      <p:font typeface="Open Sauce" charset="1" panose="00000500000000000000"/>
      <p:regular r:id="rId30"/>
    </p:embeddedFont>
    <p:embeddedFont>
      <p:font typeface="Open Sauce Bold" charset="1" panose="00000800000000000000"/>
      <p:regular r:id="rId31"/>
    </p:embeddedFont>
    <p:embeddedFont>
      <p:font typeface="Open Sauce Italics" charset="1" panose="00000500000000000000"/>
      <p:regular r:id="rId32"/>
    </p:embeddedFont>
    <p:embeddedFont>
      <p:font typeface="Open Sauce Bold Italics" charset="1" panose="00000800000000000000"/>
      <p:regular r:id="rId33"/>
    </p:embeddedFont>
    <p:embeddedFont>
      <p:font typeface="Open Sauce Light" charset="1" panose="00000400000000000000"/>
      <p:regular r:id="rId34"/>
    </p:embeddedFont>
    <p:embeddedFont>
      <p:font typeface="Open Sauce Light Italics" charset="1" panose="00000400000000000000"/>
      <p:regular r:id="rId35"/>
    </p:embeddedFont>
    <p:embeddedFont>
      <p:font typeface="Open Sauce Medium" charset="1" panose="00000600000000000000"/>
      <p:regular r:id="rId36"/>
    </p:embeddedFont>
    <p:embeddedFont>
      <p:font typeface="Open Sauce Medium Italics" charset="1" panose="00000600000000000000"/>
      <p:regular r:id="rId37"/>
    </p:embeddedFont>
    <p:embeddedFont>
      <p:font typeface="Open Sauce Semi-Bold" charset="1" panose="00000700000000000000"/>
      <p:regular r:id="rId38"/>
    </p:embeddedFont>
    <p:embeddedFont>
      <p:font typeface="Open Sauce Semi-Bold Italics" charset="1" panose="00000700000000000000"/>
      <p:regular r:id="rId39"/>
    </p:embeddedFont>
    <p:embeddedFont>
      <p:font typeface="Open Sauce Heavy" charset="1" panose="00000A00000000000000"/>
      <p:regular r:id="rId40"/>
    </p:embeddedFont>
    <p:embeddedFont>
      <p:font typeface="Open Sauce Heavy Italics" charset="1" panose="00000A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slides/slide1.xml" Type="http://schemas.openxmlformats.org/officeDocument/2006/relationships/slide"/><Relationship Id="rId43" Target="slides/slide2.xml" Type="http://schemas.openxmlformats.org/officeDocument/2006/relationships/slide"/><Relationship Id="rId44" Target="slides/slide3.xml" Type="http://schemas.openxmlformats.org/officeDocument/2006/relationships/slide"/><Relationship Id="rId45" Target="slides/slide4.xml" Type="http://schemas.openxmlformats.org/officeDocument/2006/relationships/slide"/><Relationship Id="rId46" Target="slides/slide5.xml" Type="http://schemas.openxmlformats.org/officeDocument/2006/relationships/slide"/><Relationship Id="rId47" Target="slides/slide6.xml" Type="http://schemas.openxmlformats.org/officeDocument/2006/relationships/slide"/><Relationship Id="rId48" Target="slides/slide7.xml" Type="http://schemas.openxmlformats.org/officeDocument/2006/relationships/slide"/><Relationship Id="rId49" Target="slides/slide8.xml" Type="http://schemas.openxmlformats.org/officeDocument/2006/relationships/slide"/><Relationship Id="rId5" Target="tableStyles.xml" Type="http://schemas.openxmlformats.org/officeDocument/2006/relationships/tableStyles"/><Relationship Id="rId50" Target="slides/slide9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59565" y="3374409"/>
            <a:ext cx="12168871" cy="272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7"/>
              </a:lnSpc>
            </a:pPr>
            <a:r>
              <a:rPr lang="en-US" sz="5317" spc="521">
                <a:solidFill>
                  <a:srgbClr val="231F20"/>
                </a:solidFill>
                <a:latin typeface="Oswald Bold"/>
              </a:rPr>
              <a:t>Understanding Citizens’ Emotional Pulse in a Smart City using Artificial Intelligence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718569" y="1209954"/>
            <a:ext cx="8850862" cy="1224950"/>
          </a:xfrm>
          <a:custGeom>
            <a:avLst/>
            <a:gdLst/>
            <a:ahLst/>
            <a:cxnLst/>
            <a:rect r="r" b="b" t="t" l="l"/>
            <a:pathLst>
              <a:path h="1224950" w="8850862">
                <a:moveTo>
                  <a:pt x="0" y="0"/>
                </a:moveTo>
                <a:lnTo>
                  <a:pt x="8850862" y="0"/>
                </a:lnTo>
                <a:lnTo>
                  <a:pt x="8850862" y="1224950"/>
                </a:lnTo>
                <a:lnTo>
                  <a:pt x="0" y="1224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2904" y="6865484"/>
            <a:ext cx="4818652" cy="2179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2295" u="sng">
                <a:solidFill>
                  <a:srgbClr val="2E2E2E"/>
                </a:solidFill>
                <a:latin typeface="Arimo Bold"/>
              </a:rPr>
              <a:t>Presented By:</a:t>
            </a:r>
          </a:p>
          <a:p>
            <a:pPr algn="l">
              <a:lnSpc>
                <a:spcPts val="2203"/>
              </a:lnSpc>
            </a:pPr>
          </a:p>
          <a:p>
            <a:pPr algn="l">
              <a:lnSpc>
                <a:spcPts val="3442"/>
              </a:lnSpc>
            </a:pPr>
            <a:r>
              <a:rPr lang="en-US" sz="2295">
                <a:solidFill>
                  <a:srgbClr val="2E2E2E"/>
                </a:solidFill>
                <a:latin typeface="Arimo"/>
              </a:rPr>
              <a:t>AKARSH D SHETTY (4NM20IS005)</a:t>
            </a:r>
          </a:p>
          <a:p>
            <a:pPr algn="l">
              <a:lnSpc>
                <a:spcPts val="3442"/>
              </a:lnSpc>
            </a:pPr>
          </a:p>
          <a:p>
            <a:pPr algn="l">
              <a:lnSpc>
                <a:spcPts val="3745"/>
              </a:lnSpc>
            </a:pPr>
          </a:p>
          <a:p>
            <a:pPr algn="l">
              <a:lnSpc>
                <a:spcPts val="198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637415" y="6894059"/>
            <a:ext cx="2316837" cy="127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2"/>
              </a:lnSpc>
              <a:spcBef>
                <a:spcPct val="0"/>
              </a:spcBef>
            </a:pPr>
            <a:r>
              <a:rPr lang="en-US" sz="2295" u="sng">
                <a:solidFill>
                  <a:srgbClr val="2E2E2E"/>
                </a:solidFill>
                <a:latin typeface="Arimo Bold"/>
              </a:rPr>
              <a:t>Seminar Guide:</a:t>
            </a:r>
          </a:p>
          <a:p>
            <a:pPr algn="l" marL="0" indent="0" lvl="0">
              <a:lnSpc>
                <a:spcPts val="198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1982"/>
              </a:lnSpc>
              <a:spcBef>
                <a:spcPct val="0"/>
              </a:spcBef>
            </a:pPr>
            <a:r>
              <a:rPr lang="en-US" sz="2295" strike="noStrike">
                <a:solidFill>
                  <a:srgbClr val="2E2E2E"/>
                </a:solidFill>
                <a:latin typeface="Arimo"/>
              </a:rPr>
              <a:t>Ms Deepa Shetty </a:t>
            </a:r>
          </a:p>
          <a:p>
            <a:pPr algn="l" marL="0" indent="0" lvl="0">
              <a:lnSpc>
                <a:spcPts val="198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1982"/>
              </a:lnSpc>
              <a:spcBef>
                <a:spcPct val="0"/>
              </a:spcBef>
            </a:pPr>
            <a:r>
              <a:rPr lang="en-US" sz="2295" strike="noStrike">
                <a:solidFill>
                  <a:srgbClr val="2E2E2E"/>
                </a:solidFill>
                <a:latin typeface="Arimo"/>
              </a:rPr>
              <a:t> 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3105671" y="-44767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5324" y="403526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00000">
            <a:off x="14699311" y="-3031560"/>
            <a:ext cx="9070310" cy="9307221"/>
          </a:xfrm>
          <a:custGeom>
            <a:avLst/>
            <a:gdLst/>
            <a:ahLst/>
            <a:cxnLst/>
            <a:rect r="r" b="b" t="t" l="l"/>
            <a:pathLst>
              <a:path h="9307221" w="9070310">
                <a:moveTo>
                  <a:pt x="0" y="0"/>
                </a:moveTo>
                <a:lnTo>
                  <a:pt x="9070310" y="0"/>
                </a:lnTo>
                <a:lnTo>
                  <a:pt x="9070310" y="9307221"/>
                </a:lnTo>
                <a:lnTo>
                  <a:pt x="0" y="9307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618375">
            <a:off x="-7165209" y="-3609668"/>
            <a:ext cx="9139695" cy="9378418"/>
          </a:xfrm>
          <a:custGeom>
            <a:avLst/>
            <a:gdLst/>
            <a:ahLst/>
            <a:cxnLst/>
            <a:rect r="r" b="b" t="t" l="l"/>
            <a:pathLst>
              <a:path h="9378418" w="9139695">
                <a:moveTo>
                  <a:pt x="0" y="0"/>
                </a:moveTo>
                <a:lnTo>
                  <a:pt x="9139695" y="0"/>
                </a:lnTo>
                <a:lnTo>
                  <a:pt x="9139695" y="9378419"/>
                </a:lnTo>
                <a:lnTo>
                  <a:pt x="0" y="93784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903" y="2232915"/>
            <a:ext cx="18128194" cy="748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2469" indent="-331235" lvl="1">
              <a:lnSpc>
                <a:spcPts val="4234"/>
              </a:lnSpc>
              <a:buFont typeface="Arial"/>
              <a:buChar char="•"/>
            </a:pPr>
            <a:r>
              <a:rPr lang="en-US" sz="3068" spc="300">
                <a:solidFill>
                  <a:srgbClr val="FFFFFF"/>
                </a:solidFill>
                <a:latin typeface="Poppins Bold"/>
              </a:rPr>
              <a:t>A smart city</a:t>
            </a:r>
            <a:r>
              <a:rPr lang="en-US" sz="3068" spc="300">
                <a:solidFill>
                  <a:srgbClr val="FFFFFF"/>
                </a:solidFill>
                <a:latin typeface="Poppins"/>
              </a:rPr>
              <a:t> is an urban area that uses technology and data-driven solutions to enhance efficiency, sustainability, and the quality of life for its residents</a:t>
            </a:r>
          </a:p>
          <a:p>
            <a:pPr marL="662469" indent="-331235" lvl="1">
              <a:lnSpc>
                <a:spcPts val="4234"/>
              </a:lnSpc>
              <a:buFont typeface="Arial"/>
              <a:buChar char="•"/>
            </a:pPr>
            <a:r>
              <a:rPr lang="en-US" sz="3068" spc="300">
                <a:solidFill>
                  <a:srgbClr val="FFFFFF"/>
                </a:solidFill>
                <a:latin typeface="Poppins Bold"/>
              </a:rPr>
              <a:t>Importance of Citizen Emotions</a:t>
            </a:r>
            <a:r>
              <a:rPr lang="en-US" sz="3068" spc="300">
                <a:solidFill>
                  <a:srgbClr val="FFFFFF"/>
                </a:solidFill>
                <a:latin typeface="Poppins"/>
              </a:rPr>
              <a:t>: Understanding citizen emotions is essential for optimizing smart city applications and policies</a:t>
            </a:r>
          </a:p>
          <a:p>
            <a:pPr>
              <a:lnSpc>
                <a:spcPts val="4234"/>
              </a:lnSpc>
            </a:pPr>
          </a:p>
          <a:p>
            <a:pPr marL="662469" indent="-331235" lvl="1">
              <a:lnSpc>
                <a:spcPts val="4234"/>
              </a:lnSpc>
              <a:buFont typeface="Arial"/>
              <a:buChar char="•"/>
            </a:pPr>
            <a:r>
              <a:rPr lang="en-US" sz="3068" spc="300">
                <a:solidFill>
                  <a:srgbClr val="FFFFFF"/>
                </a:solidFill>
                <a:latin typeface="Poppins Bold"/>
              </a:rPr>
              <a:t>Mining Social Media Emotions</a:t>
            </a:r>
            <a:r>
              <a:rPr lang="en-US" sz="3068" spc="300">
                <a:solidFill>
                  <a:srgbClr val="FFFFFF"/>
                </a:solidFill>
                <a:latin typeface="Poppins"/>
              </a:rPr>
              <a:t>: Framework, powered by NLP, extracts emotions from platforms like Twitter to gauge the 'emotion pulse' of a nation</a:t>
            </a:r>
          </a:p>
          <a:p>
            <a:pPr>
              <a:lnSpc>
                <a:spcPts val="4234"/>
              </a:lnSpc>
            </a:pPr>
          </a:p>
          <a:p>
            <a:pPr marL="662469" indent="-331235" lvl="1">
              <a:lnSpc>
                <a:spcPts val="4234"/>
              </a:lnSpc>
              <a:buFont typeface="Arial"/>
              <a:buChar char="•"/>
            </a:pPr>
            <a:r>
              <a:rPr lang="en-US" sz="3068" spc="300">
                <a:solidFill>
                  <a:srgbClr val="FFFFFF"/>
                </a:solidFill>
                <a:latin typeface="Poppins Bold"/>
              </a:rPr>
              <a:t>Key Framework Components</a:t>
            </a:r>
            <a:r>
              <a:rPr lang="en-US" sz="3068" spc="300">
                <a:solidFill>
                  <a:srgbClr val="FFFFFF"/>
                </a:solidFill>
                <a:latin typeface="Poppins"/>
              </a:rPr>
              <a:t>: It includes data extraction from social media, NLP-driven emotion analysis, probabilistic emotion modeling, and deep learning for toxicity detection. These components yield valuable insights for decision-makers in industry and governance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5826" y="2445095"/>
            <a:ext cx="14436348" cy="1948998"/>
            <a:chOff x="0" y="0"/>
            <a:chExt cx="5531190" cy="7467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1190" cy="746746"/>
            </a:xfrm>
            <a:custGeom>
              <a:avLst/>
              <a:gdLst/>
              <a:ahLst/>
              <a:cxnLst/>
              <a:rect r="r" b="b" t="t" l="l"/>
              <a:pathLst>
                <a:path h="746746" w="5531190">
                  <a:moveTo>
                    <a:pt x="0" y="0"/>
                  </a:moveTo>
                  <a:lnTo>
                    <a:pt x="5531190" y="0"/>
                  </a:lnTo>
                  <a:lnTo>
                    <a:pt x="5531190" y="746746"/>
                  </a:lnTo>
                  <a:lnTo>
                    <a:pt x="0" y="746746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257870" y="2832734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2533" y="2654484"/>
            <a:ext cx="11884500" cy="220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Poppins Bold"/>
              </a:rPr>
              <a:t>Four-Component Framework: </a:t>
            </a:r>
            <a:r>
              <a:rPr lang="en-US" sz="2510" spc="246">
                <a:solidFill>
                  <a:srgbClr val="231F20"/>
                </a:solidFill>
                <a:latin typeface="Poppins"/>
              </a:rPr>
              <a:t>The framework includes data extraction, NLP-based emotion extraction, probabilistic emotion modeling, and deep learning for toxicity detection.</a:t>
            </a:r>
          </a:p>
          <a:p>
            <a:pPr algn="l">
              <a:lnSpc>
                <a:spcPts val="346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64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925826" y="4169001"/>
            <a:ext cx="14436348" cy="1948998"/>
            <a:chOff x="0" y="0"/>
            <a:chExt cx="5531190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31190" cy="746746"/>
            </a:xfrm>
            <a:custGeom>
              <a:avLst/>
              <a:gdLst/>
              <a:ahLst/>
              <a:cxnLst/>
              <a:rect r="r" b="b" t="t" l="l"/>
              <a:pathLst>
                <a:path h="746746" w="5531190">
                  <a:moveTo>
                    <a:pt x="0" y="0"/>
                  </a:moveTo>
                  <a:lnTo>
                    <a:pt x="5531190" y="0"/>
                  </a:lnTo>
                  <a:lnTo>
                    <a:pt x="5531190" y="746746"/>
                  </a:lnTo>
                  <a:lnTo>
                    <a:pt x="0" y="746746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57870" y="4445065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92533" y="4536968"/>
            <a:ext cx="11884500" cy="88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Poppins Bold"/>
              </a:rPr>
              <a:t>Multi-Channel Data Analysis: </a:t>
            </a:r>
            <a:r>
              <a:rPr lang="en-US" sz="2510" spc="246">
                <a:solidFill>
                  <a:srgbClr val="231F20"/>
                </a:solidFill>
                <a:latin typeface="Poppins"/>
              </a:rPr>
              <a:t>It extracts data from various social media channels to analyze emotions using NLP.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925826" y="5844660"/>
            <a:ext cx="14436348" cy="1948998"/>
            <a:chOff x="0" y="0"/>
            <a:chExt cx="19248464" cy="259866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9248464" cy="2598665"/>
              <a:chOff x="0" y="0"/>
              <a:chExt cx="5531190" cy="74674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531190" cy="746746"/>
              </a:xfrm>
              <a:custGeom>
                <a:avLst/>
                <a:gdLst/>
                <a:ahLst/>
                <a:cxnLst/>
                <a:rect r="r" b="b" t="t" l="l"/>
                <a:pathLst>
                  <a:path h="746746" w="5531190">
                    <a:moveTo>
                      <a:pt x="0" y="0"/>
                    </a:moveTo>
                    <a:lnTo>
                      <a:pt x="5531190" y="0"/>
                    </a:lnTo>
                    <a:lnTo>
                      <a:pt x="5531190" y="746746"/>
                    </a:lnTo>
                    <a:lnTo>
                      <a:pt x="0" y="7467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2355610" y="301411"/>
              <a:ext cx="15846000" cy="1158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64"/>
                </a:lnSpc>
                <a:spcBef>
                  <a:spcPct val="0"/>
                </a:spcBef>
              </a:pPr>
              <a:r>
                <a:rPr lang="en-US" sz="2510" spc="246">
                  <a:solidFill>
                    <a:srgbClr val="231F20"/>
                  </a:solidFill>
                  <a:latin typeface="Poppins Bold"/>
                </a:rPr>
                <a:t>Emotion Transition Modeling: </a:t>
              </a:r>
              <a:r>
                <a:rPr lang="en-US" sz="2510" spc="246">
                  <a:solidFill>
                    <a:srgbClr val="231F20"/>
                  </a:solidFill>
                  <a:latin typeface="Poppins"/>
                </a:rPr>
                <a:t>Utilizes probabilistic models to understand how public emotions change over time.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1837362">
            <a:off x="14015397" y="-3552679"/>
            <a:ext cx="7905710" cy="8112203"/>
          </a:xfrm>
          <a:custGeom>
            <a:avLst/>
            <a:gdLst/>
            <a:ahLst/>
            <a:cxnLst/>
            <a:rect r="r" b="b" t="t" l="l"/>
            <a:pathLst>
              <a:path h="8112203" w="7905710">
                <a:moveTo>
                  <a:pt x="0" y="0"/>
                </a:moveTo>
                <a:lnTo>
                  <a:pt x="7905710" y="0"/>
                </a:lnTo>
                <a:lnTo>
                  <a:pt x="7905710" y="8112203"/>
                </a:lnTo>
                <a:lnTo>
                  <a:pt x="0" y="81122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535176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231F20"/>
                </a:solidFill>
                <a:latin typeface="Oswald Bold"/>
              </a:rPr>
              <a:t>Methodlogy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2257870" y="6056936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3681255" y="681916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925826" y="7447418"/>
            <a:ext cx="14436348" cy="1948998"/>
            <a:chOff x="0" y="0"/>
            <a:chExt cx="5531190" cy="74674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531190" cy="746746"/>
            </a:xfrm>
            <a:custGeom>
              <a:avLst/>
              <a:gdLst/>
              <a:ahLst/>
              <a:cxnLst/>
              <a:rect r="r" b="b" t="t" l="l"/>
              <a:pathLst>
                <a:path h="746746" w="5531190">
                  <a:moveTo>
                    <a:pt x="0" y="0"/>
                  </a:moveTo>
                  <a:lnTo>
                    <a:pt x="5531190" y="0"/>
                  </a:lnTo>
                  <a:lnTo>
                    <a:pt x="5531190" y="746746"/>
                  </a:lnTo>
                  <a:lnTo>
                    <a:pt x="0" y="746746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257870" y="7668807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692533" y="7380743"/>
            <a:ext cx="11884500" cy="132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Poppins Bold"/>
              </a:rPr>
              <a:t>Toxicity Detection: </a:t>
            </a:r>
            <a:r>
              <a:rPr lang="en-US" sz="2510" spc="246">
                <a:solidFill>
                  <a:srgbClr val="231F20"/>
                </a:solidFill>
                <a:latin typeface="Poppins"/>
              </a:rPr>
              <a:t>Incorporates deep learning to identify toxicity levels in social media, aiding in detecting abrupt emotional shifts among citizens.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69743" y="238651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14885" y="-425468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51767" y="1855922"/>
            <a:ext cx="10900861" cy="7973670"/>
          </a:xfrm>
          <a:custGeom>
            <a:avLst/>
            <a:gdLst/>
            <a:ahLst/>
            <a:cxnLst/>
            <a:rect r="r" b="b" t="t" l="l"/>
            <a:pathLst>
              <a:path h="7973670" w="10900861">
                <a:moveTo>
                  <a:pt x="0" y="0"/>
                </a:moveTo>
                <a:lnTo>
                  <a:pt x="10900861" y="0"/>
                </a:lnTo>
                <a:lnTo>
                  <a:pt x="10900861" y="7973670"/>
                </a:lnTo>
                <a:lnTo>
                  <a:pt x="0" y="7973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-171450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Methodlogy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431307"/>
            <a:chOff x="0" y="0"/>
            <a:chExt cx="4816593" cy="6403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40344"/>
            </a:xfrm>
            <a:custGeom>
              <a:avLst/>
              <a:gdLst/>
              <a:ahLst/>
              <a:cxnLst/>
              <a:rect r="r" b="b" t="t" l="l"/>
              <a:pathLst>
                <a:path h="64034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44"/>
                  </a:lnTo>
                  <a:lnTo>
                    <a:pt x="0" y="640344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445430"/>
            <a:ext cx="10906040" cy="1577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5"/>
              </a:lnSpc>
            </a:pPr>
            <a:r>
              <a:rPr lang="en-US" sz="9330" spc="914">
                <a:solidFill>
                  <a:srgbClr val="FFFFFF"/>
                </a:solidFill>
                <a:latin typeface="Oswald Bold"/>
              </a:rPr>
              <a:t>Implementation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66149" y="2787841"/>
            <a:ext cx="16735819" cy="6647074"/>
            <a:chOff x="0" y="0"/>
            <a:chExt cx="6412216" cy="25467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12216" cy="2546782"/>
            </a:xfrm>
            <a:custGeom>
              <a:avLst/>
              <a:gdLst/>
              <a:ahLst/>
              <a:cxnLst/>
              <a:rect r="r" b="b" t="t" l="l"/>
              <a:pathLst>
                <a:path h="2546782" w="6412216">
                  <a:moveTo>
                    <a:pt x="0" y="0"/>
                  </a:moveTo>
                  <a:lnTo>
                    <a:pt x="6412216" y="0"/>
                  </a:lnTo>
                  <a:lnTo>
                    <a:pt x="6412216" y="2546782"/>
                  </a:lnTo>
                  <a:lnTo>
                    <a:pt x="0" y="2546782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15100" y="2979035"/>
            <a:ext cx="14943964" cy="5722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7343" indent="-298672" lvl="1">
              <a:lnSpc>
                <a:spcPts val="3818"/>
              </a:lnSpc>
              <a:buFont typeface="Arial"/>
              <a:buChar char="•"/>
            </a:pPr>
            <a:r>
              <a:rPr lang="en-US" sz="2766" spc="271">
                <a:solidFill>
                  <a:srgbClr val="000000"/>
                </a:solidFill>
                <a:latin typeface="Poppins Bold"/>
              </a:rPr>
              <a:t>Framework Evaluation:</a:t>
            </a:r>
            <a:r>
              <a:rPr lang="en-US" sz="2766" spc="271">
                <a:solidFill>
                  <a:srgbClr val="000000"/>
                </a:solidFill>
                <a:latin typeface="Poppins"/>
              </a:rPr>
              <a:t> Evaluated using citizen responses on Twitter regarding a self-driving vehicle incident</a:t>
            </a:r>
          </a:p>
          <a:p>
            <a:pPr marL="597343" indent="-298672" lvl="1">
              <a:lnSpc>
                <a:spcPts val="3818"/>
              </a:lnSpc>
              <a:buFont typeface="Arial"/>
              <a:buChar char="•"/>
            </a:pPr>
            <a:r>
              <a:rPr lang="en-US" sz="2766" spc="271">
                <a:solidFill>
                  <a:srgbClr val="000000"/>
                </a:solidFill>
                <a:latin typeface="Poppins Semi-Bold"/>
              </a:rPr>
              <a:t>Emotion Changes</a:t>
            </a:r>
            <a:r>
              <a:rPr lang="en-US" sz="2766" spc="271">
                <a:solidFill>
                  <a:srgbClr val="000000"/>
                </a:solidFill>
                <a:latin typeface="Poppins"/>
              </a:rPr>
              <a:t>: Calculated emotion shifts and toxicity levels in conversations over time</a:t>
            </a:r>
          </a:p>
          <a:p>
            <a:pPr marL="597343" indent="-298672" lvl="1">
              <a:lnSpc>
                <a:spcPts val="3818"/>
              </a:lnSpc>
              <a:buFont typeface="Arial"/>
              <a:buChar char="•"/>
            </a:pPr>
            <a:r>
              <a:rPr lang="en-US" sz="2766" spc="271">
                <a:solidFill>
                  <a:srgbClr val="000000"/>
                </a:solidFill>
                <a:latin typeface="Poppins Semi-Bold"/>
              </a:rPr>
              <a:t>Dataset</a:t>
            </a:r>
            <a:r>
              <a:rPr lang="en-US" sz="2766" spc="271">
                <a:solidFill>
                  <a:srgbClr val="000000"/>
                </a:solidFill>
                <a:latin typeface="Poppins"/>
              </a:rPr>
              <a:t>: Used Twitter responses to a recent self-driving car accident involving a pedestrian</a:t>
            </a:r>
          </a:p>
          <a:p>
            <a:pPr marL="597343" indent="-298672" lvl="1">
              <a:lnSpc>
                <a:spcPts val="3818"/>
              </a:lnSpc>
              <a:buFont typeface="Arial"/>
              <a:buChar char="•"/>
            </a:pPr>
            <a:r>
              <a:rPr lang="en-US" sz="2766" spc="271">
                <a:solidFill>
                  <a:srgbClr val="000000"/>
                </a:solidFill>
                <a:latin typeface="Poppins Bold"/>
              </a:rPr>
              <a:t>Experiment Goal:</a:t>
            </a:r>
            <a:r>
              <a:rPr lang="en-US" sz="2766" spc="271">
                <a:solidFill>
                  <a:srgbClr val="000000"/>
                </a:solidFill>
                <a:latin typeface="Poppins"/>
              </a:rPr>
              <a:t>The aim of the experiments was to explore the citizens' emotions towards this incident and gauge public perception</a:t>
            </a:r>
          </a:p>
          <a:p>
            <a:pPr marL="597343" indent="-298672" lvl="1">
              <a:lnSpc>
                <a:spcPts val="3818"/>
              </a:lnSpc>
              <a:buFont typeface="Arial"/>
              <a:buChar char="•"/>
            </a:pPr>
            <a:r>
              <a:rPr lang="en-US" sz="2766" spc="271">
                <a:solidFill>
                  <a:srgbClr val="000000"/>
                </a:solidFill>
                <a:latin typeface="Poppins Bold"/>
              </a:rPr>
              <a:t>Emotion Modeling:</a:t>
            </a:r>
            <a:r>
              <a:rPr lang="en-US" sz="2766" spc="271">
                <a:solidFill>
                  <a:srgbClr val="000000"/>
                </a:solidFill>
                <a:latin typeface="Poppins"/>
              </a:rPr>
              <a:t> Focused on modeling public emotions by analyzing and extracting collective sentiments from Twitter responses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48623" y="-9474024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5444" y="513313"/>
            <a:ext cx="8808123" cy="9260374"/>
          </a:xfrm>
          <a:custGeom>
            <a:avLst/>
            <a:gdLst/>
            <a:ahLst/>
            <a:cxnLst/>
            <a:rect r="r" b="b" t="t" l="l"/>
            <a:pathLst>
              <a:path h="9260374" w="8808123">
                <a:moveTo>
                  <a:pt x="0" y="0"/>
                </a:moveTo>
                <a:lnTo>
                  <a:pt x="8808123" y="0"/>
                </a:lnTo>
                <a:lnTo>
                  <a:pt x="8808123" y="9260374"/>
                </a:lnTo>
                <a:lnTo>
                  <a:pt x="0" y="926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06442" y="513313"/>
            <a:ext cx="7297229" cy="5635360"/>
          </a:xfrm>
          <a:custGeom>
            <a:avLst/>
            <a:gdLst/>
            <a:ahLst/>
            <a:cxnLst/>
            <a:rect r="r" b="b" t="t" l="l"/>
            <a:pathLst>
              <a:path h="5635360" w="7297229">
                <a:moveTo>
                  <a:pt x="0" y="0"/>
                </a:moveTo>
                <a:lnTo>
                  <a:pt x="7297229" y="0"/>
                </a:lnTo>
                <a:lnTo>
                  <a:pt x="7297229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01651" y="6553253"/>
            <a:ext cx="6257649" cy="1902732"/>
          </a:xfrm>
          <a:custGeom>
            <a:avLst/>
            <a:gdLst/>
            <a:ahLst/>
            <a:cxnLst/>
            <a:rect r="r" b="b" t="t" l="l"/>
            <a:pathLst>
              <a:path h="1902732" w="6257649">
                <a:moveTo>
                  <a:pt x="0" y="0"/>
                </a:moveTo>
                <a:lnTo>
                  <a:pt x="6257649" y="0"/>
                </a:lnTo>
                <a:lnTo>
                  <a:pt x="6257649" y="1902732"/>
                </a:lnTo>
                <a:lnTo>
                  <a:pt x="0" y="19027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5021" y="9754637"/>
            <a:ext cx="14663619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uce"/>
              </a:rPr>
              <a:t>Emergence of collective public emotions towards self-driving vehicles before, during and after the accident</a:t>
            </a:r>
            <a:r>
              <a:rPr lang="en-US" sz="2199">
                <a:solidFill>
                  <a:srgbClr val="000000"/>
                </a:solidFill>
                <a:latin typeface="Open Sauce"/>
              </a:rPr>
              <a:t>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37946" y="8543290"/>
            <a:ext cx="6021354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uce"/>
              </a:rPr>
              <a:t>Toxicity contribution of citizens before, during and after the incident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23503">
            <a:off x="-10577316" y="-897271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5324" y="319456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03603">
            <a:off x="15812998" y="-80157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69913" y="1955298"/>
            <a:ext cx="14204049" cy="807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</a:p>
          <a:p>
            <a:pPr marL="625699" indent="-312850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Poppins Bold"/>
              </a:rPr>
              <a:t>Results:</a:t>
            </a:r>
            <a:r>
              <a:rPr lang="en-US" sz="2898" spc="284">
                <a:solidFill>
                  <a:srgbClr val="F5FFF5"/>
                </a:solidFill>
                <a:latin typeface="Poppins"/>
              </a:rPr>
              <a:t>The framework effectively analyzed Twitter responses on self-driving vehicles, extracting emotions and detecting toxic content</a:t>
            </a:r>
          </a:p>
          <a:p>
            <a:pPr>
              <a:lnSpc>
                <a:spcPts val="3999"/>
              </a:lnSpc>
            </a:pPr>
          </a:p>
          <a:p>
            <a:pPr marL="625699" indent="-312850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Poppins Bold"/>
              </a:rPr>
              <a:t>Implications: </a:t>
            </a:r>
            <a:r>
              <a:rPr lang="en-US" sz="2898" spc="284">
                <a:solidFill>
                  <a:srgbClr val="F5FFF5"/>
                </a:solidFill>
                <a:latin typeface="Poppins"/>
              </a:rPr>
              <a:t>The framework has applications in security, policy-making, and decision-making based on citizens' emotions</a:t>
            </a:r>
          </a:p>
          <a:p>
            <a:pPr>
              <a:lnSpc>
                <a:spcPts val="3999"/>
              </a:lnSpc>
            </a:pPr>
          </a:p>
          <a:p>
            <a:pPr marL="625699" indent="-312850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Poppins Bold"/>
              </a:rPr>
              <a:t>Limitations: </a:t>
            </a:r>
            <a:r>
              <a:rPr lang="en-US" sz="2898" spc="284">
                <a:solidFill>
                  <a:srgbClr val="F5FFF5"/>
                </a:solidFill>
                <a:latin typeface="Poppins"/>
              </a:rPr>
              <a:t>Challenges include sarcasm handling, user residency determination, and fake content detection</a:t>
            </a:r>
          </a:p>
          <a:p>
            <a:pPr>
              <a:lnSpc>
                <a:spcPts val="3999"/>
              </a:lnSpc>
            </a:pPr>
          </a:p>
          <a:p>
            <a:pPr marL="625699" indent="-312850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Poppins Bold"/>
              </a:rPr>
              <a:t>Future Research:</a:t>
            </a:r>
            <a:r>
              <a:rPr lang="en-US" sz="2898" spc="284">
                <a:solidFill>
                  <a:srgbClr val="F5FFF5"/>
                </a:solidFill>
                <a:latin typeface="Poppins"/>
              </a:rPr>
              <a:t> Future work involves longitudinal emotion monitoring and ensuring privacy in digital emotion analysis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91491" y="473912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References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182251" y="2765122"/>
            <a:ext cx="1400485" cy="6493178"/>
            <a:chOff x="0" y="0"/>
            <a:chExt cx="368852" cy="17101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94283" y="308860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94283" y="429773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94283" y="55645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94283" y="677679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13884" y="804050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8284" y="2269887"/>
            <a:ext cx="13491016" cy="723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  <a:spcBef>
                <a:spcPct val="0"/>
              </a:spcBef>
            </a:pPr>
          </a:p>
          <a:p>
            <a:pPr>
              <a:lnSpc>
                <a:spcPts val="2859"/>
              </a:lnSpc>
              <a:spcBef>
                <a:spcPct val="0"/>
              </a:spcBef>
            </a:pPr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A. Vanolo, “Is there anybody out there? The place and role of citizens in tomorrow’s smart cities,” Futures, vol. 82, pp. 26–36, Sep. 2016.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D. Bruckner, H. Zeilinger, and D. Dietrich, “Cognitive Automation—Survey of Novel Artificial General Intelligence Methods for the Automation of Human Technical Environments,” IEEE Trans. Ind. Inform., vol. 8, no. 2, pp. 206–215, May 2012.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V. C. C. Roza and O. A. Postolache, “Citizen emotion analysis in Smart City,” in 2016 7th International Conference on Information, Intelligence, Systems Applications (IISA), Jul. 2016, pp. 1–6.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B. van Aken, J. Risch, R. Krestel, and A. Löser, “Challenges for Toxic Comment Classification: An In-Depth Error Analysis,” ArXiv180907572 Cs, Sep. 2018, Accessed: Jun. 26, 2019. [Online]. Available: http://arxiv.org/abs/1809.07572.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S. Levin and J. C. Wong, “Self-driving Uber kills Arizona woman in first fatal crash involving pedestrian,” The Guardian, Mar. 19, 2018.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</a:p>
          <a:p>
            <a:pPr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8390233" y="-9687547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8265" y="2841161"/>
            <a:ext cx="8097687" cy="181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809"/>
              </a:lnSpc>
              <a:spcBef>
                <a:spcPct val="0"/>
              </a:spcBef>
            </a:pPr>
            <a:r>
              <a:rPr lang="en-US" sz="10731" spc="1051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DAFr5mvujkE</dc:identifier>
  <dcterms:modified xsi:type="dcterms:W3CDTF">2011-08-01T06:04:30Z</dcterms:modified>
  <cp:revision>1</cp:revision>
  <dc:title>seminar</dc:title>
</cp:coreProperties>
</file>