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7"/>
  </p:notesMasterIdLst>
  <p:sldIdLst>
    <p:sldId id="1864" r:id="rId5"/>
    <p:sldId id="1849" r:id="rId6"/>
    <p:sldId id="1845" r:id="rId7"/>
    <p:sldId id="1865" r:id="rId8"/>
    <p:sldId id="1852" r:id="rId9"/>
    <p:sldId id="1868" r:id="rId10"/>
    <p:sldId id="1846" r:id="rId11"/>
    <p:sldId id="1869" r:id="rId12"/>
    <p:sldId id="1859" r:id="rId13"/>
    <p:sldId id="1867" r:id="rId14"/>
    <p:sldId id="1858" r:id="rId15"/>
    <p:sldId id="1870"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24" autoAdjust="0"/>
  </p:normalViewPr>
  <p:slideViewPr>
    <p:cSldViewPr snapToGrid="0">
      <p:cViewPr varScale="1">
        <p:scale>
          <a:sx n="82" d="100"/>
          <a:sy n="82" d="100"/>
        </p:scale>
        <p:origin x="720" y="7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40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3585931" y="1488026"/>
            <a:ext cx="8377737" cy="1325563"/>
          </a:xfrm>
        </p:spPr>
        <p:txBody>
          <a:bodyPr anchor="ctr">
            <a:noAutofit/>
          </a:bodyPr>
          <a:lstStyle/>
          <a:p>
            <a:pPr algn="r"/>
            <a:r>
              <a:rPr lang="en-US" b="1" dirty="0">
                <a:solidFill>
                  <a:srgbClr val="FF0000"/>
                </a:solidFill>
                <a:latin typeface="Times New Roman" panose="02020603050405020304" pitchFamily="18" charset="0"/>
                <a:ea typeface="Alegreya"/>
                <a:cs typeface="Times New Roman" panose="02020603050405020304" pitchFamily="18" charset="0"/>
              </a:rPr>
              <a:t>Machine</a:t>
            </a:r>
            <a:r>
              <a:rPr lang="en-US" dirty="0">
                <a:solidFill>
                  <a:srgbClr val="FF0000"/>
                </a:solidFill>
                <a:latin typeface="Times New Roman" panose="02020603050405020304" pitchFamily="18" charset="0"/>
                <a:ea typeface="Alegreya"/>
                <a:cs typeface="Times New Roman" panose="02020603050405020304" pitchFamily="18" charset="0"/>
              </a:rPr>
              <a:t> </a:t>
            </a:r>
            <a:r>
              <a:rPr lang="en-US" b="1" dirty="0">
                <a:solidFill>
                  <a:srgbClr val="FF0000"/>
                </a:solidFill>
                <a:latin typeface="Times New Roman" panose="02020603050405020304" pitchFamily="18" charset="0"/>
                <a:ea typeface="Alegreya"/>
                <a:cs typeface="Times New Roman" panose="02020603050405020304" pitchFamily="18" charset="0"/>
              </a:rPr>
              <a:t>Learning</a:t>
            </a:r>
            <a:r>
              <a:rPr lang="en-US" dirty="0">
                <a:solidFill>
                  <a:srgbClr val="FF0000"/>
                </a:solidFill>
                <a:latin typeface="Times New Roman" panose="02020603050405020304" pitchFamily="18" charset="0"/>
                <a:ea typeface="Alegreya"/>
                <a:cs typeface="Times New Roman" panose="02020603050405020304" pitchFamily="18" charset="0"/>
              </a:rPr>
              <a:t> </a:t>
            </a:r>
            <a:r>
              <a:rPr lang="en-US" b="1" dirty="0">
                <a:solidFill>
                  <a:srgbClr val="FF0000"/>
                </a:solidFill>
                <a:latin typeface="Times New Roman" panose="02020603050405020304" pitchFamily="18" charset="0"/>
                <a:ea typeface="Alegreya"/>
                <a:cs typeface="Times New Roman" panose="02020603050405020304" pitchFamily="18" charset="0"/>
              </a:rPr>
              <a:t>Techniques For</a:t>
            </a:r>
            <a:r>
              <a:rPr lang="en-US" dirty="0">
                <a:solidFill>
                  <a:srgbClr val="FF0000"/>
                </a:solidFill>
                <a:latin typeface="Times New Roman" panose="02020603050405020304" pitchFamily="18" charset="0"/>
                <a:ea typeface="Alegreya"/>
                <a:cs typeface="Times New Roman" panose="02020603050405020304" pitchFamily="18" charset="0"/>
              </a:rPr>
              <a:t> </a:t>
            </a:r>
            <a:r>
              <a:rPr lang="en-US" b="1" dirty="0">
                <a:solidFill>
                  <a:srgbClr val="FF0000"/>
                </a:solidFill>
                <a:latin typeface="Times New Roman" panose="02020603050405020304" pitchFamily="18" charset="0"/>
                <a:ea typeface="Alegreya"/>
                <a:cs typeface="Times New Roman" panose="02020603050405020304" pitchFamily="18" charset="0"/>
              </a:rPr>
              <a:t>Acoustic</a:t>
            </a:r>
            <a:r>
              <a:rPr lang="en-US" dirty="0">
                <a:solidFill>
                  <a:srgbClr val="FF0000"/>
                </a:solidFill>
                <a:latin typeface="Times New Roman" panose="02020603050405020304" pitchFamily="18" charset="0"/>
                <a:ea typeface="Alegreya"/>
                <a:cs typeface="Times New Roman" panose="02020603050405020304" pitchFamily="18" charset="0"/>
              </a:rPr>
              <a:t> </a:t>
            </a:r>
            <a:r>
              <a:rPr lang="en-US" b="1" dirty="0">
                <a:solidFill>
                  <a:srgbClr val="FF0000"/>
                </a:solidFill>
                <a:latin typeface="Times New Roman" panose="02020603050405020304" pitchFamily="18" charset="0"/>
                <a:ea typeface="Alegreya"/>
                <a:cs typeface="Times New Roman" panose="02020603050405020304" pitchFamily="18" charset="0"/>
              </a:rPr>
              <a:t>Emission</a:t>
            </a:r>
            <a:br>
              <a:rPr lang="en-US" dirty="0">
                <a:solidFill>
                  <a:srgbClr val="FF0000"/>
                </a:solidFill>
                <a:latin typeface="Times New Roman" panose="02020603050405020304" pitchFamily="18" charset="0"/>
                <a:ea typeface="Alegreya"/>
                <a:cs typeface="Times New Roman" panose="02020603050405020304" pitchFamily="18" charset="0"/>
              </a:rPr>
            </a:br>
            <a:r>
              <a:rPr lang="en-US" dirty="0">
                <a:solidFill>
                  <a:srgbClr val="FF0000"/>
                </a:solidFill>
                <a:latin typeface="Times New Roman" panose="02020603050405020304" pitchFamily="18" charset="0"/>
                <a:ea typeface="Alegreya"/>
                <a:cs typeface="Times New Roman" panose="02020603050405020304" pitchFamily="18" charset="0"/>
              </a:rPr>
              <a:t>Based Monitoring </a:t>
            </a:r>
            <a:r>
              <a:rPr lang="en-US" b="1" dirty="0">
                <a:solidFill>
                  <a:srgbClr val="FF0000"/>
                </a:solidFill>
                <a:latin typeface="Times New Roman" panose="02020603050405020304" pitchFamily="18" charset="0"/>
                <a:ea typeface="Alegreya"/>
                <a:cs typeface="Times New Roman" panose="02020603050405020304" pitchFamily="18" charset="0"/>
              </a:rPr>
              <a:t>Of</a:t>
            </a:r>
            <a:br>
              <a:rPr lang="en-US" dirty="0">
                <a:solidFill>
                  <a:srgbClr val="FF0000"/>
                </a:solidFill>
                <a:latin typeface="Times New Roman" panose="02020603050405020304" pitchFamily="18" charset="0"/>
                <a:ea typeface="Alegreya"/>
                <a:cs typeface="Times New Roman" panose="02020603050405020304" pitchFamily="18" charset="0"/>
              </a:rPr>
            </a:br>
            <a:r>
              <a:rPr lang="en-US" b="1" dirty="0">
                <a:solidFill>
                  <a:srgbClr val="FF0000"/>
                </a:solidFill>
                <a:latin typeface="Times New Roman" panose="02020603050405020304" pitchFamily="18" charset="0"/>
                <a:ea typeface="Alegreya"/>
                <a:cs typeface="Times New Roman" panose="02020603050405020304" pitchFamily="18" charset="0"/>
              </a:rPr>
              <a:t>Hip</a:t>
            </a:r>
            <a:r>
              <a:rPr lang="en-US" dirty="0">
                <a:solidFill>
                  <a:srgbClr val="FF0000"/>
                </a:solidFill>
                <a:latin typeface="Times New Roman" panose="02020603050405020304" pitchFamily="18" charset="0"/>
                <a:ea typeface="Alegreya"/>
                <a:cs typeface="Times New Roman" panose="02020603050405020304" pitchFamily="18" charset="0"/>
              </a:rPr>
              <a:t> </a:t>
            </a:r>
            <a:r>
              <a:rPr lang="en-US" b="1" dirty="0">
                <a:solidFill>
                  <a:srgbClr val="FF0000"/>
                </a:solidFill>
                <a:latin typeface="Times New Roman" panose="02020603050405020304" pitchFamily="18" charset="0"/>
                <a:ea typeface="Alegreya"/>
                <a:cs typeface="Times New Roman" panose="02020603050405020304" pitchFamily="18" charset="0"/>
              </a:rPr>
              <a:t>Implants</a:t>
            </a:r>
            <a:br>
              <a:rPr lang="en-US" sz="4800" dirty="0">
                <a:solidFill>
                  <a:srgbClr val="FF0000"/>
                </a:solidFill>
                <a:latin typeface="Times New Roman" panose="02020603050405020304" pitchFamily="18" charset="0"/>
                <a:ea typeface="Alegreya"/>
                <a:cs typeface="Times New Roman" panose="02020603050405020304" pitchFamily="18" charset="0"/>
              </a:rPr>
            </a:br>
            <a:endParaRPr lang="en-US" altLang="en-US" sz="4800" dirty="0">
              <a:solidFill>
                <a:srgbClr val="FF0000"/>
              </a:solidFill>
              <a:latin typeface="Times New Roman" panose="02020603050405020304" pitchFamily="18" charset="0"/>
              <a:cs typeface="Times New Roman" panose="02020603050405020304" pitchFamily="18" charset="0"/>
            </a:endParaRPr>
          </a:p>
        </p:txBody>
      </p:sp>
      <p:sp>
        <p:nvSpPr>
          <p:cNvPr id="2" name="Subtitle 2">
            <a:extLst>
              <a:ext uri="{FF2B5EF4-FFF2-40B4-BE49-F238E27FC236}">
                <a16:creationId xmlns:a16="http://schemas.microsoft.com/office/drawing/2014/main" id="{8460037B-B500-1EB9-E350-8AAE9A39578F}"/>
              </a:ext>
            </a:extLst>
          </p:cNvPr>
          <p:cNvSpPr txBox="1">
            <a:spLocks/>
          </p:cNvSpPr>
          <p:nvPr/>
        </p:nvSpPr>
        <p:spPr>
          <a:xfrm>
            <a:off x="8312865" y="4365194"/>
            <a:ext cx="3879135" cy="666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Bef>
                <a:spcPts val="100"/>
              </a:spcBef>
              <a:spcAft>
                <a:spcPts val="200"/>
              </a:spcAft>
              <a:buNone/>
            </a:pPr>
            <a:r>
              <a:rPr lang="en-US" sz="2000" b="1" dirty="0">
                <a:latin typeface="Times New Roman" panose="02020603050405020304" pitchFamily="18" charset="0"/>
                <a:cs typeface="Times New Roman" panose="02020603050405020304" pitchFamily="18" charset="0"/>
              </a:rPr>
              <a:t>Project Team :</a:t>
            </a:r>
            <a:endParaRPr lang="en-US" sz="2000" u="sng" dirty="0">
              <a:latin typeface="Times New Roman" panose="02020603050405020304" pitchFamily="18" charset="0"/>
              <a:cs typeface="Times New Roman" panose="02020603050405020304" pitchFamily="18" charset="0"/>
            </a:endParaRPr>
          </a:p>
          <a:p>
            <a:pPr fontAlgn="auto">
              <a:spcBef>
                <a:spcPts val="100"/>
              </a:spcBef>
              <a:spcAft>
                <a:spcPts val="0"/>
              </a:spcAft>
            </a:pPr>
            <a:r>
              <a:rPr lang="en-US" sz="2000" dirty="0">
                <a:latin typeface="Times New Roman" panose="02020603050405020304" pitchFamily="18" charset="0"/>
                <a:cs typeface="Times New Roman" panose="02020603050405020304" pitchFamily="18" charset="0"/>
              </a:rPr>
              <a:t>Shaun Noronha : 4NM20IS132</a:t>
            </a:r>
          </a:p>
          <a:p>
            <a:pPr fontAlgn="auto">
              <a:spcBef>
                <a:spcPts val="100"/>
              </a:spcBef>
              <a:spcAft>
                <a:spcPts val="0"/>
              </a:spcAft>
            </a:pPr>
            <a:r>
              <a:rPr lang="en-US" sz="2000" dirty="0">
                <a:latin typeface="Times New Roman" panose="02020603050405020304" pitchFamily="18" charset="0"/>
                <a:cs typeface="Times New Roman" panose="02020603050405020304" pitchFamily="18" charset="0"/>
              </a:rPr>
              <a:t>Sheetal : 4NM20IS134  </a:t>
            </a:r>
          </a:p>
          <a:p>
            <a:pPr fontAlgn="auto">
              <a:spcBef>
                <a:spcPts val="100"/>
              </a:spcBef>
              <a:spcAft>
                <a:spcPts val="0"/>
              </a:spcAft>
            </a:pPr>
            <a:r>
              <a:rPr lang="en-US" sz="2000" dirty="0">
                <a:latin typeface="Times New Roman" panose="02020603050405020304" pitchFamily="18" charset="0"/>
                <a:cs typeface="Times New Roman" panose="02020603050405020304" pitchFamily="18" charset="0"/>
              </a:rPr>
              <a:t>Ritesh Shetty : 4NM20IS136</a:t>
            </a:r>
          </a:p>
          <a:p>
            <a:pPr fontAlgn="auto">
              <a:spcBef>
                <a:spcPts val="100"/>
              </a:spcBef>
              <a:spcAft>
                <a:spcPts val="0"/>
              </a:spcAft>
            </a:pPr>
            <a:r>
              <a:rPr lang="en-US" sz="2000" dirty="0" err="1">
                <a:latin typeface="Times New Roman" panose="02020603050405020304" pitchFamily="18" charset="0"/>
                <a:cs typeface="Times New Roman" panose="02020603050405020304" pitchFamily="18" charset="0"/>
              </a:rPr>
              <a:t>Shreenidhi</a:t>
            </a:r>
            <a:r>
              <a:rPr lang="en-US" sz="2000" dirty="0">
                <a:latin typeface="Times New Roman" panose="02020603050405020304" pitchFamily="18" charset="0"/>
                <a:cs typeface="Times New Roman" panose="02020603050405020304" pitchFamily="18" charset="0"/>
              </a:rPr>
              <a:t> : 4NM20IS138</a:t>
            </a:r>
          </a:p>
          <a:p>
            <a:pPr fontAlgn="auto">
              <a:spcBef>
                <a:spcPts val="100"/>
              </a:spcBef>
              <a:spcAft>
                <a:spcPts val="0"/>
              </a:spcAft>
            </a:pPr>
            <a:endParaRPr lang="en-US" sz="2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F6C6C8FD-597D-4158-66D8-C7EEFABBE274}"/>
              </a:ext>
            </a:extLst>
          </p:cNvPr>
          <p:cNvSpPr/>
          <p:nvPr/>
        </p:nvSpPr>
        <p:spPr>
          <a:xfrm>
            <a:off x="4982031" y="4365194"/>
            <a:ext cx="2223968" cy="548580"/>
          </a:xfrm>
          <a:prstGeom prst="rect">
            <a:avLst/>
          </a:prstGeom>
          <a:noFill/>
          <a:ln/>
        </p:spPr>
        <p:txBody>
          <a:bodyPr wrap="square" lIns="0" tIns="0" rIns="0" bIns="0" rtlCol="0" anchor="t"/>
          <a:lstStyle/>
          <a:p>
            <a:r>
              <a:rPr lang="en-US" sz="2000" b="1" kern="0" spc="12" dirty="0">
                <a:solidFill>
                  <a:schemeClr val="bg1"/>
                </a:solidFill>
                <a:latin typeface="Times New Roman" panose="02020603050405020304" pitchFamily="18" charset="0"/>
                <a:ea typeface="Lato"/>
                <a:cs typeface="Times New Roman" panose="02020603050405020304" pitchFamily="18" charset="0"/>
              </a:rPr>
              <a:t>Project Code :</a:t>
            </a:r>
            <a:endParaRPr lang="en-US" sz="2000" b="1" u="sng" dirty="0">
              <a:solidFill>
                <a:schemeClr val="bg1"/>
              </a:solidFill>
              <a:latin typeface="Times New Roman" panose="02020603050405020304" pitchFamily="18" charset="0"/>
              <a:cs typeface="Times New Roman" panose="02020603050405020304" pitchFamily="18" charset="0"/>
            </a:endParaRPr>
          </a:p>
          <a:p>
            <a:pPr algn="l"/>
            <a:r>
              <a:rPr lang="en-US" sz="2000" kern="0" spc="12" dirty="0">
                <a:solidFill>
                  <a:schemeClr val="bg1"/>
                </a:solidFill>
                <a:latin typeface="Times New Roman" panose="02020603050405020304" pitchFamily="18" charset="0"/>
                <a:ea typeface="Lato"/>
                <a:cs typeface="Times New Roman" panose="02020603050405020304" pitchFamily="18" charset="0"/>
              </a:rPr>
              <a:t>NM/ISE/2023/P60</a:t>
            </a:r>
            <a:endParaRPr lang="en-US" sz="2000" dirty="0">
              <a:solidFill>
                <a:schemeClr val="bg1"/>
              </a:solidFill>
              <a:latin typeface="Times New Roman" panose="02020603050405020304" pitchFamily="18" charset="0"/>
              <a:ea typeface="Lato"/>
              <a:cs typeface="Times New Roman" panose="02020603050405020304" pitchFamily="18" charset="0"/>
            </a:endParaRPr>
          </a:p>
        </p:txBody>
      </p:sp>
      <p:sp>
        <p:nvSpPr>
          <p:cNvPr id="4" name="TextBox 3">
            <a:extLst>
              <a:ext uri="{FF2B5EF4-FFF2-40B4-BE49-F238E27FC236}">
                <a16:creationId xmlns:a16="http://schemas.microsoft.com/office/drawing/2014/main" id="{8466CF0E-2B23-8687-FE8A-F7DD0DE2D7E2}"/>
              </a:ext>
            </a:extLst>
          </p:cNvPr>
          <p:cNvSpPr txBox="1"/>
          <p:nvPr/>
        </p:nvSpPr>
        <p:spPr>
          <a:xfrm>
            <a:off x="4883048" y="5136130"/>
            <a:ext cx="24219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panose="02020603050405020304" pitchFamily="18" charset="0"/>
                <a:ea typeface="Calibri"/>
                <a:cs typeface="Times New Roman" panose="02020603050405020304" pitchFamily="18" charset="0"/>
              </a:rPr>
              <a:t>Guide Name :</a:t>
            </a:r>
            <a:endParaRPr lang="en-US" sz="2000" u="sng"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ea typeface="Calibri"/>
                <a:cs typeface="Times New Roman" panose="02020603050405020304" pitchFamily="18" charset="0"/>
              </a:rPr>
              <a:t>Dr. Manjula Gururaj</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4863840" y="979244"/>
            <a:ext cx="6477000" cy="1189037"/>
          </a:xfrm>
        </p:spPr>
        <p:txBody>
          <a:bodyPr/>
          <a:lstStyle/>
          <a:p>
            <a:r>
              <a:rPr lang="en-US" dirty="0">
                <a:latin typeface="Times New Roman" panose="02020603050405020304" pitchFamily="18" charset="0"/>
                <a:cs typeface="Times New Roman" panose="02020603050405020304" pitchFamily="18" charset="0"/>
              </a:rPr>
              <a:t>OBSERVATION</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4863840" y="2007637"/>
            <a:ext cx="6015654" cy="3276600"/>
          </a:xfrm>
        </p:spPr>
        <p:txBody>
          <a:bodyPr/>
          <a:lstStyle/>
          <a:p>
            <a:r>
              <a:rPr lang="en-US" altLang="en-US" dirty="0">
                <a:latin typeface="Times New Roman" panose="02020603050405020304" pitchFamily="18" charset="0"/>
                <a:cs typeface="Times New Roman" panose="02020603050405020304" pitchFamily="18" charset="0"/>
              </a:rPr>
              <a:t>- Identified and addressed missing values through deletion.</a:t>
            </a:r>
          </a:p>
          <a:p>
            <a:r>
              <a:rPr lang="en-US" altLang="en-US" dirty="0">
                <a:latin typeface="Times New Roman" panose="02020603050405020304" pitchFamily="18" charset="0"/>
                <a:cs typeface="Times New Roman" panose="02020603050405020304" pitchFamily="18" charset="0"/>
              </a:rPr>
              <a:t>- Utilized linear regression to observe a positive slope correlation between the acoustic emission (AE) and the output.</a:t>
            </a:r>
          </a:p>
          <a:p>
            <a:r>
              <a:rPr lang="en-US" altLang="en-US" dirty="0">
                <a:latin typeface="Times New Roman" panose="02020603050405020304" pitchFamily="18" charset="0"/>
                <a:cs typeface="Times New Roman" panose="02020603050405020304" pitchFamily="18" charset="0"/>
              </a:rPr>
              <a:t>- Due to the dataset's substantial size of 23 lakh data points, compressed it into intervals of 0.5 seconds for effective application of machine learning techniques.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826013" y="1734209"/>
            <a:ext cx="9141397" cy="615553"/>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EF5BE47F-7E51-3732-2A09-1EF1E0A54B40}"/>
              </a:ext>
            </a:extLst>
          </p:cNvPr>
          <p:cNvSpPr txBox="1"/>
          <p:nvPr/>
        </p:nvSpPr>
        <p:spPr>
          <a:xfrm>
            <a:off x="2444620" y="2349762"/>
            <a:ext cx="860463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The ANN approach yielded an accuracy of 95.82%.</a:t>
            </a:r>
          </a:p>
          <a:p>
            <a:r>
              <a:rPr lang="en-US" dirty="0">
                <a:latin typeface="Times New Roman" panose="02020603050405020304" pitchFamily="18" charset="0"/>
                <a:cs typeface="Times New Roman" panose="02020603050405020304" pitchFamily="18" charset="0"/>
              </a:rPr>
              <a:t>- The MLP model achieved an accuracy of 92%.</a:t>
            </a:r>
          </a:p>
          <a:p>
            <a:endParaRPr lang="en-IN" dirty="0">
              <a:latin typeface="Times New Roman" panose="02020603050405020304" pitchFamily="18" charset="0"/>
              <a:cs typeface="Times New Roman" panose="02020603050405020304" pitchFamily="18" charset="0"/>
            </a:endParaRPr>
          </a:p>
        </p:txBody>
      </p:sp>
      <p:sp>
        <p:nvSpPr>
          <p:cNvPr id="7" name="Title 3">
            <a:extLst>
              <a:ext uri="{FF2B5EF4-FFF2-40B4-BE49-F238E27FC236}">
                <a16:creationId xmlns:a16="http://schemas.microsoft.com/office/drawing/2014/main" id="{97FC1258-6C08-B71B-005B-574CA23E8971}"/>
              </a:ext>
            </a:extLst>
          </p:cNvPr>
          <p:cNvSpPr txBox="1">
            <a:spLocks/>
          </p:cNvSpPr>
          <p:nvPr/>
        </p:nvSpPr>
        <p:spPr>
          <a:xfrm>
            <a:off x="291454" y="3254121"/>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fontAlgn="auto">
              <a:spcAft>
                <a:spcPts val="0"/>
              </a:spcAft>
            </a:pPr>
            <a:r>
              <a:rPr lang="en-IN" dirty="0">
                <a:solidFill>
                  <a:schemeClr val="bg1"/>
                </a:solidFill>
                <a:latin typeface="Times New Roman" panose="02020603050405020304" pitchFamily="18" charset="0"/>
                <a:cs typeface="Times New Roman" panose="02020603050405020304" pitchFamily="18" charset="0"/>
              </a:rPr>
              <a:t>Future Enhancement</a:t>
            </a:r>
          </a:p>
        </p:txBody>
      </p:sp>
      <p:sp>
        <p:nvSpPr>
          <p:cNvPr id="8" name="TextBox 7">
            <a:extLst>
              <a:ext uri="{FF2B5EF4-FFF2-40B4-BE49-F238E27FC236}">
                <a16:creationId xmlns:a16="http://schemas.microsoft.com/office/drawing/2014/main" id="{ECFA2497-A744-5B40-D503-BE74E1BD3809}"/>
              </a:ext>
            </a:extLst>
          </p:cNvPr>
          <p:cNvSpPr txBox="1"/>
          <p:nvPr/>
        </p:nvSpPr>
        <p:spPr>
          <a:xfrm>
            <a:off x="2444619" y="3962136"/>
            <a:ext cx="860463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Currently exploring strategies for imputing missing values rather than opting for deletion, aiming to enhance data completeness and build a robust model accordingly.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6FC1-442F-754E-A4E3-2E6C67460CFE}"/>
              </a:ext>
            </a:extLst>
          </p:cNvPr>
          <p:cNvSpPr>
            <a:spLocks noGrp="1"/>
          </p:cNvSpPr>
          <p:nvPr>
            <p:ph type="title"/>
          </p:nvPr>
        </p:nvSpPr>
        <p:spPr>
          <a:xfrm>
            <a:off x="1310697" y="2645152"/>
            <a:ext cx="9141397" cy="1231106"/>
          </a:xfrm>
        </p:spPr>
        <p:txBody>
          <a:bodyPr/>
          <a:lstStyle/>
          <a:p>
            <a:r>
              <a:rPr lang="en-IN" sz="8000" dirty="0"/>
              <a:t>THANK YOU.</a:t>
            </a:r>
          </a:p>
        </p:txBody>
      </p:sp>
      <p:sp>
        <p:nvSpPr>
          <p:cNvPr id="3" name="Text Placeholder 2">
            <a:extLst>
              <a:ext uri="{FF2B5EF4-FFF2-40B4-BE49-F238E27FC236}">
                <a16:creationId xmlns:a16="http://schemas.microsoft.com/office/drawing/2014/main" id="{213E6BF3-DA4D-9592-7198-85C6463B2523}"/>
              </a:ext>
            </a:extLst>
          </p:cNvPr>
          <p:cNvSpPr>
            <a:spLocks noGrp="1"/>
          </p:cNvSpPr>
          <p:nvPr>
            <p:ph type="body" sz="quarter" idx="12"/>
          </p:nvPr>
        </p:nvSpPr>
        <p:spPr/>
        <p:txBody>
          <a:bodyPr/>
          <a:lstStyle/>
          <a:p>
            <a:endParaRPr lang="en-IN"/>
          </a:p>
        </p:txBody>
      </p:sp>
    </p:spTree>
    <p:extLst>
      <p:ext uri="{BB962C8B-B14F-4D97-AF65-F5344CB8AC3E}">
        <p14:creationId xmlns:p14="http://schemas.microsoft.com/office/powerpoint/2010/main" val="246825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4942114" y="849454"/>
            <a:ext cx="6477000" cy="66366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942114" y="1790700"/>
            <a:ext cx="6992257" cy="3276600"/>
          </a:xfrm>
        </p:spPr>
        <p:txBody>
          <a:bodyPr vert="horz" lIns="91440" tIns="45720" rIns="91440" bIns="45720" rtlCol="0" anchor="t">
            <a:noAutofit/>
          </a:bodyPr>
          <a:lstStyle/>
          <a:p>
            <a:r>
              <a:rPr lang="en-US" sz="2000" b="0" dirty="0">
                <a:latin typeface="Times New Roman" panose="02020603050405020304" pitchFamily="18" charset="0"/>
                <a:cs typeface="Times New Roman" panose="02020603050405020304" pitchFamily="18" charset="0"/>
              </a:rPr>
              <a:t>Total hip arthroplasty, or hip transplants, involves replacing a compromised hip joint with an artificial one, providing therapeutic benefits. Despite its advantages, the procedure carries risks, such as implant complications. </a:t>
            </a:r>
          </a:p>
          <a:p>
            <a:r>
              <a:rPr lang="en-US" sz="2000" b="0" dirty="0">
                <a:latin typeface="Times New Roman" panose="02020603050405020304" pitchFamily="18" charset="0"/>
                <a:cs typeface="Times New Roman" panose="02020603050405020304" pitchFamily="18" charset="0"/>
              </a:rPr>
              <a:t>Early detection is crucial for sustained success. Machine learning in healthcare offers innovative solutions for predictive monitoring. This study utilizes machine learning to predict and assess hip implant outcomes, enhancing early detection and proactive management. </a:t>
            </a:r>
          </a:p>
          <a:p>
            <a:r>
              <a:rPr lang="en-US" sz="2000" b="0" dirty="0">
                <a:latin typeface="Times New Roman" panose="02020603050405020304" pitchFamily="18" charset="0"/>
                <a:cs typeface="Times New Roman" panose="02020603050405020304" pitchFamily="18" charset="0"/>
              </a:rPr>
              <a:t>The synergy of acoustic emission and machine learning shows promise for improving post-operative monitoring in orthopedics.</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872356"/>
            <a:ext cx="9141397" cy="738664"/>
          </a:xfrm>
        </p:spPr>
        <p:txBody>
          <a:bodyPr/>
          <a:lstStyle/>
          <a:p>
            <a:r>
              <a:rPr lang="en-US" sz="4800" dirty="0">
                <a:latin typeface="Times New Roman" panose="02020603050405020304" pitchFamily="18" charset="0"/>
                <a:ea typeface="Lato"/>
                <a:cs typeface="Times New Roman" panose="02020603050405020304" pitchFamily="18" charset="0"/>
              </a:rPr>
              <a:t>P</a:t>
            </a:r>
            <a:r>
              <a:rPr lang="en-US" sz="4800" b="1" dirty="0">
                <a:latin typeface="Times New Roman" panose="02020603050405020304" pitchFamily="18" charset="0"/>
                <a:ea typeface="Lato"/>
                <a:cs typeface="Times New Roman" panose="02020603050405020304" pitchFamily="18" charset="0"/>
              </a:rPr>
              <a:t>roblem Statement</a:t>
            </a:r>
            <a:endParaRPr lang="en-US" sz="4800" dirty="0">
              <a:latin typeface="Times New Roman" panose="02020603050405020304" pitchFamily="18" charset="0"/>
              <a:cs typeface="Times New Roman" panose="02020603050405020304" pitchFamily="18" charset="0"/>
            </a:endParaRPr>
          </a:p>
        </p:txBody>
      </p:sp>
      <p:sp>
        <p:nvSpPr>
          <p:cNvPr id="2" name="Subtitle 2">
            <a:extLst>
              <a:ext uri="{FF2B5EF4-FFF2-40B4-BE49-F238E27FC236}">
                <a16:creationId xmlns:a16="http://schemas.microsoft.com/office/drawing/2014/main" id="{F6092FFB-F817-4B32-1F4B-597A842B139F}"/>
              </a:ext>
            </a:extLst>
          </p:cNvPr>
          <p:cNvSpPr txBox="1">
            <a:spLocks/>
          </p:cNvSpPr>
          <p:nvPr/>
        </p:nvSpPr>
        <p:spPr>
          <a:xfrm>
            <a:off x="1818469" y="2975811"/>
            <a:ext cx="8555060" cy="3657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00000"/>
              </a:lnSpc>
              <a:spcAft>
                <a:spcPts val="0"/>
              </a:spcAft>
              <a:buNone/>
            </a:pPr>
            <a:r>
              <a:rPr lang="en-US" kern="0" spc="12" dirty="0">
                <a:solidFill>
                  <a:schemeClr val="accent4">
                    <a:lumMod val="40000"/>
                    <a:lumOff val="60000"/>
                  </a:schemeClr>
                </a:solidFill>
                <a:latin typeface="Times New Roman" panose="02020603050405020304" pitchFamily="18" charset="0"/>
                <a:ea typeface="Lato"/>
                <a:cs typeface="Times New Roman" panose="02020603050405020304" pitchFamily="18" charset="0"/>
              </a:rPr>
              <a:t>To develop a machine learning model that can use acoustic emission to determine the status of the hip joints, and to use machine learning techniques to analyze predictive maintenance of the hip joint problems.</a:t>
            </a:r>
            <a:endParaRPr lang="en-US" dirty="0">
              <a:solidFill>
                <a:schemeClr val="accent4">
                  <a:lumMod val="40000"/>
                  <a:lumOff val="60000"/>
                </a:schemeClr>
              </a:solidFill>
              <a:latin typeface="Times New Roman" panose="02020603050405020304" pitchFamily="18" charset="0"/>
              <a:ea typeface="Lato"/>
              <a:cs typeface="Times New Roman" panose="02020603050405020304" pitchFamily="18"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CB3B3E-E5DE-6883-0FF2-CB93782A7879}"/>
              </a:ext>
            </a:extLst>
          </p:cNvPr>
          <p:cNvSpPr txBox="1"/>
          <p:nvPr/>
        </p:nvSpPr>
        <p:spPr>
          <a:xfrm>
            <a:off x="0" y="291587"/>
            <a:ext cx="71773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cap="all" dirty="0">
                <a:solidFill>
                  <a:schemeClr val="accent1"/>
                </a:solidFill>
                <a:latin typeface="Times New Roman" panose="02020603050405020304" pitchFamily="18" charset="0"/>
                <a:cs typeface="Times New Roman" panose="02020603050405020304" pitchFamily="18" charset="0"/>
              </a:rPr>
              <a:t>OBJECTIVES OF THE PROJECT</a:t>
            </a:r>
            <a:endParaRPr lang="en-US" sz="3600" dirty="0">
              <a:solidFill>
                <a:schemeClr val="accent1"/>
              </a:solidFill>
              <a:latin typeface="Times New Roman" panose="02020603050405020304" pitchFamily="18" charset="0"/>
              <a:cs typeface="Times New Roman" panose="02020603050405020304" pitchFamily="18" charset="0"/>
            </a:endParaRPr>
          </a:p>
          <a:p>
            <a:pPr algn="l"/>
            <a:endParaRPr lang="en-US" sz="3600" dirty="0">
              <a:latin typeface="Times New Roman" panose="02020603050405020304" pitchFamily="18" charset="0"/>
              <a:cs typeface="Times New Roman" panose="02020603050405020304" pitchFamily="18" charset="0"/>
            </a:endParaRPr>
          </a:p>
        </p:txBody>
      </p:sp>
      <p:sp>
        <p:nvSpPr>
          <p:cNvPr id="9" name="Text Placeholder 7">
            <a:extLst>
              <a:ext uri="{FF2B5EF4-FFF2-40B4-BE49-F238E27FC236}">
                <a16:creationId xmlns:a16="http://schemas.microsoft.com/office/drawing/2014/main" id="{D58FD0B5-0FA1-A5DC-CBDA-D97E7202C874}"/>
              </a:ext>
            </a:extLst>
          </p:cNvPr>
          <p:cNvSpPr txBox="1">
            <a:spLocks/>
          </p:cNvSpPr>
          <p:nvPr/>
        </p:nvSpPr>
        <p:spPr>
          <a:xfrm>
            <a:off x="0" y="1148676"/>
            <a:ext cx="7177360" cy="38651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auto">
              <a:lnSpc>
                <a:spcPct val="100000"/>
              </a:lnSpc>
              <a:spcAft>
                <a:spcPts val="1200"/>
              </a:spcAft>
              <a:buSzPct val="100000"/>
              <a:buFont typeface="Arial" panose="020B0604020202020204" pitchFamily="34" charset="0"/>
              <a:buAutoNum type="arabicPeriod"/>
            </a:pPr>
            <a:r>
              <a:rPr lang="en-US" sz="2400" kern="0" spc="12" dirty="0">
                <a:latin typeface="Times New Roman" panose="02020603050405020304" pitchFamily="18" charset="0"/>
                <a:ea typeface="Lato"/>
                <a:cs typeface="Times New Roman" panose="02020603050405020304" pitchFamily="18" charset="0"/>
              </a:rPr>
              <a:t>To perform the pre-processing of the available data.</a:t>
            </a:r>
            <a:endParaRPr lang="en-US" sz="2400" dirty="0">
              <a:latin typeface="Times New Roman" panose="02020603050405020304" pitchFamily="18" charset="0"/>
              <a:cs typeface="Times New Roman" panose="02020603050405020304" pitchFamily="18" charset="0"/>
            </a:endParaRPr>
          </a:p>
          <a:p>
            <a:pPr marL="342900" indent="-342900" algn="just" fontAlgn="auto">
              <a:lnSpc>
                <a:spcPct val="100000"/>
              </a:lnSpc>
              <a:spcAft>
                <a:spcPts val="1200"/>
              </a:spcAft>
              <a:buSzPct val="100000"/>
              <a:buFont typeface="Arial" panose="020B0604020202020204" pitchFamily="34" charset="0"/>
              <a:buAutoNum type="arabicPeriod"/>
            </a:pPr>
            <a:r>
              <a:rPr lang="en-US" sz="2400" kern="0" spc="12" dirty="0">
                <a:latin typeface="Times New Roman" panose="02020603050405020304" pitchFamily="18" charset="0"/>
                <a:ea typeface="Lato"/>
                <a:cs typeface="Times New Roman" panose="02020603050405020304" pitchFamily="18" charset="0"/>
              </a:rPr>
              <a:t>Train machine learning algorithms to detect and classify abnormal acoustic patterns associated with potential issues in hip transplants.</a:t>
            </a:r>
            <a:endParaRPr lang="en-US" sz="2400" dirty="0">
              <a:latin typeface="Times New Roman" panose="02020603050405020304" pitchFamily="18" charset="0"/>
              <a:cs typeface="Times New Roman" panose="02020603050405020304" pitchFamily="18" charset="0"/>
            </a:endParaRPr>
          </a:p>
          <a:p>
            <a:pPr marL="342900" indent="-342900" algn="just" fontAlgn="auto">
              <a:lnSpc>
                <a:spcPct val="100000"/>
              </a:lnSpc>
              <a:spcAft>
                <a:spcPts val="1200"/>
              </a:spcAft>
              <a:buSzPct val="100000"/>
              <a:buFont typeface="Arial" panose="020B0604020202020204" pitchFamily="34" charset="0"/>
              <a:buAutoNum type="arabicPeriod"/>
            </a:pPr>
            <a:r>
              <a:rPr lang="en-US" sz="2400" kern="0" spc="12" dirty="0">
                <a:latin typeface="Times New Roman" panose="02020603050405020304" pitchFamily="18" charset="0"/>
                <a:ea typeface="Lato"/>
                <a:cs typeface="Times New Roman" panose="02020603050405020304" pitchFamily="18" charset="0"/>
              </a:rPr>
              <a:t>Implement predictive maintenance models using AI/ML to anticipate potential failures or complications in hip transplants based on acoustic emission patterns.</a:t>
            </a:r>
            <a:endParaRPr lang="en-US" sz="2400" dirty="0">
              <a:latin typeface="Times New Roman" panose="02020603050405020304" pitchFamily="18" charset="0"/>
              <a:cs typeface="Times New Roman" panose="02020603050405020304" pitchFamily="18" charset="0"/>
            </a:endParaRPr>
          </a:p>
          <a:p>
            <a:pPr marL="342900" indent="-342900" algn="just" fontAlgn="auto">
              <a:lnSpc>
                <a:spcPct val="100000"/>
              </a:lnSpc>
              <a:spcAft>
                <a:spcPts val="1200"/>
              </a:spcAft>
              <a:buSzPct val="100000"/>
              <a:buFont typeface="Arial" panose="020B0604020202020204" pitchFamily="34" charset="0"/>
              <a:buAutoNum type="arabicPeriod"/>
            </a:pPr>
            <a:r>
              <a:rPr lang="en-US" sz="2400" kern="0" spc="12" dirty="0">
                <a:latin typeface="Times New Roman" panose="02020603050405020304" pitchFamily="18" charset="0"/>
                <a:ea typeface="Lato"/>
                <a:cs typeface="Times New Roman" panose="02020603050405020304" pitchFamily="18" charset="0"/>
              </a:rPr>
              <a:t>Identify and differentiate normal acoustic signatures from abnormal ones to detect early signs of implant failure or complications.</a:t>
            </a:r>
            <a:endParaRPr lang="en-US" sz="2400" dirty="0">
              <a:latin typeface="Times New Roman" panose="02020603050405020304" pitchFamily="18" charset="0"/>
              <a:ea typeface="Lato"/>
              <a:cs typeface="Times New Roman" panose="02020603050405020304" pitchFamily="18" charset="0"/>
            </a:endParaRPr>
          </a:p>
          <a:p>
            <a:pPr fontAlgn="auto">
              <a:lnSpc>
                <a:spcPct val="100000"/>
              </a:lnSpc>
              <a:spcAft>
                <a:spcPts val="1200"/>
              </a:spcAft>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21CBB7-E74E-879B-3B4A-E47001B80D0B}"/>
              </a:ext>
            </a:extLst>
          </p:cNvPr>
          <p:cNvSpPr txBox="1">
            <a:spLocks/>
          </p:cNvSpPr>
          <p:nvPr/>
        </p:nvSpPr>
        <p:spPr>
          <a:xfrm>
            <a:off x="299248" y="94824"/>
            <a:ext cx="7430380" cy="748739"/>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lnSpc>
                <a:spcPct val="100000"/>
              </a:lnSpc>
              <a:spcAft>
                <a:spcPts val="0"/>
              </a:spcAft>
            </a:pPr>
            <a:r>
              <a:rPr lang="en-US" sz="3600" dirty="0">
                <a:solidFill>
                  <a:srgbClr val="3A4A6A"/>
                </a:solidFill>
                <a:latin typeface="Times New Roman" panose="02020603050405020304" pitchFamily="18" charset="0"/>
                <a:ea typeface="Lato"/>
                <a:cs typeface="Times New Roman" panose="02020603050405020304" pitchFamily="18" charset="0"/>
              </a:rPr>
              <a:t>Methodology</a:t>
            </a:r>
          </a:p>
        </p:txBody>
      </p:sp>
      <p:sp>
        <p:nvSpPr>
          <p:cNvPr id="5" name="Text Placeholder 62">
            <a:extLst>
              <a:ext uri="{FF2B5EF4-FFF2-40B4-BE49-F238E27FC236}">
                <a16:creationId xmlns:a16="http://schemas.microsoft.com/office/drawing/2014/main" id="{CBD21287-C643-4E9A-9A22-F6F7F65FEA47}"/>
              </a:ext>
            </a:extLst>
          </p:cNvPr>
          <p:cNvSpPr txBox="1">
            <a:spLocks/>
          </p:cNvSpPr>
          <p:nvPr/>
        </p:nvSpPr>
        <p:spPr>
          <a:xfrm>
            <a:off x="299248" y="758542"/>
            <a:ext cx="8023658" cy="3845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400" b="1" dirty="0">
                <a:solidFill>
                  <a:srgbClr val="C00000"/>
                </a:solidFill>
                <a:latin typeface="Times New Roman" panose="02020603050405020304" pitchFamily="18" charset="0"/>
                <a:cs typeface="Times New Roman" panose="02020603050405020304" pitchFamily="18" charset="0"/>
              </a:rPr>
              <a:t>STEP 1: </a:t>
            </a:r>
            <a:r>
              <a:rPr lang="en-US" sz="2400" b="1" kern="0" spc="12" dirty="0">
                <a:solidFill>
                  <a:srgbClr val="C00000"/>
                </a:solidFill>
                <a:latin typeface="Times New Roman" panose="02020603050405020304" pitchFamily="18" charset="0"/>
                <a:ea typeface="Lato"/>
                <a:cs typeface="Times New Roman" panose="02020603050405020304" pitchFamily="18" charset="0"/>
              </a:rPr>
              <a:t>DATA ACQUISITION</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FEC73F92-9607-7195-E8BC-6D4237BADD55}"/>
              </a:ext>
            </a:extLst>
          </p:cNvPr>
          <p:cNvSpPr txBox="1">
            <a:spLocks/>
          </p:cNvSpPr>
          <p:nvPr/>
        </p:nvSpPr>
        <p:spPr>
          <a:xfrm>
            <a:off x="299248" y="1128971"/>
            <a:ext cx="11154815" cy="748739"/>
          </a:xfrm>
          <a:prstGeom prst="rect">
            <a:avLst/>
          </a:prstGeom>
          <a:noFill/>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pPr>
            <a:r>
              <a:rPr lang="en-US" sz="2400" kern="0" spc="12" dirty="0">
                <a:latin typeface="Times New Roman" panose="02020603050405020304" pitchFamily="18" charset="0"/>
                <a:ea typeface="Lato"/>
                <a:cs typeface="Times New Roman" panose="02020603050405020304" pitchFamily="18" charset="0"/>
              </a:rPr>
              <a:t>Integrating the extensive dataset made available by the University of Illinois Chicago. </a:t>
            </a:r>
          </a:p>
        </p:txBody>
      </p:sp>
      <p:sp>
        <p:nvSpPr>
          <p:cNvPr id="7" name="Text Placeholder 62">
            <a:extLst>
              <a:ext uri="{FF2B5EF4-FFF2-40B4-BE49-F238E27FC236}">
                <a16:creationId xmlns:a16="http://schemas.microsoft.com/office/drawing/2014/main" id="{D7524AE8-0B2E-82CF-C650-41519F1F0BC3}"/>
              </a:ext>
            </a:extLst>
          </p:cNvPr>
          <p:cNvSpPr txBox="1">
            <a:spLocks/>
          </p:cNvSpPr>
          <p:nvPr/>
        </p:nvSpPr>
        <p:spPr>
          <a:xfrm>
            <a:off x="302446" y="1669057"/>
            <a:ext cx="8023658" cy="384517"/>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00000"/>
                </a:solidFill>
                <a:latin typeface="Times New Roman" panose="02020603050405020304" pitchFamily="18" charset="0"/>
                <a:cs typeface="Times New Roman" panose="02020603050405020304" pitchFamily="18" charset="0"/>
              </a:rPr>
              <a:t>STEP 2: </a:t>
            </a:r>
            <a:r>
              <a:rPr lang="en-US" sz="2400" b="1" kern="0" spc="12" dirty="0">
                <a:solidFill>
                  <a:srgbClr val="C00000"/>
                </a:solidFill>
                <a:latin typeface="Times New Roman" panose="02020603050405020304" pitchFamily="18" charset="0"/>
                <a:ea typeface="Lato"/>
                <a:cs typeface="Times New Roman" panose="02020603050405020304" pitchFamily="18" charset="0"/>
              </a:rPr>
              <a:t>Data Preprocessing</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1853935-1F42-726E-E68D-C3083B91050E}"/>
              </a:ext>
            </a:extLst>
          </p:cNvPr>
          <p:cNvSpPr txBox="1">
            <a:spLocks/>
          </p:cNvSpPr>
          <p:nvPr/>
        </p:nvSpPr>
        <p:spPr>
          <a:xfrm>
            <a:off x="308842" y="2047609"/>
            <a:ext cx="10747367" cy="748739"/>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kern="0" spc="12" dirty="0">
                <a:solidFill>
                  <a:schemeClr val="bg1"/>
                </a:solidFill>
                <a:latin typeface="Times New Roman" panose="02020603050405020304" pitchFamily="18" charset="0"/>
                <a:ea typeface="Lato"/>
                <a:cs typeface="Times New Roman" panose="02020603050405020304" pitchFamily="18" charset="0"/>
              </a:rPr>
              <a:t>Preprocess the collected acoustic emission data to remove noise, artifacts,</a:t>
            </a:r>
            <a:r>
              <a:rPr lang="en-US" sz="2400" kern="0" spc="12" dirty="0">
                <a:solidFill>
                  <a:schemeClr val="bg1"/>
                </a:solidFill>
                <a:latin typeface="Times New Roman" panose="02020603050405020304" pitchFamily="18" charset="0"/>
                <a:ea typeface="Lato"/>
                <a:cs typeface="Times New Roman" panose="02020603050405020304" pitchFamily="18" charset="0"/>
              </a:rPr>
              <a:t> </a:t>
            </a:r>
            <a:r>
              <a:rPr lang="en-US" sz="2400" b="0" kern="0" spc="12" dirty="0">
                <a:solidFill>
                  <a:schemeClr val="bg1"/>
                </a:solidFill>
                <a:latin typeface="Times New Roman" panose="02020603050405020304" pitchFamily="18" charset="0"/>
                <a:ea typeface="Lato"/>
                <a:cs typeface="Times New Roman" panose="02020603050405020304" pitchFamily="18" charset="0"/>
              </a:rPr>
              <a:t>and</a:t>
            </a:r>
            <a:r>
              <a:rPr lang="en-US" sz="2400" kern="0" spc="12" dirty="0">
                <a:solidFill>
                  <a:schemeClr val="bg1"/>
                </a:solidFill>
                <a:latin typeface="Times New Roman" panose="02020603050405020304" pitchFamily="18" charset="0"/>
                <a:ea typeface="Lato"/>
                <a:cs typeface="Times New Roman" panose="02020603050405020304" pitchFamily="18" charset="0"/>
              </a:rPr>
              <a:t> </a:t>
            </a:r>
            <a:r>
              <a:rPr lang="en-US" sz="2400" b="0" kern="0" spc="12" dirty="0">
                <a:solidFill>
                  <a:schemeClr val="bg1"/>
                </a:solidFill>
                <a:latin typeface="Times New Roman" panose="02020603050405020304" pitchFamily="18" charset="0"/>
                <a:ea typeface="Lato"/>
                <a:cs typeface="Times New Roman" panose="02020603050405020304" pitchFamily="18" charset="0"/>
              </a:rPr>
              <a:t>irrelevant signals.</a:t>
            </a:r>
            <a:r>
              <a:rPr lang="en-US" sz="2400" kern="0" spc="12" dirty="0">
                <a:solidFill>
                  <a:schemeClr val="bg1"/>
                </a:solidFill>
                <a:latin typeface="Times New Roman" panose="02020603050405020304" pitchFamily="18" charset="0"/>
                <a:ea typeface="Lato"/>
                <a:cs typeface="Times New Roman" panose="02020603050405020304" pitchFamily="18" charset="0"/>
              </a:rPr>
              <a:t> </a:t>
            </a:r>
          </a:p>
        </p:txBody>
      </p:sp>
      <p:sp>
        <p:nvSpPr>
          <p:cNvPr id="9" name="Text Placeholder 62">
            <a:extLst>
              <a:ext uri="{FF2B5EF4-FFF2-40B4-BE49-F238E27FC236}">
                <a16:creationId xmlns:a16="http://schemas.microsoft.com/office/drawing/2014/main" id="{81696B71-8212-6B38-1C64-C89F05205CBF}"/>
              </a:ext>
            </a:extLst>
          </p:cNvPr>
          <p:cNvSpPr txBox="1">
            <a:spLocks/>
          </p:cNvSpPr>
          <p:nvPr/>
        </p:nvSpPr>
        <p:spPr>
          <a:xfrm>
            <a:off x="296050" y="2819023"/>
            <a:ext cx="8023658" cy="384517"/>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00000"/>
                </a:solidFill>
                <a:latin typeface="Times New Roman" panose="02020603050405020304" pitchFamily="18" charset="0"/>
                <a:cs typeface="Times New Roman" panose="02020603050405020304" pitchFamily="18" charset="0"/>
              </a:rPr>
              <a:t>STEP 3: </a:t>
            </a:r>
            <a:r>
              <a:rPr lang="en-US" sz="2400" b="1" kern="0" spc="12" dirty="0">
                <a:solidFill>
                  <a:srgbClr val="C00000"/>
                </a:solidFill>
                <a:latin typeface="Times New Roman" panose="02020603050405020304" pitchFamily="18" charset="0"/>
                <a:ea typeface="Lato"/>
                <a:cs typeface="Times New Roman" panose="02020603050405020304" pitchFamily="18" charset="0"/>
              </a:rPr>
              <a:t>Feature Extraction</a:t>
            </a:r>
            <a:endParaRPr lang="en-US" sz="2400" dirty="0">
              <a:solidFill>
                <a:srgbClr val="C00000"/>
              </a:solidFill>
              <a:latin typeface="Times New Roman" panose="02020603050405020304" pitchFamily="18" charset="0"/>
              <a:ea typeface="Lato"/>
              <a:cs typeface="Times New Roman" panose="02020603050405020304" pitchFamily="18" charset="0"/>
            </a:endParaRPr>
          </a:p>
        </p:txBody>
      </p:sp>
      <p:sp>
        <p:nvSpPr>
          <p:cNvPr id="12" name="Content Placeholder 2">
            <a:extLst>
              <a:ext uri="{FF2B5EF4-FFF2-40B4-BE49-F238E27FC236}">
                <a16:creationId xmlns:a16="http://schemas.microsoft.com/office/drawing/2014/main" id="{064C7F46-931D-F585-9BCC-212084B06E00}"/>
              </a:ext>
            </a:extLst>
          </p:cNvPr>
          <p:cNvSpPr txBox="1">
            <a:spLocks/>
          </p:cNvSpPr>
          <p:nvPr/>
        </p:nvSpPr>
        <p:spPr>
          <a:xfrm>
            <a:off x="308842" y="3203540"/>
            <a:ext cx="10997644" cy="748739"/>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kern="0" spc="12" dirty="0">
                <a:solidFill>
                  <a:schemeClr val="bg1"/>
                </a:solidFill>
                <a:latin typeface="Times New Roman" panose="02020603050405020304" pitchFamily="18" charset="0"/>
                <a:ea typeface="Lato"/>
                <a:cs typeface="Times New Roman" panose="02020603050405020304" pitchFamily="18" charset="0"/>
              </a:rPr>
              <a:t>Develop algorithms to extract relevant features from </a:t>
            </a:r>
            <a:r>
              <a:rPr lang="en-US" sz="2400" kern="0" spc="12" dirty="0">
                <a:solidFill>
                  <a:schemeClr val="bg1"/>
                </a:solidFill>
                <a:latin typeface="Times New Roman" panose="02020603050405020304" pitchFamily="18" charset="0"/>
                <a:ea typeface="Lato"/>
                <a:cs typeface="Times New Roman" panose="02020603050405020304" pitchFamily="18" charset="0"/>
              </a:rPr>
              <a:t>the preprocessed </a:t>
            </a:r>
            <a:r>
              <a:rPr lang="en-US" sz="2400" b="0" kern="0" spc="12" dirty="0">
                <a:solidFill>
                  <a:schemeClr val="bg1"/>
                </a:solidFill>
                <a:latin typeface="Times New Roman" panose="02020603050405020304" pitchFamily="18" charset="0"/>
                <a:ea typeface="Lato"/>
                <a:cs typeface="Times New Roman" panose="02020603050405020304" pitchFamily="18" charset="0"/>
              </a:rPr>
              <a:t>data.</a:t>
            </a:r>
            <a:r>
              <a:rPr lang="en-US" sz="2400" kern="0" spc="12" dirty="0">
                <a:solidFill>
                  <a:schemeClr val="bg1"/>
                </a:solidFill>
                <a:latin typeface="Times New Roman" panose="02020603050405020304" pitchFamily="18" charset="0"/>
                <a:ea typeface="Lato"/>
                <a:cs typeface="Times New Roman" panose="02020603050405020304" pitchFamily="18" charset="0"/>
              </a:rPr>
              <a:t> </a:t>
            </a:r>
          </a:p>
        </p:txBody>
      </p:sp>
      <p:sp>
        <p:nvSpPr>
          <p:cNvPr id="13" name="Text Placeholder 62">
            <a:extLst>
              <a:ext uri="{FF2B5EF4-FFF2-40B4-BE49-F238E27FC236}">
                <a16:creationId xmlns:a16="http://schemas.microsoft.com/office/drawing/2014/main" id="{EE4BD0C3-CF94-C807-F239-1A1CAB8C0125}"/>
              </a:ext>
            </a:extLst>
          </p:cNvPr>
          <p:cNvSpPr txBox="1">
            <a:spLocks/>
          </p:cNvSpPr>
          <p:nvPr/>
        </p:nvSpPr>
        <p:spPr>
          <a:xfrm>
            <a:off x="296050" y="3747809"/>
            <a:ext cx="8023658" cy="384517"/>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00000"/>
                </a:solidFill>
                <a:latin typeface="Times New Roman" panose="02020603050405020304" pitchFamily="18" charset="0"/>
                <a:cs typeface="Times New Roman" panose="02020603050405020304" pitchFamily="18" charset="0"/>
              </a:rPr>
              <a:t>STEP 4</a:t>
            </a:r>
            <a:r>
              <a:rPr lang="en-US" sz="2400" kern="0" spc="12" dirty="0">
                <a:solidFill>
                  <a:srgbClr val="C00000"/>
                </a:solidFill>
                <a:latin typeface="Times New Roman" panose="02020603050405020304" pitchFamily="18" charset="0"/>
                <a:ea typeface="Lato"/>
                <a:cs typeface="Times New Roman" panose="02020603050405020304" pitchFamily="18" charset="0"/>
              </a:rPr>
              <a:t>: </a:t>
            </a:r>
            <a:r>
              <a:rPr lang="en-US" sz="2400" b="1" kern="0" spc="12" dirty="0">
                <a:solidFill>
                  <a:srgbClr val="C00000"/>
                </a:solidFill>
                <a:latin typeface="Times New Roman" panose="02020603050405020304" pitchFamily="18" charset="0"/>
                <a:ea typeface="Lato"/>
                <a:cs typeface="Times New Roman" panose="02020603050405020304" pitchFamily="18" charset="0"/>
              </a:rPr>
              <a:t>Data Analysis and Interpretation</a:t>
            </a:r>
          </a:p>
        </p:txBody>
      </p:sp>
      <p:sp>
        <p:nvSpPr>
          <p:cNvPr id="14" name="Content Placeholder 2">
            <a:extLst>
              <a:ext uri="{FF2B5EF4-FFF2-40B4-BE49-F238E27FC236}">
                <a16:creationId xmlns:a16="http://schemas.microsoft.com/office/drawing/2014/main" id="{C2FD13EA-19E1-2532-258D-B66A37EEC9E7}"/>
              </a:ext>
            </a:extLst>
          </p:cNvPr>
          <p:cNvSpPr txBox="1">
            <a:spLocks/>
          </p:cNvSpPr>
          <p:nvPr/>
        </p:nvSpPr>
        <p:spPr>
          <a:xfrm>
            <a:off x="299248" y="4126361"/>
            <a:ext cx="10750565" cy="748739"/>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kern="0" spc="12" dirty="0">
                <a:solidFill>
                  <a:schemeClr val="bg1"/>
                </a:solidFill>
                <a:latin typeface="Times New Roman" panose="02020603050405020304" pitchFamily="18" charset="0"/>
                <a:ea typeface="Lato"/>
                <a:cs typeface="Times New Roman" panose="02020603050405020304" pitchFamily="18" charset="0"/>
              </a:rPr>
              <a:t>Analyze the results from the continuous monitoring process to assess the</a:t>
            </a:r>
            <a:r>
              <a:rPr lang="en-US" sz="2400" kern="0" spc="12" dirty="0">
                <a:solidFill>
                  <a:schemeClr val="bg1"/>
                </a:solidFill>
                <a:latin typeface="Times New Roman" panose="02020603050405020304" pitchFamily="18" charset="0"/>
                <a:ea typeface="Lato"/>
                <a:cs typeface="Times New Roman" panose="02020603050405020304" pitchFamily="18" charset="0"/>
              </a:rPr>
              <a:t> </a:t>
            </a:r>
            <a:r>
              <a:rPr lang="en-US" sz="2400" b="0" kern="0" spc="12" dirty="0">
                <a:solidFill>
                  <a:schemeClr val="bg1"/>
                </a:solidFill>
                <a:latin typeface="Times New Roman" panose="02020603050405020304" pitchFamily="18" charset="0"/>
                <a:ea typeface="Lato"/>
                <a:cs typeface="Times New Roman" panose="02020603050405020304" pitchFamily="18" charset="0"/>
              </a:rPr>
              <a:t> overall efficacy.</a:t>
            </a:r>
            <a:r>
              <a:rPr lang="en-US" sz="2400" kern="0" spc="12" dirty="0">
                <a:solidFill>
                  <a:schemeClr val="bg1"/>
                </a:solidFill>
                <a:latin typeface="Times New Roman" panose="02020603050405020304" pitchFamily="18" charset="0"/>
                <a:ea typeface="Lato"/>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0" name="Text Placeholder 62">
            <a:extLst>
              <a:ext uri="{FF2B5EF4-FFF2-40B4-BE49-F238E27FC236}">
                <a16:creationId xmlns:a16="http://schemas.microsoft.com/office/drawing/2014/main" id="{EE85D4C6-2132-C63F-5DA9-7F5061879A11}"/>
              </a:ext>
            </a:extLst>
          </p:cNvPr>
          <p:cNvSpPr txBox="1">
            <a:spLocks/>
          </p:cNvSpPr>
          <p:nvPr/>
        </p:nvSpPr>
        <p:spPr>
          <a:xfrm>
            <a:off x="296050" y="4747211"/>
            <a:ext cx="8023658" cy="3845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400" b="1" dirty="0">
                <a:solidFill>
                  <a:srgbClr val="C00000"/>
                </a:solidFill>
                <a:latin typeface="Times New Roman" panose="02020603050405020304" pitchFamily="18" charset="0"/>
                <a:cs typeface="Times New Roman" panose="02020603050405020304" pitchFamily="18" charset="0"/>
              </a:rPr>
              <a:t>STEP 5: </a:t>
            </a:r>
            <a:r>
              <a:rPr lang="en-US" sz="2400" b="1" kern="0" spc="12" dirty="0">
                <a:solidFill>
                  <a:srgbClr val="C00000"/>
                </a:solidFill>
                <a:latin typeface="Times New Roman" panose="02020603050405020304" pitchFamily="18" charset="0"/>
                <a:ea typeface="Lato"/>
                <a:cs typeface="Times New Roman" panose="02020603050405020304" pitchFamily="18" charset="0"/>
              </a:rPr>
              <a:t>MODEL SELECTION</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9E76D138-BC5C-636D-1A3D-61E5F9CCDA73}"/>
              </a:ext>
            </a:extLst>
          </p:cNvPr>
          <p:cNvSpPr txBox="1">
            <a:spLocks/>
          </p:cNvSpPr>
          <p:nvPr/>
        </p:nvSpPr>
        <p:spPr>
          <a:xfrm>
            <a:off x="296049" y="5117640"/>
            <a:ext cx="11895950" cy="748739"/>
          </a:xfrm>
          <a:prstGeom prst="rect">
            <a:avLst/>
          </a:prstGeom>
          <a:noFill/>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pPr>
            <a:r>
              <a:rPr lang="en-US" sz="2400" kern="0" spc="12" dirty="0">
                <a:latin typeface="Times New Roman" panose="02020603050405020304" pitchFamily="18" charset="0"/>
                <a:ea typeface="Lato"/>
                <a:cs typeface="Times New Roman" panose="02020603050405020304" pitchFamily="18" charset="0"/>
              </a:rPr>
              <a:t>Selecting between an ANN and MLP depends on problem complexity and architecture preferences, with MLP as a specific layered structure within the broader category of ANNs.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2">
            <a:extLst>
              <a:ext uri="{FF2B5EF4-FFF2-40B4-BE49-F238E27FC236}">
                <a16:creationId xmlns:a16="http://schemas.microsoft.com/office/drawing/2014/main" id="{D7524AE8-0B2E-82CF-C650-41519F1F0BC3}"/>
              </a:ext>
            </a:extLst>
          </p:cNvPr>
          <p:cNvSpPr txBox="1">
            <a:spLocks/>
          </p:cNvSpPr>
          <p:nvPr/>
        </p:nvSpPr>
        <p:spPr>
          <a:xfrm>
            <a:off x="238541" y="2255215"/>
            <a:ext cx="8023658" cy="384517"/>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00000"/>
                </a:solidFill>
                <a:latin typeface="Times New Roman" panose="02020603050405020304" pitchFamily="18" charset="0"/>
                <a:cs typeface="Times New Roman" panose="02020603050405020304" pitchFamily="18" charset="0"/>
              </a:rPr>
              <a:t>STEP 7: </a:t>
            </a:r>
            <a:r>
              <a:rPr lang="en-US" sz="2400" b="1" kern="0" spc="12" dirty="0">
                <a:solidFill>
                  <a:srgbClr val="C00000"/>
                </a:solidFill>
                <a:latin typeface="Times New Roman" panose="02020603050405020304" pitchFamily="18" charset="0"/>
                <a:ea typeface="Lato"/>
                <a:cs typeface="Times New Roman" panose="02020603050405020304" pitchFamily="18" charset="0"/>
              </a:rPr>
              <a:t>TRAIN AND MODEL EVALUATION</a:t>
            </a:r>
          </a:p>
          <a:p>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1853935-1F42-726E-E68D-C3083B91050E}"/>
              </a:ext>
            </a:extLst>
          </p:cNvPr>
          <p:cNvSpPr txBox="1">
            <a:spLocks/>
          </p:cNvSpPr>
          <p:nvPr/>
        </p:nvSpPr>
        <p:spPr>
          <a:xfrm>
            <a:off x="244937" y="2416499"/>
            <a:ext cx="11517388" cy="748739"/>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kern="0" spc="12" dirty="0">
                <a:solidFill>
                  <a:schemeClr val="bg1"/>
                </a:solidFill>
                <a:latin typeface="Times New Roman" panose="02020603050405020304" pitchFamily="18" charset="0"/>
                <a:ea typeface="Lato"/>
                <a:cs typeface="Times New Roman" panose="02020603050405020304" pitchFamily="18" charset="0"/>
              </a:rPr>
              <a:t>Training an ANN or MLP entails iteratively adjusting weights based on input data to optimize toward defined objectives, improving the model's predictive or classifying capabilities.</a:t>
            </a:r>
            <a:endParaRPr lang="en-US" sz="2400" kern="0" spc="12" dirty="0">
              <a:solidFill>
                <a:schemeClr val="bg1"/>
              </a:solidFill>
              <a:latin typeface="Times New Roman" panose="02020603050405020304" pitchFamily="18" charset="0"/>
              <a:ea typeface="Lato"/>
              <a:cs typeface="Times New Roman" panose="02020603050405020304" pitchFamily="18" charset="0"/>
            </a:endParaRPr>
          </a:p>
        </p:txBody>
      </p:sp>
      <p:sp>
        <p:nvSpPr>
          <p:cNvPr id="9" name="Text Placeholder 62">
            <a:extLst>
              <a:ext uri="{FF2B5EF4-FFF2-40B4-BE49-F238E27FC236}">
                <a16:creationId xmlns:a16="http://schemas.microsoft.com/office/drawing/2014/main" id="{81696B71-8212-6B38-1C64-C89F05205CBF}"/>
              </a:ext>
            </a:extLst>
          </p:cNvPr>
          <p:cNvSpPr txBox="1">
            <a:spLocks/>
          </p:cNvSpPr>
          <p:nvPr/>
        </p:nvSpPr>
        <p:spPr>
          <a:xfrm>
            <a:off x="244937" y="3576328"/>
            <a:ext cx="8023658" cy="384517"/>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00000"/>
                </a:solidFill>
                <a:latin typeface="Times New Roman" panose="02020603050405020304" pitchFamily="18" charset="0"/>
                <a:cs typeface="Times New Roman" panose="02020603050405020304" pitchFamily="18" charset="0"/>
              </a:rPr>
              <a:t>STEP 8: TESTING THE MODEL</a:t>
            </a:r>
            <a:endParaRPr lang="en-US" sz="2400" dirty="0">
              <a:solidFill>
                <a:srgbClr val="C00000"/>
              </a:solidFill>
              <a:latin typeface="Times New Roman" panose="02020603050405020304" pitchFamily="18" charset="0"/>
              <a:ea typeface="Lato"/>
              <a:cs typeface="Times New Roman" panose="02020603050405020304" pitchFamily="18" charset="0"/>
            </a:endParaRPr>
          </a:p>
        </p:txBody>
      </p:sp>
      <p:sp>
        <p:nvSpPr>
          <p:cNvPr id="12" name="Content Placeholder 2">
            <a:extLst>
              <a:ext uri="{FF2B5EF4-FFF2-40B4-BE49-F238E27FC236}">
                <a16:creationId xmlns:a16="http://schemas.microsoft.com/office/drawing/2014/main" id="{064C7F46-931D-F585-9BCC-212084B06E00}"/>
              </a:ext>
            </a:extLst>
          </p:cNvPr>
          <p:cNvSpPr txBox="1">
            <a:spLocks/>
          </p:cNvSpPr>
          <p:nvPr/>
        </p:nvSpPr>
        <p:spPr>
          <a:xfrm>
            <a:off x="257729" y="3960845"/>
            <a:ext cx="11318486" cy="748739"/>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kern="0" spc="12" dirty="0">
                <a:solidFill>
                  <a:schemeClr val="bg1"/>
                </a:solidFill>
                <a:latin typeface="Times New Roman" panose="02020603050405020304" pitchFamily="18" charset="0"/>
                <a:ea typeface="Lato"/>
                <a:cs typeface="Times New Roman" panose="02020603050405020304" pitchFamily="18" charset="0"/>
              </a:rPr>
              <a:t>Testing an ANN or MLP involves evaluating the model's performance on unseen data, revealing insights into its generalization capabilities and accuracy in predictions or classifications.</a:t>
            </a:r>
            <a:endParaRPr lang="en-US" sz="2400" kern="0" spc="12" dirty="0">
              <a:solidFill>
                <a:schemeClr val="bg1"/>
              </a:solidFill>
              <a:latin typeface="Times New Roman" panose="02020603050405020304" pitchFamily="18" charset="0"/>
              <a:ea typeface="Lato"/>
              <a:cs typeface="Times New Roman" panose="02020603050405020304" pitchFamily="18" charset="0"/>
            </a:endParaRPr>
          </a:p>
        </p:txBody>
      </p:sp>
      <p:sp>
        <p:nvSpPr>
          <p:cNvPr id="13" name="Text Placeholder 62">
            <a:extLst>
              <a:ext uri="{FF2B5EF4-FFF2-40B4-BE49-F238E27FC236}">
                <a16:creationId xmlns:a16="http://schemas.microsoft.com/office/drawing/2014/main" id="{EE4BD0C3-CF94-C807-F239-1A1CAB8C0125}"/>
              </a:ext>
            </a:extLst>
          </p:cNvPr>
          <p:cNvSpPr txBox="1">
            <a:spLocks/>
          </p:cNvSpPr>
          <p:nvPr/>
        </p:nvSpPr>
        <p:spPr>
          <a:xfrm>
            <a:off x="238541" y="796240"/>
            <a:ext cx="8023658" cy="384517"/>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00000"/>
                </a:solidFill>
                <a:latin typeface="Times New Roman" panose="02020603050405020304" pitchFamily="18" charset="0"/>
                <a:cs typeface="Times New Roman" panose="02020603050405020304" pitchFamily="18" charset="0"/>
              </a:rPr>
              <a:t>STEP 6</a:t>
            </a:r>
            <a:r>
              <a:rPr lang="en-US" sz="2400" kern="0" spc="12" dirty="0">
                <a:solidFill>
                  <a:srgbClr val="C00000"/>
                </a:solidFill>
                <a:latin typeface="Times New Roman" panose="02020603050405020304" pitchFamily="18" charset="0"/>
                <a:ea typeface="Lato"/>
                <a:cs typeface="Times New Roman" panose="02020603050405020304" pitchFamily="18" charset="0"/>
              </a:rPr>
              <a:t>: </a:t>
            </a:r>
            <a:r>
              <a:rPr lang="en-US" sz="2400" b="1" kern="0" spc="12" dirty="0">
                <a:solidFill>
                  <a:srgbClr val="C00000"/>
                </a:solidFill>
                <a:latin typeface="Times New Roman" panose="02020603050405020304" pitchFamily="18" charset="0"/>
                <a:ea typeface="Lato"/>
                <a:cs typeface="Times New Roman" panose="02020603050405020304" pitchFamily="18" charset="0"/>
              </a:rPr>
              <a:t>COMPILE THE MODEL</a:t>
            </a:r>
          </a:p>
        </p:txBody>
      </p:sp>
      <p:sp>
        <p:nvSpPr>
          <p:cNvPr id="14" name="Content Placeholder 2">
            <a:extLst>
              <a:ext uri="{FF2B5EF4-FFF2-40B4-BE49-F238E27FC236}">
                <a16:creationId xmlns:a16="http://schemas.microsoft.com/office/drawing/2014/main" id="{C2FD13EA-19E1-2532-258D-B66A37EEC9E7}"/>
              </a:ext>
            </a:extLst>
          </p:cNvPr>
          <p:cNvSpPr txBox="1">
            <a:spLocks/>
          </p:cNvSpPr>
          <p:nvPr/>
        </p:nvSpPr>
        <p:spPr>
          <a:xfrm>
            <a:off x="241739" y="1174792"/>
            <a:ext cx="11520586" cy="748739"/>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kern="0" spc="12" dirty="0">
                <a:solidFill>
                  <a:schemeClr val="bg1"/>
                </a:solidFill>
                <a:latin typeface="Times New Roman" panose="02020603050405020304" pitchFamily="18" charset="0"/>
                <a:ea typeface="Lato"/>
                <a:cs typeface="Times New Roman" panose="02020603050405020304" pitchFamily="18" charset="0"/>
              </a:rPr>
              <a:t>Compiling an ANN or MLP entails setting key parameters, including optimizer, loss function, and evaluation metric, to establish the learning process before model training.</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99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216568" y="295143"/>
            <a:ext cx="6477000" cy="1189038"/>
          </a:xfrm>
        </p:spPr>
        <p:txBody>
          <a:bodyPr/>
          <a:lstStyle/>
          <a:p>
            <a:r>
              <a:rPr lang="en-IN" sz="4000" b="1" dirty="0">
                <a:ln>
                  <a:solidFill>
                    <a:schemeClr val="bg1"/>
                  </a:solidFill>
                </a:ln>
                <a:solidFill>
                  <a:schemeClr val="bg1"/>
                </a:solidFill>
                <a:latin typeface="Times New Roman" panose="02020603050405020304" pitchFamily="18" charset="0"/>
                <a:cs typeface="Times New Roman" panose="02020603050405020304" pitchFamily="18" charset="0"/>
              </a:rPr>
              <a:t>Literature Survey</a:t>
            </a:r>
            <a:br>
              <a:rPr lang="en-IN" sz="4000" b="1" dirty="0">
                <a:ln>
                  <a:solidFill>
                    <a:prstClr val="white"/>
                  </a:solidFill>
                </a:ln>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21499D-1390-287F-B612-F0BFCFA8EC53}"/>
              </a:ext>
            </a:extLst>
          </p:cNvPr>
          <p:cNvSpPr txBox="1"/>
          <p:nvPr/>
        </p:nvSpPr>
        <p:spPr>
          <a:xfrm>
            <a:off x="216568" y="998376"/>
            <a:ext cx="7259053" cy="2862322"/>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[1] Hip implant performance prediction by acoustic emission techniques: a review</a:t>
            </a:r>
          </a:p>
          <a:p>
            <a:r>
              <a:rPr lang="en-US" sz="2000" dirty="0">
                <a:solidFill>
                  <a:schemeClr val="bg1"/>
                </a:solidFill>
                <a:latin typeface="Times New Roman" panose="02020603050405020304" pitchFamily="18" charset="0"/>
                <a:cs typeface="Times New Roman" panose="02020603050405020304" pitchFamily="18" charset="0"/>
              </a:rPr>
              <a:t>The paper explores the use of acoustic emission (AE) as a non-invasive diagnostic tool for total hip replacement (THR) implants, addressing the need for reliable methods in evaluating implant loosening and assessing the risk of osteolysis, proposing an intelligent wearable AE technique for enhanced monitoring and early detection.</a:t>
            </a: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7E7B88-1FD8-5932-65CB-9C1C23AC520E}"/>
              </a:ext>
            </a:extLst>
          </p:cNvPr>
          <p:cNvSpPr txBox="1"/>
          <p:nvPr/>
        </p:nvSpPr>
        <p:spPr>
          <a:xfrm>
            <a:off x="216567" y="3719148"/>
            <a:ext cx="7259053" cy="2554545"/>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[2] Bio-Tribo-Acoustic Emissions: Condition Monitoring of a Simulated Joint Articulation</a:t>
            </a:r>
          </a:p>
          <a:p>
            <a:r>
              <a:rPr lang="en-US" sz="2000" dirty="0">
                <a:solidFill>
                  <a:schemeClr val="bg1"/>
                </a:solidFill>
                <a:latin typeface="Times New Roman" panose="02020603050405020304" pitchFamily="18" charset="0"/>
                <a:cs typeface="Times New Roman" panose="02020603050405020304" pitchFamily="18" charset="0"/>
              </a:rPr>
              <a:t>The paper explores the use of acoustic emission (AE) testing to predict friction profiles and identify surface damage evolution in simulated joint articulation, employing k-means clustering to categorize AE signals and concludes that AE testing is a dynamic and intuitive method for monitoring artificial joints and diagnosing pathologies.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21499D-1390-287F-B612-F0BFCFA8EC53}"/>
              </a:ext>
            </a:extLst>
          </p:cNvPr>
          <p:cNvSpPr txBox="1"/>
          <p:nvPr/>
        </p:nvSpPr>
        <p:spPr>
          <a:xfrm>
            <a:off x="188574" y="74645"/>
            <a:ext cx="7259053" cy="2554545"/>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[3] Highly accurate acoustical prediction using support vector machine algorithm for post‐operative subsidence after cementless total hip arthroplasty</a:t>
            </a:r>
          </a:p>
          <a:p>
            <a:r>
              <a:rPr lang="en-US" sz="2000" dirty="0">
                <a:solidFill>
                  <a:schemeClr val="bg1"/>
                </a:solidFill>
                <a:latin typeface="Times New Roman" panose="02020603050405020304" pitchFamily="18" charset="0"/>
                <a:cs typeface="Times New Roman" panose="02020603050405020304" pitchFamily="18" charset="0"/>
              </a:rPr>
              <a:t>The paper presents a highly accurate machine learning algorithm using acoustic analysis, patient background features, and femoral morphological parameters to predict post-operative subsidence in cementless total hip arthroplasty (THA), indicating a shift towards preventive acoustic monitoring for complications in THA.</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7E7B88-1FD8-5932-65CB-9C1C23AC520E}"/>
              </a:ext>
            </a:extLst>
          </p:cNvPr>
          <p:cNvSpPr txBox="1"/>
          <p:nvPr/>
        </p:nvSpPr>
        <p:spPr>
          <a:xfrm>
            <a:off x="188574" y="2629190"/>
            <a:ext cx="7259053" cy="2246769"/>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[4] Significant capabilities of SMART sensor technology and their applications for Industry 4.0 in trauma and orthopedics</a:t>
            </a:r>
          </a:p>
          <a:p>
            <a:r>
              <a:rPr lang="en-US" sz="2000" dirty="0">
                <a:solidFill>
                  <a:schemeClr val="bg1"/>
                </a:solidFill>
                <a:latin typeface="Times New Roman" panose="02020603050405020304" pitchFamily="18" charset="0"/>
                <a:cs typeface="Times New Roman" panose="02020603050405020304" pitchFamily="18" charset="0"/>
              </a:rPr>
              <a:t>The article delves into the diverse applications of SMART sensor technology in trauma and orthopedics under Industry 4.0, highlighting its capacity for continuous monitoring in surgeries, providing objective evidence of healing, implant integration, and early complication detection, ultimately improving patient care.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D0AC003-00E7-5E01-3AD7-07982101FDA6}"/>
              </a:ext>
            </a:extLst>
          </p:cNvPr>
          <p:cNvSpPr txBox="1"/>
          <p:nvPr/>
        </p:nvSpPr>
        <p:spPr>
          <a:xfrm>
            <a:off x="188574" y="4875959"/>
            <a:ext cx="7259053" cy="1631216"/>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MOTIVATION:</a:t>
            </a:r>
          </a:p>
          <a:p>
            <a:r>
              <a:rPr lang="en-US" sz="2000" dirty="0">
                <a:solidFill>
                  <a:schemeClr val="bg1"/>
                </a:solidFill>
                <a:latin typeface="Times New Roman" panose="02020603050405020304" pitchFamily="18" charset="0"/>
                <a:cs typeface="Times New Roman" panose="02020603050405020304" pitchFamily="18" charset="0"/>
              </a:rPr>
              <a:t>Motivated by the advancements highlighted in literature, the project employs real-time sensors to capture data from patients' hips, aiming to enhance monitoring, early detection, and diagnostic capabilities in hip implant performance assessment.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08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2374392" y="175998"/>
            <a:ext cx="9141397" cy="615553"/>
          </a:xfrm>
        </p:spPr>
        <p:txBody>
          <a:bodyPr/>
          <a:lstStyle/>
          <a:p>
            <a:r>
              <a:rPr lang="en-US" dirty="0">
                <a:latin typeface="Times New Roman" panose="02020603050405020304" pitchFamily="18" charset="0"/>
                <a:cs typeface="Times New Roman" panose="02020603050405020304" pitchFamily="18" charset="0"/>
              </a:rPr>
              <a:t>WORK DONE</a:t>
            </a:r>
          </a:p>
        </p:txBody>
      </p:sp>
      <p:sp>
        <p:nvSpPr>
          <p:cNvPr id="5" name="TextBox 4">
            <a:extLst>
              <a:ext uri="{FF2B5EF4-FFF2-40B4-BE49-F238E27FC236}">
                <a16:creationId xmlns:a16="http://schemas.microsoft.com/office/drawing/2014/main" id="{9EFE309D-67BA-6026-6A94-E19C54F2DACD}"/>
              </a:ext>
            </a:extLst>
          </p:cNvPr>
          <p:cNvSpPr txBox="1"/>
          <p:nvPr/>
        </p:nvSpPr>
        <p:spPr>
          <a:xfrm>
            <a:off x="615820" y="889843"/>
            <a:ext cx="9619862" cy="4801314"/>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Data Preprocessing:</a:t>
            </a:r>
          </a:p>
          <a:p>
            <a:r>
              <a:rPr lang="en-US" dirty="0">
                <a:solidFill>
                  <a:schemeClr val="bg1"/>
                </a:solidFill>
                <a:latin typeface="Times New Roman" panose="02020603050405020304" pitchFamily="18" charset="0"/>
                <a:cs typeface="Times New Roman" panose="02020603050405020304" pitchFamily="18" charset="0"/>
              </a:rPr>
              <a:t>- Temporal organization of features was performed.</a:t>
            </a:r>
          </a:p>
          <a:p>
            <a:r>
              <a:rPr lang="en-US" dirty="0">
                <a:solidFill>
                  <a:schemeClr val="bg1"/>
                </a:solidFill>
                <a:latin typeface="Times New Roman" panose="02020603050405020304" pitchFamily="18" charset="0"/>
                <a:cs typeface="Times New Roman" panose="02020603050405020304" pitchFamily="18" charset="0"/>
              </a:rPr>
              <a:t>- Rows with null values were excluded.</a:t>
            </a:r>
          </a:p>
          <a:p>
            <a:r>
              <a:rPr lang="en-US" dirty="0">
                <a:solidFill>
                  <a:schemeClr val="bg1"/>
                </a:solidFill>
                <a:latin typeface="Times New Roman" panose="02020603050405020304" pitchFamily="18" charset="0"/>
                <a:cs typeface="Times New Roman" panose="02020603050405020304" pitchFamily="18" charset="0"/>
              </a:rPr>
              <a:t>- Feature normalization was applied.</a:t>
            </a:r>
          </a:p>
          <a:p>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Approach 1: Artificial Neural Network (ANN)</a:t>
            </a:r>
          </a:p>
          <a:p>
            <a:r>
              <a:rPr lang="en-US" dirty="0">
                <a:solidFill>
                  <a:schemeClr val="bg1"/>
                </a:solidFill>
                <a:latin typeface="Times New Roman" panose="02020603050405020304" pitchFamily="18" charset="0"/>
                <a:cs typeface="Times New Roman" panose="02020603050405020304" pitchFamily="18" charset="0"/>
              </a:rPr>
              <a:t>- Dataset compression: Due to the dataset's size, a compression technique based on time features was applied.</a:t>
            </a:r>
          </a:p>
          <a:p>
            <a:r>
              <a:rPr lang="en-US" dirty="0">
                <a:solidFill>
                  <a:schemeClr val="bg1"/>
                </a:solidFill>
                <a:latin typeface="Times New Roman" panose="02020603050405020304" pitchFamily="18" charset="0"/>
                <a:cs typeface="Times New Roman" panose="02020603050405020304" pitchFamily="18" charset="0"/>
              </a:rPr>
              <a:t>- The compressed dataset underwent normalization.</a:t>
            </a:r>
          </a:p>
          <a:p>
            <a:r>
              <a:rPr lang="en-US" dirty="0">
                <a:solidFill>
                  <a:schemeClr val="bg1"/>
                </a:solidFill>
                <a:latin typeface="Times New Roman" panose="02020603050405020304" pitchFamily="18" charset="0"/>
                <a:cs typeface="Times New Roman" panose="02020603050405020304" pitchFamily="18" charset="0"/>
              </a:rPr>
              <a:t>- An ANN model was implemented on the compressed dataset.</a:t>
            </a:r>
          </a:p>
          <a:p>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Approach 2: Multi-Layer Perceptron (MLP)</a:t>
            </a:r>
          </a:p>
          <a:p>
            <a:r>
              <a:rPr lang="en-US" dirty="0">
                <a:solidFill>
                  <a:schemeClr val="bg1"/>
                </a:solidFill>
                <a:latin typeface="Times New Roman" panose="02020603050405020304" pitchFamily="18" charset="0"/>
                <a:cs typeface="Times New Roman" panose="02020603050405020304" pitchFamily="18" charset="0"/>
              </a:rPr>
              <a:t>- Utilized the </a:t>
            </a:r>
            <a:r>
              <a:rPr lang="en-US" dirty="0" err="1">
                <a:solidFill>
                  <a:schemeClr val="bg1"/>
                </a:solidFill>
                <a:latin typeface="Times New Roman" panose="02020603050405020304" pitchFamily="18" charset="0"/>
                <a:cs typeface="Times New Roman" panose="02020603050405020304" pitchFamily="18" charset="0"/>
              </a:rPr>
              <a:t>MLPClassifier</a:t>
            </a:r>
            <a:r>
              <a:rPr lang="en-US" dirty="0">
                <a:solidFill>
                  <a:schemeClr val="bg1"/>
                </a:solidFill>
                <a:latin typeface="Times New Roman" panose="02020603050405020304" pitchFamily="18" charset="0"/>
                <a:cs typeface="Times New Roman" panose="02020603050405020304" pitchFamily="18" charset="0"/>
              </a:rPr>
              <a:t> library for the MLP model.</a:t>
            </a:r>
          </a:p>
          <a:p>
            <a:r>
              <a:rPr lang="en-US" dirty="0">
                <a:solidFill>
                  <a:schemeClr val="bg1"/>
                </a:solidFill>
                <a:latin typeface="Times New Roman" panose="02020603050405020304" pitchFamily="18" charset="0"/>
                <a:cs typeface="Times New Roman" panose="02020603050405020304" pitchFamily="18" charset="0"/>
              </a:rPr>
              <a:t>- Normalized data was employed for model training.</a:t>
            </a:r>
          </a:p>
          <a:p>
            <a:r>
              <a:rPr lang="en-US" dirty="0">
                <a:solidFill>
                  <a:schemeClr val="bg1"/>
                </a:solidFill>
                <a:latin typeface="Times New Roman" panose="02020603050405020304" pitchFamily="18" charset="0"/>
                <a:cs typeface="Times New Roman" panose="02020603050405020304" pitchFamily="18" charset="0"/>
              </a:rPr>
              <a:t>- Trained the model with 3 hidden layers containing 8, 6, and 4 neurons, achieving an accuracy of 92%.</a:t>
            </a:r>
          </a:p>
          <a:p>
            <a:r>
              <a:rPr lang="en-US" dirty="0">
                <a:solidFill>
                  <a:schemeClr val="bg1"/>
                </a:solidFill>
                <a:latin typeface="Times New Roman" panose="02020603050405020304" pitchFamily="18" charset="0"/>
                <a:cs typeface="Times New Roman" panose="02020603050405020304" pitchFamily="18" charset="0"/>
              </a:rPr>
              <a:t>- Identified indications of overfitting; ongoing efforts are directed towards addressing this issue.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127</TotalTime>
  <Words>1029</Words>
  <Application>Microsoft Office PowerPoint</Application>
  <PresentationFormat>Widescreen</PresentationFormat>
  <Paragraphs>78</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Segoe UI</vt:lpstr>
      <vt:lpstr>Times New Roman</vt:lpstr>
      <vt:lpstr>Office Theme</vt:lpstr>
      <vt:lpstr>Machine Learning Techniques For Acoustic Emission Based Monitoring Of Hip Implants </vt:lpstr>
      <vt:lpstr>INTRODUCTION</vt:lpstr>
      <vt:lpstr>Problem Statement</vt:lpstr>
      <vt:lpstr>PowerPoint Presentation</vt:lpstr>
      <vt:lpstr>PowerPoint Presentation</vt:lpstr>
      <vt:lpstr>PowerPoint Presentation</vt:lpstr>
      <vt:lpstr>Literature Survey </vt:lpstr>
      <vt:lpstr>PowerPoint Presentation</vt:lpstr>
      <vt:lpstr>WORK DONE</vt:lpstr>
      <vt:lpstr>OBSERVATION</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 For Acoustic Emission Based Monitoring Of Hip Implants </dc:title>
  <dc:subject/>
  <dc:creator>Ritesh Shetty</dc:creator>
  <cp:keywords/>
  <dc:description/>
  <cp:lastModifiedBy>Ritesh Shetty</cp:lastModifiedBy>
  <cp:revision>2</cp:revision>
  <dcterms:created xsi:type="dcterms:W3CDTF">2023-11-19T05:48:14Z</dcterms:created>
  <dcterms:modified xsi:type="dcterms:W3CDTF">2023-11-19T08:06:38Z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