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6F14-AECC-44E0-A260-037A09D5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9084-0532-48C6-AABF-0E584AF66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FA52-14D3-428C-BB21-46810662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C70A-409A-462B-8B51-6E915CB9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1EBF-BCBF-4257-9066-0FA9204D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6A21-E32E-4B66-B002-09057184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9268-85C7-4F91-ABF2-6F67AF07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2DC0-6541-4705-9256-209B453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0ADB-46B8-4470-8B58-666838C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DBF31-695D-44F5-9FA6-EFAFD1CD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DB50B-CFAF-42E8-B6C7-3427FC8F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0E83-8577-4BCE-B7A1-9E9115F2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23CA-C9D0-4957-8330-2AF6D115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BA3D-A218-473E-AEC2-4A91708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1BBD-04E8-4640-895C-ED59B5E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783-4317-4BF4-968A-7A5000F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22E3-5217-4B20-8F19-108FDED1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6B9D-57B5-474E-BF63-32282FD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8047-42A1-4827-9A7A-18F1055E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5411-8249-473F-95D6-4B2A6165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DC3-D177-40F5-BBA2-AA131E53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6786-77DB-4992-B9D7-BBE84CE5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62E4-8828-42A8-ADCF-0B85064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DDA5-0ACD-4E88-877E-9CAE0786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6AC0-D6CB-4795-A76A-E3A5450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560D-5157-4777-83E7-63B4BC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9BAB-A7E9-4F72-83DB-AFB0BD8AA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6FCA-95C8-4126-8F57-2FA4706B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C625-AF3C-468C-BD11-82A62F3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49D2-96FC-4418-ADAB-F50D8EF4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D457-8C47-4908-9987-3C10C3B8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F1F3-30F6-41E8-9A2D-24CF7273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DEDA-9BCD-4013-A837-3C54E65D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12DBE-CC18-4788-95E9-EB37B5DA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B3AD3-924C-4FD7-A781-EC7E6E7C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80EF-E850-45A7-B6B6-B78581932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34E7-1452-447D-948A-606ADBF7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DEFE-5759-4A0B-83FC-218941C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255C-8BBB-49FF-B254-374748A2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92FD-CBAF-404F-94D1-E5633A54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F9E61-E231-4122-9D3F-FC43E1B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5F51-F9D0-4F0F-A10F-0E2A12D7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C5B1D-436B-4322-B730-EDC2972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EDB-7E66-4604-A09F-1D9FA201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C175C-C6E1-41C8-8DB0-D4CF98B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6021-5A53-4C3E-8917-CCD36BE8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72D8-BEAD-42F5-A5F8-C8899CD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5DB3-65C4-44F6-B951-861262D8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E430-EA41-4587-9F53-5DFB7667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7725-74EC-4B21-A0A2-AC027F0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369C6-6751-480B-916A-462877C0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3A39-8FA9-4436-8029-E74438C1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8CA6-EAEA-4BDB-A09C-44F3286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54ED-BDAD-401B-9765-726091CC8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940A4-66D7-420B-8A11-E4D4BF90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C3D99-B31D-4272-8136-6A77608A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8EA4-CDF5-4635-A427-0C93B9DF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CB3D6-3B0A-4DCD-976F-EDE298F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6808B-2990-4E39-A0D2-6F12D83E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895B-BE61-4959-B442-C1C63D89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2DAE-699F-49CB-A9F6-670291016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9AA-ED5E-4C87-8965-5E775AF0988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E47D-2D96-4141-9DBF-5DED3D51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F8423-7811-45FA-B7BC-9F1E422F3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F07B-5BA0-4685-8B7C-0AB11E49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D73-F3C5-406A-85FB-2412D0EB1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34" b="1477"/>
          <a:stretch/>
        </p:blipFill>
        <p:spPr>
          <a:xfrm>
            <a:off x="0" y="-2621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66B02-A67D-40F6-A4B1-444D772A0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80" y="67541"/>
            <a:ext cx="1837041" cy="2129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79427-8ADA-45F3-B08F-E50567850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03" y="1544135"/>
            <a:ext cx="1870314" cy="18703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A353B0-3D73-4387-88A2-DE480A7E8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300" y="3855072"/>
            <a:ext cx="2983599" cy="14884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4A15DF7-8529-430D-8377-3B44B6D6D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83" y="1072083"/>
            <a:ext cx="2249790" cy="22497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013793-42EF-471B-A1AB-81F7658B0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7" y="3814468"/>
            <a:ext cx="1693109" cy="1693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AB80F7-BEE1-4892-8AAC-AB9E9E830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068"/>
            <a:ext cx="4975060" cy="49750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BF96C0-E89F-4A00-91A2-8FE5679C1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86" y="230981"/>
            <a:ext cx="3036645" cy="13422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1E84BE-74F5-4C4C-A28B-17C93E6B67AC}"/>
              </a:ext>
            </a:extLst>
          </p:cNvPr>
          <p:cNvSpPr txBox="1"/>
          <p:nvPr/>
        </p:nvSpPr>
        <p:spPr>
          <a:xfrm>
            <a:off x="244865" y="4299472"/>
            <a:ext cx="6329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ranklin Gothic Book" panose="020B0503020102020204" pitchFamily="34" charset="0"/>
              </a:rPr>
              <a:t>Installing </a:t>
            </a:r>
          </a:p>
          <a:p>
            <a:r>
              <a:rPr lang="en-US" sz="3600" b="1" dirty="0">
                <a:latin typeface="Franklin Gothic Book" panose="020B0503020102020204" pitchFamily="34" charset="0"/>
              </a:rPr>
              <a:t>	Python </a:t>
            </a:r>
          </a:p>
          <a:p>
            <a:r>
              <a:rPr lang="en-US" sz="3600" b="1" dirty="0">
                <a:latin typeface="Franklin Gothic Book" panose="020B0503020102020204" pitchFamily="34" charset="0"/>
              </a:rPr>
              <a:t>		Development </a:t>
            </a:r>
          </a:p>
          <a:p>
            <a:r>
              <a:rPr lang="en-US" sz="3600" b="1" dirty="0">
                <a:latin typeface="Franklin Gothic Book" panose="020B0503020102020204" pitchFamily="34" charset="0"/>
              </a:rPr>
              <a:t>				Environment</a:t>
            </a:r>
          </a:p>
        </p:txBody>
      </p:sp>
    </p:spTree>
    <p:extLst>
      <p:ext uri="{BB962C8B-B14F-4D97-AF65-F5344CB8AC3E}">
        <p14:creationId xmlns:p14="http://schemas.microsoft.com/office/powerpoint/2010/main" val="426131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1622178-2004-4843-AE5B-3C7A25A9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85" y="2472810"/>
            <a:ext cx="4672831" cy="31760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68F169-2747-4B5C-BC13-75733D7A1816}"/>
              </a:ext>
            </a:extLst>
          </p:cNvPr>
          <p:cNvSpPr/>
          <p:nvPr/>
        </p:nvSpPr>
        <p:spPr>
          <a:xfrm>
            <a:off x="280946" y="984133"/>
            <a:ext cx="11534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A091A"/>
                </a:solidFill>
                <a:latin typeface="Franklin Gothic Book" panose="020B0503020102020204" pitchFamily="34" charset="0"/>
              </a:rPr>
              <a:t>Every program is a set of instructions, whether it’s to add two numbers or send a request over the internet. Compilers and interpreters take human-readable code and convert it to computer-readable machine code.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48D9-5F6A-49FF-A630-299296AFF649}"/>
              </a:ext>
            </a:extLst>
          </p:cNvPr>
          <p:cNvSpPr/>
          <p:nvPr/>
        </p:nvSpPr>
        <p:spPr>
          <a:xfrm>
            <a:off x="185530" y="195658"/>
            <a:ext cx="8481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A091A"/>
                </a:solidFill>
                <a:latin typeface="Franklin Gothic Book" panose="020B0503020102020204" pitchFamily="34" charset="0"/>
              </a:rPr>
              <a:t>What is Compiler and Interpreter?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6D119B-8DC8-4A94-A600-D1E376A735EB}"/>
              </a:ext>
            </a:extLst>
          </p:cNvPr>
          <p:cNvSpPr/>
          <p:nvPr/>
        </p:nvSpPr>
        <p:spPr>
          <a:xfrm>
            <a:off x="4252954" y="3603643"/>
            <a:ext cx="2401294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Compiler/Interpreter</a:t>
            </a: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D94E9B66-AA86-49DA-9F64-D0DE86943286}"/>
              </a:ext>
            </a:extLst>
          </p:cNvPr>
          <p:cNvSpPr/>
          <p:nvPr/>
        </p:nvSpPr>
        <p:spPr>
          <a:xfrm>
            <a:off x="825942" y="1772608"/>
            <a:ext cx="2289976" cy="1773674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using namespace std; </a:t>
            </a:r>
          </a:p>
          <a:p>
            <a:r>
              <a:rPr lang="en-US" sz="1050" dirty="0"/>
              <a:t>int main()</a:t>
            </a:r>
          </a:p>
          <a:p>
            <a:endParaRPr lang="en-US" sz="1050" dirty="0"/>
          </a:p>
          <a:p>
            <a:r>
              <a:rPr lang="en-US" sz="1050" dirty="0"/>
              <a:t> </a:t>
            </a:r>
            <a:r>
              <a:rPr lang="en-US" sz="1050" dirty="0" err="1"/>
              <a:t>cout</a:t>
            </a:r>
            <a:r>
              <a:rPr lang="en-US" sz="1050" dirty="0"/>
              <a:t> &lt;&lt; "Hello World!" &lt;&lt; </a:t>
            </a:r>
            <a:r>
              <a:rPr lang="en-US" sz="1050" dirty="0" err="1"/>
              <a:t>endl</a:t>
            </a:r>
            <a:r>
              <a:rPr lang="en-US" sz="1050" dirty="0"/>
              <a:t>; </a:t>
            </a:r>
          </a:p>
          <a:p>
            <a:r>
              <a:rPr lang="en-US" sz="1050" dirty="0"/>
              <a:t> return 0;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0D4AE1C0-E839-4E11-B4D6-1C0B0957FF05}"/>
              </a:ext>
            </a:extLst>
          </p:cNvPr>
          <p:cNvSpPr/>
          <p:nvPr/>
        </p:nvSpPr>
        <p:spPr>
          <a:xfrm>
            <a:off x="7695869" y="5020438"/>
            <a:ext cx="2289976" cy="1641904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0101111000110110100100111001001001000100100100010011111110000001111000011110101001111111001111111111100000111111111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60BE5D5-35E7-43E9-A976-73713BD838E5}"/>
              </a:ext>
            </a:extLst>
          </p:cNvPr>
          <p:cNvSpPr/>
          <p:nvPr/>
        </p:nvSpPr>
        <p:spPr>
          <a:xfrm rot="1394885">
            <a:off x="3260035" y="2457398"/>
            <a:ext cx="1781091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082555E-0BB8-4D68-9FE3-3F27B6B4C40F}"/>
              </a:ext>
            </a:extLst>
          </p:cNvPr>
          <p:cNvSpPr/>
          <p:nvPr/>
        </p:nvSpPr>
        <p:spPr>
          <a:xfrm rot="1394885">
            <a:off x="7117741" y="4120545"/>
            <a:ext cx="1781091" cy="6463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68F169-2747-4B5C-BC13-75733D7A1816}"/>
              </a:ext>
            </a:extLst>
          </p:cNvPr>
          <p:cNvSpPr/>
          <p:nvPr/>
        </p:nvSpPr>
        <p:spPr>
          <a:xfrm>
            <a:off x="328654" y="5142030"/>
            <a:ext cx="115346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Franklin Gothic Book" panose="020B0503020102020204" pitchFamily="34" charset="0"/>
              </a:rPr>
              <a:t>The second way is if you have a friend who knows ancient Greek. When you're ready to make the food, </a:t>
            </a:r>
          </a:p>
          <a:p>
            <a:r>
              <a:rPr lang="en-US" sz="1500" dirty="0">
                <a:latin typeface="Franklin Gothic Book" panose="020B0503020102020204" pitchFamily="34" charset="0"/>
              </a:rPr>
              <a:t>your friend sits next to you and translates the recipe into English as you go, line by line. </a:t>
            </a:r>
          </a:p>
          <a:p>
            <a:r>
              <a:rPr lang="en-US" sz="1500" dirty="0">
                <a:latin typeface="Franklin Gothic Book" panose="020B0503020102020204" pitchFamily="34" charset="0"/>
              </a:rPr>
              <a:t>In this case, your friend is the interpreter for the </a:t>
            </a:r>
            <a:r>
              <a:rPr lang="en-US" sz="1500" b="1" i="1" u="sng" dirty="0">
                <a:latin typeface="Franklin Gothic Book" panose="020B0503020102020204" pitchFamily="34" charset="0"/>
              </a:rPr>
              <a:t>interpreted</a:t>
            </a:r>
            <a:r>
              <a:rPr lang="en-US" sz="1500" i="1" dirty="0">
                <a:latin typeface="Franklin Gothic Book" panose="020B0503020102020204" pitchFamily="34" charset="0"/>
              </a:rPr>
              <a:t> </a:t>
            </a:r>
            <a:r>
              <a:rPr lang="en-US" sz="1500" dirty="0">
                <a:latin typeface="Franklin Gothic Book" panose="020B0503020102020204" pitchFamily="34" charset="0"/>
              </a:rPr>
              <a:t>version of the recipe.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48D9-5F6A-49FF-A630-299296AFF649}"/>
              </a:ext>
            </a:extLst>
          </p:cNvPr>
          <p:cNvSpPr/>
          <p:nvPr/>
        </p:nvSpPr>
        <p:spPr>
          <a:xfrm>
            <a:off x="185530" y="195658"/>
            <a:ext cx="8481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A091A"/>
                </a:solidFill>
                <a:latin typeface="Franklin Gothic Book" panose="020B0503020102020204" pitchFamily="34" charset="0"/>
              </a:rPr>
              <a:t>Interpreted vs Compiled Programming Languages: </a:t>
            </a:r>
          </a:p>
          <a:p>
            <a:r>
              <a:rPr lang="en-US" b="1" dirty="0">
                <a:solidFill>
                  <a:srgbClr val="0A091A"/>
                </a:solidFill>
                <a:latin typeface="Franklin Gothic Book" panose="020B0503020102020204" pitchFamily="34" charset="0"/>
              </a:rPr>
              <a:t>What's the Difference?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2816A1-158F-48BD-BCFF-221CDC411FD7}"/>
              </a:ext>
            </a:extLst>
          </p:cNvPr>
          <p:cNvGrpSpPr/>
          <p:nvPr/>
        </p:nvGrpSpPr>
        <p:grpSpPr>
          <a:xfrm>
            <a:off x="137652" y="2317938"/>
            <a:ext cx="2384302" cy="2384302"/>
            <a:chOff x="4805346" y="4164476"/>
            <a:chExt cx="2384302" cy="23843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88AD84-EC53-45D5-A759-9752E1AC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346" y="4164476"/>
              <a:ext cx="2384302" cy="238430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9E6B9-CD7E-4B3E-82BC-55C9EF0D2E0F}"/>
                </a:ext>
              </a:extLst>
            </p:cNvPr>
            <p:cNvSpPr txBox="1"/>
            <p:nvPr/>
          </p:nvSpPr>
          <p:spPr>
            <a:xfrm rot="16996925">
              <a:off x="5093582" y="5692710"/>
              <a:ext cx="894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Translation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9BDC40-2F43-4587-AB2E-B69C5A864C4B}"/>
              </a:ext>
            </a:extLst>
          </p:cNvPr>
          <p:cNvGrpSpPr/>
          <p:nvPr/>
        </p:nvGrpSpPr>
        <p:grpSpPr>
          <a:xfrm>
            <a:off x="9336891" y="3510089"/>
            <a:ext cx="2787280" cy="2857320"/>
            <a:chOff x="8798425" y="3494126"/>
            <a:chExt cx="2787280" cy="285732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12B057B-E7E9-4ED9-AD2A-FC7459170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425" y="4255946"/>
              <a:ext cx="2181225" cy="20955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8886DA-5D36-470A-A085-D77C9DF00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2" t="4331" r="18147" b="8019"/>
            <a:stretch/>
          </p:blipFill>
          <p:spPr>
            <a:xfrm>
              <a:off x="10373594" y="3494126"/>
              <a:ext cx="1212111" cy="20955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1370D91-51D5-4F54-89E8-01D5C934ADEA}"/>
              </a:ext>
            </a:extLst>
          </p:cNvPr>
          <p:cNvSpPr txBox="1"/>
          <p:nvPr/>
        </p:nvSpPr>
        <p:spPr>
          <a:xfrm>
            <a:off x="185530" y="1038233"/>
            <a:ext cx="63712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Franklin Gothic Book" panose="020B0503020102020204" pitchFamily="34" charset="0"/>
              </a:rPr>
              <a:t>Imagine you have a recipe that you want to make, but it's written in Chinese. </a:t>
            </a:r>
          </a:p>
          <a:p>
            <a:r>
              <a:rPr lang="en-US" sz="1500" dirty="0">
                <a:latin typeface="Franklin Gothic Book" panose="020B0503020102020204" pitchFamily="34" charset="0"/>
              </a:rPr>
              <a:t>There are two ways you, a non </a:t>
            </a:r>
            <a:r>
              <a:rPr lang="en-US" sz="1500" dirty="0" err="1">
                <a:latin typeface="Franklin Gothic Book" panose="020B0503020102020204" pitchFamily="34" charset="0"/>
              </a:rPr>
              <a:t>chinese</a:t>
            </a:r>
            <a:r>
              <a:rPr lang="en-US" sz="1500" dirty="0">
                <a:latin typeface="Franklin Gothic Book" panose="020B0503020102020204" pitchFamily="34" charset="0"/>
              </a:rPr>
              <a:t> speaker, could follow its directions.</a:t>
            </a:r>
          </a:p>
          <a:p>
            <a:endParaRPr lang="en-US" sz="1500" dirty="0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0975B-7AD8-48CE-B882-3E0BEE8CD6E6}"/>
              </a:ext>
            </a:extLst>
          </p:cNvPr>
          <p:cNvSpPr txBox="1"/>
          <p:nvPr/>
        </p:nvSpPr>
        <p:spPr>
          <a:xfrm>
            <a:off x="2790508" y="2963360"/>
            <a:ext cx="7303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Franklin Gothic Book" panose="020B0503020102020204" pitchFamily="34" charset="0"/>
              </a:rPr>
              <a:t>The first is if someone had already translated it into English for you. </a:t>
            </a:r>
          </a:p>
          <a:p>
            <a:r>
              <a:rPr lang="en-US" sz="1500" dirty="0">
                <a:latin typeface="Franklin Gothic Book" panose="020B0503020102020204" pitchFamily="34" charset="0"/>
              </a:rPr>
              <a:t>You (and anyone else who can speak English) could read the English version </a:t>
            </a:r>
          </a:p>
          <a:p>
            <a:r>
              <a:rPr lang="en-US" sz="1500" dirty="0">
                <a:latin typeface="Franklin Gothic Book" panose="020B0503020102020204" pitchFamily="34" charset="0"/>
              </a:rPr>
              <a:t>of the recipe and make the food. Think of this translated recipe as the </a:t>
            </a:r>
            <a:r>
              <a:rPr lang="en-US" sz="1500" b="1" i="1" u="sng" dirty="0">
                <a:latin typeface="Franklin Gothic Book" panose="020B0503020102020204" pitchFamily="34" charset="0"/>
              </a:rPr>
              <a:t>compiled</a:t>
            </a:r>
            <a:r>
              <a:rPr lang="en-US" sz="1500" dirty="0">
                <a:latin typeface="Franklin Gothic Book" panose="020B0503020102020204" pitchFamily="34" charset="0"/>
              </a:rPr>
              <a:t> version.</a:t>
            </a:r>
          </a:p>
          <a:p>
            <a:endParaRPr lang="en-US" sz="1500" dirty="0">
              <a:latin typeface="Franklin Gothic Book" panose="020B0503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3B9EAAE-754F-4129-A420-7DB75A0EE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15" y="682505"/>
            <a:ext cx="5062819" cy="19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0AB42-84F4-46DF-86A7-D2A8AE52C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129397"/>
            <a:ext cx="775550" cy="812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368EC-EBC2-442F-AC0E-3BF6FD4CE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8" y="2410207"/>
            <a:ext cx="775550" cy="8120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B3B8A6-E8D2-4C7C-8188-912681FAD063}"/>
              </a:ext>
            </a:extLst>
          </p:cNvPr>
          <p:cNvSpPr/>
          <p:nvPr/>
        </p:nvSpPr>
        <p:spPr>
          <a:xfrm>
            <a:off x="1173447" y="1418073"/>
            <a:ext cx="517453" cy="59010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D1D585-D8FA-404C-8B13-BC2EF375DDF8}"/>
              </a:ext>
            </a:extLst>
          </p:cNvPr>
          <p:cNvSpPr/>
          <p:nvPr/>
        </p:nvSpPr>
        <p:spPr>
          <a:xfrm>
            <a:off x="3100455" y="1418073"/>
            <a:ext cx="517453" cy="59010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00111010010101010111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98CCB-C5CE-49B7-A5E1-E5F52C9469DD}"/>
              </a:ext>
            </a:extLst>
          </p:cNvPr>
          <p:cNvCxnSpPr>
            <a:cxnSpLocks/>
          </p:cNvCxnSpPr>
          <p:nvPr/>
        </p:nvCxnSpPr>
        <p:spPr>
          <a:xfrm>
            <a:off x="1283477" y="1535031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D02816-84E5-4C40-B79C-B6B1D9633CFC}"/>
              </a:ext>
            </a:extLst>
          </p:cNvPr>
          <p:cNvCxnSpPr>
            <a:cxnSpLocks/>
          </p:cNvCxnSpPr>
          <p:nvPr/>
        </p:nvCxnSpPr>
        <p:spPr>
          <a:xfrm>
            <a:off x="1283477" y="1655534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B293B4-C332-43C1-8ABD-66AA2FFFFCFA}"/>
              </a:ext>
            </a:extLst>
          </p:cNvPr>
          <p:cNvCxnSpPr>
            <a:cxnSpLocks/>
          </p:cNvCxnSpPr>
          <p:nvPr/>
        </p:nvCxnSpPr>
        <p:spPr>
          <a:xfrm>
            <a:off x="1283477" y="1768948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9625BF-2A59-4925-997E-EAB0E4BB282B}"/>
              </a:ext>
            </a:extLst>
          </p:cNvPr>
          <p:cNvCxnSpPr>
            <a:cxnSpLocks/>
          </p:cNvCxnSpPr>
          <p:nvPr/>
        </p:nvCxnSpPr>
        <p:spPr>
          <a:xfrm>
            <a:off x="1283477" y="1902915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F9B3677-7680-4234-934B-E9846721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63" y="1481528"/>
            <a:ext cx="421387" cy="4213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6DF608-CEA8-44AD-82BF-C375C44CAC8F}"/>
              </a:ext>
            </a:extLst>
          </p:cNvPr>
          <p:cNvSpPr txBox="1"/>
          <p:nvPr/>
        </p:nvSpPr>
        <p:spPr>
          <a:xfrm>
            <a:off x="1998703" y="1085118"/>
            <a:ext cx="98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Compiler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0BEE23-DCF6-4337-9113-40CEF2BB4795}"/>
              </a:ext>
            </a:extLst>
          </p:cNvPr>
          <p:cNvSpPr txBox="1"/>
          <p:nvPr/>
        </p:nvSpPr>
        <p:spPr>
          <a:xfrm>
            <a:off x="6718405" y="4329569"/>
            <a:ext cx="775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Execute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912856-9020-41E6-A323-F5736FAB462F}"/>
              </a:ext>
            </a:extLst>
          </p:cNvPr>
          <p:cNvSpPr/>
          <p:nvPr/>
        </p:nvSpPr>
        <p:spPr>
          <a:xfrm>
            <a:off x="303739" y="118811"/>
            <a:ext cx="117181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51426"/>
                </a:solidFill>
                <a:latin typeface="Franklin Gothic Book" panose="020B0503020102020204" pitchFamily="34" charset="0"/>
              </a:rPr>
              <a:t>Compiled Languages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A091A"/>
                </a:solidFill>
                <a:latin typeface="Franklin Gothic Book" panose="020B0503020102020204" pitchFamily="34" charset="0"/>
              </a:rPr>
              <a:t>Examples of pure compiled languages are </a:t>
            </a:r>
            <a:r>
              <a:rPr lang="en-US" b="1" dirty="0">
                <a:solidFill>
                  <a:srgbClr val="0A091A"/>
                </a:solidFill>
                <a:latin typeface="Franklin Gothic Book" panose="020B0503020102020204" pitchFamily="34" charset="0"/>
              </a:rPr>
              <a:t>C, C++, Visual basic</a:t>
            </a:r>
            <a:endParaRPr lang="en-US" b="1" dirty="0">
              <a:latin typeface="Franklin Gothic Book" panose="020B0503020102020204" pitchFamily="34" charset="0"/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4C360C84-B530-4051-BFE7-176EB4E598F6}"/>
              </a:ext>
            </a:extLst>
          </p:cNvPr>
          <p:cNvSpPr/>
          <p:nvPr/>
        </p:nvSpPr>
        <p:spPr>
          <a:xfrm>
            <a:off x="4156413" y="1481528"/>
            <a:ext cx="1644216" cy="34483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Send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C0C78D-7D34-4ECE-A195-FA1CDE7C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83" y="5731576"/>
            <a:ext cx="775550" cy="8120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E14AE7-BF50-4D48-A456-BE6489A2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8" y="5720973"/>
            <a:ext cx="775550" cy="8120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0C43AA6-D6E9-4A93-A32E-C36293500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5" y="4988583"/>
            <a:ext cx="421387" cy="4213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F2E30E7-E62F-4C09-910B-687DF934393D}"/>
              </a:ext>
            </a:extLst>
          </p:cNvPr>
          <p:cNvSpPr txBox="1"/>
          <p:nvPr/>
        </p:nvSpPr>
        <p:spPr>
          <a:xfrm>
            <a:off x="7484479" y="4660154"/>
            <a:ext cx="119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ranklin Gothic Book" panose="020B0503020102020204" pitchFamily="34" charset="0"/>
              </a:rPr>
              <a:t>Interpreter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432B194-11FC-4F2A-82DE-73F4516F6ABB}"/>
              </a:ext>
            </a:extLst>
          </p:cNvPr>
          <p:cNvSpPr/>
          <p:nvPr/>
        </p:nvSpPr>
        <p:spPr>
          <a:xfrm>
            <a:off x="6793673" y="1459479"/>
            <a:ext cx="517453" cy="59010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00111010010101010111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8A63919-C26C-4AA8-BCC5-6153FCC373D1}"/>
              </a:ext>
            </a:extLst>
          </p:cNvPr>
          <p:cNvSpPr/>
          <p:nvPr/>
        </p:nvSpPr>
        <p:spPr>
          <a:xfrm>
            <a:off x="2044497" y="4843212"/>
            <a:ext cx="517453" cy="59010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4DD0E39-5D49-448D-84BD-492D5D7008FA}"/>
              </a:ext>
            </a:extLst>
          </p:cNvPr>
          <p:cNvCxnSpPr>
            <a:cxnSpLocks/>
          </p:cNvCxnSpPr>
          <p:nvPr/>
        </p:nvCxnSpPr>
        <p:spPr>
          <a:xfrm>
            <a:off x="2154527" y="4960170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8272FA-9432-42E5-91C3-666B565FBD01}"/>
              </a:ext>
            </a:extLst>
          </p:cNvPr>
          <p:cNvCxnSpPr>
            <a:cxnSpLocks/>
          </p:cNvCxnSpPr>
          <p:nvPr/>
        </p:nvCxnSpPr>
        <p:spPr>
          <a:xfrm>
            <a:off x="2154527" y="5080673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51151AD-A7E9-49A0-A891-8B18B44D1F34}"/>
              </a:ext>
            </a:extLst>
          </p:cNvPr>
          <p:cNvCxnSpPr>
            <a:cxnSpLocks/>
          </p:cNvCxnSpPr>
          <p:nvPr/>
        </p:nvCxnSpPr>
        <p:spPr>
          <a:xfrm>
            <a:off x="2154527" y="5194087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F54B58-BF85-4870-8EAD-D641CFAFC422}"/>
              </a:ext>
            </a:extLst>
          </p:cNvPr>
          <p:cNvCxnSpPr>
            <a:cxnSpLocks/>
          </p:cNvCxnSpPr>
          <p:nvPr/>
        </p:nvCxnSpPr>
        <p:spPr>
          <a:xfrm>
            <a:off x="2154527" y="5328054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A422A71-5B2D-4EA7-BD5A-9F633068AF3F}"/>
              </a:ext>
            </a:extLst>
          </p:cNvPr>
          <p:cNvSpPr/>
          <p:nvPr/>
        </p:nvSpPr>
        <p:spPr>
          <a:xfrm>
            <a:off x="6786586" y="4888430"/>
            <a:ext cx="517453" cy="59010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4B73BD-4A21-4A99-A130-223FF1706D64}"/>
              </a:ext>
            </a:extLst>
          </p:cNvPr>
          <p:cNvCxnSpPr>
            <a:cxnSpLocks/>
          </p:cNvCxnSpPr>
          <p:nvPr/>
        </p:nvCxnSpPr>
        <p:spPr>
          <a:xfrm>
            <a:off x="6896616" y="5005388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827E37-4B61-4831-9106-921BC93065A6}"/>
              </a:ext>
            </a:extLst>
          </p:cNvPr>
          <p:cNvCxnSpPr>
            <a:cxnSpLocks/>
          </p:cNvCxnSpPr>
          <p:nvPr/>
        </p:nvCxnSpPr>
        <p:spPr>
          <a:xfrm>
            <a:off x="6896616" y="5125891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0338487-6BF7-4E32-B947-C5425A840B6C}"/>
              </a:ext>
            </a:extLst>
          </p:cNvPr>
          <p:cNvCxnSpPr>
            <a:cxnSpLocks/>
          </p:cNvCxnSpPr>
          <p:nvPr/>
        </p:nvCxnSpPr>
        <p:spPr>
          <a:xfrm>
            <a:off x="6896616" y="5239305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6E4E0E-1139-402C-90F8-D318B882EA2B}"/>
              </a:ext>
            </a:extLst>
          </p:cNvPr>
          <p:cNvCxnSpPr>
            <a:cxnSpLocks/>
          </p:cNvCxnSpPr>
          <p:nvPr/>
        </p:nvCxnSpPr>
        <p:spPr>
          <a:xfrm>
            <a:off x="6896616" y="5373272"/>
            <a:ext cx="30072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91C367D-4D66-4366-AC47-D799441899FF}"/>
              </a:ext>
            </a:extLst>
          </p:cNvPr>
          <p:cNvSpPr txBox="1"/>
          <p:nvPr/>
        </p:nvSpPr>
        <p:spPr>
          <a:xfrm>
            <a:off x="6739572" y="1155695"/>
            <a:ext cx="775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Book" panose="020B0503020102020204" pitchFamily="34" charset="0"/>
              </a:rPr>
              <a:t>Execute</a:t>
            </a:r>
          </a:p>
        </p:txBody>
      </p:sp>
      <p:sp>
        <p:nvSpPr>
          <p:cNvPr id="84" name="Arrow: Striped Right 83">
            <a:extLst>
              <a:ext uri="{FF2B5EF4-FFF2-40B4-BE49-F238E27FC236}">
                <a16:creationId xmlns:a16="http://schemas.microsoft.com/office/drawing/2014/main" id="{5AED9F5F-8B8F-4D7D-8607-0D95FE374EAE}"/>
              </a:ext>
            </a:extLst>
          </p:cNvPr>
          <p:cNvSpPr/>
          <p:nvPr/>
        </p:nvSpPr>
        <p:spPr>
          <a:xfrm>
            <a:off x="4156413" y="4998672"/>
            <a:ext cx="1643349" cy="344835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Send a copy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1C1306-DD5C-479F-92DE-E24938D5926B}"/>
              </a:ext>
            </a:extLst>
          </p:cNvPr>
          <p:cNvSpPr/>
          <p:nvPr/>
        </p:nvSpPr>
        <p:spPr>
          <a:xfrm>
            <a:off x="303739" y="3360932"/>
            <a:ext cx="117181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51426"/>
                </a:solidFill>
                <a:latin typeface="Franklin Gothic Book" panose="020B0503020102020204" pitchFamily="34" charset="0"/>
              </a:rPr>
              <a:t>Interpreted Languages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A091A"/>
                </a:solidFill>
                <a:latin typeface="Franklin Gothic Book" panose="020B0503020102020204" pitchFamily="34" charset="0"/>
              </a:rPr>
              <a:t>Examples of interpreted languages are </a:t>
            </a:r>
            <a:r>
              <a:rPr lang="en-US" b="1" dirty="0">
                <a:solidFill>
                  <a:srgbClr val="0A091A"/>
                </a:solidFill>
                <a:latin typeface="Franklin Gothic Book" panose="020B0503020102020204" pitchFamily="34" charset="0"/>
              </a:rPr>
              <a:t>Python, Java script, Ruby and PHP.</a:t>
            </a:r>
            <a:endParaRPr lang="en-US" b="1" dirty="0">
              <a:latin typeface="Franklin Gothic Book" panose="020B0503020102020204" pitchFamily="34" charset="0"/>
            </a:endParaRP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B80FCE3C-7A9E-495E-B4CE-30DCFD65C3AD}"/>
              </a:ext>
            </a:extLst>
          </p:cNvPr>
          <p:cNvSpPr/>
          <p:nvPr/>
        </p:nvSpPr>
        <p:spPr>
          <a:xfrm>
            <a:off x="8359451" y="1054409"/>
            <a:ext cx="906947" cy="91124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Franklin Gothic Book" panose="020B0503020102020204" pitchFamily="34" charset="0"/>
              </a:rPr>
              <a:t>Faster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DA32D7B2-24EF-45D1-9F98-1F6CC903E9D6}"/>
              </a:ext>
            </a:extLst>
          </p:cNvPr>
          <p:cNvSpPr/>
          <p:nvPr/>
        </p:nvSpPr>
        <p:spPr>
          <a:xfrm>
            <a:off x="8409922" y="2326548"/>
            <a:ext cx="906947" cy="9112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Franklin Gothic Book" panose="020B0503020102020204" pitchFamily="34" charset="0"/>
              </a:rPr>
              <a:t>Not Cross- Platform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6A6BDE13-2841-4D6F-AB64-FE696B15BE9B}"/>
              </a:ext>
            </a:extLst>
          </p:cNvPr>
          <p:cNvSpPr/>
          <p:nvPr/>
        </p:nvSpPr>
        <p:spPr>
          <a:xfrm>
            <a:off x="9739823" y="1032754"/>
            <a:ext cx="906947" cy="91124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anklin Gothic Book" panose="020B0503020102020204" pitchFamily="34" charset="0"/>
              </a:rPr>
              <a:t>Private Code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90EFA583-7363-4F89-A78C-1F941AB864A5}"/>
              </a:ext>
            </a:extLst>
          </p:cNvPr>
          <p:cNvSpPr/>
          <p:nvPr/>
        </p:nvSpPr>
        <p:spPr>
          <a:xfrm>
            <a:off x="9775045" y="2307636"/>
            <a:ext cx="906947" cy="9112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Franklin Gothic Book" panose="020B0503020102020204" pitchFamily="34" charset="0"/>
              </a:rPr>
              <a:t>Inflexible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0C70C370-147B-4654-B9E0-110F3736AC0C}"/>
              </a:ext>
            </a:extLst>
          </p:cNvPr>
          <p:cNvSpPr/>
          <p:nvPr/>
        </p:nvSpPr>
        <p:spPr>
          <a:xfrm>
            <a:off x="8420888" y="4272241"/>
            <a:ext cx="906947" cy="91124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Franklin Gothic Book" panose="020B0503020102020204" pitchFamily="34" charset="0"/>
              </a:rPr>
              <a:t>Cross-Platform</a:t>
            </a:r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4D7FA855-E6FA-4EF3-9249-E41919F3C565}"/>
              </a:ext>
            </a:extLst>
          </p:cNvPr>
          <p:cNvSpPr/>
          <p:nvPr/>
        </p:nvSpPr>
        <p:spPr>
          <a:xfrm>
            <a:off x="9739822" y="4289951"/>
            <a:ext cx="906947" cy="911243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anklin Gothic Book" panose="020B0503020102020204" pitchFamily="34" charset="0"/>
              </a:rPr>
              <a:t>Easy to Debug</a:t>
            </a:r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3AA6C77E-D4B2-4FA2-9CD8-BB6C6F2E062F}"/>
              </a:ext>
            </a:extLst>
          </p:cNvPr>
          <p:cNvSpPr/>
          <p:nvPr/>
        </p:nvSpPr>
        <p:spPr>
          <a:xfrm>
            <a:off x="9739821" y="5510656"/>
            <a:ext cx="906947" cy="9112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Franklin Gothic Book" panose="020B0503020102020204" pitchFamily="34" charset="0"/>
              </a:rPr>
              <a:t>Slower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409AA496-5FFC-4A2D-B90B-0532EAF3B653}"/>
              </a:ext>
            </a:extLst>
          </p:cNvPr>
          <p:cNvSpPr/>
          <p:nvPr/>
        </p:nvSpPr>
        <p:spPr>
          <a:xfrm>
            <a:off x="8420888" y="5510656"/>
            <a:ext cx="906947" cy="9112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Franklin Gothic Book" panose="020B0503020102020204" pitchFamily="34" charset="0"/>
              </a:rPr>
              <a:t>Public Code</a:t>
            </a:r>
          </a:p>
        </p:txBody>
      </p:sp>
    </p:spTree>
    <p:extLst>
      <p:ext uri="{BB962C8B-B14F-4D97-AF65-F5344CB8AC3E}">
        <p14:creationId xmlns:p14="http://schemas.microsoft.com/office/powerpoint/2010/main" val="278717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2" grpId="0" animBg="1"/>
      <p:bldP spid="95" grpId="0" animBg="1"/>
      <p:bldP spid="96" grpId="0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1C7FC0E0-EE21-4A5D-A9C3-178EE38952C7}"/>
              </a:ext>
            </a:extLst>
          </p:cNvPr>
          <p:cNvSpPr/>
          <p:nvPr/>
        </p:nvSpPr>
        <p:spPr>
          <a:xfrm>
            <a:off x="212650" y="682013"/>
            <a:ext cx="11897834" cy="408746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D0B84-BA32-4E8C-AD1C-13B8527BB959}"/>
              </a:ext>
            </a:extLst>
          </p:cNvPr>
          <p:cNvSpPr/>
          <p:nvPr/>
        </p:nvSpPr>
        <p:spPr>
          <a:xfrm>
            <a:off x="654027" y="4848079"/>
            <a:ext cx="1064062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51426"/>
                </a:solidFill>
                <a:latin typeface="Franklin Gothic Book" panose="020B0503020102020204" pitchFamily="34" charset="0"/>
              </a:rPr>
              <a:t>What is IDE?</a:t>
            </a:r>
          </a:p>
          <a:p>
            <a:endParaRPr lang="en-US" sz="2000" b="1" dirty="0">
              <a:solidFill>
                <a:srgbClr val="151426"/>
              </a:solidFill>
              <a:latin typeface="HelveticaNeue-Bold"/>
            </a:endParaRPr>
          </a:p>
          <a:p>
            <a:r>
              <a:rPr lang="en-US" dirty="0">
                <a:solidFill>
                  <a:srgbClr val="0A091A"/>
                </a:solidFill>
                <a:latin typeface="Franklin Gothic Book" panose="020B0503020102020204" pitchFamily="34" charset="0"/>
              </a:rPr>
              <a:t>Integrated Development Environment is a GUI where programmers write their code and produce final products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DFC586C-0405-46C3-AFF9-39854DCB5519}"/>
              </a:ext>
            </a:extLst>
          </p:cNvPr>
          <p:cNvSpPr/>
          <p:nvPr/>
        </p:nvSpPr>
        <p:spPr>
          <a:xfrm>
            <a:off x="5177560" y="1605515"/>
            <a:ext cx="1593559" cy="15204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Syntax Highlighting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24159B5-2E7A-4173-B579-8253DE75D2D6}"/>
              </a:ext>
            </a:extLst>
          </p:cNvPr>
          <p:cNvSpPr/>
          <p:nvPr/>
        </p:nvSpPr>
        <p:spPr>
          <a:xfrm>
            <a:off x="3084048" y="1605515"/>
            <a:ext cx="1593559" cy="152045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Code Editor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B5FD5EA-56D2-468D-B87E-239B9E1DE9A8}"/>
              </a:ext>
            </a:extLst>
          </p:cNvPr>
          <p:cNvSpPr/>
          <p:nvPr/>
        </p:nvSpPr>
        <p:spPr>
          <a:xfrm>
            <a:off x="7433650" y="1605515"/>
            <a:ext cx="1593559" cy="15204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Auto-Completion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8C7697E-98E2-4D29-BF5E-D3AD3A2BFCE7}"/>
              </a:ext>
            </a:extLst>
          </p:cNvPr>
          <p:cNvSpPr/>
          <p:nvPr/>
        </p:nvSpPr>
        <p:spPr>
          <a:xfrm>
            <a:off x="9689740" y="1605515"/>
            <a:ext cx="1593559" cy="1520455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Debugger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6F3289EE-181B-454D-932F-E7707DB0377D}"/>
              </a:ext>
            </a:extLst>
          </p:cNvPr>
          <p:cNvSpPr/>
          <p:nvPr/>
        </p:nvSpPr>
        <p:spPr>
          <a:xfrm>
            <a:off x="827958" y="1605514"/>
            <a:ext cx="1593559" cy="1520455"/>
          </a:xfrm>
          <a:prstGeom prst="flowChartConnector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Compiler</a:t>
            </a:r>
          </a:p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Interpreter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03893-D3A1-4902-97EC-DCA6FA5D4D99}"/>
              </a:ext>
            </a:extLst>
          </p:cNvPr>
          <p:cNvSpPr/>
          <p:nvPr/>
        </p:nvSpPr>
        <p:spPr>
          <a:xfrm>
            <a:off x="616567" y="234084"/>
            <a:ext cx="360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51426"/>
                </a:solidFill>
                <a:latin typeface="Franklin Gothic Book" panose="020B0503020102020204" pitchFamily="34" charset="0"/>
              </a:rPr>
              <a:t>What else we need to start coding?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6439E78-E37C-4C7B-B25A-4D83283A8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94" y="2400447"/>
            <a:ext cx="962487" cy="9444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6FA50F-EF0C-4E68-9B94-4FF5A82D1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96" y="2413454"/>
            <a:ext cx="962487" cy="9444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53666CC-3F4C-4645-88E2-F9948039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88" y="2390416"/>
            <a:ext cx="962487" cy="9444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FF8A9A-6C95-4567-8E58-3069AB5E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1" y="2400447"/>
            <a:ext cx="962487" cy="9444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6BC1B7-A0CC-418D-9561-22B8329D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354" y="2400447"/>
            <a:ext cx="962487" cy="9444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66C851-1E59-458C-A2EC-9475A870BE0F}"/>
              </a:ext>
            </a:extLst>
          </p:cNvPr>
          <p:cNvSpPr/>
          <p:nvPr/>
        </p:nvSpPr>
        <p:spPr>
          <a:xfrm>
            <a:off x="5781651" y="4115924"/>
            <a:ext cx="628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51426"/>
                </a:solidFill>
                <a:latin typeface="Franklin Gothic Book" panose="020B0503020102020204" pitchFamily="34" charset="0"/>
              </a:rPr>
              <a:t>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/>
      <p:bldP spid="28" grpId="0" animBg="1"/>
      <p:bldP spid="30" grpId="0" animBg="1"/>
      <p:bldP spid="31" grpId="0" animBg="1"/>
      <p:bldP spid="32" grpId="0" animBg="1"/>
      <p:bldP spid="33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4912856-9020-41E6-A323-F5736FAB462F}"/>
              </a:ext>
            </a:extLst>
          </p:cNvPr>
          <p:cNvSpPr/>
          <p:nvPr/>
        </p:nvSpPr>
        <p:spPr>
          <a:xfrm>
            <a:off x="473860" y="147642"/>
            <a:ext cx="1171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51426"/>
                </a:solidFill>
                <a:latin typeface="Franklin Gothic Book" panose="020B0503020102020204" pitchFamily="34" charset="0"/>
              </a:rPr>
              <a:t>Python IDEs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BE2E75-21BB-4BEC-8DAD-64DA62BE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33" y="2567379"/>
            <a:ext cx="1204997" cy="13967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9903227-B29B-4703-9E17-6C0832CEF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8" y="4468088"/>
            <a:ext cx="1204996" cy="12049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7A7D5C-8784-4BED-A74D-CD94D76F8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8" y="2535400"/>
            <a:ext cx="1204996" cy="12049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DD874-24CA-40AA-ADD4-94040CED4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21" y="887133"/>
            <a:ext cx="1340864" cy="13408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DE8EE6-30A9-4448-A995-C79518629F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2" y="837627"/>
            <a:ext cx="1397649" cy="1397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A43523-B25F-4E82-8E08-66CA4F112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4" y="4464542"/>
            <a:ext cx="1204998" cy="1204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B73CA-1463-4166-90A2-B33C105F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23" y="902095"/>
            <a:ext cx="1357541" cy="1212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0462DB-5664-45A8-B696-77AA69116A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23" y="2468528"/>
            <a:ext cx="1338741" cy="1338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AD2F3-1A83-4B0C-A108-82AA0EAD8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23" y="3964172"/>
            <a:ext cx="1750828" cy="1750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731F90-F8A0-4D92-AA2F-BEAE116C9502}"/>
              </a:ext>
            </a:extLst>
          </p:cNvPr>
          <p:cNvSpPr txBox="1"/>
          <p:nvPr/>
        </p:nvSpPr>
        <p:spPr>
          <a:xfrm>
            <a:off x="2691274" y="132347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IDLE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D28DCC-8929-4A3F-9B0C-24466CD9DD10}"/>
              </a:ext>
            </a:extLst>
          </p:cNvPr>
          <p:cNvSpPr txBox="1"/>
          <p:nvPr/>
        </p:nvSpPr>
        <p:spPr>
          <a:xfrm>
            <a:off x="2673352" y="3006962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PyCharm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F716B-BDB4-4672-9C5C-10150DFE69AC}"/>
              </a:ext>
            </a:extLst>
          </p:cNvPr>
          <p:cNvSpPr txBox="1"/>
          <p:nvPr/>
        </p:nvSpPr>
        <p:spPr>
          <a:xfrm>
            <a:off x="2628914" y="4882375"/>
            <a:ext cx="122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Franklin Gothic Book" panose="020B0503020102020204" pitchFamily="34" charset="0"/>
              </a:rPr>
              <a:t>SublimeText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64CBBD-A6CB-4F1C-86E7-9A322E5B1642}"/>
              </a:ext>
            </a:extLst>
          </p:cNvPr>
          <p:cNvSpPr txBox="1"/>
          <p:nvPr/>
        </p:nvSpPr>
        <p:spPr>
          <a:xfrm>
            <a:off x="6404796" y="1240998"/>
            <a:ext cx="7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Spyder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361898-05A2-4C35-82D2-FDFCD0BB8735}"/>
              </a:ext>
            </a:extLst>
          </p:cNvPr>
          <p:cNvSpPr txBox="1"/>
          <p:nvPr/>
        </p:nvSpPr>
        <p:spPr>
          <a:xfrm>
            <a:off x="6305025" y="2953232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Franklin Gothic Book" panose="020B0503020102020204" pitchFamily="34" charset="0"/>
              </a:rPr>
              <a:t>Jupyter</a:t>
            </a:r>
            <a:r>
              <a:rPr lang="en-US" sz="1600" dirty="0">
                <a:latin typeface="Franklin Gothic Book" panose="020B0503020102020204" pitchFamily="34" charset="0"/>
              </a:rPr>
              <a:t> Notebook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624BC-D097-4B05-8AC4-59069F3BE5CD}"/>
              </a:ext>
            </a:extLst>
          </p:cNvPr>
          <p:cNvSpPr txBox="1"/>
          <p:nvPr/>
        </p:nvSpPr>
        <p:spPr>
          <a:xfrm>
            <a:off x="6442402" y="4868198"/>
            <a:ext cx="67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ATOM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66BCF-295E-4D3B-A5B9-B7B2E44FB5A8}"/>
              </a:ext>
            </a:extLst>
          </p:cNvPr>
          <p:cNvSpPr txBox="1"/>
          <p:nvPr/>
        </p:nvSpPr>
        <p:spPr>
          <a:xfrm>
            <a:off x="9955851" y="1240998"/>
            <a:ext cx="714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Franklin Gothic Book" panose="020B0503020102020204" pitchFamily="34" charset="0"/>
              </a:rPr>
              <a:t>PyDev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2971DD-75C4-45B7-AA53-C0F7CF87DA88}"/>
              </a:ext>
            </a:extLst>
          </p:cNvPr>
          <p:cNvSpPr txBox="1"/>
          <p:nvPr/>
        </p:nvSpPr>
        <p:spPr>
          <a:xfrm>
            <a:off x="9947321" y="2934664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Visual Studio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D476E3-860C-4C21-9407-250D6E3C0F56}"/>
              </a:ext>
            </a:extLst>
          </p:cNvPr>
          <p:cNvSpPr txBox="1"/>
          <p:nvPr/>
        </p:nvSpPr>
        <p:spPr>
          <a:xfrm>
            <a:off x="9947321" y="4820069"/>
            <a:ext cx="693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Franklin Gothic Book" panose="020B0503020102020204" pitchFamily="34" charset="0"/>
              </a:rPr>
              <a:t>Thony</a:t>
            </a:r>
            <a:endParaRPr lang="en-U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15072</TotalTime>
  <Words>333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HelveticaNeue-Bold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105</cp:revision>
  <dcterms:created xsi:type="dcterms:W3CDTF">2020-05-10T15:02:21Z</dcterms:created>
  <dcterms:modified xsi:type="dcterms:W3CDTF">2021-08-17T07:25:00Z</dcterms:modified>
</cp:coreProperties>
</file>