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710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2508738" y="-4763"/>
            <a:ext cx="8069750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21D4-F0CD-4F74-B342-A21605E2AA2D}" type="datetimeFigureOut">
              <a:rPr lang="nl-NL" smtClean="0"/>
              <a:t>15-10-2019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15CB-B368-47F0-A681-09CF3FA879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144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21D4-F0CD-4F74-B342-A21605E2AA2D}" type="datetimeFigureOut">
              <a:rPr lang="nl-NL" smtClean="0"/>
              <a:t>15-10-2019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15CB-B368-47F0-A681-09CF3FA879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69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21D4-F0CD-4F74-B342-A21605E2AA2D}" type="datetimeFigureOut">
              <a:rPr lang="nl-NL" smtClean="0"/>
              <a:t>15-10-2019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15CB-B368-47F0-A681-09CF3FA879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8503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21D4-F0CD-4F74-B342-A21605E2AA2D}" type="datetimeFigureOut">
              <a:rPr lang="nl-NL" smtClean="0"/>
              <a:t>15-10-2019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15CB-B368-47F0-A681-09CF3FA879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8263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21D4-F0CD-4F74-B342-A21605E2AA2D}" type="datetimeFigureOut">
              <a:rPr lang="nl-NL" smtClean="0"/>
              <a:t>15-10-2019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15CB-B368-47F0-A681-09CF3FA879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5617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21D4-F0CD-4F74-B342-A21605E2AA2D}" type="datetimeFigureOut">
              <a:rPr lang="nl-NL" smtClean="0"/>
              <a:t>15-10-2019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15CB-B368-47F0-A681-09CF3FA879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3793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21D4-F0CD-4F74-B342-A21605E2AA2D}" type="datetimeFigureOut">
              <a:rPr lang="nl-NL" smtClean="0"/>
              <a:t>15-10-2019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15CB-B368-47F0-A681-09CF3FA879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8069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21D4-F0CD-4F74-B342-A21605E2AA2D}" type="datetimeFigureOut">
              <a:rPr lang="nl-NL" smtClean="0"/>
              <a:t>15-10-2019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15CB-B368-47F0-A681-09CF3FA879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6939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21D4-F0CD-4F74-B342-A21605E2AA2D}" type="datetimeFigureOut">
              <a:rPr lang="nl-NL" smtClean="0"/>
              <a:t>15-10-2019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15CB-B368-47F0-A681-09CF3FA879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784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9312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21D4-F0CD-4F74-B342-A21605E2AA2D}" type="datetimeFigureOut">
              <a:rPr lang="nl-NL" smtClean="0"/>
              <a:t>15-10-2019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B915CB-B368-47F0-A681-09CF3FA879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29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21D4-F0CD-4F74-B342-A21605E2AA2D}" type="datetimeFigureOut">
              <a:rPr lang="nl-NL" smtClean="0"/>
              <a:t>15-10-2019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15CB-B368-47F0-A681-09CF3FA879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273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76204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21D4-F0CD-4F74-B342-A21605E2AA2D}" type="datetimeFigureOut">
              <a:rPr lang="nl-NL" smtClean="0"/>
              <a:t>15-10-2019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15CB-B368-47F0-A681-09CF3FA879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79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21D4-F0CD-4F74-B342-A21605E2AA2D}" type="datetimeFigureOut">
              <a:rPr lang="nl-NL" smtClean="0"/>
              <a:t>15-10-2019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15CB-B368-47F0-A681-09CF3FA879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034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21D4-F0CD-4F74-B342-A21605E2AA2D}" type="datetimeFigureOut">
              <a:rPr lang="nl-NL" smtClean="0"/>
              <a:t>15-10-2019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15CB-B368-47F0-A681-09CF3FA879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813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21D4-F0CD-4F74-B342-A21605E2AA2D}" type="datetimeFigureOut">
              <a:rPr lang="nl-NL" smtClean="0"/>
              <a:t>15-10-2019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15CB-B368-47F0-A681-09CF3FA879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576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21D4-F0CD-4F74-B342-A21605E2AA2D}" type="datetimeFigureOut">
              <a:rPr lang="nl-NL" smtClean="0"/>
              <a:t>15-10-2019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15CB-B368-47F0-A681-09CF3FA879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967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21D4-F0CD-4F74-B342-A21605E2AA2D}" type="datetimeFigureOut">
              <a:rPr lang="nl-NL" smtClean="0"/>
              <a:t>15-10-2019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15CB-B368-47F0-A681-09CF3FA879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074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162336" y="0"/>
            <a:ext cx="5702623" cy="6858001"/>
            <a:chOff x="1320800" y="0"/>
            <a:chExt cx="2436813" cy="6858001"/>
          </a:xfrm>
          <a:solidFill>
            <a:schemeClr val="accent1">
              <a:lumMod val="75000"/>
              <a:alpha val="31000"/>
            </a:schemeClr>
          </a:solidFill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5021D4-F0CD-4F74-B342-A21605E2AA2D}" type="datetimeFigureOut">
              <a:rPr lang="nl-NL" smtClean="0"/>
              <a:t>15-10-2019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B915CB-B368-47F0-A681-09CF3FA879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096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5674-914E-4578-BC8D-B2BBF0AE7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Motif enhanced ensemble network inference prediction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51703-50EE-48E6-9668-F84EB3ABE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Rick Reijnders</a:t>
            </a:r>
          </a:p>
        </p:txBody>
      </p:sp>
    </p:spTree>
    <p:extLst>
      <p:ext uri="{BB962C8B-B14F-4D97-AF65-F5344CB8AC3E}">
        <p14:creationId xmlns:p14="http://schemas.microsoft.com/office/powerpoint/2010/main" val="372584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CD5F-2CBF-4FAF-B532-81A629C2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5782-762D-46A4-B31F-C5D1538A6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Load true network (as graph) &amp; true network data</a:t>
            </a:r>
          </a:p>
          <a:p>
            <a:r>
              <a:rPr lang="nl-NL" dirty="0"/>
              <a:t>Infer network on data using:</a:t>
            </a:r>
          </a:p>
          <a:p>
            <a:pPr lvl="1"/>
            <a:r>
              <a:rPr lang="nl-NL" dirty="0"/>
              <a:t>Correlation, regression, mutial information and bayes</a:t>
            </a:r>
          </a:p>
          <a:p>
            <a:r>
              <a:rPr lang="nl-NL" dirty="0"/>
              <a:t>Determine motifs on infered networks (compared to random nets)</a:t>
            </a:r>
          </a:p>
          <a:p>
            <a:r>
              <a:rPr lang="nl-NL" dirty="0"/>
              <a:t>Locate motifs in inferred networks</a:t>
            </a:r>
          </a:p>
          <a:p>
            <a:r>
              <a:rPr lang="nl-NL" dirty="0"/>
              <a:t>Select most ‘important’ motifs, then assemble (ensemble knowledge)</a:t>
            </a:r>
          </a:p>
          <a:p>
            <a:r>
              <a:rPr lang="nl-NL" dirty="0"/>
              <a:t>Compare to true network</a:t>
            </a:r>
          </a:p>
          <a:p>
            <a:pPr lvl="1"/>
            <a:r>
              <a:rPr lang="nl-NL" dirty="0"/>
              <a:t>Report on match, missing and mismatch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CE05A7-C9CD-4370-A355-40D0AC1E72DE}"/>
              </a:ext>
            </a:extLst>
          </p:cNvPr>
          <p:cNvSpPr txBox="1">
            <a:spLocks/>
          </p:cNvSpPr>
          <p:nvPr/>
        </p:nvSpPr>
        <p:spPr>
          <a:xfrm>
            <a:off x="2380130" y="6311900"/>
            <a:ext cx="10515600" cy="406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Aim: estimate improvement of network inference of regulatory networks by using network motifs</a:t>
            </a:r>
            <a:endParaRPr lang="nl-NL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01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28B9-7AB5-46A0-A433-442743A2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dirty="0"/>
              <a:t>Current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A0CB9-8DEE-43B5-AA2E-217DA23A8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7399"/>
            <a:ext cx="12192000" cy="3673452"/>
          </a:xfrm>
          <a:prstGeom prst="rect">
            <a:avLst/>
          </a:prstGeom>
        </p:spPr>
      </p:pic>
      <p:pic>
        <p:nvPicPr>
          <p:cNvPr id="6" name="Picture 5" descr="A picture containing table, hanging, various, air&#10;&#10;Description automatically generated">
            <a:extLst>
              <a:ext uri="{FF2B5EF4-FFF2-40B4-BE49-F238E27FC236}">
                <a16:creationId xmlns:a16="http://schemas.microsoft.com/office/drawing/2014/main" id="{95C63E65-C29B-4604-A107-84419B6AA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046" y="0"/>
            <a:ext cx="4233908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2E7975-07C0-4FA0-BBE6-2DB6F6881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046" y="0"/>
            <a:ext cx="4233908" cy="6858000"/>
          </a:xfrm>
          <a:prstGeom prst="rect">
            <a:avLst/>
          </a:prstGeom>
        </p:spPr>
      </p:pic>
      <p:pic>
        <p:nvPicPr>
          <p:cNvPr id="14" name="Picture 13" descr="A picture containing necklace, ball&#10;&#10;Description automatically generated">
            <a:extLst>
              <a:ext uri="{FF2B5EF4-FFF2-40B4-BE49-F238E27FC236}">
                <a16:creationId xmlns:a16="http://schemas.microsoft.com/office/drawing/2014/main" id="{DD915360-B36B-44D7-B65A-2B3B57BF51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046" y="0"/>
            <a:ext cx="4233908" cy="6858000"/>
          </a:xfrm>
          <a:prstGeom prst="rect">
            <a:avLst/>
          </a:prstGeom>
        </p:spPr>
      </p:pic>
      <p:pic>
        <p:nvPicPr>
          <p:cNvPr id="12" name="Picture 11" descr="A picture containing water, table, man, air&#10;&#10;Description automatically generated">
            <a:extLst>
              <a:ext uri="{FF2B5EF4-FFF2-40B4-BE49-F238E27FC236}">
                <a16:creationId xmlns:a16="http://schemas.microsoft.com/office/drawing/2014/main" id="{843D7D52-F17E-4D44-B20F-0E928C48CF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046" y="0"/>
            <a:ext cx="4233908" cy="6858000"/>
          </a:xfrm>
          <a:prstGeom prst="rect">
            <a:avLst/>
          </a:prstGeom>
        </p:spPr>
      </p:pic>
      <p:pic>
        <p:nvPicPr>
          <p:cNvPr id="10" name="Picture 9" descr="A picture containing man, water, ball, people&#10;&#10;Description automatically generated">
            <a:extLst>
              <a:ext uri="{FF2B5EF4-FFF2-40B4-BE49-F238E27FC236}">
                <a16:creationId xmlns:a16="http://schemas.microsoft.com/office/drawing/2014/main" id="{6DFBFCEE-F276-4764-81C6-0E0714BD58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046" y="0"/>
            <a:ext cx="4233908" cy="6858000"/>
          </a:xfrm>
          <a:prstGeom prst="rect">
            <a:avLst/>
          </a:prstGeom>
        </p:spPr>
      </p:pic>
      <p:pic>
        <p:nvPicPr>
          <p:cNvPr id="16" name="Picture 15" descr="A picture containing kite, skiing, air, flying&#10;&#10;Description automatically generated">
            <a:extLst>
              <a:ext uri="{FF2B5EF4-FFF2-40B4-BE49-F238E27FC236}">
                <a16:creationId xmlns:a16="http://schemas.microsoft.com/office/drawing/2014/main" id="{9BABFEA8-F375-441F-B434-4FB2016527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046" y="0"/>
            <a:ext cx="4233908" cy="6858000"/>
          </a:xfrm>
          <a:prstGeom prst="rect">
            <a:avLst/>
          </a:prstGeom>
        </p:spPr>
      </p:pic>
      <p:pic>
        <p:nvPicPr>
          <p:cNvPr id="22" name="Picture 21" descr="A close up of a map&#10;&#10;Description automatically generated">
            <a:extLst>
              <a:ext uri="{FF2B5EF4-FFF2-40B4-BE49-F238E27FC236}">
                <a16:creationId xmlns:a16="http://schemas.microsoft.com/office/drawing/2014/main" id="{89E6515A-F887-405F-AAFA-29012A266E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046" y="0"/>
            <a:ext cx="4233908" cy="6858000"/>
          </a:xfrm>
          <a:prstGeom prst="rect">
            <a:avLst/>
          </a:prstGeom>
        </p:spPr>
      </p:pic>
      <p:pic>
        <p:nvPicPr>
          <p:cNvPr id="24" name="Picture 23" descr="A picture containing indoor, table&#10;&#10;Description automatically generated">
            <a:extLst>
              <a:ext uri="{FF2B5EF4-FFF2-40B4-BE49-F238E27FC236}">
                <a16:creationId xmlns:a16="http://schemas.microsoft.com/office/drawing/2014/main" id="{8756C4FB-8928-4672-A95C-3F710AF6F6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046" y="0"/>
            <a:ext cx="4233908" cy="68580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CB58C920-4337-46E7-9B57-8DD6815E3680}"/>
              </a:ext>
            </a:extLst>
          </p:cNvPr>
          <p:cNvGrpSpPr/>
          <p:nvPr/>
        </p:nvGrpSpPr>
        <p:grpSpPr>
          <a:xfrm>
            <a:off x="3169646" y="0"/>
            <a:ext cx="8467816" cy="6858000"/>
            <a:chOff x="863282" y="0"/>
            <a:chExt cx="8467816" cy="685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D2CBB34-B93C-43D3-867F-8749E0BE7078}"/>
                </a:ext>
              </a:extLst>
            </p:cNvPr>
            <p:cNvGrpSpPr/>
            <p:nvPr/>
          </p:nvGrpSpPr>
          <p:grpSpPr>
            <a:xfrm>
              <a:off x="863282" y="0"/>
              <a:ext cx="8467816" cy="6858000"/>
              <a:chOff x="20441058" y="-2401094"/>
              <a:chExt cx="8467816" cy="6858000"/>
            </a:xfrm>
          </p:grpSpPr>
          <p:pic>
            <p:nvPicPr>
              <p:cNvPr id="26" name="Picture 25" descr="A picture containing indoor, table&#10;&#10;Description automatically generated">
                <a:extLst>
                  <a:ext uri="{FF2B5EF4-FFF2-40B4-BE49-F238E27FC236}">
                    <a16:creationId xmlns:a16="http://schemas.microsoft.com/office/drawing/2014/main" id="{18110432-5C11-42DB-AE93-569056D007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74966" y="-2401094"/>
                <a:ext cx="4233908" cy="6858000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829A5735-92B7-4943-97FE-B005593F29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41058" y="-2401094"/>
                <a:ext cx="4233908" cy="6858000"/>
              </a:xfrm>
              <a:prstGeom prst="rect">
                <a:avLst/>
              </a:prstGeom>
            </p:spPr>
          </p:pic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1FCD6D1-0610-4A37-8DCA-302242E0348B}"/>
                </a:ext>
              </a:extLst>
            </p:cNvPr>
            <p:cNvSpPr/>
            <p:nvPr/>
          </p:nvSpPr>
          <p:spPr>
            <a:xfrm>
              <a:off x="3360420" y="4526280"/>
              <a:ext cx="396240" cy="4191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EE1E5BC-B96E-41FE-8B9C-D6A6F539CBEA}"/>
                </a:ext>
              </a:extLst>
            </p:cNvPr>
            <p:cNvSpPr/>
            <p:nvPr/>
          </p:nvSpPr>
          <p:spPr>
            <a:xfrm>
              <a:off x="3644946" y="4236244"/>
              <a:ext cx="396240" cy="4191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F631A3C-3C03-452F-94CC-04B54BC066E5}"/>
                </a:ext>
              </a:extLst>
            </p:cNvPr>
            <p:cNvSpPr/>
            <p:nvPr/>
          </p:nvSpPr>
          <p:spPr>
            <a:xfrm>
              <a:off x="3954918" y="3855244"/>
              <a:ext cx="396240" cy="4191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173F8A4-0BED-4060-A978-914A28688AEC}"/>
                </a:ext>
              </a:extLst>
            </p:cNvPr>
            <p:cNvSpPr/>
            <p:nvPr/>
          </p:nvSpPr>
          <p:spPr>
            <a:xfrm>
              <a:off x="3074488" y="2670810"/>
              <a:ext cx="396240" cy="4191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CA65FAF-4B04-448F-8A91-DAD57872E27F}"/>
                </a:ext>
              </a:extLst>
            </p:cNvPr>
            <p:cNvSpPr/>
            <p:nvPr/>
          </p:nvSpPr>
          <p:spPr>
            <a:xfrm>
              <a:off x="2434069" y="4453890"/>
              <a:ext cx="396240" cy="4191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9F4D717-FA10-49B3-985D-CC2838A7DF19}"/>
                </a:ext>
              </a:extLst>
            </p:cNvPr>
            <p:cNvSpPr/>
            <p:nvPr/>
          </p:nvSpPr>
          <p:spPr>
            <a:xfrm>
              <a:off x="1572645" y="2940844"/>
              <a:ext cx="396240" cy="4191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C711EF-FC2B-461C-8BCD-B0305E0EF6CA}"/>
              </a:ext>
            </a:extLst>
          </p:cNvPr>
          <p:cNvGrpSpPr/>
          <p:nvPr/>
        </p:nvGrpSpPr>
        <p:grpSpPr>
          <a:xfrm>
            <a:off x="3169646" y="0"/>
            <a:ext cx="8467816" cy="6858000"/>
            <a:chOff x="34568538" y="7550944"/>
            <a:chExt cx="8467816" cy="6858000"/>
          </a:xfrm>
        </p:grpSpPr>
        <p:pic>
          <p:nvPicPr>
            <p:cNvPr id="5" name="Picture 4" descr="A picture containing table, sitting&#10;&#10;Description automatically generated">
              <a:extLst>
                <a:ext uri="{FF2B5EF4-FFF2-40B4-BE49-F238E27FC236}">
                  <a16:creationId xmlns:a16="http://schemas.microsoft.com/office/drawing/2014/main" id="{7DE46458-F9AF-4F8F-9A94-4DF0B4CB5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02446" y="7550944"/>
              <a:ext cx="4233908" cy="6858000"/>
            </a:xfrm>
            <a:prstGeom prst="rect">
              <a:avLst/>
            </a:prstGeom>
          </p:spPr>
        </p:pic>
        <p:pic>
          <p:nvPicPr>
            <p:cNvPr id="25" name="Picture 24" descr="A picture containing indoor, table&#10;&#10;Description automatically generated">
              <a:extLst>
                <a:ext uri="{FF2B5EF4-FFF2-40B4-BE49-F238E27FC236}">
                  <a16:creationId xmlns:a16="http://schemas.microsoft.com/office/drawing/2014/main" id="{36B2F527-A6B0-4F26-9F17-089894387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8538" y="7550944"/>
              <a:ext cx="4233908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712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9D75-5D00-4ED3-8FD9-B3460185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B0BFF-BE0B-4AAE-AB97-3BA279850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Select most ‘important’ motifs</a:t>
            </a:r>
          </a:p>
          <a:p>
            <a:pPr lvl="1"/>
            <a:r>
              <a:rPr lang="nl-NL" dirty="0"/>
              <a:t>Threshold</a:t>
            </a:r>
          </a:p>
          <a:p>
            <a:r>
              <a:rPr lang="nl-NL" dirty="0"/>
              <a:t>Assemble (ensemble knowledge)</a:t>
            </a:r>
          </a:p>
          <a:p>
            <a:pPr lvl="1"/>
            <a:r>
              <a:rPr lang="nl-NL" dirty="0"/>
              <a:t>Merge </a:t>
            </a:r>
          </a:p>
          <a:p>
            <a:r>
              <a:rPr lang="nl-NL" dirty="0"/>
              <a:t>Compare to true network</a:t>
            </a:r>
          </a:p>
          <a:p>
            <a:pPr lvl="1"/>
            <a:r>
              <a:rPr lang="nl-NL" b="1" dirty="0"/>
              <a:t>Report</a:t>
            </a:r>
            <a:r>
              <a:rPr lang="nl-NL" dirty="0"/>
              <a:t> on match, missing and mismatch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8822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138</TotalTime>
  <Words>115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Motif enhanced ensemble network inference prediction</vt:lpstr>
      <vt:lpstr>Workflow</vt:lpstr>
      <vt:lpstr>Current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Motif enhanced ensemble network inference prediction</dc:title>
  <dc:creator>Rick Reijnders</dc:creator>
  <cp:lastModifiedBy>Rick Reijnders</cp:lastModifiedBy>
  <cp:revision>10</cp:revision>
  <dcterms:created xsi:type="dcterms:W3CDTF">2019-10-15T11:00:18Z</dcterms:created>
  <dcterms:modified xsi:type="dcterms:W3CDTF">2019-10-15T13:31:17Z</dcterms:modified>
</cp:coreProperties>
</file>