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765" r:id="rId2"/>
    <p:sldId id="766" r:id="rId3"/>
    <p:sldId id="767" r:id="rId4"/>
    <p:sldId id="768" r:id="rId5"/>
    <p:sldId id="769" r:id="rId6"/>
    <p:sldId id="770" r:id="rId7"/>
    <p:sldId id="772" r:id="rId8"/>
    <p:sldId id="771" r:id="rId9"/>
    <p:sldId id="773" r:id="rId10"/>
    <p:sldId id="774" r:id="rId11"/>
    <p:sldId id="775" r:id="rId12"/>
    <p:sldId id="776" r:id="rId13"/>
    <p:sldId id="777" r:id="rId14"/>
    <p:sldId id="778" r:id="rId15"/>
    <p:sldId id="7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7F808-3724-40A8-A4AA-1411640B9BE7}" type="datetimeFigureOut">
              <a:rPr lang="nl-NL" smtClean="0"/>
              <a:t>26-10-2022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FC756-9CCC-46A4-9137-58A19ABBFA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01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 in progress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Would love Opinions!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nl-NL" sz="1800" dirty="0">
              <a:effectLst/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nl-NL" sz="1800" dirty="0">
              <a:effectLst/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Rick A. Reijnders</a:t>
            </a:r>
            <a:r>
              <a:rPr lang="nl-NL" sz="1800" baseline="30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Ghazi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Al Jowf</a:t>
            </a: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Ehsan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Pishva, (</a:t>
            </a:r>
            <a:r>
              <a:rPr lang="nl-NL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Utrecht team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),</a:t>
            </a: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Laurence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de Nijs</a:t>
            </a: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Lars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M.T. Eijssen</a:t>
            </a: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Bart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P.F. Rutten</a:t>
            </a:r>
            <a:endParaRPr lang="nl-NL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nl-NL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aseline="30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Department of Psychiatry and Neuropsychology, School for Mental Health and Neuroscience (</a:t>
            </a:r>
            <a:r>
              <a:rPr lang="en-US" sz="18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MHeNS</a:t>
            </a:r>
            <a:r>
              <a:rPr lang="en-US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Maastricht University, Maastricht, The Netherlands</a:t>
            </a:r>
            <a:endParaRPr lang="nl-NL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aseline="30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Department of Bioinformatics—</a:t>
            </a:r>
            <a:r>
              <a:rPr lang="en-US" sz="18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BiGCaT</a:t>
            </a:r>
            <a:r>
              <a:rPr lang="en-US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Maastricht University, PO Box 616, 6200 MD Maastricht, The Netherlands</a:t>
            </a:r>
            <a:endParaRPr lang="nl-NL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F7198-9B18-486B-88A9-C3AA2129AAF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17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2011</a:t>
            </a:r>
          </a:p>
          <a:p>
            <a:r>
              <a:rPr 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Therefore, polygenic scores currently have more utility for association testing than predicting complex traits, but prediction will become more feasible as sample sizes continue to grow.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F7198-9B18-486B-88A9-C3AA2129AAF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59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B1AA4E1-BEFC-410D-9AE5-9E62D03B580E}" type="datetime1">
              <a:rPr lang="nl-NL" smtClean="0"/>
              <a:t>26-10-2022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789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7B32-5C91-40AF-BECD-A7BF299733AE}" type="datetime1">
              <a:rPr lang="nl-NL" smtClean="0"/>
              <a:t>26-10-2022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375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C79C-5D94-4CCC-9E90-ED047BE2C688}" type="datetime1">
              <a:rPr lang="nl-NL" smtClean="0"/>
              <a:t>26-10-2022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0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F7DC6F-F10E-46D1-8CE9-A5EF4B01AE4E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400" b="0">
                <a:latin typeface="Abadi" panose="020B06040201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Abadi" panose="020B0604020104020204" pitchFamily="34" charset="0"/>
              </a:defRPr>
            </a:lvl1pPr>
            <a:lvl2pPr>
              <a:defRPr sz="2800">
                <a:latin typeface="Abadi" panose="020B0604020104020204" pitchFamily="34" charset="0"/>
              </a:defRPr>
            </a:lvl2pPr>
            <a:lvl3pPr>
              <a:defRPr sz="2400">
                <a:latin typeface="Abadi" panose="020B0604020104020204" pitchFamily="34" charset="0"/>
              </a:defRPr>
            </a:lvl3pPr>
            <a:lvl4pPr>
              <a:defRPr sz="2400">
                <a:latin typeface="Abadi" panose="020B0604020104020204" pitchFamily="34" charset="0"/>
              </a:defRPr>
            </a:lvl4pPr>
            <a:lvl5pPr>
              <a:defRPr sz="2400">
                <a:latin typeface="Abadi" panose="020B06040201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799D-3F00-4764-99D6-2C4029318BCA}" type="datetime1">
              <a:rPr lang="nl-NL" smtClean="0"/>
              <a:t>26-10-2022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badi" panose="020B0604020104020204" pitchFamily="34" charset="0"/>
              </a:defRPr>
            </a:lvl1pPr>
          </a:lstStyle>
          <a:p>
            <a:fld id="{E881ACB0-7156-44E9-9471-EC5060B2043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4346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715-2487-47A1-9AD9-E2F8B2530B6A}" type="datetime1">
              <a:rPr lang="nl-NL" smtClean="0"/>
              <a:t>26-10-2022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083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07EA-114C-498D-A8F2-EF79DC0E444A}" type="datetime1">
              <a:rPr lang="nl-NL" smtClean="0"/>
              <a:t>26-10-2022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79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227C-67E8-403B-9DB3-227EF035F9AB}" type="datetime1">
              <a:rPr lang="nl-NL" smtClean="0"/>
              <a:t>26-10-2022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97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3844-2B97-42B4-90AB-7875C68F9D48}" type="datetime1">
              <a:rPr lang="nl-NL" smtClean="0"/>
              <a:t>26-10-2022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171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932B-94CD-491C-894C-5C41D09AF9BA}" type="datetime1">
              <a:rPr lang="nl-NL" smtClean="0"/>
              <a:t>26-10-2022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23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1248-3A98-4F82-A3AC-A0E54999FFBE}" type="datetime1">
              <a:rPr lang="nl-NL" smtClean="0"/>
              <a:t>26-10-2022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2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59E4-5B66-47CA-A4D3-F3B4C40155E6}" type="datetime1">
              <a:rPr lang="nl-NL" smtClean="0"/>
              <a:t>26-10-2022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39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AB70955-C432-4965-9FBF-FB47846A2744}" type="datetime1">
              <a:rPr lang="nl-NL" smtClean="0"/>
              <a:t>26-10-2022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23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359-F3EF-43DC-8687-E6DDE11DF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Multi-trait polygenic score generation workflow</a:t>
            </a:r>
            <a:endParaRPr lang="nl-NL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1274C-249D-4988-A07F-419CEB69C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generalized workflow to generate polygenic risk for multiple traits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526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7845-914C-F8D2-F0EE-2F6F0619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5716-7A77-B925-6F19-32408495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43" y="1828800"/>
            <a:ext cx="5649567" cy="4351337"/>
          </a:xfrm>
        </p:spPr>
        <p:txBody>
          <a:bodyPr>
            <a:normAutofit/>
          </a:bodyPr>
          <a:lstStyle/>
          <a:p>
            <a:r>
              <a:rPr lang="en-US" sz="2400" dirty="0"/>
              <a:t>Workflow</a:t>
            </a:r>
          </a:p>
          <a:p>
            <a:pPr lvl="1"/>
            <a:r>
              <a:rPr lang="en-US" sz="2000" dirty="0"/>
              <a:t>Get GWAS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(Generate)</a:t>
            </a:r>
          </a:p>
          <a:p>
            <a:pPr lvl="1"/>
            <a:r>
              <a:rPr lang="en-US" sz="2000" dirty="0"/>
              <a:t>Make PRS model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(Calculation)</a:t>
            </a:r>
          </a:p>
          <a:p>
            <a:pPr lvl="1"/>
            <a:r>
              <a:rPr lang="en-US" sz="2000" dirty="0"/>
              <a:t>Store models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(Internal)</a:t>
            </a:r>
          </a:p>
          <a:p>
            <a:pPr lvl="1"/>
            <a:r>
              <a:rPr lang="en-US" sz="2000" dirty="0"/>
              <a:t>Generate PRS scores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(Prediction)</a:t>
            </a:r>
          </a:p>
          <a:p>
            <a:pPr lvl="1"/>
            <a:endParaRPr lang="nl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5C12-9343-DB9E-58F4-F19F718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6516F57-ACD6-2E52-8BAA-6688BC9EB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7" y="628422"/>
            <a:ext cx="6463228" cy="61004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26C10-F9D4-5DF6-A3D1-4107B5CFF8F7}"/>
              </a:ext>
            </a:extLst>
          </p:cNvPr>
          <p:cNvSpPr/>
          <p:nvPr/>
        </p:nvSpPr>
        <p:spPr>
          <a:xfrm>
            <a:off x="4500748" y="365760"/>
            <a:ext cx="6675749" cy="6492240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105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7845-914C-F8D2-F0EE-2F6F0619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5716-7A77-B925-6F19-32408495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43" y="1828800"/>
            <a:ext cx="5649567" cy="4351337"/>
          </a:xfrm>
        </p:spPr>
        <p:txBody>
          <a:bodyPr>
            <a:normAutofit/>
          </a:bodyPr>
          <a:lstStyle/>
          <a:p>
            <a:r>
              <a:rPr lang="en-US" sz="2400" dirty="0"/>
              <a:t>Workflow</a:t>
            </a:r>
          </a:p>
          <a:p>
            <a:pPr lvl="1"/>
            <a:r>
              <a:rPr lang="en-US" sz="2000" dirty="0"/>
              <a:t>Get GWAS </a:t>
            </a:r>
            <a:r>
              <a:rPr lang="en-US" sz="2000" dirty="0">
                <a:solidFill>
                  <a:schemeClr val="tx1"/>
                </a:solidFill>
              </a:rPr>
              <a:t>(Generate)</a:t>
            </a:r>
          </a:p>
          <a:p>
            <a:pPr lvl="1"/>
            <a:r>
              <a:rPr lang="en-US" sz="2000" dirty="0"/>
              <a:t>Make PRS model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(Calculation)</a:t>
            </a:r>
          </a:p>
          <a:p>
            <a:pPr lvl="1"/>
            <a:r>
              <a:rPr lang="en-US" sz="2000" dirty="0"/>
              <a:t>Store models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(Internal)</a:t>
            </a:r>
          </a:p>
          <a:p>
            <a:pPr lvl="1"/>
            <a:r>
              <a:rPr lang="en-US" sz="2000" dirty="0"/>
              <a:t>Generate PRS scores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(Prediction)</a:t>
            </a:r>
          </a:p>
          <a:p>
            <a:pPr lvl="1"/>
            <a:endParaRPr lang="nl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5C12-9343-DB9E-58F4-F19F718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6516F57-ACD6-2E52-8BAA-6688BC9EB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7" y="628422"/>
            <a:ext cx="6463228" cy="61004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26C10-F9D4-5DF6-A3D1-4107B5CFF8F7}"/>
              </a:ext>
            </a:extLst>
          </p:cNvPr>
          <p:cNvSpPr/>
          <p:nvPr/>
        </p:nvSpPr>
        <p:spPr>
          <a:xfrm>
            <a:off x="4500749" y="365760"/>
            <a:ext cx="1723924" cy="6492240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5DF70-CD67-604C-1E21-F8C355A747D8}"/>
              </a:ext>
            </a:extLst>
          </p:cNvPr>
          <p:cNvSpPr/>
          <p:nvPr/>
        </p:nvSpPr>
        <p:spPr>
          <a:xfrm>
            <a:off x="6224673" y="365759"/>
            <a:ext cx="6067339" cy="2583279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F90A7E-3517-A7E8-4EF7-AB31508B56BA}"/>
              </a:ext>
            </a:extLst>
          </p:cNvPr>
          <p:cNvSpPr/>
          <p:nvPr/>
        </p:nvSpPr>
        <p:spPr>
          <a:xfrm>
            <a:off x="8380894" y="2949038"/>
            <a:ext cx="2796839" cy="3816887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535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7845-914C-F8D2-F0EE-2F6F0619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5716-7A77-B925-6F19-32408495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43" y="1828800"/>
            <a:ext cx="5649567" cy="4351337"/>
          </a:xfrm>
        </p:spPr>
        <p:txBody>
          <a:bodyPr>
            <a:normAutofit/>
          </a:bodyPr>
          <a:lstStyle/>
          <a:p>
            <a:r>
              <a:rPr lang="en-US" sz="2400" dirty="0"/>
              <a:t>Workflow</a:t>
            </a:r>
          </a:p>
          <a:p>
            <a:pPr lvl="1"/>
            <a:r>
              <a:rPr lang="en-US" sz="2000" dirty="0"/>
              <a:t>Get GWAS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(Generate)</a:t>
            </a:r>
          </a:p>
          <a:p>
            <a:pPr lvl="1"/>
            <a:r>
              <a:rPr lang="en-US" sz="2000" dirty="0"/>
              <a:t>Make PRS model </a:t>
            </a:r>
            <a:r>
              <a:rPr lang="en-US" sz="2000" dirty="0">
                <a:solidFill>
                  <a:schemeClr val="tx1"/>
                </a:solidFill>
              </a:rPr>
              <a:t>(Calculation)</a:t>
            </a:r>
          </a:p>
          <a:p>
            <a:pPr lvl="1"/>
            <a:r>
              <a:rPr lang="en-US" sz="2000" dirty="0"/>
              <a:t>Store models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(Internal)</a:t>
            </a:r>
          </a:p>
          <a:p>
            <a:pPr lvl="1"/>
            <a:r>
              <a:rPr lang="en-US" sz="2000" dirty="0"/>
              <a:t>Generate PRS scores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(Prediction)</a:t>
            </a:r>
          </a:p>
          <a:p>
            <a:pPr lvl="1"/>
            <a:endParaRPr lang="nl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5C12-9343-DB9E-58F4-F19F718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12</a:t>
            </a:fld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6516F57-ACD6-2E52-8BAA-6688BC9EB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7" y="628422"/>
            <a:ext cx="6463228" cy="61004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26C10-F9D4-5DF6-A3D1-4107B5CFF8F7}"/>
              </a:ext>
            </a:extLst>
          </p:cNvPr>
          <p:cNvSpPr/>
          <p:nvPr/>
        </p:nvSpPr>
        <p:spPr>
          <a:xfrm>
            <a:off x="4500748" y="365760"/>
            <a:ext cx="2945081" cy="6492240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5DF70-CD67-604C-1E21-F8C355A747D8}"/>
              </a:ext>
            </a:extLst>
          </p:cNvPr>
          <p:cNvSpPr/>
          <p:nvPr/>
        </p:nvSpPr>
        <p:spPr>
          <a:xfrm>
            <a:off x="7445829" y="365759"/>
            <a:ext cx="4846183" cy="2583279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F90A7E-3517-A7E8-4EF7-AB31508B56BA}"/>
              </a:ext>
            </a:extLst>
          </p:cNvPr>
          <p:cNvSpPr/>
          <p:nvPr/>
        </p:nvSpPr>
        <p:spPr>
          <a:xfrm>
            <a:off x="7445829" y="3908961"/>
            <a:ext cx="676893" cy="2949039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70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7845-914C-F8D2-F0EE-2F6F0619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5716-7A77-B925-6F19-32408495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43" y="1828800"/>
            <a:ext cx="5649567" cy="4351337"/>
          </a:xfrm>
        </p:spPr>
        <p:txBody>
          <a:bodyPr>
            <a:normAutofit/>
          </a:bodyPr>
          <a:lstStyle/>
          <a:p>
            <a:r>
              <a:rPr lang="en-US" sz="2400" dirty="0"/>
              <a:t>Workflow</a:t>
            </a:r>
          </a:p>
          <a:p>
            <a:pPr lvl="1"/>
            <a:r>
              <a:rPr lang="en-US" sz="2000" dirty="0"/>
              <a:t>Get GWAS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(Generate)</a:t>
            </a:r>
          </a:p>
          <a:p>
            <a:pPr lvl="1"/>
            <a:r>
              <a:rPr lang="en-US" sz="2000" dirty="0"/>
              <a:t>Make PRS model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(Calculation)</a:t>
            </a:r>
          </a:p>
          <a:p>
            <a:pPr lvl="1"/>
            <a:r>
              <a:rPr lang="en-US" sz="2000" dirty="0"/>
              <a:t>Store models </a:t>
            </a:r>
            <a:r>
              <a:rPr lang="en-US" sz="2000" dirty="0">
                <a:solidFill>
                  <a:schemeClr val="tx1"/>
                </a:solidFill>
              </a:rPr>
              <a:t>(Internal)</a:t>
            </a:r>
          </a:p>
          <a:p>
            <a:pPr lvl="1"/>
            <a:r>
              <a:rPr lang="en-US" sz="2000" dirty="0"/>
              <a:t>Generate PRS scores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(Prediction)</a:t>
            </a:r>
          </a:p>
          <a:p>
            <a:pPr lvl="1"/>
            <a:endParaRPr lang="nl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5C12-9343-DB9E-58F4-F19F718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13</a:t>
            </a:fld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6516F57-ACD6-2E52-8BAA-6688BC9EB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7" y="628422"/>
            <a:ext cx="6463228" cy="61004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26C10-F9D4-5DF6-A3D1-4107B5CFF8F7}"/>
              </a:ext>
            </a:extLst>
          </p:cNvPr>
          <p:cNvSpPr/>
          <p:nvPr/>
        </p:nvSpPr>
        <p:spPr>
          <a:xfrm>
            <a:off x="4500748" y="3633848"/>
            <a:ext cx="6570107" cy="3224151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5DF70-CD67-604C-1E21-F8C355A747D8}"/>
              </a:ext>
            </a:extLst>
          </p:cNvPr>
          <p:cNvSpPr/>
          <p:nvPr/>
        </p:nvSpPr>
        <p:spPr>
          <a:xfrm>
            <a:off x="13039107" y="652173"/>
            <a:ext cx="4846183" cy="2583279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68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7845-914C-F8D2-F0EE-2F6F0619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5716-7A77-B925-6F19-32408495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43" y="1828800"/>
            <a:ext cx="5649567" cy="4351337"/>
          </a:xfrm>
        </p:spPr>
        <p:txBody>
          <a:bodyPr>
            <a:normAutofit/>
          </a:bodyPr>
          <a:lstStyle/>
          <a:p>
            <a:r>
              <a:rPr lang="en-US" sz="2400" dirty="0"/>
              <a:t>Workflow</a:t>
            </a:r>
          </a:p>
          <a:p>
            <a:pPr lvl="1"/>
            <a:r>
              <a:rPr lang="en-US" sz="2000" dirty="0"/>
              <a:t>Get GWAS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(Generate)</a:t>
            </a:r>
          </a:p>
          <a:p>
            <a:pPr lvl="1"/>
            <a:r>
              <a:rPr lang="en-US" sz="2000" dirty="0"/>
              <a:t>Make PRS model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(Calculation)</a:t>
            </a:r>
          </a:p>
          <a:p>
            <a:pPr lvl="1"/>
            <a:r>
              <a:rPr lang="en-US" sz="2000" dirty="0"/>
              <a:t>Store models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(Internal)</a:t>
            </a:r>
          </a:p>
          <a:p>
            <a:pPr lvl="1"/>
            <a:r>
              <a:rPr lang="en-US" sz="2000" dirty="0"/>
              <a:t>Generate PRS scores </a:t>
            </a:r>
            <a:r>
              <a:rPr lang="en-US" sz="2000" dirty="0">
                <a:solidFill>
                  <a:schemeClr val="tx1"/>
                </a:solidFill>
              </a:rPr>
              <a:t>(Prediction)</a:t>
            </a:r>
          </a:p>
          <a:p>
            <a:pPr lvl="1"/>
            <a:endParaRPr lang="nl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5C12-9343-DB9E-58F4-F19F718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14</a:t>
            </a:fld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6516F57-ACD6-2E52-8BAA-6688BC9EB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7" y="628422"/>
            <a:ext cx="6463228" cy="61004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26C10-F9D4-5DF6-A3D1-4107B5CFF8F7}"/>
              </a:ext>
            </a:extLst>
          </p:cNvPr>
          <p:cNvSpPr/>
          <p:nvPr/>
        </p:nvSpPr>
        <p:spPr>
          <a:xfrm>
            <a:off x="4554187" y="454472"/>
            <a:ext cx="6570107" cy="2478734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5DF70-CD67-604C-1E21-F8C355A747D8}"/>
              </a:ext>
            </a:extLst>
          </p:cNvPr>
          <p:cNvSpPr/>
          <p:nvPr/>
        </p:nvSpPr>
        <p:spPr>
          <a:xfrm>
            <a:off x="6258296" y="3550722"/>
            <a:ext cx="4812559" cy="3215203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5F1A4-DE5E-1187-4A2B-80F9E3C4DE22}"/>
              </a:ext>
            </a:extLst>
          </p:cNvPr>
          <p:cNvSpPr/>
          <p:nvPr/>
        </p:nvSpPr>
        <p:spPr>
          <a:xfrm>
            <a:off x="8787740" y="2933206"/>
            <a:ext cx="2336554" cy="617516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402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EDEA-4019-96C0-9F19-6F703048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EE35-DE13-862A-3B8C-D3C803FC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 R</a:t>
            </a:r>
          </a:p>
          <a:p>
            <a:r>
              <a:rPr lang="en-US" dirty="0"/>
              <a:t>Multiple basic GWAS examples running</a:t>
            </a:r>
          </a:p>
          <a:p>
            <a:r>
              <a:rPr lang="en-US" dirty="0"/>
              <a:t>Need time to connect objects </a:t>
            </a:r>
          </a:p>
          <a:p>
            <a:pPr lvl="1"/>
            <a:r>
              <a:rPr lang="en-US" dirty="0"/>
              <a:t>(object output to object input)</a:t>
            </a:r>
          </a:p>
          <a:p>
            <a:r>
              <a:rPr lang="en-US" dirty="0"/>
              <a:t>Needs standardized GWAS input</a:t>
            </a:r>
          </a:p>
          <a:p>
            <a:r>
              <a:rPr lang="nl-NL" dirty="0"/>
              <a:t>Then evaluate and plot further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F02BD-5840-A8BF-79FF-4F9BE538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880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22B2-86A2-5956-8E58-7C63A84A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D0C5-5D3B-2924-3945-D2C2A749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Polygenic (risk) score, measure of your disease / trait risk</a:t>
            </a:r>
          </a:p>
          <a:p>
            <a:r>
              <a:rPr lang="en-US" sz="2800" dirty="0"/>
              <a:t>More feasible as sample sizes continue to grow (2013)</a:t>
            </a:r>
          </a:p>
          <a:p>
            <a:r>
              <a:rPr lang="en-US" sz="2800" dirty="0"/>
              <a:t>Multi-ancestral work has been slow in most disease areas &amp; standards must critically be adopted (2019) </a:t>
            </a:r>
          </a:p>
          <a:p>
            <a:r>
              <a:rPr lang="nl-NL" sz="2800" dirty="0"/>
              <a:t>Limited guidelines (2020)</a:t>
            </a:r>
            <a:endParaRPr lang="en-US" sz="2800" dirty="0"/>
          </a:p>
          <a:p>
            <a:endParaRPr lang="en-US" sz="2800" dirty="0"/>
          </a:p>
          <a:p>
            <a:endParaRPr lang="nl-NL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237CB-4503-E0C8-43FD-BEC0A65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CA442-1F53-9685-B227-FB4C3679F84D}"/>
              </a:ext>
            </a:extLst>
          </p:cNvPr>
          <p:cNvSpPr txBox="1"/>
          <p:nvPr/>
        </p:nvSpPr>
        <p:spPr>
          <a:xfrm>
            <a:off x="134765" y="6099730"/>
            <a:ext cx="104402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4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Helvetica" panose="020B0604020202020204" pitchFamily="34" charset="0"/>
              </a:rPr>
              <a:t>Dudbridge F (2013) </a:t>
            </a:r>
            <a:r>
              <a:rPr lang="en-US" sz="14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Power and Predictive Accuracy of Polygenic Risk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Martin AR (2019) Clinical use of current polygenic risk scores may exacerbate health disparities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Helvetica" panose="020B0604020202020204" pitchFamily="34" charset="0"/>
              </a:rPr>
              <a:t>Choi SW (2020) Tutorial: a guide to performing polygenic risk score analyses</a:t>
            </a:r>
          </a:p>
        </p:txBody>
      </p:sp>
    </p:spTree>
    <p:extLst>
      <p:ext uri="{BB962C8B-B14F-4D97-AF65-F5344CB8AC3E}">
        <p14:creationId xmlns:p14="http://schemas.microsoft.com/office/powerpoint/2010/main" val="26000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27D8-CCBE-040F-5CFD-983058BC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i="0" dirty="0">
                <a:effectLst/>
                <a:latin typeface="Helvetica" panose="020B0604020202020204" pitchFamily="34" charset="0"/>
              </a:rPr>
              <a:t>Tutorial: a guide to performing polygenic risk score analyses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F4389-9E4A-76AE-7048-CD4F7C88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55779-7F8B-9BAA-6541-CD2DC966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394" y="1827420"/>
            <a:ext cx="5813330" cy="48524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811942-9542-7DB5-72C7-D577BCF7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851406" cy="4351337"/>
          </a:xfrm>
        </p:spPr>
        <p:txBody>
          <a:bodyPr>
            <a:normAutofit/>
          </a:bodyPr>
          <a:lstStyle/>
          <a:p>
            <a:r>
              <a:rPr lang="en-US" sz="3200" dirty="0"/>
              <a:t>Step-by-step</a:t>
            </a:r>
          </a:p>
          <a:p>
            <a:r>
              <a:rPr lang="nl-NL" dirty="0"/>
              <a:t>Detailed roughly 40 pages</a:t>
            </a:r>
          </a:p>
          <a:p>
            <a:pPr lvl="1"/>
            <a:r>
              <a:rPr lang="nl-NL" dirty="0"/>
              <a:t>Annotated</a:t>
            </a:r>
          </a:p>
          <a:p>
            <a:pPr lvl="1"/>
            <a:r>
              <a:rPr lang="nl-NL" dirty="0"/>
              <a:t>Code</a:t>
            </a:r>
          </a:p>
          <a:p>
            <a:pPr lvl="1"/>
            <a:r>
              <a:rPr lang="nl-NL" dirty="0"/>
              <a:t>Explanations</a:t>
            </a:r>
          </a:p>
          <a:p>
            <a:r>
              <a:rPr lang="nl-NL" dirty="0"/>
              <a:t>Linux, windows batch,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D61F8-195F-0F71-0F1E-E23003C14DF6}"/>
              </a:ext>
            </a:extLst>
          </p:cNvPr>
          <p:cNvSpPr txBox="1"/>
          <p:nvPr/>
        </p:nvSpPr>
        <p:spPr>
          <a:xfrm>
            <a:off x="0" y="6308670"/>
            <a:ext cx="5126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Helvetica" panose="020B0604020202020204" pitchFamily="34" charset="0"/>
              </a:rPr>
              <a:t>Choi SW (2020) Tutorial: a guide to performing polygenic risk score analyses</a:t>
            </a:r>
          </a:p>
        </p:txBody>
      </p:sp>
    </p:spTree>
    <p:extLst>
      <p:ext uri="{BB962C8B-B14F-4D97-AF65-F5344CB8AC3E}">
        <p14:creationId xmlns:p14="http://schemas.microsoft.com/office/powerpoint/2010/main" val="11082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7DFC-39BD-1801-5E3E-000B4506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PRS options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6A1A-DB65-81AF-065A-589BEE56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PC+T (</a:t>
            </a:r>
            <a:r>
              <a:rPr lang="en-US" dirty="0"/>
              <a:t>P-value based clumping and thresholding)</a:t>
            </a:r>
            <a:endParaRPr lang="nl-NL" dirty="0"/>
          </a:p>
          <a:p>
            <a:r>
              <a:rPr lang="nl-NL" dirty="0"/>
              <a:t>SBLUP</a:t>
            </a:r>
          </a:p>
          <a:p>
            <a:r>
              <a:rPr lang="nl-NL" dirty="0"/>
              <a:t>PRS-CS</a:t>
            </a:r>
          </a:p>
          <a:p>
            <a:r>
              <a:rPr lang="nl-NL" dirty="0"/>
              <a:t>PRSice-2</a:t>
            </a:r>
          </a:p>
          <a:p>
            <a:r>
              <a:rPr lang="nl-NL" dirty="0"/>
              <a:t>LDpred-2</a:t>
            </a:r>
          </a:p>
          <a:p>
            <a:r>
              <a:rPr lang="nl-NL" dirty="0"/>
              <a:t>Lassosum</a:t>
            </a:r>
          </a:p>
          <a:p>
            <a:r>
              <a:rPr lang="nl-NL" dirty="0"/>
              <a:t>SBayesR</a:t>
            </a:r>
          </a:p>
          <a:p>
            <a:r>
              <a:rPr lang="nl-NL" dirty="0"/>
              <a:t>MegaPRS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7C125-E0BB-EE73-76F9-E75D555E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478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7DFC-39BD-1801-5E3E-000B4506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PRS options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6A1A-DB65-81AF-065A-589BEE56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PC+T (default)</a:t>
            </a:r>
          </a:p>
          <a:p>
            <a:r>
              <a:rPr lang="nl-NL" dirty="0"/>
              <a:t>SBLUP</a:t>
            </a:r>
          </a:p>
          <a:p>
            <a:r>
              <a:rPr lang="nl-NL" dirty="0"/>
              <a:t>PRS-CS</a:t>
            </a:r>
          </a:p>
          <a:p>
            <a:r>
              <a:rPr lang="nl-NL" dirty="0"/>
              <a:t>PRSice-2</a:t>
            </a:r>
          </a:p>
          <a:p>
            <a:r>
              <a:rPr lang="nl-NL" dirty="0"/>
              <a:t>&gt; LDpred-2</a:t>
            </a:r>
          </a:p>
          <a:p>
            <a:r>
              <a:rPr lang="nl-NL" dirty="0"/>
              <a:t>Lassosum</a:t>
            </a:r>
          </a:p>
          <a:p>
            <a:r>
              <a:rPr lang="nl-NL" dirty="0"/>
              <a:t>&gt; SBayesR</a:t>
            </a:r>
          </a:p>
          <a:p>
            <a:r>
              <a:rPr lang="nl-NL" dirty="0"/>
              <a:t>&gt; MegaPRS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7C125-E0BB-EE73-76F9-E75D555E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29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7DFC-39BD-1801-5E3E-000B4506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PRS options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6A1A-DB65-81AF-065A-589BEE56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PC+T (default)</a:t>
            </a:r>
          </a:p>
          <a:p>
            <a:r>
              <a:rPr lang="nl-NL" dirty="0"/>
              <a:t>SBLUP</a:t>
            </a:r>
          </a:p>
          <a:p>
            <a:r>
              <a:rPr lang="nl-NL" dirty="0"/>
              <a:t>PRS-CS</a:t>
            </a:r>
          </a:p>
          <a:p>
            <a:r>
              <a:rPr lang="nl-NL" dirty="0"/>
              <a:t>PRSice-2</a:t>
            </a:r>
          </a:p>
          <a:p>
            <a:r>
              <a:rPr lang="nl-NL" dirty="0"/>
              <a:t>&gt; LDpred-2</a:t>
            </a:r>
          </a:p>
          <a:p>
            <a:r>
              <a:rPr lang="nl-NL" dirty="0"/>
              <a:t>Lassosum</a:t>
            </a:r>
          </a:p>
          <a:p>
            <a:r>
              <a:rPr lang="nl-NL" dirty="0"/>
              <a:t>&gt; SBayesR</a:t>
            </a:r>
          </a:p>
          <a:p>
            <a:r>
              <a:rPr lang="nl-NL" dirty="0"/>
              <a:t>&gt; MegaPRS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7C125-E0BB-EE73-76F9-E75D555E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6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F7A6E-93D8-C321-4D7A-D504991B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448613"/>
            <a:ext cx="3230801" cy="39607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104842-3301-6C06-AEE2-C2B7AEA4ECF7}"/>
              </a:ext>
            </a:extLst>
          </p:cNvPr>
          <p:cNvSpPr txBox="1"/>
          <p:nvPr/>
        </p:nvSpPr>
        <p:spPr>
          <a:xfrm>
            <a:off x="6546273" y="5546864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latin typeface="Abadi" panose="020B0604020104020204" pitchFamily="34" charset="0"/>
              </a:rPr>
              <a:t>https://dougspeed.com/</a:t>
            </a:r>
          </a:p>
        </p:txBody>
      </p:sp>
    </p:spTree>
    <p:extLst>
      <p:ext uri="{BB962C8B-B14F-4D97-AF65-F5344CB8AC3E}">
        <p14:creationId xmlns:p14="http://schemas.microsoft.com/office/powerpoint/2010/main" val="26973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EDEA-4019-96C0-9F19-6F703048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situation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EE35-DE13-862A-3B8C-D3C803FC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coding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linux</a:t>
            </a:r>
            <a:endParaRPr lang="en-US" dirty="0"/>
          </a:p>
          <a:p>
            <a:pPr lvl="1"/>
            <a:r>
              <a:rPr lang="en-US" dirty="0"/>
              <a:t>In windows bash</a:t>
            </a:r>
          </a:p>
          <a:p>
            <a:r>
              <a:rPr lang="en-US" dirty="0"/>
              <a:t>Find every parameter</a:t>
            </a:r>
          </a:p>
          <a:p>
            <a:r>
              <a:rPr lang="en-US" dirty="0"/>
              <a:t>Make it work</a:t>
            </a:r>
          </a:p>
          <a:p>
            <a:endParaRPr lang="en-US" dirty="0"/>
          </a:p>
          <a:p>
            <a:r>
              <a:rPr lang="en-US" dirty="0"/>
              <a:t>Results a scattered script / </a:t>
            </a:r>
            <a:r>
              <a:rPr lang="en-US" dirty="0" err="1"/>
              <a:t>worflow</a:t>
            </a:r>
            <a:r>
              <a:rPr lang="en-US" dirty="0"/>
              <a:t> dedicated to your research question and ‘might’ be ported to other data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F02BD-5840-A8BF-79FF-4F9BE538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38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EDEA-4019-96C0-9F19-6F703048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EE35-DE13-862A-3B8C-D3C803FC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PRS models</a:t>
            </a:r>
          </a:p>
          <a:p>
            <a:r>
              <a:rPr lang="en-US" dirty="0"/>
              <a:t>Generate PRS scores</a:t>
            </a:r>
          </a:p>
          <a:p>
            <a:r>
              <a:rPr lang="en-US" dirty="0"/>
              <a:t>Standardized workflow</a:t>
            </a:r>
          </a:p>
          <a:p>
            <a:r>
              <a:rPr lang="en-US" dirty="0"/>
              <a:t>Easy to use for us, internally</a:t>
            </a:r>
          </a:p>
          <a:p>
            <a:r>
              <a:rPr lang="nl-NL" dirty="0"/>
              <a:t>Preferred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F02BD-5840-A8BF-79FF-4F9BE538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517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7845-914C-F8D2-F0EE-2F6F0619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5716-7A77-B925-6F19-32408495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Get GWAS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(Generate)</a:t>
            </a:r>
          </a:p>
          <a:p>
            <a:pPr lvl="1"/>
            <a:r>
              <a:rPr lang="en-US" dirty="0"/>
              <a:t>Make PRS model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(Calculation)</a:t>
            </a:r>
          </a:p>
          <a:p>
            <a:pPr lvl="1"/>
            <a:r>
              <a:rPr lang="en-US" dirty="0"/>
              <a:t>Store models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(Internal)</a:t>
            </a:r>
          </a:p>
          <a:p>
            <a:pPr lvl="1"/>
            <a:r>
              <a:rPr lang="en-US" dirty="0"/>
              <a:t>Generate PRS scores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(Prediction)</a:t>
            </a:r>
          </a:p>
          <a:p>
            <a:pPr lvl="1"/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5C12-9343-DB9E-58F4-F19F718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693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RickTheme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ckTheme" id="{90C8445E-EFF6-4747-B492-CCE78FD0171E}" vid="{9FF07B07-690E-44C1-8018-929A619C96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</TotalTime>
  <Words>574</Words>
  <Application>Microsoft Office PowerPoint</Application>
  <PresentationFormat>Widescreen</PresentationFormat>
  <Paragraphs>129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Abadi</vt:lpstr>
      <vt:lpstr>Arial</vt:lpstr>
      <vt:lpstr>Calibri</vt:lpstr>
      <vt:lpstr>Century Schoolbook</vt:lpstr>
      <vt:lpstr>Helvetica</vt:lpstr>
      <vt:lpstr>Open Sans</vt:lpstr>
      <vt:lpstr>Verdana</vt:lpstr>
      <vt:lpstr>Wingdings 2</vt:lpstr>
      <vt:lpstr>RickTheme</vt:lpstr>
      <vt:lpstr>Multi-trait polygenic score generation workflow</vt:lpstr>
      <vt:lpstr>Introduction</vt:lpstr>
      <vt:lpstr>Tutorial: a guide to performing polygenic risk score analyses</vt:lpstr>
      <vt:lpstr>PRS options</vt:lpstr>
      <vt:lpstr>PRS options</vt:lpstr>
      <vt:lpstr>PRS options</vt:lpstr>
      <vt:lpstr>The situation</vt:lpstr>
      <vt:lpstr>The idea</vt:lpstr>
      <vt:lpstr>The solution</vt:lpstr>
      <vt:lpstr>The workflow</vt:lpstr>
      <vt:lpstr>The workflow</vt:lpstr>
      <vt:lpstr>The workflow</vt:lpstr>
      <vt:lpstr>The workflow</vt:lpstr>
      <vt:lpstr>The workflow</vt:lpstr>
      <vt:lpstr>Current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Multi-trait polygenic score generation workflow</dc:title>
  <dc:creator>Reijnders, Rick (NP)</dc:creator>
  <cp:lastModifiedBy>Reijnders, Rick (NP)</cp:lastModifiedBy>
  <cp:revision>1</cp:revision>
  <dcterms:created xsi:type="dcterms:W3CDTF">2022-10-26T06:43:09Z</dcterms:created>
  <dcterms:modified xsi:type="dcterms:W3CDTF">2022-10-26T06:45:17Z</dcterms:modified>
</cp:coreProperties>
</file>